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4.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5.xml" ContentType="application/vnd.openxmlformats-officedocument.presentationml.tags+xml"/>
  <Override PartName="/ppt/notesSlides/notesSlide19.xml" ContentType="application/vnd.openxmlformats-officedocument.presentationml.notesSlide+xml"/>
  <Override PartName="/ppt/tags/tag6.xml" ContentType="application/vnd.openxmlformats-officedocument.presentationml.tags+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1"/>
  </p:notesMasterIdLst>
  <p:handoutMasterIdLst>
    <p:handoutMasterId r:id="rId32"/>
  </p:handoutMasterIdLst>
  <p:sldIdLst>
    <p:sldId id="256" r:id="rId2"/>
    <p:sldId id="364" r:id="rId3"/>
    <p:sldId id="306" r:id="rId4"/>
    <p:sldId id="349" r:id="rId5"/>
    <p:sldId id="350" r:id="rId6"/>
    <p:sldId id="348" r:id="rId7"/>
    <p:sldId id="386" r:id="rId8"/>
    <p:sldId id="387" r:id="rId9"/>
    <p:sldId id="388" r:id="rId10"/>
    <p:sldId id="395" r:id="rId11"/>
    <p:sldId id="365" r:id="rId12"/>
    <p:sldId id="315" r:id="rId13"/>
    <p:sldId id="396" r:id="rId14"/>
    <p:sldId id="397" r:id="rId15"/>
    <p:sldId id="402" r:id="rId16"/>
    <p:sldId id="403" r:id="rId17"/>
    <p:sldId id="404" r:id="rId18"/>
    <p:sldId id="398" r:id="rId19"/>
    <p:sldId id="399" r:id="rId20"/>
    <p:sldId id="314" r:id="rId21"/>
    <p:sldId id="400" r:id="rId22"/>
    <p:sldId id="401" r:id="rId23"/>
    <p:sldId id="406" r:id="rId24"/>
    <p:sldId id="407" r:id="rId25"/>
    <p:sldId id="373" r:id="rId26"/>
    <p:sldId id="408" r:id="rId27"/>
    <p:sldId id="377" r:id="rId28"/>
    <p:sldId id="362" r:id="rId29"/>
    <p:sldId id="384" r:id="rId30"/>
  </p:sldIdLst>
  <p:sldSz cx="12192000" cy="6858000"/>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018D35-ED02-914A-B5EB-F5FD76FA6D38}" v="53" dt="2024-02-15T16:43:59.1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7" autoAdjust="0"/>
    <p:restoredTop sz="94000" autoAdjust="0"/>
  </p:normalViewPr>
  <p:slideViewPr>
    <p:cSldViewPr snapToGrid="0">
      <p:cViewPr varScale="1">
        <p:scale>
          <a:sx n="90" d="100"/>
          <a:sy n="90" d="100"/>
        </p:scale>
        <p:origin x="57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2"/>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sz="quarter" idx="1"/>
          </p:nvPr>
        </p:nvSpPr>
        <p:spPr>
          <a:xfrm>
            <a:off x="3936772" y="2"/>
            <a:ext cx="3011699" cy="463408"/>
          </a:xfrm>
          <a:prstGeom prst="rect">
            <a:avLst/>
          </a:prstGeom>
        </p:spPr>
        <p:txBody>
          <a:bodyPr vert="horz" lIns="92492" tIns="46246" rIns="92492" bIns="46246" rtlCol="0"/>
          <a:lstStyle>
            <a:lvl1pPr algn="r">
              <a:defRPr sz="1200"/>
            </a:lvl1pPr>
          </a:lstStyle>
          <a:p>
            <a:fld id="{0A769B57-3EB5-4591-9140-C4A5B689A1DB}" type="datetimeFigureOut">
              <a:rPr lang="en-US" smtClean="0"/>
              <a:t>2/26/2024</a:t>
            </a:fld>
            <a:endParaRPr lang="en-US"/>
          </a:p>
        </p:txBody>
      </p:sp>
      <p:sp>
        <p:nvSpPr>
          <p:cNvPr id="4" name="Footer Placeholder 3"/>
          <p:cNvSpPr>
            <a:spLocks noGrp="1"/>
          </p:cNvSpPr>
          <p:nvPr>
            <p:ph type="ftr" sz="quarter" idx="2"/>
          </p:nvPr>
        </p:nvSpPr>
        <p:spPr>
          <a:xfrm>
            <a:off x="4"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5" name="Slide Number Placeholder 4"/>
          <p:cNvSpPr>
            <a:spLocks noGrp="1"/>
          </p:cNvSpPr>
          <p:nvPr>
            <p:ph type="sldNum" sz="quarter" idx="3"/>
          </p:nvPr>
        </p:nvSpPr>
        <p:spPr>
          <a:xfrm>
            <a:off x="3936772" y="8772669"/>
            <a:ext cx="3011699" cy="463407"/>
          </a:xfrm>
          <a:prstGeom prst="rect">
            <a:avLst/>
          </a:prstGeom>
        </p:spPr>
        <p:txBody>
          <a:bodyPr vert="horz" lIns="92492" tIns="46246" rIns="92492" bIns="46246" rtlCol="0" anchor="b"/>
          <a:lstStyle>
            <a:lvl1pPr algn="r">
              <a:defRPr sz="1200"/>
            </a:lvl1pPr>
          </a:lstStyle>
          <a:p>
            <a:fld id="{DB87996B-A5D4-4FDE-9049-E4AB87B6E053}" type="slidenum">
              <a:rPr lang="en-US" smtClean="0"/>
              <a:t>‹#›</a:t>
            </a:fld>
            <a:endParaRPr lang="en-US"/>
          </a:p>
        </p:txBody>
      </p:sp>
    </p:spTree>
    <p:extLst>
      <p:ext uri="{BB962C8B-B14F-4D97-AF65-F5344CB8AC3E}">
        <p14:creationId xmlns:p14="http://schemas.microsoft.com/office/powerpoint/2010/main" val="2886757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11488"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37000" y="0"/>
            <a:ext cx="3011488" cy="463550"/>
          </a:xfrm>
          <a:prstGeom prst="rect">
            <a:avLst/>
          </a:prstGeom>
        </p:spPr>
        <p:txBody>
          <a:bodyPr vert="horz" lIns="91440" tIns="45720" rIns="91440" bIns="45720" rtlCol="0"/>
          <a:lstStyle>
            <a:lvl1pPr algn="r">
              <a:defRPr sz="1200"/>
            </a:lvl1pPr>
          </a:lstStyle>
          <a:p>
            <a:fld id="{E7338B43-7F0E-4041-AED0-F4ABB075DCB0}" type="datetimeFigureOut">
              <a:rPr lang="en-US" smtClean="0"/>
              <a:t>2/26/2024</a:t>
            </a:fld>
            <a:endParaRPr lang="en-US"/>
          </a:p>
        </p:txBody>
      </p:sp>
      <p:sp>
        <p:nvSpPr>
          <p:cNvPr id="4" name="Slide Image Placeholder 3"/>
          <p:cNvSpPr>
            <a:spLocks noGrp="1" noRot="1" noChangeAspect="1"/>
          </p:cNvSpPr>
          <p:nvPr>
            <p:ph type="sldImg" idx="2"/>
          </p:nvPr>
        </p:nvSpPr>
        <p:spPr>
          <a:xfrm>
            <a:off x="704850" y="1154113"/>
            <a:ext cx="5540375" cy="31178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5325" y="4445000"/>
            <a:ext cx="5559425" cy="363696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772525"/>
            <a:ext cx="3011488" cy="4635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37000" y="8772525"/>
            <a:ext cx="3011488" cy="463550"/>
          </a:xfrm>
          <a:prstGeom prst="rect">
            <a:avLst/>
          </a:prstGeom>
        </p:spPr>
        <p:txBody>
          <a:bodyPr vert="horz" lIns="91440" tIns="45720" rIns="91440" bIns="45720" rtlCol="0" anchor="b"/>
          <a:lstStyle>
            <a:lvl1pPr algn="r">
              <a:defRPr sz="1200"/>
            </a:lvl1pPr>
          </a:lstStyle>
          <a:p>
            <a:fld id="{F16FB46A-ED48-4A77-A36D-63EA34EC8499}" type="slidenum">
              <a:rPr lang="en-US" smtClean="0"/>
              <a:t>‹#›</a:t>
            </a:fld>
            <a:endParaRPr lang="en-US"/>
          </a:p>
        </p:txBody>
      </p:sp>
    </p:spTree>
    <p:extLst>
      <p:ext uri="{BB962C8B-B14F-4D97-AF65-F5344CB8AC3E}">
        <p14:creationId xmlns:p14="http://schemas.microsoft.com/office/powerpoint/2010/main" val="3242551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ヒラギノ角ゴ Pro W3" pitchFamily="124" charset="-128"/>
            </a:endParaRPr>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124" charset="-128"/>
              </a:defRPr>
            </a:lvl1pPr>
            <a:lvl2pPr marL="742950" indent="-285750">
              <a:defRPr>
                <a:solidFill>
                  <a:schemeClr val="tx1"/>
                </a:solidFill>
                <a:latin typeface="Arial" panose="020B0604020202020204" pitchFamily="34" charset="0"/>
                <a:ea typeface="ヒラギノ角ゴ Pro W3" pitchFamily="124" charset="-128"/>
              </a:defRPr>
            </a:lvl2pPr>
            <a:lvl3pPr marL="1143000" indent="-228600">
              <a:defRPr>
                <a:solidFill>
                  <a:schemeClr val="tx1"/>
                </a:solidFill>
                <a:latin typeface="Arial" panose="020B0604020202020204" pitchFamily="34" charset="0"/>
                <a:ea typeface="ヒラギノ角ゴ Pro W3" pitchFamily="124" charset="-128"/>
              </a:defRPr>
            </a:lvl3pPr>
            <a:lvl4pPr marL="1600200" indent="-228600">
              <a:defRPr>
                <a:solidFill>
                  <a:schemeClr val="tx1"/>
                </a:solidFill>
                <a:latin typeface="Arial" panose="020B0604020202020204" pitchFamily="34" charset="0"/>
                <a:ea typeface="ヒラギノ角ゴ Pro W3" pitchFamily="124" charset="-128"/>
              </a:defRPr>
            </a:lvl4pPr>
            <a:lvl5pPr marL="2057400" indent="-228600">
              <a:defRPr>
                <a:solidFill>
                  <a:schemeClr val="tx1"/>
                </a:solidFill>
                <a:latin typeface="Arial" panose="020B0604020202020204" pitchFamily="34" charset="0"/>
                <a:ea typeface="ヒラギノ角ゴ Pro W3" pitchFamily="12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4" charset="-128"/>
              </a:defRPr>
            </a:lvl9pPr>
          </a:lstStyle>
          <a:p>
            <a:fld id="{2EA6CC7F-79DC-47B9-BB1A-67B9417C3AB9}" type="slidenum">
              <a:rPr lang="en-US" altLang="en-US" smtClean="0">
                <a:latin typeface="Calibri" panose="020F0502020204030204" pitchFamily="34" charset="0"/>
              </a:rPr>
              <a:pPr/>
              <a:t>2</a:t>
            </a:fld>
            <a:endParaRPr lang="en-US" altLang="en-US">
              <a:latin typeface="Calibri" panose="020F0502020204030204" pitchFamily="34" charset="0"/>
            </a:endParaRPr>
          </a:p>
        </p:txBody>
      </p:sp>
    </p:spTree>
    <p:extLst>
      <p:ext uri="{BB962C8B-B14F-4D97-AF65-F5344CB8AC3E}">
        <p14:creationId xmlns:p14="http://schemas.microsoft.com/office/powerpoint/2010/main" val="15614994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D93444-CB58-E49B-A6F9-A03D948457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C89C0F-7708-9427-3248-5BAA050AC3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F6A63A-EA60-DD66-788A-91A1BDB79A67}"/>
              </a:ext>
            </a:extLst>
          </p:cNvPr>
          <p:cNvSpPr>
            <a:spLocks noGrp="1"/>
          </p:cNvSpPr>
          <p:nvPr>
            <p:ph type="body" idx="1"/>
          </p:nvPr>
        </p:nvSpPr>
        <p:spPr/>
        <p:txBody>
          <a:bodyPr/>
          <a:lstStyle/>
          <a:p>
            <a:r>
              <a:rPr lang="en-US" dirty="0"/>
              <a:t>Older Adults in the U.S.</a:t>
            </a:r>
          </a:p>
          <a:p>
            <a:r>
              <a:rPr lang="en-US" dirty="0"/>
              <a:t>Today:</a:t>
            </a:r>
            <a:r>
              <a:rPr lang="en-US" baseline="0" dirty="0"/>
              <a:t> </a:t>
            </a:r>
            <a:r>
              <a:rPr lang="en-US" dirty="0"/>
              <a:t>45 million (1/7)</a:t>
            </a:r>
          </a:p>
          <a:p>
            <a:r>
              <a:rPr lang="en-US" dirty="0"/>
              <a:t>2030:</a:t>
            </a:r>
            <a:r>
              <a:rPr lang="en-US" baseline="0" dirty="0"/>
              <a:t> </a:t>
            </a:r>
            <a:r>
              <a:rPr lang="en-US" dirty="0"/>
              <a:t>70 million (1/5)</a:t>
            </a:r>
          </a:p>
          <a:p>
            <a:r>
              <a:rPr lang="en-US" dirty="0"/>
              <a:t>Baby boomers (1946-1964): 76 million</a:t>
            </a:r>
          </a:p>
          <a:p>
            <a:r>
              <a:rPr lang="en-US" dirty="0"/>
              <a:t>Life expectancy</a:t>
            </a:r>
          </a:p>
          <a:p>
            <a:r>
              <a:rPr lang="en-US" dirty="0"/>
              <a:t>Birth rate</a:t>
            </a:r>
          </a:p>
          <a:p>
            <a:endParaRPr lang="en-US" dirty="0"/>
          </a:p>
          <a:p>
            <a:r>
              <a:rPr lang="en-US" dirty="0"/>
              <a:t>Older Adult: 65 years and older</a:t>
            </a:r>
          </a:p>
          <a:p>
            <a:r>
              <a:rPr lang="en-US" dirty="0"/>
              <a:t>	Young-old: 65-74 years</a:t>
            </a:r>
          </a:p>
          <a:p>
            <a:r>
              <a:rPr lang="en-US" dirty="0"/>
              <a:t>	Middle-old: 75-84 years</a:t>
            </a:r>
          </a:p>
          <a:p>
            <a:r>
              <a:rPr lang="en-US" dirty="0"/>
              <a:t>	Oldest-old: 85 years and older</a:t>
            </a:r>
          </a:p>
          <a:p>
            <a:r>
              <a:rPr lang="en-US" dirty="0"/>
              <a:t>Healthy</a:t>
            </a:r>
            <a:r>
              <a:rPr lang="en-US" baseline="0" dirty="0"/>
              <a:t> vs. Unhealthy aging</a:t>
            </a:r>
            <a:endParaRPr lang="en-US" dirty="0"/>
          </a:p>
          <a:p>
            <a:r>
              <a:rPr lang="en-US" dirty="0"/>
              <a:t>	Successful aging: active, high level of function</a:t>
            </a:r>
          </a:p>
          <a:p>
            <a:r>
              <a:rPr lang="en-US" dirty="0"/>
              <a:t>	Usual aging: typical, some decline</a:t>
            </a:r>
          </a:p>
          <a:p>
            <a:r>
              <a:rPr lang="en-US" dirty="0"/>
              <a:t>	Frailty: adverse functioning</a:t>
            </a:r>
          </a:p>
          <a:p>
            <a:r>
              <a:rPr lang="en-US" dirty="0"/>
              <a:t>Diversity increasing</a:t>
            </a:r>
          </a:p>
          <a:p>
            <a:r>
              <a:rPr lang="en-US" dirty="0"/>
              <a:t>Susceptibility</a:t>
            </a:r>
          </a:p>
          <a:p>
            <a:r>
              <a:rPr lang="en-US" dirty="0"/>
              <a:t>	stress, infection, disease</a:t>
            </a:r>
          </a:p>
          <a:p>
            <a:r>
              <a:rPr lang="en-US" dirty="0"/>
              <a:t>	Activities of daily</a:t>
            </a:r>
            <a:r>
              <a:rPr lang="en-US" baseline="0" dirty="0"/>
              <a:t> living </a:t>
            </a:r>
            <a:r>
              <a:rPr lang="en-US" dirty="0"/>
              <a:t>(bathing, feeding, dressing</a:t>
            </a:r>
          </a:p>
          <a:p>
            <a:r>
              <a:rPr lang="en-US" dirty="0"/>
              <a:t>	Instrumental activities of daily living (food preparation, housekeeping, telephone)</a:t>
            </a:r>
          </a:p>
          <a:p>
            <a:r>
              <a:rPr lang="en-US" dirty="0"/>
              <a:t>1.5 million (3.2%) older</a:t>
            </a:r>
            <a:r>
              <a:rPr lang="en-US" baseline="0" dirty="0"/>
              <a:t> adults—</a:t>
            </a:r>
            <a:r>
              <a:rPr lang="en-US" dirty="0"/>
              <a:t>institutional settings (2014)</a:t>
            </a:r>
          </a:p>
          <a:p>
            <a:r>
              <a:rPr lang="en-US" dirty="0"/>
              <a:t>	65-74 (1%)</a:t>
            </a:r>
          </a:p>
          <a:p>
            <a:r>
              <a:rPr lang="en-US" dirty="0"/>
              <a:t>	75-84 (3%)</a:t>
            </a:r>
          </a:p>
          <a:p>
            <a:r>
              <a:rPr lang="en-US" dirty="0"/>
              <a:t>	85+</a:t>
            </a:r>
            <a:r>
              <a:rPr lang="en-US" baseline="0" dirty="0"/>
              <a:t> </a:t>
            </a:r>
            <a:r>
              <a:rPr lang="en-US" dirty="0"/>
              <a:t>(10%)</a:t>
            </a:r>
          </a:p>
          <a:p>
            <a:r>
              <a:rPr lang="en-US" dirty="0"/>
              <a:t>Nursing homes</a:t>
            </a:r>
            <a:r>
              <a:rPr lang="en-US" baseline="0" dirty="0"/>
              <a:t> medical involvement and </a:t>
            </a:r>
            <a:r>
              <a:rPr lang="en-US" dirty="0"/>
              <a:t>complexity</a:t>
            </a:r>
          </a:p>
          <a:p>
            <a:r>
              <a:rPr lang="en-US" dirty="0"/>
              <a:t>	compared to community</a:t>
            </a:r>
          </a:p>
          <a:p>
            <a:r>
              <a:rPr lang="en-US" dirty="0"/>
              <a:t>	compared to 25 years ago</a:t>
            </a:r>
          </a:p>
          <a:p>
            <a:r>
              <a:rPr lang="en-US" dirty="0"/>
              <a:t>Assisted living facilities: appropriate for IADLs deficiencies</a:t>
            </a:r>
            <a:r>
              <a:rPr lang="en-US" baseline="0" dirty="0"/>
              <a:t> </a:t>
            </a:r>
            <a:r>
              <a:rPr lang="en-US" dirty="0"/>
              <a:t>but not ADLs</a:t>
            </a:r>
          </a:p>
        </p:txBody>
      </p:sp>
      <p:sp>
        <p:nvSpPr>
          <p:cNvPr id="4" name="Slide Number Placeholder 3">
            <a:extLst>
              <a:ext uri="{FF2B5EF4-FFF2-40B4-BE49-F238E27FC236}">
                <a16:creationId xmlns:a16="http://schemas.microsoft.com/office/drawing/2014/main" id="{50D299BC-588D-A54D-F272-BF3A9D50F611}"/>
              </a:ext>
            </a:extLst>
          </p:cNvPr>
          <p:cNvSpPr>
            <a:spLocks noGrp="1"/>
          </p:cNvSpPr>
          <p:nvPr>
            <p:ph type="sldNum" sz="quarter" idx="10"/>
          </p:nvPr>
        </p:nvSpPr>
        <p:spPr/>
        <p:txBody>
          <a:bodyPr/>
          <a:lstStyle/>
          <a:p>
            <a:fld id="{F16FB46A-ED48-4A77-A36D-63EA34EC8499}" type="slidenum">
              <a:rPr lang="en-US" smtClean="0"/>
              <a:t>13</a:t>
            </a:fld>
            <a:endParaRPr lang="en-US"/>
          </a:p>
        </p:txBody>
      </p:sp>
    </p:spTree>
    <p:extLst>
      <p:ext uri="{BB962C8B-B14F-4D97-AF65-F5344CB8AC3E}">
        <p14:creationId xmlns:p14="http://schemas.microsoft.com/office/powerpoint/2010/main" val="37127829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1F2E88-DFE2-B599-4D21-8060487C51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457349-AC31-227E-7150-7832F60983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7F894C-BECB-7AB0-0337-9E2772C36F1F}"/>
              </a:ext>
            </a:extLst>
          </p:cNvPr>
          <p:cNvSpPr>
            <a:spLocks noGrp="1"/>
          </p:cNvSpPr>
          <p:nvPr>
            <p:ph type="body" idx="1"/>
          </p:nvPr>
        </p:nvSpPr>
        <p:spPr/>
        <p:txBody>
          <a:bodyPr/>
          <a:lstStyle/>
          <a:p>
            <a:r>
              <a:rPr lang="en-US" dirty="0"/>
              <a:t>Older Adults in the U.S.</a:t>
            </a:r>
          </a:p>
          <a:p>
            <a:r>
              <a:rPr lang="en-US" dirty="0"/>
              <a:t>Today:</a:t>
            </a:r>
            <a:r>
              <a:rPr lang="en-US" baseline="0" dirty="0"/>
              <a:t> </a:t>
            </a:r>
            <a:r>
              <a:rPr lang="en-US" dirty="0"/>
              <a:t>45 million (1/7)</a:t>
            </a:r>
          </a:p>
          <a:p>
            <a:r>
              <a:rPr lang="en-US" dirty="0"/>
              <a:t>2030:</a:t>
            </a:r>
            <a:r>
              <a:rPr lang="en-US" baseline="0" dirty="0"/>
              <a:t> </a:t>
            </a:r>
            <a:r>
              <a:rPr lang="en-US" dirty="0"/>
              <a:t>70 million (1/5)</a:t>
            </a:r>
          </a:p>
          <a:p>
            <a:r>
              <a:rPr lang="en-US" dirty="0"/>
              <a:t>Baby boomers (1946-1964): 76 million</a:t>
            </a:r>
          </a:p>
          <a:p>
            <a:r>
              <a:rPr lang="en-US" dirty="0"/>
              <a:t>Life expectancy</a:t>
            </a:r>
          </a:p>
          <a:p>
            <a:r>
              <a:rPr lang="en-US" dirty="0"/>
              <a:t>Birth rate</a:t>
            </a:r>
          </a:p>
          <a:p>
            <a:endParaRPr lang="en-US" dirty="0"/>
          </a:p>
          <a:p>
            <a:r>
              <a:rPr lang="en-US" dirty="0"/>
              <a:t>Older Adult: 65 years and older</a:t>
            </a:r>
          </a:p>
          <a:p>
            <a:r>
              <a:rPr lang="en-US" dirty="0"/>
              <a:t>	Young-old: 65-74 years</a:t>
            </a:r>
          </a:p>
          <a:p>
            <a:r>
              <a:rPr lang="en-US" dirty="0"/>
              <a:t>	Middle-old: 75-84 years</a:t>
            </a:r>
          </a:p>
          <a:p>
            <a:r>
              <a:rPr lang="en-US" dirty="0"/>
              <a:t>	Oldest-old: 85 years and older</a:t>
            </a:r>
          </a:p>
          <a:p>
            <a:r>
              <a:rPr lang="en-US" dirty="0"/>
              <a:t>Healthy</a:t>
            </a:r>
            <a:r>
              <a:rPr lang="en-US" baseline="0" dirty="0"/>
              <a:t> vs. Unhealthy aging</a:t>
            </a:r>
            <a:endParaRPr lang="en-US" dirty="0"/>
          </a:p>
          <a:p>
            <a:r>
              <a:rPr lang="en-US" dirty="0"/>
              <a:t>	Successful aging: active, high level of function</a:t>
            </a:r>
          </a:p>
          <a:p>
            <a:r>
              <a:rPr lang="en-US" dirty="0"/>
              <a:t>	Usual aging: typical, some decline</a:t>
            </a:r>
          </a:p>
          <a:p>
            <a:r>
              <a:rPr lang="en-US" dirty="0"/>
              <a:t>	Frailty: adverse functioning</a:t>
            </a:r>
          </a:p>
          <a:p>
            <a:r>
              <a:rPr lang="en-US" dirty="0"/>
              <a:t>Diversity increasing</a:t>
            </a:r>
          </a:p>
          <a:p>
            <a:r>
              <a:rPr lang="en-US" dirty="0"/>
              <a:t>Susceptibility</a:t>
            </a:r>
          </a:p>
          <a:p>
            <a:r>
              <a:rPr lang="en-US" dirty="0"/>
              <a:t>	stress, infection, disease</a:t>
            </a:r>
          </a:p>
          <a:p>
            <a:r>
              <a:rPr lang="en-US" dirty="0"/>
              <a:t>	Activities of daily</a:t>
            </a:r>
            <a:r>
              <a:rPr lang="en-US" baseline="0" dirty="0"/>
              <a:t> living </a:t>
            </a:r>
            <a:r>
              <a:rPr lang="en-US" dirty="0"/>
              <a:t>(bathing, feeding, dressing</a:t>
            </a:r>
          </a:p>
          <a:p>
            <a:r>
              <a:rPr lang="en-US" dirty="0"/>
              <a:t>	Instrumental activities of daily living (food preparation, housekeeping, telephone)</a:t>
            </a:r>
          </a:p>
          <a:p>
            <a:r>
              <a:rPr lang="en-US" dirty="0"/>
              <a:t>1.5 million (3.2%) older</a:t>
            </a:r>
            <a:r>
              <a:rPr lang="en-US" baseline="0" dirty="0"/>
              <a:t> adults—</a:t>
            </a:r>
            <a:r>
              <a:rPr lang="en-US" dirty="0"/>
              <a:t>institutional settings (2014)</a:t>
            </a:r>
          </a:p>
          <a:p>
            <a:r>
              <a:rPr lang="en-US" dirty="0"/>
              <a:t>	65-74 (1%)</a:t>
            </a:r>
          </a:p>
          <a:p>
            <a:r>
              <a:rPr lang="en-US" dirty="0"/>
              <a:t>	75-84 (3%)</a:t>
            </a:r>
          </a:p>
          <a:p>
            <a:r>
              <a:rPr lang="en-US" dirty="0"/>
              <a:t>	85+</a:t>
            </a:r>
            <a:r>
              <a:rPr lang="en-US" baseline="0" dirty="0"/>
              <a:t> </a:t>
            </a:r>
            <a:r>
              <a:rPr lang="en-US" dirty="0"/>
              <a:t>(10%)</a:t>
            </a:r>
          </a:p>
          <a:p>
            <a:r>
              <a:rPr lang="en-US" dirty="0"/>
              <a:t>Nursing homes</a:t>
            </a:r>
            <a:r>
              <a:rPr lang="en-US" baseline="0" dirty="0"/>
              <a:t> medical involvement and </a:t>
            </a:r>
            <a:r>
              <a:rPr lang="en-US" dirty="0"/>
              <a:t>complexity</a:t>
            </a:r>
          </a:p>
          <a:p>
            <a:r>
              <a:rPr lang="en-US" dirty="0"/>
              <a:t>	compared to community</a:t>
            </a:r>
          </a:p>
          <a:p>
            <a:r>
              <a:rPr lang="en-US" dirty="0"/>
              <a:t>	compared to 25 years ago</a:t>
            </a:r>
          </a:p>
          <a:p>
            <a:r>
              <a:rPr lang="en-US" dirty="0"/>
              <a:t>Assisted living facilities: appropriate for IADLs deficiencies</a:t>
            </a:r>
            <a:r>
              <a:rPr lang="en-US" baseline="0" dirty="0"/>
              <a:t> </a:t>
            </a:r>
            <a:r>
              <a:rPr lang="en-US" dirty="0"/>
              <a:t>but not ADLs</a:t>
            </a:r>
          </a:p>
        </p:txBody>
      </p:sp>
      <p:sp>
        <p:nvSpPr>
          <p:cNvPr id="4" name="Slide Number Placeholder 3">
            <a:extLst>
              <a:ext uri="{FF2B5EF4-FFF2-40B4-BE49-F238E27FC236}">
                <a16:creationId xmlns:a16="http://schemas.microsoft.com/office/drawing/2014/main" id="{E834F319-261A-8AE0-A450-E3621FB28421}"/>
              </a:ext>
            </a:extLst>
          </p:cNvPr>
          <p:cNvSpPr>
            <a:spLocks noGrp="1"/>
          </p:cNvSpPr>
          <p:nvPr>
            <p:ph type="sldNum" sz="quarter" idx="10"/>
          </p:nvPr>
        </p:nvSpPr>
        <p:spPr/>
        <p:txBody>
          <a:bodyPr/>
          <a:lstStyle/>
          <a:p>
            <a:fld id="{F16FB46A-ED48-4A77-A36D-63EA34EC8499}" type="slidenum">
              <a:rPr lang="en-US" smtClean="0"/>
              <a:t>14</a:t>
            </a:fld>
            <a:endParaRPr lang="en-US"/>
          </a:p>
        </p:txBody>
      </p:sp>
    </p:spTree>
    <p:extLst>
      <p:ext uri="{BB962C8B-B14F-4D97-AF65-F5344CB8AC3E}">
        <p14:creationId xmlns:p14="http://schemas.microsoft.com/office/powerpoint/2010/main" val="21812266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6537D-A6C3-16B2-84DF-D2C13F71DE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BE11E1-C9FE-42FD-75F3-B968307D88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9DA8DE-BAA4-C81E-A4CC-C60C9B63D44A}"/>
              </a:ext>
            </a:extLst>
          </p:cNvPr>
          <p:cNvSpPr>
            <a:spLocks noGrp="1"/>
          </p:cNvSpPr>
          <p:nvPr>
            <p:ph type="body" idx="1"/>
          </p:nvPr>
        </p:nvSpPr>
        <p:spPr/>
        <p:txBody>
          <a:bodyPr/>
          <a:lstStyle/>
          <a:p>
            <a:r>
              <a:rPr lang="en-US" dirty="0"/>
              <a:t>Older Adults in the U.S.</a:t>
            </a:r>
          </a:p>
          <a:p>
            <a:r>
              <a:rPr lang="en-US" dirty="0"/>
              <a:t>Today:</a:t>
            </a:r>
            <a:r>
              <a:rPr lang="en-US" baseline="0" dirty="0"/>
              <a:t> </a:t>
            </a:r>
            <a:r>
              <a:rPr lang="en-US" dirty="0"/>
              <a:t>45 million (1/7)</a:t>
            </a:r>
          </a:p>
          <a:p>
            <a:r>
              <a:rPr lang="en-US" dirty="0"/>
              <a:t>2030:</a:t>
            </a:r>
            <a:r>
              <a:rPr lang="en-US" baseline="0" dirty="0"/>
              <a:t> </a:t>
            </a:r>
            <a:r>
              <a:rPr lang="en-US" dirty="0"/>
              <a:t>70 million (1/5)</a:t>
            </a:r>
          </a:p>
          <a:p>
            <a:r>
              <a:rPr lang="en-US" dirty="0"/>
              <a:t>Baby boomers (1946-1964): 76 million</a:t>
            </a:r>
          </a:p>
          <a:p>
            <a:r>
              <a:rPr lang="en-US" dirty="0"/>
              <a:t>Life expectancy</a:t>
            </a:r>
          </a:p>
          <a:p>
            <a:r>
              <a:rPr lang="en-US" dirty="0"/>
              <a:t>Birth rate</a:t>
            </a:r>
          </a:p>
          <a:p>
            <a:endParaRPr lang="en-US" dirty="0"/>
          </a:p>
          <a:p>
            <a:r>
              <a:rPr lang="en-US" dirty="0"/>
              <a:t>Older Adult: 65 years and older</a:t>
            </a:r>
          </a:p>
          <a:p>
            <a:r>
              <a:rPr lang="en-US" dirty="0"/>
              <a:t>	Young-old: 65-74 years</a:t>
            </a:r>
          </a:p>
          <a:p>
            <a:r>
              <a:rPr lang="en-US" dirty="0"/>
              <a:t>	Middle-old: 75-84 years</a:t>
            </a:r>
          </a:p>
          <a:p>
            <a:r>
              <a:rPr lang="en-US" dirty="0"/>
              <a:t>	Oldest-old: 85 years and older</a:t>
            </a:r>
          </a:p>
          <a:p>
            <a:r>
              <a:rPr lang="en-US" dirty="0"/>
              <a:t>Healthy</a:t>
            </a:r>
            <a:r>
              <a:rPr lang="en-US" baseline="0" dirty="0"/>
              <a:t> vs. Unhealthy aging</a:t>
            </a:r>
            <a:endParaRPr lang="en-US" dirty="0"/>
          </a:p>
          <a:p>
            <a:r>
              <a:rPr lang="en-US" dirty="0"/>
              <a:t>	Successful aging: active, high level of function</a:t>
            </a:r>
          </a:p>
          <a:p>
            <a:r>
              <a:rPr lang="en-US" dirty="0"/>
              <a:t>	Usual aging: typical, some decline</a:t>
            </a:r>
          </a:p>
          <a:p>
            <a:r>
              <a:rPr lang="en-US" dirty="0"/>
              <a:t>	Frailty: adverse functioning</a:t>
            </a:r>
          </a:p>
          <a:p>
            <a:r>
              <a:rPr lang="en-US" dirty="0"/>
              <a:t>Diversity increasing</a:t>
            </a:r>
          </a:p>
          <a:p>
            <a:r>
              <a:rPr lang="en-US" dirty="0"/>
              <a:t>Susceptibility</a:t>
            </a:r>
          </a:p>
          <a:p>
            <a:r>
              <a:rPr lang="en-US" dirty="0"/>
              <a:t>	stress, infection, disease</a:t>
            </a:r>
          </a:p>
          <a:p>
            <a:r>
              <a:rPr lang="en-US" dirty="0"/>
              <a:t>	Activities of daily</a:t>
            </a:r>
            <a:r>
              <a:rPr lang="en-US" baseline="0" dirty="0"/>
              <a:t> living </a:t>
            </a:r>
            <a:r>
              <a:rPr lang="en-US" dirty="0"/>
              <a:t>(bathing, feeding, dressing</a:t>
            </a:r>
          </a:p>
          <a:p>
            <a:r>
              <a:rPr lang="en-US" dirty="0"/>
              <a:t>	Instrumental activities of daily living (food preparation, housekeeping, telephone)</a:t>
            </a:r>
          </a:p>
          <a:p>
            <a:r>
              <a:rPr lang="en-US" dirty="0"/>
              <a:t>1.5 million (3.2%) older</a:t>
            </a:r>
            <a:r>
              <a:rPr lang="en-US" baseline="0" dirty="0"/>
              <a:t> adults—</a:t>
            </a:r>
            <a:r>
              <a:rPr lang="en-US" dirty="0"/>
              <a:t>institutional settings (2014)</a:t>
            </a:r>
          </a:p>
          <a:p>
            <a:r>
              <a:rPr lang="en-US" dirty="0"/>
              <a:t>	65-74 (1%)</a:t>
            </a:r>
          </a:p>
          <a:p>
            <a:r>
              <a:rPr lang="en-US" dirty="0"/>
              <a:t>	75-84 (3%)</a:t>
            </a:r>
          </a:p>
          <a:p>
            <a:r>
              <a:rPr lang="en-US" dirty="0"/>
              <a:t>	85+</a:t>
            </a:r>
            <a:r>
              <a:rPr lang="en-US" baseline="0" dirty="0"/>
              <a:t> </a:t>
            </a:r>
            <a:r>
              <a:rPr lang="en-US" dirty="0"/>
              <a:t>(10%)</a:t>
            </a:r>
          </a:p>
          <a:p>
            <a:r>
              <a:rPr lang="en-US" dirty="0"/>
              <a:t>Nursing homes</a:t>
            </a:r>
            <a:r>
              <a:rPr lang="en-US" baseline="0" dirty="0"/>
              <a:t> medical involvement and </a:t>
            </a:r>
            <a:r>
              <a:rPr lang="en-US" dirty="0"/>
              <a:t>complexity</a:t>
            </a:r>
          </a:p>
          <a:p>
            <a:r>
              <a:rPr lang="en-US" dirty="0"/>
              <a:t>	compared to community</a:t>
            </a:r>
          </a:p>
          <a:p>
            <a:r>
              <a:rPr lang="en-US" dirty="0"/>
              <a:t>	compared to 25 years ago</a:t>
            </a:r>
          </a:p>
          <a:p>
            <a:r>
              <a:rPr lang="en-US" dirty="0"/>
              <a:t>Assisted living facilities: appropriate for IADLs deficiencies</a:t>
            </a:r>
            <a:r>
              <a:rPr lang="en-US" baseline="0" dirty="0"/>
              <a:t> </a:t>
            </a:r>
            <a:r>
              <a:rPr lang="en-US" dirty="0"/>
              <a:t>but not ADLs</a:t>
            </a:r>
          </a:p>
        </p:txBody>
      </p:sp>
      <p:sp>
        <p:nvSpPr>
          <p:cNvPr id="4" name="Slide Number Placeholder 3">
            <a:extLst>
              <a:ext uri="{FF2B5EF4-FFF2-40B4-BE49-F238E27FC236}">
                <a16:creationId xmlns:a16="http://schemas.microsoft.com/office/drawing/2014/main" id="{45021605-DD95-C024-F42E-F5B3E158BE7D}"/>
              </a:ext>
            </a:extLst>
          </p:cNvPr>
          <p:cNvSpPr>
            <a:spLocks noGrp="1"/>
          </p:cNvSpPr>
          <p:nvPr>
            <p:ph type="sldNum" sz="quarter" idx="10"/>
          </p:nvPr>
        </p:nvSpPr>
        <p:spPr/>
        <p:txBody>
          <a:bodyPr/>
          <a:lstStyle/>
          <a:p>
            <a:fld id="{F16FB46A-ED48-4A77-A36D-63EA34EC8499}" type="slidenum">
              <a:rPr lang="en-US" smtClean="0"/>
              <a:t>16</a:t>
            </a:fld>
            <a:endParaRPr lang="en-US"/>
          </a:p>
        </p:txBody>
      </p:sp>
    </p:spTree>
    <p:extLst>
      <p:ext uri="{BB962C8B-B14F-4D97-AF65-F5344CB8AC3E}">
        <p14:creationId xmlns:p14="http://schemas.microsoft.com/office/powerpoint/2010/main" val="30508810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7B7C29-3CA3-8EB6-7CFA-A71DAF7799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8DFADC-2A75-3EBE-2FF6-0F0708B4F6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DF35F6-DB4F-D6B7-2482-F890336968D1}"/>
              </a:ext>
            </a:extLst>
          </p:cNvPr>
          <p:cNvSpPr>
            <a:spLocks noGrp="1"/>
          </p:cNvSpPr>
          <p:nvPr>
            <p:ph type="body" idx="1"/>
          </p:nvPr>
        </p:nvSpPr>
        <p:spPr/>
        <p:txBody>
          <a:bodyPr/>
          <a:lstStyle/>
          <a:p>
            <a:r>
              <a:rPr lang="en-US" dirty="0"/>
              <a:t>Older Adults in the U.S.</a:t>
            </a:r>
          </a:p>
          <a:p>
            <a:r>
              <a:rPr lang="en-US" dirty="0"/>
              <a:t>Today:</a:t>
            </a:r>
            <a:r>
              <a:rPr lang="en-US" baseline="0" dirty="0"/>
              <a:t> </a:t>
            </a:r>
            <a:r>
              <a:rPr lang="en-US" dirty="0"/>
              <a:t>45 million (1/7)</a:t>
            </a:r>
          </a:p>
          <a:p>
            <a:r>
              <a:rPr lang="en-US" dirty="0"/>
              <a:t>2030:</a:t>
            </a:r>
            <a:r>
              <a:rPr lang="en-US" baseline="0" dirty="0"/>
              <a:t> </a:t>
            </a:r>
            <a:r>
              <a:rPr lang="en-US" dirty="0"/>
              <a:t>70 million (1/5)</a:t>
            </a:r>
          </a:p>
          <a:p>
            <a:r>
              <a:rPr lang="en-US" dirty="0"/>
              <a:t>Baby boomers (1946-1964): 76 million</a:t>
            </a:r>
          </a:p>
          <a:p>
            <a:r>
              <a:rPr lang="en-US" dirty="0"/>
              <a:t>Life expectancy</a:t>
            </a:r>
          </a:p>
          <a:p>
            <a:r>
              <a:rPr lang="en-US" dirty="0"/>
              <a:t>Birth rate</a:t>
            </a:r>
          </a:p>
          <a:p>
            <a:endParaRPr lang="en-US" dirty="0"/>
          </a:p>
          <a:p>
            <a:r>
              <a:rPr lang="en-US" dirty="0"/>
              <a:t>Older Adult: 65 years and older</a:t>
            </a:r>
          </a:p>
          <a:p>
            <a:r>
              <a:rPr lang="en-US" dirty="0"/>
              <a:t>	Young-old: 65-74 years</a:t>
            </a:r>
          </a:p>
          <a:p>
            <a:r>
              <a:rPr lang="en-US" dirty="0"/>
              <a:t>	Middle-old: 75-84 years</a:t>
            </a:r>
          </a:p>
          <a:p>
            <a:r>
              <a:rPr lang="en-US" dirty="0"/>
              <a:t>	Oldest-old: 85 years and older</a:t>
            </a:r>
          </a:p>
          <a:p>
            <a:r>
              <a:rPr lang="en-US" dirty="0"/>
              <a:t>Healthy</a:t>
            </a:r>
            <a:r>
              <a:rPr lang="en-US" baseline="0" dirty="0"/>
              <a:t> vs. Unhealthy aging</a:t>
            </a:r>
            <a:endParaRPr lang="en-US" dirty="0"/>
          </a:p>
          <a:p>
            <a:r>
              <a:rPr lang="en-US" dirty="0"/>
              <a:t>	Successful aging: active, high level of function</a:t>
            </a:r>
          </a:p>
          <a:p>
            <a:r>
              <a:rPr lang="en-US" dirty="0"/>
              <a:t>	Usual aging: typical, some decline</a:t>
            </a:r>
          </a:p>
          <a:p>
            <a:r>
              <a:rPr lang="en-US" dirty="0"/>
              <a:t>	Frailty: adverse functioning</a:t>
            </a:r>
          </a:p>
          <a:p>
            <a:r>
              <a:rPr lang="en-US" dirty="0"/>
              <a:t>Diversity increasing</a:t>
            </a:r>
          </a:p>
          <a:p>
            <a:r>
              <a:rPr lang="en-US" dirty="0"/>
              <a:t>Susceptibility</a:t>
            </a:r>
          </a:p>
          <a:p>
            <a:r>
              <a:rPr lang="en-US" dirty="0"/>
              <a:t>	stress, infection, disease</a:t>
            </a:r>
          </a:p>
          <a:p>
            <a:r>
              <a:rPr lang="en-US" dirty="0"/>
              <a:t>	Activities of daily</a:t>
            </a:r>
            <a:r>
              <a:rPr lang="en-US" baseline="0" dirty="0"/>
              <a:t> living </a:t>
            </a:r>
            <a:r>
              <a:rPr lang="en-US" dirty="0"/>
              <a:t>(bathing, feeding, dressing</a:t>
            </a:r>
          </a:p>
          <a:p>
            <a:r>
              <a:rPr lang="en-US" dirty="0"/>
              <a:t>	Instrumental activities of daily living (food preparation, housekeeping, telephone)</a:t>
            </a:r>
          </a:p>
          <a:p>
            <a:r>
              <a:rPr lang="en-US" dirty="0"/>
              <a:t>1.5 million (3.2%) older</a:t>
            </a:r>
            <a:r>
              <a:rPr lang="en-US" baseline="0" dirty="0"/>
              <a:t> adults—</a:t>
            </a:r>
            <a:r>
              <a:rPr lang="en-US" dirty="0"/>
              <a:t>institutional settings (2014)</a:t>
            </a:r>
          </a:p>
          <a:p>
            <a:r>
              <a:rPr lang="en-US" dirty="0"/>
              <a:t>	65-74 (1%)</a:t>
            </a:r>
          </a:p>
          <a:p>
            <a:r>
              <a:rPr lang="en-US" dirty="0"/>
              <a:t>	75-84 (3%)</a:t>
            </a:r>
          </a:p>
          <a:p>
            <a:r>
              <a:rPr lang="en-US" dirty="0"/>
              <a:t>	85+</a:t>
            </a:r>
            <a:r>
              <a:rPr lang="en-US" baseline="0" dirty="0"/>
              <a:t> </a:t>
            </a:r>
            <a:r>
              <a:rPr lang="en-US" dirty="0"/>
              <a:t>(10%)</a:t>
            </a:r>
          </a:p>
          <a:p>
            <a:r>
              <a:rPr lang="en-US" dirty="0"/>
              <a:t>Nursing homes</a:t>
            </a:r>
            <a:r>
              <a:rPr lang="en-US" baseline="0" dirty="0"/>
              <a:t> medical involvement and </a:t>
            </a:r>
            <a:r>
              <a:rPr lang="en-US" dirty="0"/>
              <a:t>complexity</a:t>
            </a:r>
          </a:p>
          <a:p>
            <a:r>
              <a:rPr lang="en-US" dirty="0"/>
              <a:t>	compared to community</a:t>
            </a:r>
          </a:p>
          <a:p>
            <a:r>
              <a:rPr lang="en-US" dirty="0"/>
              <a:t>	compared to 25 years ago</a:t>
            </a:r>
          </a:p>
          <a:p>
            <a:r>
              <a:rPr lang="en-US" dirty="0"/>
              <a:t>Assisted living facilities: appropriate for IADLs deficiencies</a:t>
            </a:r>
            <a:r>
              <a:rPr lang="en-US" baseline="0" dirty="0"/>
              <a:t> </a:t>
            </a:r>
            <a:r>
              <a:rPr lang="en-US" dirty="0"/>
              <a:t>but not ADLs</a:t>
            </a:r>
          </a:p>
        </p:txBody>
      </p:sp>
      <p:sp>
        <p:nvSpPr>
          <p:cNvPr id="4" name="Slide Number Placeholder 3">
            <a:extLst>
              <a:ext uri="{FF2B5EF4-FFF2-40B4-BE49-F238E27FC236}">
                <a16:creationId xmlns:a16="http://schemas.microsoft.com/office/drawing/2014/main" id="{F44D9DD0-F144-A191-DB48-E773183300C0}"/>
              </a:ext>
            </a:extLst>
          </p:cNvPr>
          <p:cNvSpPr>
            <a:spLocks noGrp="1"/>
          </p:cNvSpPr>
          <p:nvPr>
            <p:ph type="sldNum" sz="quarter" idx="10"/>
          </p:nvPr>
        </p:nvSpPr>
        <p:spPr/>
        <p:txBody>
          <a:bodyPr/>
          <a:lstStyle/>
          <a:p>
            <a:fld id="{F16FB46A-ED48-4A77-A36D-63EA34EC8499}" type="slidenum">
              <a:rPr lang="en-US" smtClean="0"/>
              <a:t>18</a:t>
            </a:fld>
            <a:endParaRPr lang="en-US"/>
          </a:p>
        </p:txBody>
      </p:sp>
    </p:spTree>
    <p:extLst>
      <p:ext uri="{BB962C8B-B14F-4D97-AF65-F5344CB8AC3E}">
        <p14:creationId xmlns:p14="http://schemas.microsoft.com/office/powerpoint/2010/main" val="2770479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4BE0F-58F4-8486-12AE-7347EFAFB5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16E10B-C281-9585-C473-1272C0FD5F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4F33B0-0012-CFD7-90CF-C53B0C95BC46}"/>
              </a:ext>
            </a:extLst>
          </p:cNvPr>
          <p:cNvSpPr>
            <a:spLocks noGrp="1"/>
          </p:cNvSpPr>
          <p:nvPr>
            <p:ph type="body" idx="1"/>
          </p:nvPr>
        </p:nvSpPr>
        <p:spPr/>
        <p:txBody>
          <a:bodyPr/>
          <a:lstStyle/>
          <a:p>
            <a:r>
              <a:rPr lang="en-US" dirty="0"/>
              <a:t>Older Adults in the U.S.</a:t>
            </a:r>
          </a:p>
          <a:p>
            <a:r>
              <a:rPr lang="en-US" dirty="0"/>
              <a:t>Today:</a:t>
            </a:r>
            <a:r>
              <a:rPr lang="en-US" baseline="0" dirty="0"/>
              <a:t> </a:t>
            </a:r>
            <a:r>
              <a:rPr lang="en-US" dirty="0"/>
              <a:t>45 million (1/7)</a:t>
            </a:r>
          </a:p>
          <a:p>
            <a:r>
              <a:rPr lang="en-US" dirty="0"/>
              <a:t>2030:</a:t>
            </a:r>
            <a:r>
              <a:rPr lang="en-US" baseline="0" dirty="0"/>
              <a:t> </a:t>
            </a:r>
            <a:r>
              <a:rPr lang="en-US" dirty="0"/>
              <a:t>70 million (1/5)</a:t>
            </a:r>
          </a:p>
          <a:p>
            <a:r>
              <a:rPr lang="en-US" dirty="0"/>
              <a:t>Baby boomers (1946-1964): 76 million</a:t>
            </a:r>
          </a:p>
          <a:p>
            <a:r>
              <a:rPr lang="en-US" dirty="0"/>
              <a:t>Life expectancy</a:t>
            </a:r>
          </a:p>
          <a:p>
            <a:r>
              <a:rPr lang="en-US" dirty="0"/>
              <a:t>Birth rate</a:t>
            </a:r>
          </a:p>
          <a:p>
            <a:endParaRPr lang="en-US" dirty="0"/>
          </a:p>
          <a:p>
            <a:r>
              <a:rPr lang="en-US" dirty="0"/>
              <a:t>Older Adult: 65 years and older</a:t>
            </a:r>
          </a:p>
          <a:p>
            <a:r>
              <a:rPr lang="en-US" dirty="0"/>
              <a:t>	Young-old: 65-74 years</a:t>
            </a:r>
          </a:p>
          <a:p>
            <a:r>
              <a:rPr lang="en-US" dirty="0"/>
              <a:t>	Middle-old: 75-84 years</a:t>
            </a:r>
          </a:p>
          <a:p>
            <a:r>
              <a:rPr lang="en-US" dirty="0"/>
              <a:t>	Oldest-old: 85 years and older</a:t>
            </a:r>
          </a:p>
          <a:p>
            <a:r>
              <a:rPr lang="en-US" dirty="0"/>
              <a:t>Healthy</a:t>
            </a:r>
            <a:r>
              <a:rPr lang="en-US" baseline="0" dirty="0"/>
              <a:t> vs. Unhealthy aging</a:t>
            </a:r>
            <a:endParaRPr lang="en-US" dirty="0"/>
          </a:p>
          <a:p>
            <a:r>
              <a:rPr lang="en-US" dirty="0"/>
              <a:t>	Successful aging: active, high level of function</a:t>
            </a:r>
          </a:p>
          <a:p>
            <a:r>
              <a:rPr lang="en-US" dirty="0"/>
              <a:t>	Usual aging: typical, some decline</a:t>
            </a:r>
          </a:p>
          <a:p>
            <a:r>
              <a:rPr lang="en-US" dirty="0"/>
              <a:t>	Frailty: adverse functioning</a:t>
            </a:r>
          </a:p>
          <a:p>
            <a:r>
              <a:rPr lang="en-US" dirty="0"/>
              <a:t>Diversity increasing</a:t>
            </a:r>
          </a:p>
          <a:p>
            <a:r>
              <a:rPr lang="en-US" dirty="0"/>
              <a:t>Susceptibility</a:t>
            </a:r>
          </a:p>
          <a:p>
            <a:r>
              <a:rPr lang="en-US" dirty="0"/>
              <a:t>	stress, infection, disease</a:t>
            </a:r>
          </a:p>
          <a:p>
            <a:r>
              <a:rPr lang="en-US" dirty="0"/>
              <a:t>	Activities of daily</a:t>
            </a:r>
            <a:r>
              <a:rPr lang="en-US" baseline="0" dirty="0"/>
              <a:t> living </a:t>
            </a:r>
            <a:r>
              <a:rPr lang="en-US" dirty="0"/>
              <a:t>(bathing, feeding, dressing</a:t>
            </a:r>
          </a:p>
          <a:p>
            <a:r>
              <a:rPr lang="en-US" dirty="0"/>
              <a:t>	Instrumental activities of daily living (food preparation, housekeeping, telephone)</a:t>
            </a:r>
          </a:p>
          <a:p>
            <a:r>
              <a:rPr lang="en-US" dirty="0"/>
              <a:t>1.5 million (3.2%) older</a:t>
            </a:r>
            <a:r>
              <a:rPr lang="en-US" baseline="0" dirty="0"/>
              <a:t> adults—</a:t>
            </a:r>
            <a:r>
              <a:rPr lang="en-US" dirty="0"/>
              <a:t>institutional settings (2014)</a:t>
            </a:r>
          </a:p>
          <a:p>
            <a:r>
              <a:rPr lang="en-US" dirty="0"/>
              <a:t>	65-74 (1%)</a:t>
            </a:r>
          </a:p>
          <a:p>
            <a:r>
              <a:rPr lang="en-US" dirty="0"/>
              <a:t>	75-84 (3%)</a:t>
            </a:r>
          </a:p>
          <a:p>
            <a:r>
              <a:rPr lang="en-US" dirty="0"/>
              <a:t>	85+</a:t>
            </a:r>
            <a:r>
              <a:rPr lang="en-US" baseline="0" dirty="0"/>
              <a:t> </a:t>
            </a:r>
            <a:r>
              <a:rPr lang="en-US" dirty="0"/>
              <a:t>(10%)</a:t>
            </a:r>
          </a:p>
          <a:p>
            <a:r>
              <a:rPr lang="en-US" dirty="0"/>
              <a:t>Nursing homes</a:t>
            </a:r>
            <a:r>
              <a:rPr lang="en-US" baseline="0" dirty="0"/>
              <a:t> medical involvement and </a:t>
            </a:r>
            <a:r>
              <a:rPr lang="en-US" dirty="0"/>
              <a:t>complexity</a:t>
            </a:r>
          </a:p>
          <a:p>
            <a:r>
              <a:rPr lang="en-US" dirty="0"/>
              <a:t>	compared to community</a:t>
            </a:r>
          </a:p>
          <a:p>
            <a:r>
              <a:rPr lang="en-US" dirty="0"/>
              <a:t>	compared to 25 years ago</a:t>
            </a:r>
          </a:p>
          <a:p>
            <a:r>
              <a:rPr lang="en-US" dirty="0"/>
              <a:t>Assisted living facilities: appropriate for IADLs deficiencies</a:t>
            </a:r>
            <a:r>
              <a:rPr lang="en-US" baseline="0" dirty="0"/>
              <a:t> </a:t>
            </a:r>
            <a:r>
              <a:rPr lang="en-US" dirty="0"/>
              <a:t>but not ADLs</a:t>
            </a:r>
          </a:p>
        </p:txBody>
      </p:sp>
      <p:sp>
        <p:nvSpPr>
          <p:cNvPr id="4" name="Slide Number Placeholder 3">
            <a:extLst>
              <a:ext uri="{FF2B5EF4-FFF2-40B4-BE49-F238E27FC236}">
                <a16:creationId xmlns:a16="http://schemas.microsoft.com/office/drawing/2014/main" id="{060AB414-21CC-73AA-74D5-3F14A9CE415C}"/>
              </a:ext>
            </a:extLst>
          </p:cNvPr>
          <p:cNvSpPr>
            <a:spLocks noGrp="1"/>
          </p:cNvSpPr>
          <p:nvPr>
            <p:ph type="sldNum" sz="quarter" idx="10"/>
          </p:nvPr>
        </p:nvSpPr>
        <p:spPr/>
        <p:txBody>
          <a:bodyPr/>
          <a:lstStyle/>
          <a:p>
            <a:fld id="{F16FB46A-ED48-4A77-A36D-63EA34EC8499}" type="slidenum">
              <a:rPr lang="en-US" smtClean="0"/>
              <a:t>19</a:t>
            </a:fld>
            <a:endParaRPr lang="en-US"/>
          </a:p>
        </p:txBody>
      </p:sp>
    </p:spTree>
    <p:extLst>
      <p:ext uri="{BB962C8B-B14F-4D97-AF65-F5344CB8AC3E}">
        <p14:creationId xmlns:p14="http://schemas.microsoft.com/office/powerpoint/2010/main" val="26323834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E6FD23-4AFE-2F62-A02E-3C0E672C2E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A97356-B20F-78C6-81C6-5074D4A9A5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5BDA69-B353-5E5B-B0D2-F28208113A10}"/>
              </a:ext>
            </a:extLst>
          </p:cNvPr>
          <p:cNvSpPr>
            <a:spLocks noGrp="1"/>
          </p:cNvSpPr>
          <p:nvPr>
            <p:ph type="body" idx="1"/>
          </p:nvPr>
        </p:nvSpPr>
        <p:spPr/>
        <p:txBody>
          <a:bodyPr/>
          <a:lstStyle/>
          <a:p>
            <a:r>
              <a:rPr lang="en-US" dirty="0"/>
              <a:t>Older Adults in the U.S.</a:t>
            </a:r>
          </a:p>
          <a:p>
            <a:r>
              <a:rPr lang="en-US" dirty="0"/>
              <a:t>Today:</a:t>
            </a:r>
            <a:r>
              <a:rPr lang="en-US" baseline="0" dirty="0"/>
              <a:t> </a:t>
            </a:r>
            <a:r>
              <a:rPr lang="en-US" dirty="0"/>
              <a:t>45 million (1/7)</a:t>
            </a:r>
          </a:p>
          <a:p>
            <a:r>
              <a:rPr lang="en-US" dirty="0"/>
              <a:t>2030:</a:t>
            </a:r>
            <a:r>
              <a:rPr lang="en-US" baseline="0" dirty="0"/>
              <a:t> </a:t>
            </a:r>
            <a:r>
              <a:rPr lang="en-US" dirty="0"/>
              <a:t>70 million (1/5)</a:t>
            </a:r>
          </a:p>
          <a:p>
            <a:r>
              <a:rPr lang="en-US" dirty="0"/>
              <a:t>Baby boomers (1946-1964): 76 million</a:t>
            </a:r>
          </a:p>
          <a:p>
            <a:r>
              <a:rPr lang="en-US" dirty="0"/>
              <a:t>Life expectancy</a:t>
            </a:r>
          </a:p>
          <a:p>
            <a:r>
              <a:rPr lang="en-US" dirty="0"/>
              <a:t>Birth rate</a:t>
            </a:r>
          </a:p>
          <a:p>
            <a:endParaRPr lang="en-US" dirty="0"/>
          </a:p>
          <a:p>
            <a:r>
              <a:rPr lang="en-US" dirty="0"/>
              <a:t>Older Adult: 65 years and older</a:t>
            </a:r>
          </a:p>
          <a:p>
            <a:r>
              <a:rPr lang="en-US" dirty="0"/>
              <a:t>	Young-old: 65-74 years</a:t>
            </a:r>
          </a:p>
          <a:p>
            <a:r>
              <a:rPr lang="en-US" dirty="0"/>
              <a:t>	Middle-old: 75-84 years</a:t>
            </a:r>
          </a:p>
          <a:p>
            <a:r>
              <a:rPr lang="en-US" dirty="0"/>
              <a:t>	Oldest-old: 85 years and older</a:t>
            </a:r>
          </a:p>
          <a:p>
            <a:r>
              <a:rPr lang="en-US" dirty="0"/>
              <a:t>Healthy</a:t>
            </a:r>
            <a:r>
              <a:rPr lang="en-US" baseline="0" dirty="0"/>
              <a:t> vs. Unhealthy aging</a:t>
            </a:r>
            <a:endParaRPr lang="en-US" dirty="0"/>
          </a:p>
          <a:p>
            <a:r>
              <a:rPr lang="en-US" dirty="0"/>
              <a:t>	Successful aging: active, high level of function</a:t>
            </a:r>
          </a:p>
          <a:p>
            <a:r>
              <a:rPr lang="en-US" dirty="0"/>
              <a:t>	Usual aging: typical, some decline</a:t>
            </a:r>
          </a:p>
          <a:p>
            <a:r>
              <a:rPr lang="en-US" dirty="0"/>
              <a:t>	Frailty: adverse functioning</a:t>
            </a:r>
          </a:p>
          <a:p>
            <a:r>
              <a:rPr lang="en-US" dirty="0"/>
              <a:t>Diversity increasing</a:t>
            </a:r>
          </a:p>
          <a:p>
            <a:r>
              <a:rPr lang="en-US" dirty="0"/>
              <a:t>Susceptibility</a:t>
            </a:r>
          </a:p>
          <a:p>
            <a:r>
              <a:rPr lang="en-US" dirty="0"/>
              <a:t>	stress, infection, disease</a:t>
            </a:r>
          </a:p>
          <a:p>
            <a:r>
              <a:rPr lang="en-US" dirty="0"/>
              <a:t>	Activities of daily</a:t>
            </a:r>
            <a:r>
              <a:rPr lang="en-US" baseline="0" dirty="0"/>
              <a:t> living </a:t>
            </a:r>
            <a:r>
              <a:rPr lang="en-US" dirty="0"/>
              <a:t>(bathing, feeding, dressing</a:t>
            </a:r>
          </a:p>
          <a:p>
            <a:r>
              <a:rPr lang="en-US" dirty="0"/>
              <a:t>	Instrumental activities of daily living (food preparation, housekeeping, telephone)</a:t>
            </a:r>
          </a:p>
          <a:p>
            <a:r>
              <a:rPr lang="en-US" dirty="0"/>
              <a:t>1.5 million (3.2%) older</a:t>
            </a:r>
            <a:r>
              <a:rPr lang="en-US" baseline="0" dirty="0"/>
              <a:t> adults—</a:t>
            </a:r>
            <a:r>
              <a:rPr lang="en-US" dirty="0"/>
              <a:t>institutional settings (2014)</a:t>
            </a:r>
          </a:p>
          <a:p>
            <a:r>
              <a:rPr lang="en-US" dirty="0"/>
              <a:t>	65-74 (1%)</a:t>
            </a:r>
          </a:p>
          <a:p>
            <a:r>
              <a:rPr lang="en-US" dirty="0"/>
              <a:t>	75-84 (3%)</a:t>
            </a:r>
          </a:p>
          <a:p>
            <a:r>
              <a:rPr lang="en-US" dirty="0"/>
              <a:t>	85+</a:t>
            </a:r>
            <a:r>
              <a:rPr lang="en-US" baseline="0" dirty="0"/>
              <a:t> </a:t>
            </a:r>
            <a:r>
              <a:rPr lang="en-US" dirty="0"/>
              <a:t>(10%)</a:t>
            </a:r>
          </a:p>
          <a:p>
            <a:r>
              <a:rPr lang="en-US" dirty="0"/>
              <a:t>Nursing homes</a:t>
            </a:r>
            <a:r>
              <a:rPr lang="en-US" baseline="0" dirty="0"/>
              <a:t> medical involvement and </a:t>
            </a:r>
            <a:r>
              <a:rPr lang="en-US" dirty="0"/>
              <a:t>complexity</a:t>
            </a:r>
          </a:p>
          <a:p>
            <a:r>
              <a:rPr lang="en-US" dirty="0"/>
              <a:t>	compared to community</a:t>
            </a:r>
          </a:p>
          <a:p>
            <a:r>
              <a:rPr lang="en-US" dirty="0"/>
              <a:t>	compared to 25 years ago</a:t>
            </a:r>
          </a:p>
          <a:p>
            <a:r>
              <a:rPr lang="en-US" dirty="0"/>
              <a:t>Assisted living facilities: appropriate for IADLs deficiencies</a:t>
            </a:r>
            <a:r>
              <a:rPr lang="en-US" baseline="0" dirty="0"/>
              <a:t> </a:t>
            </a:r>
            <a:r>
              <a:rPr lang="en-US" dirty="0"/>
              <a:t>but not ADLs</a:t>
            </a:r>
          </a:p>
        </p:txBody>
      </p:sp>
      <p:sp>
        <p:nvSpPr>
          <p:cNvPr id="4" name="Slide Number Placeholder 3">
            <a:extLst>
              <a:ext uri="{FF2B5EF4-FFF2-40B4-BE49-F238E27FC236}">
                <a16:creationId xmlns:a16="http://schemas.microsoft.com/office/drawing/2014/main" id="{31BCC3B4-C0FB-395D-938E-9D7B044754F1}"/>
              </a:ext>
            </a:extLst>
          </p:cNvPr>
          <p:cNvSpPr>
            <a:spLocks noGrp="1"/>
          </p:cNvSpPr>
          <p:nvPr>
            <p:ph type="sldNum" sz="quarter" idx="10"/>
          </p:nvPr>
        </p:nvSpPr>
        <p:spPr/>
        <p:txBody>
          <a:bodyPr/>
          <a:lstStyle/>
          <a:p>
            <a:fld id="{F16FB46A-ED48-4A77-A36D-63EA34EC8499}" type="slidenum">
              <a:rPr lang="en-US" smtClean="0"/>
              <a:t>21</a:t>
            </a:fld>
            <a:endParaRPr lang="en-US"/>
          </a:p>
        </p:txBody>
      </p:sp>
    </p:spTree>
    <p:extLst>
      <p:ext uri="{BB962C8B-B14F-4D97-AF65-F5344CB8AC3E}">
        <p14:creationId xmlns:p14="http://schemas.microsoft.com/office/powerpoint/2010/main" val="6608222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3C320C-1C14-B051-CF2B-CCF007B4EF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161C1D-917E-A2C6-F575-E894B19F55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9EC412-275B-C8B1-4101-3ECC5D307EE5}"/>
              </a:ext>
            </a:extLst>
          </p:cNvPr>
          <p:cNvSpPr>
            <a:spLocks noGrp="1"/>
          </p:cNvSpPr>
          <p:nvPr>
            <p:ph type="body" idx="1"/>
          </p:nvPr>
        </p:nvSpPr>
        <p:spPr/>
        <p:txBody>
          <a:bodyPr/>
          <a:lstStyle/>
          <a:p>
            <a:r>
              <a:rPr lang="en-US" dirty="0"/>
              <a:t>Older Adults in the U.S.</a:t>
            </a:r>
          </a:p>
          <a:p>
            <a:r>
              <a:rPr lang="en-US" dirty="0"/>
              <a:t>Today:</a:t>
            </a:r>
            <a:r>
              <a:rPr lang="en-US" baseline="0" dirty="0"/>
              <a:t> </a:t>
            </a:r>
            <a:r>
              <a:rPr lang="en-US" dirty="0"/>
              <a:t>45 million (1/7)</a:t>
            </a:r>
          </a:p>
          <a:p>
            <a:r>
              <a:rPr lang="en-US" dirty="0"/>
              <a:t>2030:</a:t>
            </a:r>
            <a:r>
              <a:rPr lang="en-US" baseline="0" dirty="0"/>
              <a:t> </a:t>
            </a:r>
            <a:r>
              <a:rPr lang="en-US" dirty="0"/>
              <a:t>70 million (1/5)</a:t>
            </a:r>
          </a:p>
          <a:p>
            <a:r>
              <a:rPr lang="en-US" dirty="0"/>
              <a:t>Baby boomers (1946-1964): 76 million</a:t>
            </a:r>
          </a:p>
          <a:p>
            <a:r>
              <a:rPr lang="en-US" dirty="0"/>
              <a:t>Life expectancy</a:t>
            </a:r>
          </a:p>
          <a:p>
            <a:r>
              <a:rPr lang="en-US" dirty="0"/>
              <a:t>Birth rate</a:t>
            </a:r>
          </a:p>
          <a:p>
            <a:endParaRPr lang="en-US" dirty="0"/>
          </a:p>
          <a:p>
            <a:r>
              <a:rPr lang="en-US" dirty="0"/>
              <a:t>Older Adult: 65 years and older</a:t>
            </a:r>
          </a:p>
          <a:p>
            <a:r>
              <a:rPr lang="en-US" dirty="0"/>
              <a:t>	Young-old: 65-74 years</a:t>
            </a:r>
          </a:p>
          <a:p>
            <a:r>
              <a:rPr lang="en-US" dirty="0"/>
              <a:t>	Middle-old: 75-84 years</a:t>
            </a:r>
          </a:p>
          <a:p>
            <a:r>
              <a:rPr lang="en-US" dirty="0"/>
              <a:t>	Oldest-old: 85 years and older</a:t>
            </a:r>
          </a:p>
          <a:p>
            <a:r>
              <a:rPr lang="en-US" dirty="0"/>
              <a:t>Healthy</a:t>
            </a:r>
            <a:r>
              <a:rPr lang="en-US" baseline="0" dirty="0"/>
              <a:t> vs. Unhealthy aging</a:t>
            </a:r>
            <a:endParaRPr lang="en-US" dirty="0"/>
          </a:p>
          <a:p>
            <a:r>
              <a:rPr lang="en-US" dirty="0"/>
              <a:t>	Successful aging: active, high level of function</a:t>
            </a:r>
          </a:p>
          <a:p>
            <a:r>
              <a:rPr lang="en-US" dirty="0"/>
              <a:t>	Usual aging: typical, some decline</a:t>
            </a:r>
          </a:p>
          <a:p>
            <a:r>
              <a:rPr lang="en-US" dirty="0"/>
              <a:t>	Frailty: adverse functioning</a:t>
            </a:r>
          </a:p>
          <a:p>
            <a:r>
              <a:rPr lang="en-US" dirty="0"/>
              <a:t>Diversity increasing</a:t>
            </a:r>
          </a:p>
          <a:p>
            <a:r>
              <a:rPr lang="en-US" dirty="0"/>
              <a:t>Susceptibility</a:t>
            </a:r>
          </a:p>
          <a:p>
            <a:r>
              <a:rPr lang="en-US" dirty="0"/>
              <a:t>	stress, infection, disease</a:t>
            </a:r>
          </a:p>
          <a:p>
            <a:r>
              <a:rPr lang="en-US" dirty="0"/>
              <a:t>	Activities of daily</a:t>
            </a:r>
            <a:r>
              <a:rPr lang="en-US" baseline="0" dirty="0"/>
              <a:t> living </a:t>
            </a:r>
            <a:r>
              <a:rPr lang="en-US" dirty="0"/>
              <a:t>(bathing, feeding, dressing</a:t>
            </a:r>
          </a:p>
          <a:p>
            <a:r>
              <a:rPr lang="en-US" dirty="0"/>
              <a:t>	Instrumental activities of daily living (food preparation, housekeeping, telephone)</a:t>
            </a:r>
          </a:p>
          <a:p>
            <a:r>
              <a:rPr lang="en-US" dirty="0"/>
              <a:t>1.5 million (3.2%) older</a:t>
            </a:r>
            <a:r>
              <a:rPr lang="en-US" baseline="0" dirty="0"/>
              <a:t> adults—</a:t>
            </a:r>
            <a:r>
              <a:rPr lang="en-US" dirty="0"/>
              <a:t>institutional settings (2014)</a:t>
            </a:r>
          </a:p>
          <a:p>
            <a:r>
              <a:rPr lang="en-US" dirty="0"/>
              <a:t>	65-74 (1%)</a:t>
            </a:r>
          </a:p>
          <a:p>
            <a:r>
              <a:rPr lang="en-US" dirty="0"/>
              <a:t>	75-84 (3%)</a:t>
            </a:r>
          </a:p>
          <a:p>
            <a:r>
              <a:rPr lang="en-US" dirty="0"/>
              <a:t>	85+</a:t>
            </a:r>
            <a:r>
              <a:rPr lang="en-US" baseline="0" dirty="0"/>
              <a:t> </a:t>
            </a:r>
            <a:r>
              <a:rPr lang="en-US" dirty="0"/>
              <a:t>(10%)</a:t>
            </a:r>
          </a:p>
          <a:p>
            <a:r>
              <a:rPr lang="en-US" dirty="0"/>
              <a:t>Nursing homes</a:t>
            </a:r>
            <a:r>
              <a:rPr lang="en-US" baseline="0" dirty="0"/>
              <a:t> medical involvement and </a:t>
            </a:r>
            <a:r>
              <a:rPr lang="en-US" dirty="0"/>
              <a:t>complexity</a:t>
            </a:r>
          </a:p>
          <a:p>
            <a:r>
              <a:rPr lang="en-US" dirty="0"/>
              <a:t>	compared to community</a:t>
            </a:r>
          </a:p>
          <a:p>
            <a:r>
              <a:rPr lang="en-US" dirty="0"/>
              <a:t>	compared to 25 years ago</a:t>
            </a:r>
          </a:p>
          <a:p>
            <a:r>
              <a:rPr lang="en-US" dirty="0"/>
              <a:t>Assisted living facilities: appropriate for IADLs deficiencies</a:t>
            </a:r>
            <a:r>
              <a:rPr lang="en-US" baseline="0" dirty="0"/>
              <a:t> </a:t>
            </a:r>
            <a:r>
              <a:rPr lang="en-US" dirty="0"/>
              <a:t>but not ADLs</a:t>
            </a:r>
          </a:p>
        </p:txBody>
      </p:sp>
      <p:sp>
        <p:nvSpPr>
          <p:cNvPr id="4" name="Slide Number Placeholder 3">
            <a:extLst>
              <a:ext uri="{FF2B5EF4-FFF2-40B4-BE49-F238E27FC236}">
                <a16:creationId xmlns:a16="http://schemas.microsoft.com/office/drawing/2014/main" id="{99501270-EDE7-EC88-A1A6-2EEB09951FCD}"/>
              </a:ext>
            </a:extLst>
          </p:cNvPr>
          <p:cNvSpPr>
            <a:spLocks noGrp="1"/>
          </p:cNvSpPr>
          <p:nvPr>
            <p:ph type="sldNum" sz="quarter" idx="10"/>
          </p:nvPr>
        </p:nvSpPr>
        <p:spPr/>
        <p:txBody>
          <a:bodyPr/>
          <a:lstStyle/>
          <a:p>
            <a:fld id="{F16FB46A-ED48-4A77-A36D-63EA34EC8499}" type="slidenum">
              <a:rPr lang="en-US" smtClean="0"/>
              <a:t>22</a:t>
            </a:fld>
            <a:endParaRPr lang="en-US"/>
          </a:p>
        </p:txBody>
      </p:sp>
    </p:spTree>
    <p:extLst>
      <p:ext uri="{BB962C8B-B14F-4D97-AF65-F5344CB8AC3E}">
        <p14:creationId xmlns:p14="http://schemas.microsoft.com/office/powerpoint/2010/main" val="10490372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9EE2E-2B65-E065-163F-8AC92D85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2D9AC6-DCF8-D8D5-307A-26621293EB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6D4288-15DC-8E67-A900-05701E29B0A5}"/>
              </a:ext>
            </a:extLst>
          </p:cNvPr>
          <p:cNvSpPr>
            <a:spLocks noGrp="1"/>
          </p:cNvSpPr>
          <p:nvPr>
            <p:ph type="body" idx="1"/>
          </p:nvPr>
        </p:nvSpPr>
        <p:spPr/>
        <p:txBody>
          <a:bodyPr/>
          <a:lstStyle/>
          <a:p>
            <a:r>
              <a:rPr lang="en-US" dirty="0"/>
              <a:t>Older Adults in the U.S.</a:t>
            </a:r>
          </a:p>
          <a:p>
            <a:r>
              <a:rPr lang="en-US" dirty="0"/>
              <a:t>Today:</a:t>
            </a:r>
            <a:r>
              <a:rPr lang="en-US" baseline="0" dirty="0"/>
              <a:t> </a:t>
            </a:r>
            <a:r>
              <a:rPr lang="en-US" dirty="0"/>
              <a:t>45 million (1/7)</a:t>
            </a:r>
          </a:p>
          <a:p>
            <a:r>
              <a:rPr lang="en-US" dirty="0"/>
              <a:t>2030:</a:t>
            </a:r>
            <a:r>
              <a:rPr lang="en-US" baseline="0" dirty="0"/>
              <a:t> </a:t>
            </a:r>
            <a:r>
              <a:rPr lang="en-US" dirty="0"/>
              <a:t>70 million (1/5)</a:t>
            </a:r>
          </a:p>
          <a:p>
            <a:r>
              <a:rPr lang="en-US" dirty="0"/>
              <a:t>Baby boomers (1946-1964): 76 million</a:t>
            </a:r>
          </a:p>
          <a:p>
            <a:r>
              <a:rPr lang="en-US" dirty="0"/>
              <a:t>Life expectancy</a:t>
            </a:r>
          </a:p>
          <a:p>
            <a:r>
              <a:rPr lang="en-US" dirty="0"/>
              <a:t>Birth rate</a:t>
            </a:r>
          </a:p>
          <a:p>
            <a:endParaRPr lang="en-US" dirty="0"/>
          </a:p>
          <a:p>
            <a:r>
              <a:rPr lang="en-US" dirty="0"/>
              <a:t>Older Adult: 65 years and older</a:t>
            </a:r>
          </a:p>
          <a:p>
            <a:r>
              <a:rPr lang="en-US" dirty="0"/>
              <a:t>	Young-old: 65-74 years</a:t>
            </a:r>
          </a:p>
          <a:p>
            <a:r>
              <a:rPr lang="en-US" dirty="0"/>
              <a:t>	Middle-old: 75-84 years</a:t>
            </a:r>
          </a:p>
          <a:p>
            <a:r>
              <a:rPr lang="en-US" dirty="0"/>
              <a:t>	Oldest-old: 85 years and older</a:t>
            </a:r>
          </a:p>
          <a:p>
            <a:r>
              <a:rPr lang="en-US" dirty="0"/>
              <a:t>Healthy</a:t>
            </a:r>
            <a:r>
              <a:rPr lang="en-US" baseline="0" dirty="0"/>
              <a:t> vs. Unhealthy aging</a:t>
            </a:r>
            <a:endParaRPr lang="en-US" dirty="0"/>
          </a:p>
          <a:p>
            <a:r>
              <a:rPr lang="en-US" dirty="0"/>
              <a:t>	Successful aging: active, high level of function</a:t>
            </a:r>
          </a:p>
          <a:p>
            <a:r>
              <a:rPr lang="en-US" dirty="0"/>
              <a:t>	Usual aging: typical, some decline</a:t>
            </a:r>
          </a:p>
          <a:p>
            <a:r>
              <a:rPr lang="en-US" dirty="0"/>
              <a:t>	Frailty: adverse functioning</a:t>
            </a:r>
          </a:p>
          <a:p>
            <a:r>
              <a:rPr lang="en-US" dirty="0"/>
              <a:t>Diversity increasing</a:t>
            </a:r>
          </a:p>
          <a:p>
            <a:r>
              <a:rPr lang="en-US" dirty="0"/>
              <a:t>Susceptibility</a:t>
            </a:r>
          </a:p>
          <a:p>
            <a:r>
              <a:rPr lang="en-US" dirty="0"/>
              <a:t>	stress, infection, disease</a:t>
            </a:r>
          </a:p>
          <a:p>
            <a:r>
              <a:rPr lang="en-US" dirty="0"/>
              <a:t>	Activities of daily</a:t>
            </a:r>
            <a:r>
              <a:rPr lang="en-US" baseline="0" dirty="0"/>
              <a:t> living </a:t>
            </a:r>
            <a:r>
              <a:rPr lang="en-US" dirty="0"/>
              <a:t>(bathing, feeding, dressing</a:t>
            </a:r>
          </a:p>
          <a:p>
            <a:r>
              <a:rPr lang="en-US" dirty="0"/>
              <a:t>	Instrumental activities of daily living (food preparation, housekeeping, telephone)</a:t>
            </a:r>
          </a:p>
          <a:p>
            <a:r>
              <a:rPr lang="en-US" dirty="0"/>
              <a:t>1.5 million (3.2%) older</a:t>
            </a:r>
            <a:r>
              <a:rPr lang="en-US" baseline="0" dirty="0"/>
              <a:t> adults—</a:t>
            </a:r>
            <a:r>
              <a:rPr lang="en-US" dirty="0"/>
              <a:t>institutional settings (2014)</a:t>
            </a:r>
          </a:p>
          <a:p>
            <a:r>
              <a:rPr lang="en-US" dirty="0"/>
              <a:t>	65-74 (1%)</a:t>
            </a:r>
          </a:p>
          <a:p>
            <a:r>
              <a:rPr lang="en-US" dirty="0"/>
              <a:t>	75-84 (3%)</a:t>
            </a:r>
          </a:p>
          <a:p>
            <a:r>
              <a:rPr lang="en-US" dirty="0"/>
              <a:t>	85+</a:t>
            </a:r>
            <a:r>
              <a:rPr lang="en-US" baseline="0" dirty="0"/>
              <a:t> </a:t>
            </a:r>
            <a:r>
              <a:rPr lang="en-US" dirty="0"/>
              <a:t>(10%)</a:t>
            </a:r>
          </a:p>
          <a:p>
            <a:r>
              <a:rPr lang="en-US" dirty="0"/>
              <a:t>Nursing homes</a:t>
            </a:r>
            <a:r>
              <a:rPr lang="en-US" baseline="0" dirty="0"/>
              <a:t> medical involvement and </a:t>
            </a:r>
            <a:r>
              <a:rPr lang="en-US" dirty="0"/>
              <a:t>complexity</a:t>
            </a:r>
          </a:p>
          <a:p>
            <a:r>
              <a:rPr lang="en-US" dirty="0"/>
              <a:t>	compared to community</a:t>
            </a:r>
          </a:p>
          <a:p>
            <a:r>
              <a:rPr lang="en-US" dirty="0"/>
              <a:t>	compared to 25 years ago</a:t>
            </a:r>
          </a:p>
          <a:p>
            <a:r>
              <a:rPr lang="en-US" dirty="0"/>
              <a:t>Assisted living facilities: appropriate for IADLs deficiencies</a:t>
            </a:r>
            <a:r>
              <a:rPr lang="en-US" baseline="0" dirty="0"/>
              <a:t> </a:t>
            </a:r>
            <a:r>
              <a:rPr lang="en-US" dirty="0"/>
              <a:t>but not ADLs</a:t>
            </a:r>
          </a:p>
        </p:txBody>
      </p:sp>
      <p:sp>
        <p:nvSpPr>
          <p:cNvPr id="4" name="Slide Number Placeholder 3">
            <a:extLst>
              <a:ext uri="{FF2B5EF4-FFF2-40B4-BE49-F238E27FC236}">
                <a16:creationId xmlns:a16="http://schemas.microsoft.com/office/drawing/2014/main" id="{02049586-00A0-C48C-A2E9-881C75DFEC8A}"/>
              </a:ext>
            </a:extLst>
          </p:cNvPr>
          <p:cNvSpPr>
            <a:spLocks noGrp="1"/>
          </p:cNvSpPr>
          <p:nvPr>
            <p:ph type="sldNum" sz="quarter" idx="10"/>
          </p:nvPr>
        </p:nvSpPr>
        <p:spPr/>
        <p:txBody>
          <a:bodyPr/>
          <a:lstStyle/>
          <a:p>
            <a:fld id="{F16FB46A-ED48-4A77-A36D-63EA34EC8499}" type="slidenum">
              <a:rPr lang="en-US" smtClean="0"/>
              <a:t>23</a:t>
            </a:fld>
            <a:endParaRPr lang="en-US"/>
          </a:p>
        </p:txBody>
      </p:sp>
    </p:spTree>
    <p:extLst>
      <p:ext uri="{BB962C8B-B14F-4D97-AF65-F5344CB8AC3E}">
        <p14:creationId xmlns:p14="http://schemas.microsoft.com/office/powerpoint/2010/main" val="34807366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D84D01-D59C-2290-E103-6746EED88C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B8D64F-181D-2416-1907-C3B788A7E1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F8B96A-85CD-8EF1-3835-2A741EB58E59}"/>
              </a:ext>
            </a:extLst>
          </p:cNvPr>
          <p:cNvSpPr>
            <a:spLocks noGrp="1"/>
          </p:cNvSpPr>
          <p:nvPr>
            <p:ph type="body" idx="1"/>
          </p:nvPr>
        </p:nvSpPr>
        <p:spPr/>
        <p:txBody>
          <a:bodyPr/>
          <a:lstStyle/>
          <a:p>
            <a:r>
              <a:rPr lang="en-US" dirty="0"/>
              <a:t>Older Adults in the U.S.</a:t>
            </a:r>
          </a:p>
          <a:p>
            <a:r>
              <a:rPr lang="en-US" dirty="0"/>
              <a:t>Today:</a:t>
            </a:r>
            <a:r>
              <a:rPr lang="en-US" baseline="0" dirty="0"/>
              <a:t> </a:t>
            </a:r>
            <a:r>
              <a:rPr lang="en-US" dirty="0"/>
              <a:t>45 million (1/7)</a:t>
            </a:r>
          </a:p>
          <a:p>
            <a:r>
              <a:rPr lang="en-US" dirty="0"/>
              <a:t>2030:</a:t>
            </a:r>
            <a:r>
              <a:rPr lang="en-US" baseline="0" dirty="0"/>
              <a:t> </a:t>
            </a:r>
            <a:r>
              <a:rPr lang="en-US" dirty="0"/>
              <a:t>70 million (1/5)</a:t>
            </a:r>
          </a:p>
          <a:p>
            <a:r>
              <a:rPr lang="en-US" dirty="0"/>
              <a:t>Baby boomers (1946-1964): 76 million</a:t>
            </a:r>
          </a:p>
          <a:p>
            <a:r>
              <a:rPr lang="en-US" dirty="0"/>
              <a:t>Life expectancy</a:t>
            </a:r>
          </a:p>
          <a:p>
            <a:r>
              <a:rPr lang="en-US" dirty="0"/>
              <a:t>Birth rate</a:t>
            </a:r>
          </a:p>
          <a:p>
            <a:endParaRPr lang="en-US" dirty="0"/>
          </a:p>
          <a:p>
            <a:r>
              <a:rPr lang="en-US" dirty="0"/>
              <a:t>Older Adult: 65 years and older</a:t>
            </a:r>
          </a:p>
          <a:p>
            <a:r>
              <a:rPr lang="en-US" dirty="0"/>
              <a:t>	Young-old: 65-74 years</a:t>
            </a:r>
          </a:p>
          <a:p>
            <a:r>
              <a:rPr lang="en-US" dirty="0"/>
              <a:t>	Middle-old: 75-84 years</a:t>
            </a:r>
          </a:p>
          <a:p>
            <a:r>
              <a:rPr lang="en-US" dirty="0"/>
              <a:t>	Oldest-old: 85 years and older</a:t>
            </a:r>
          </a:p>
          <a:p>
            <a:r>
              <a:rPr lang="en-US" dirty="0"/>
              <a:t>Healthy</a:t>
            </a:r>
            <a:r>
              <a:rPr lang="en-US" baseline="0" dirty="0"/>
              <a:t> vs. Unhealthy aging</a:t>
            </a:r>
            <a:endParaRPr lang="en-US" dirty="0"/>
          </a:p>
          <a:p>
            <a:r>
              <a:rPr lang="en-US" dirty="0"/>
              <a:t>	Successful aging: active, high level of function</a:t>
            </a:r>
          </a:p>
          <a:p>
            <a:r>
              <a:rPr lang="en-US" dirty="0"/>
              <a:t>	Usual aging: typical, some decline</a:t>
            </a:r>
          </a:p>
          <a:p>
            <a:r>
              <a:rPr lang="en-US" dirty="0"/>
              <a:t>	Frailty: adverse functioning</a:t>
            </a:r>
          </a:p>
          <a:p>
            <a:r>
              <a:rPr lang="en-US" dirty="0"/>
              <a:t>Diversity increasing</a:t>
            </a:r>
          </a:p>
          <a:p>
            <a:r>
              <a:rPr lang="en-US" dirty="0"/>
              <a:t>Susceptibility</a:t>
            </a:r>
          </a:p>
          <a:p>
            <a:r>
              <a:rPr lang="en-US" dirty="0"/>
              <a:t>	stress, infection, disease</a:t>
            </a:r>
          </a:p>
          <a:p>
            <a:r>
              <a:rPr lang="en-US" dirty="0"/>
              <a:t>	Activities of daily</a:t>
            </a:r>
            <a:r>
              <a:rPr lang="en-US" baseline="0" dirty="0"/>
              <a:t> living </a:t>
            </a:r>
            <a:r>
              <a:rPr lang="en-US" dirty="0"/>
              <a:t>(bathing, feeding, dressing</a:t>
            </a:r>
          </a:p>
          <a:p>
            <a:r>
              <a:rPr lang="en-US" dirty="0"/>
              <a:t>	Instrumental activities of daily living (food preparation, housekeeping, telephone)</a:t>
            </a:r>
          </a:p>
          <a:p>
            <a:r>
              <a:rPr lang="en-US" dirty="0"/>
              <a:t>1.5 million (3.2%) older</a:t>
            </a:r>
            <a:r>
              <a:rPr lang="en-US" baseline="0" dirty="0"/>
              <a:t> adults—</a:t>
            </a:r>
            <a:r>
              <a:rPr lang="en-US" dirty="0"/>
              <a:t>institutional settings (2014)</a:t>
            </a:r>
          </a:p>
          <a:p>
            <a:r>
              <a:rPr lang="en-US" dirty="0"/>
              <a:t>	65-74 (1%)</a:t>
            </a:r>
          </a:p>
          <a:p>
            <a:r>
              <a:rPr lang="en-US" dirty="0"/>
              <a:t>	75-84 (3%)</a:t>
            </a:r>
          </a:p>
          <a:p>
            <a:r>
              <a:rPr lang="en-US" dirty="0"/>
              <a:t>	85+</a:t>
            </a:r>
            <a:r>
              <a:rPr lang="en-US" baseline="0" dirty="0"/>
              <a:t> </a:t>
            </a:r>
            <a:r>
              <a:rPr lang="en-US" dirty="0"/>
              <a:t>(10%)</a:t>
            </a:r>
          </a:p>
          <a:p>
            <a:r>
              <a:rPr lang="en-US" dirty="0"/>
              <a:t>Nursing homes</a:t>
            </a:r>
            <a:r>
              <a:rPr lang="en-US" baseline="0" dirty="0"/>
              <a:t> medical involvement and </a:t>
            </a:r>
            <a:r>
              <a:rPr lang="en-US" dirty="0"/>
              <a:t>complexity</a:t>
            </a:r>
          </a:p>
          <a:p>
            <a:r>
              <a:rPr lang="en-US" dirty="0"/>
              <a:t>	compared to community</a:t>
            </a:r>
          </a:p>
          <a:p>
            <a:r>
              <a:rPr lang="en-US" dirty="0"/>
              <a:t>	compared to 25 years ago</a:t>
            </a:r>
          </a:p>
          <a:p>
            <a:r>
              <a:rPr lang="en-US" dirty="0"/>
              <a:t>Assisted living facilities: appropriate for IADLs deficiencies</a:t>
            </a:r>
            <a:r>
              <a:rPr lang="en-US" baseline="0" dirty="0"/>
              <a:t> </a:t>
            </a:r>
            <a:r>
              <a:rPr lang="en-US" dirty="0"/>
              <a:t>but not ADLs</a:t>
            </a:r>
          </a:p>
        </p:txBody>
      </p:sp>
      <p:sp>
        <p:nvSpPr>
          <p:cNvPr id="4" name="Slide Number Placeholder 3">
            <a:extLst>
              <a:ext uri="{FF2B5EF4-FFF2-40B4-BE49-F238E27FC236}">
                <a16:creationId xmlns:a16="http://schemas.microsoft.com/office/drawing/2014/main" id="{C7C49B4B-240B-0C34-ADEB-B02323579691}"/>
              </a:ext>
            </a:extLst>
          </p:cNvPr>
          <p:cNvSpPr>
            <a:spLocks noGrp="1"/>
          </p:cNvSpPr>
          <p:nvPr>
            <p:ph type="sldNum" sz="quarter" idx="10"/>
          </p:nvPr>
        </p:nvSpPr>
        <p:spPr/>
        <p:txBody>
          <a:bodyPr/>
          <a:lstStyle/>
          <a:p>
            <a:fld id="{F16FB46A-ED48-4A77-A36D-63EA34EC8499}" type="slidenum">
              <a:rPr lang="en-US" smtClean="0"/>
              <a:t>24</a:t>
            </a:fld>
            <a:endParaRPr lang="en-US"/>
          </a:p>
        </p:txBody>
      </p:sp>
    </p:spTree>
    <p:extLst>
      <p:ext uri="{BB962C8B-B14F-4D97-AF65-F5344CB8AC3E}">
        <p14:creationId xmlns:p14="http://schemas.microsoft.com/office/powerpoint/2010/main" val="34652385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5F7C26-6C4A-E959-AF34-E68EAE7DCF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F55BD2-383F-2874-55DD-BC4DE210CE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DB5DEF-7914-A070-C615-5389E01A286F}"/>
              </a:ext>
            </a:extLst>
          </p:cNvPr>
          <p:cNvSpPr>
            <a:spLocks noGrp="1"/>
          </p:cNvSpPr>
          <p:nvPr>
            <p:ph type="body" idx="1"/>
          </p:nvPr>
        </p:nvSpPr>
        <p:spPr/>
        <p:txBody>
          <a:bodyPr/>
          <a:lstStyle/>
          <a:p>
            <a:r>
              <a:rPr lang="en-US" dirty="0"/>
              <a:t>Older Adults in the U.S.</a:t>
            </a:r>
          </a:p>
          <a:p>
            <a:r>
              <a:rPr lang="en-US" dirty="0"/>
              <a:t>Today:</a:t>
            </a:r>
            <a:r>
              <a:rPr lang="en-US" baseline="0" dirty="0"/>
              <a:t> </a:t>
            </a:r>
            <a:r>
              <a:rPr lang="en-US" dirty="0"/>
              <a:t>45 million (1/7)</a:t>
            </a:r>
          </a:p>
          <a:p>
            <a:r>
              <a:rPr lang="en-US" dirty="0"/>
              <a:t>2030:</a:t>
            </a:r>
            <a:r>
              <a:rPr lang="en-US" baseline="0" dirty="0"/>
              <a:t> </a:t>
            </a:r>
            <a:r>
              <a:rPr lang="en-US" dirty="0"/>
              <a:t>70 million (1/5)</a:t>
            </a:r>
          </a:p>
          <a:p>
            <a:r>
              <a:rPr lang="en-US" dirty="0"/>
              <a:t>Baby boomers (1946-1964): 76 million</a:t>
            </a:r>
          </a:p>
          <a:p>
            <a:r>
              <a:rPr lang="en-US" dirty="0"/>
              <a:t>Life expectancy</a:t>
            </a:r>
          </a:p>
          <a:p>
            <a:r>
              <a:rPr lang="en-US" dirty="0"/>
              <a:t>Birth rate</a:t>
            </a:r>
          </a:p>
          <a:p>
            <a:endParaRPr lang="en-US" dirty="0"/>
          </a:p>
          <a:p>
            <a:r>
              <a:rPr lang="en-US" dirty="0"/>
              <a:t>Older Adult: 65 years and older</a:t>
            </a:r>
          </a:p>
          <a:p>
            <a:r>
              <a:rPr lang="en-US" dirty="0"/>
              <a:t>	Young-old: 65-74 years</a:t>
            </a:r>
          </a:p>
          <a:p>
            <a:r>
              <a:rPr lang="en-US" dirty="0"/>
              <a:t>	Middle-old: 75-84 years</a:t>
            </a:r>
          </a:p>
          <a:p>
            <a:r>
              <a:rPr lang="en-US" dirty="0"/>
              <a:t>	Oldest-old: 85 years and older</a:t>
            </a:r>
          </a:p>
          <a:p>
            <a:r>
              <a:rPr lang="en-US" dirty="0"/>
              <a:t>Healthy</a:t>
            </a:r>
            <a:r>
              <a:rPr lang="en-US" baseline="0" dirty="0"/>
              <a:t> vs. Unhealthy aging</a:t>
            </a:r>
            <a:endParaRPr lang="en-US" dirty="0"/>
          </a:p>
          <a:p>
            <a:r>
              <a:rPr lang="en-US" dirty="0"/>
              <a:t>	Successful aging: active, high level of function</a:t>
            </a:r>
          </a:p>
          <a:p>
            <a:r>
              <a:rPr lang="en-US" dirty="0"/>
              <a:t>	Usual aging: typical, some decline</a:t>
            </a:r>
          </a:p>
          <a:p>
            <a:r>
              <a:rPr lang="en-US" dirty="0"/>
              <a:t>	Frailty: adverse functioning</a:t>
            </a:r>
          </a:p>
          <a:p>
            <a:r>
              <a:rPr lang="en-US" dirty="0"/>
              <a:t>Diversity increasing</a:t>
            </a:r>
          </a:p>
          <a:p>
            <a:r>
              <a:rPr lang="en-US" dirty="0"/>
              <a:t>Susceptibility</a:t>
            </a:r>
          </a:p>
          <a:p>
            <a:r>
              <a:rPr lang="en-US" dirty="0"/>
              <a:t>	stress, infection, disease</a:t>
            </a:r>
          </a:p>
          <a:p>
            <a:r>
              <a:rPr lang="en-US" dirty="0"/>
              <a:t>	Activities of daily</a:t>
            </a:r>
            <a:r>
              <a:rPr lang="en-US" baseline="0" dirty="0"/>
              <a:t> living </a:t>
            </a:r>
            <a:r>
              <a:rPr lang="en-US" dirty="0"/>
              <a:t>(bathing, feeding, dressing</a:t>
            </a:r>
          </a:p>
          <a:p>
            <a:r>
              <a:rPr lang="en-US" dirty="0"/>
              <a:t>	Instrumental activities of daily living (food preparation, housekeeping, telephone)</a:t>
            </a:r>
          </a:p>
          <a:p>
            <a:r>
              <a:rPr lang="en-US" dirty="0"/>
              <a:t>1.5 million (3.2%) older</a:t>
            </a:r>
            <a:r>
              <a:rPr lang="en-US" baseline="0" dirty="0"/>
              <a:t> adults—</a:t>
            </a:r>
            <a:r>
              <a:rPr lang="en-US" dirty="0"/>
              <a:t>institutional settings (2014)</a:t>
            </a:r>
          </a:p>
          <a:p>
            <a:r>
              <a:rPr lang="en-US" dirty="0"/>
              <a:t>	65-74 (1%)</a:t>
            </a:r>
          </a:p>
          <a:p>
            <a:r>
              <a:rPr lang="en-US" dirty="0"/>
              <a:t>	75-84 (3%)</a:t>
            </a:r>
          </a:p>
          <a:p>
            <a:r>
              <a:rPr lang="en-US" dirty="0"/>
              <a:t>	85+</a:t>
            </a:r>
            <a:r>
              <a:rPr lang="en-US" baseline="0" dirty="0"/>
              <a:t> </a:t>
            </a:r>
            <a:r>
              <a:rPr lang="en-US" dirty="0"/>
              <a:t>(10%)</a:t>
            </a:r>
          </a:p>
          <a:p>
            <a:r>
              <a:rPr lang="en-US" dirty="0"/>
              <a:t>Nursing homes</a:t>
            </a:r>
            <a:r>
              <a:rPr lang="en-US" baseline="0" dirty="0"/>
              <a:t> medical involvement and </a:t>
            </a:r>
            <a:r>
              <a:rPr lang="en-US" dirty="0"/>
              <a:t>complexity</a:t>
            </a:r>
          </a:p>
          <a:p>
            <a:r>
              <a:rPr lang="en-US" dirty="0"/>
              <a:t>	compared to community</a:t>
            </a:r>
          </a:p>
          <a:p>
            <a:r>
              <a:rPr lang="en-US" dirty="0"/>
              <a:t>	compared to 25 years ago</a:t>
            </a:r>
          </a:p>
          <a:p>
            <a:r>
              <a:rPr lang="en-US" dirty="0"/>
              <a:t>Assisted living facilities: appropriate for IADLs deficiencies</a:t>
            </a:r>
            <a:r>
              <a:rPr lang="en-US" baseline="0" dirty="0"/>
              <a:t> </a:t>
            </a:r>
            <a:r>
              <a:rPr lang="en-US" dirty="0"/>
              <a:t>but not ADLs</a:t>
            </a:r>
          </a:p>
        </p:txBody>
      </p:sp>
      <p:sp>
        <p:nvSpPr>
          <p:cNvPr id="4" name="Slide Number Placeholder 3">
            <a:extLst>
              <a:ext uri="{FF2B5EF4-FFF2-40B4-BE49-F238E27FC236}">
                <a16:creationId xmlns:a16="http://schemas.microsoft.com/office/drawing/2014/main" id="{C3AC407D-4177-55DA-C2A7-6B5E2C48F3A7}"/>
              </a:ext>
            </a:extLst>
          </p:cNvPr>
          <p:cNvSpPr>
            <a:spLocks noGrp="1"/>
          </p:cNvSpPr>
          <p:nvPr>
            <p:ph type="sldNum" sz="quarter" idx="10"/>
          </p:nvPr>
        </p:nvSpPr>
        <p:spPr/>
        <p:txBody>
          <a:bodyPr/>
          <a:lstStyle/>
          <a:p>
            <a:fld id="{F16FB46A-ED48-4A77-A36D-63EA34EC8499}" type="slidenum">
              <a:rPr lang="en-US" smtClean="0"/>
              <a:t>26</a:t>
            </a:fld>
            <a:endParaRPr lang="en-US"/>
          </a:p>
        </p:txBody>
      </p:sp>
    </p:spTree>
    <p:extLst>
      <p:ext uri="{BB962C8B-B14F-4D97-AF65-F5344CB8AC3E}">
        <p14:creationId xmlns:p14="http://schemas.microsoft.com/office/powerpoint/2010/main" val="643369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ヒラギノ角ゴ Pro W3" pitchFamily="124" charset="-128"/>
              </a:rPr>
              <a:t>In 1987 the government passed a law requiring nursing care facilities to pay attention to residents oral health.  This law must be followed in every nursing facility that has Medicare or Medicaid patients. This law is called the Omnibus Budget Reconciliation Act of 1987</a:t>
            </a:r>
            <a:br>
              <a:rPr lang="en-US" altLang="en-US" dirty="0">
                <a:ea typeface="ヒラギノ角ゴ Pro W3" pitchFamily="124" charset="-128"/>
              </a:rPr>
            </a:br>
            <a:r>
              <a:rPr lang="en-US" altLang="en-US" dirty="0">
                <a:ea typeface="ヒラギノ角ゴ Pro W3" pitchFamily="124" charset="-128"/>
              </a:rPr>
              <a:t>(OBRA '87) -The Nursing Home Reform Law </a:t>
            </a:r>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124" charset="-128"/>
              </a:defRPr>
            </a:lvl1pPr>
            <a:lvl2pPr marL="742950" indent="-285750">
              <a:defRPr>
                <a:solidFill>
                  <a:schemeClr val="tx1"/>
                </a:solidFill>
                <a:latin typeface="Arial" panose="020B0604020202020204" pitchFamily="34" charset="0"/>
                <a:ea typeface="ヒラギノ角ゴ Pro W3" pitchFamily="124" charset="-128"/>
              </a:defRPr>
            </a:lvl2pPr>
            <a:lvl3pPr marL="1143000" indent="-228600">
              <a:defRPr>
                <a:solidFill>
                  <a:schemeClr val="tx1"/>
                </a:solidFill>
                <a:latin typeface="Arial" panose="020B0604020202020204" pitchFamily="34" charset="0"/>
                <a:ea typeface="ヒラギノ角ゴ Pro W3" pitchFamily="124" charset="-128"/>
              </a:defRPr>
            </a:lvl3pPr>
            <a:lvl4pPr marL="1600200" indent="-228600">
              <a:defRPr>
                <a:solidFill>
                  <a:schemeClr val="tx1"/>
                </a:solidFill>
                <a:latin typeface="Arial" panose="020B0604020202020204" pitchFamily="34" charset="0"/>
                <a:ea typeface="ヒラギノ角ゴ Pro W3" pitchFamily="124" charset="-128"/>
              </a:defRPr>
            </a:lvl4pPr>
            <a:lvl5pPr marL="2057400" indent="-228600">
              <a:defRPr>
                <a:solidFill>
                  <a:schemeClr val="tx1"/>
                </a:solidFill>
                <a:latin typeface="Arial" panose="020B0604020202020204" pitchFamily="34" charset="0"/>
                <a:ea typeface="ヒラギノ角ゴ Pro W3" pitchFamily="12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itchFamily="124" charset="-128"/>
              </a:defRPr>
            </a:lvl9pPr>
          </a:lstStyle>
          <a:p>
            <a:fld id="{FFBE6408-A2E7-45AE-BE27-18FBE3604FF5}" type="slidenum">
              <a:rPr lang="en-US" altLang="en-US" smtClean="0">
                <a:latin typeface="Calibri" panose="020F0502020204030204" pitchFamily="34" charset="0"/>
              </a:rPr>
              <a:pPr/>
              <a:t>3</a:t>
            </a:fld>
            <a:endParaRPr lang="en-US" altLang="en-US">
              <a:latin typeface="Calibri" panose="020F0502020204030204" pitchFamily="34" charset="0"/>
            </a:endParaRPr>
          </a:p>
        </p:txBody>
      </p:sp>
    </p:spTree>
    <p:extLst>
      <p:ext uri="{BB962C8B-B14F-4D97-AF65-F5344CB8AC3E}">
        <p14:creationId xmlns:p14="http://schemas.microsoft.com/office/powerpoint/2010/main" val="18042324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4. Geriatric Dental Education</a:t>
            </a:r>
          </a:p>
          <a:p>
            <a:r>
              <a:rPr lang="en-US" dirty="0"/>
              <a:t>needs different from younger</a:t>
            </a:r>
          </a:p>
          <a:p>
            <a:r>
              <a:rPr lang="en-US" dirty="0"/>
              <a:t>1987—National Institute on Aging (NIA):</a:t>
            </a:r>
            <a:r>
              <a:rPr lang="en-US" baseline="0" dirty="0"/>
              <a:t> </a:t>
            </a:r>
            <a:r>
              <a:rPr lang="en-US" dirty="0"/>
              <a:t>need 1,500 geriatric dental teachers and 7,500 dental practitioners by 2000 (never achieved)</a:t>
            </a:r>
          </a:p>
          <a:p>
            <a:r>
              <a:rPr lang="en-US" dirty="0"/>
              <a:t>Few providers get advanced geriatrics training—focus now on pre-doctoral programs</a:t>
            </a:r>
            <a:r>
              <a:rPr lang="en-US" baseline="0" dirty="0"/>
              <a:t> (this has improved)</a:t>
            </a:r>
            <a:endParaRPr lang="en-US" dirty="0"/>
          </a:p>
          <a:p>
            <a:r>
              <a:rPr lang="en-US" dirty="0"/>
              <a:t>	all dental programs</a:t>
            </a:r>
            <a:r>
              <a:rPr lang="en-US" baseline="0" dirty="0"/>
              <a:t>-classroom, </a:t>
            </a:r>
            <a:r>
              <a:rPr lang="en-US" dirty="0"/>
              <a:t>23%k—clinical training</a:t>
            </a:r>
          </a:p>
          <a:p>
            <a:r>
              <a:rPr lang="en-US" dirty="0"/>
              <a:t>	Commission on Dental Accreditation’s Accreditation Standards for </a:t>
            </a:r>
            <a:r>
              <a:rPr lang="en-US" dirty="0" err="1"/>
              <a:t>Predoctoral</a:t>
            </a:r>
            <a:r>
              <a:rPr lang="en-US" dirty="0"/>
              <a:t> Dental Education Standard 2-22 states: “Graduates must be competent in 		providing oral health care within the scope of general dentistry to patients in all stages of life.”</a:t>
            </a:r>
          </a:p>
          <a:p>
            <a:r>
              <a:rPr lang="en-US" dirty="0"/>
              <a:t>	American Dental Education Association (ADEA) Foundation Knowledge and Skills for the New General Dentist, Section 3.2, “Graduates must be competent to 		apply psychosocial and behavioral principles in patient-centered health care” which specifically mentions geriatrics.</a:t>
            </a:r>
          </a:p>
          <a:p>
            <a:r>
              <a:rPr lang="en-US" dirty="0"/>
              <a:t>	Curriculum varies, clinical experience lacking</a:t>
            </a:r>
          </a:p>
          <a:p>
            <a:r>
              <a:rPr lang="en-US" dirty="0"/>
              <a:t>	Exposure of to older adults impacts attitude and likelihood to provide care</a:t>
            </a:r>
          </a:p>
          <a:p>
            <a:r>
              <a:rPr lang="en-US" dirty="0"/>
              <a:t>	Education for dental hygienists—less known</a:t>
            </a:r>
          </a:p>
          <a:p>
            <a:r>
              <a:rPr lang="en-US" dirty="0"/>
              <a:t>		scope of practice: some states-</a:t>
            </a:r>
            <a:r>
              <a:rPr lang="en-US" baseline="0" dirty="0"/>
              <a:t>no </a:t>
            </a:r>
            <a:r>
              <a:rPr lang="en-US" dirty="0"/>
              <a:t>supervision in alternative settings, some states reimbursement</a:t>
            </a:r>
            <a:r>
              <a:rPr lang="en-US" baseline="0" dirty="0"/>
              <a:t> from </a:t>
            </a:r>
            <a:r>
              <a:rPr lang="en-US" dirty="0"/>
              <a:t>Medicaid</a:t>
            </a:r>
          </a:p>
          <a:p>
            <a:r>
              <a:rPr lang="en-US" dirty="0"/>
              <a:t>		all schools have content (half self-assess as inadequate)</a:t>
            </a:r>
          </a:p>
          <a:p>
            <a:r>
              <a:rPr lang="en-US" dirty="0"/>
              <a:t>		Mini-residency in Nursing Home and Long-Term Care for the Dental Team (University of Minnesota)</a:t>
            </a:r>
          </a:p>
          <a:p>
            <a:r>
              <a:rPr lang="en-US" dirty="0"/>
              <a:t>			well-attended, filled 6 months in advance</a:t>
            </a:r>
          </a:p>
          <a:p>
            <a:r>
              <a:rPr lang="en-US" dirty="0"/>
              <a:t>	ADA: on-line CE on oral health in LTC </a:t>
            </a:r>
          </a:p>
          <a:p>
            <a:r>
              <a:rPr lang="en-US" dirty="0"/>
              <a:t>			part of ADA’s “Action for Dental Health” Campaign</a:t>
            </a:r>
          </a:p>
          <a:p>
            <a:r>
              <a:rPr lang="en-US" dirty="0"/>
              <a:t>	Other online courses: Special Care Dentistry Association webpage</a:t>
            </a:r>
          </a:p>
        </p:txBody>
      </p:sp>
      <p:sp>
        <p:nvSpPr>
          <p:cNvPr id="4" name="Slide Number Placeholder 3"/>
          <p:cNvSpPr>
            <a:spLocks noGrp="1"/>
          </p:cNvSpPr>
          <p:nvPr>
            <p:ph type="sldNum" sz="quarter" idx="10"/>
          </p:nvPr>
        </p:nvSpPr>
        <p:spPr/>
        <p:txBody>
          <a:bodyPr/>
          <a:lstStyle/>
          <a:p>
            <a:fld id="{F16FB46A-ED48-4A77-A36D-63EA34EC8499}" type="slidenum">
              <a:rPr lang="en-US" smtClean="0"/>
              <a:t>28</a:t>
            </a:fld>
            <a:endParaRPr lang="en-US"/>
          </a:p>
        </p:txBody>
      </p:sp>
    </p:spTree>
    <p:extLst>
      <p:ext uri="{BB962C8B-B14F-4D97-AF65-F5344CB8AC3E}">
        <p14:creationId xmlns:p14="http://schemas.microsoft.com/office/powerpoint/2010/main" val="21561390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Older Adults in the U.S.</a:t>
            </a:r>
          </a:p>
          <a:p>
            <a:r>
              <a:rPr lang="en-US" dirty="0"/>
              <a:t>Today:</a:t>
            </a:r>
            <a:r>
              <a:rPr lang="en-US" baseline="0" dirty="0"/>
              <a:t> </a:t>
            </a:r>
            <a:r>
              <a:rPr lang="en-US" dirty="0"/>
              <a:t>45 million (1/7)</a:t>
            </a:r>
          </a:p>
          <a:p>
            <a:r>
              <a:rPr lang="en-US" dirty="0"/>
              <a:t>2030:</a:t>
            </a:r>
            <a:r>
              <a:rPr lang="en-US" baseline="0" dirty="0"/>
              <a:t> </a:t>
            </a:r>
            <a:r>
              <a:rPr lang="en-US" dirty="0"/>
              <a:t>70 million (1/5)</a:t>
            </a:r>
          </a:p>
          <a:p>
            <a:r>
              <a:rPr lang="en-US" dirty="0"/>
              <a:t>Baby boomers (1946-1964): 76 million</a:t>
            </a:r>
          </a:p>
          <a:p>
            <a:r>
              <a:rPr lang="en-US" dirty="0"/>
              <a:t>Life expectancy</a:t>
            </a:r>
          </a:p>
          <a:p>
            <a:r>
              <a:rPr lang="en-US" dirty="0"/>
              <a:t>Birth rate</a:t>
            </a:r>
          </a:p>
          <a:p>
            <a:endParaRPr lang="en-US" dirty="0"/>
          </a:p>
          <a:p>
            <a:r>
              <a:rPr lang="en-US" dirty="0"/>
              <a:t>Older Adult: 65 years and older</a:t>
            </a:r>
          </a:p>
          <a:p>
            <a:r>
              <a:rPr lang="en-US" dirty="0"/>
              <a:t>	Young-old: 65-74 years</a:t>
            </a:r>
          </a:p>
          <a:p>
            <a:r>
              <a:rPr lang="en-US" dirty="0"/>
              <a:t>	Middle-old: 75-84 years</a:t>
            </a:r>
          </a:p>
          <a:p>
            <a:r>
              <a:rPr lang="en-US" dirty="0"/>
              <a:t>	Oldest-old: 85 years and older</a:t>
            </a:r>
          </a:p>
          <a:p>
            <a:r>
              <a:rPr lang="en-US" dirty="0"/>
              <a:t>Healthy</a:t>
            </a:r>
            <a:r>
              <a:rPr lang="en-US" baseline="0" dirty="0"/>
              <a:t> vs. Unhealthy aging</a:t>
            </a:r>
            <a:endParaRPr lang="en-US" dirty="0"/>
          </a:p>
          <a:p>
            <a:r>
              <a:rPr lang="en-US" dirty="0"/>
              <a:t>	Successful aging: active, high level of function</a:t>
            </a:r>
          </a:p>
          <a:p>
            <a:r>
              <a:rPr lang="en-US" dirty="0"/>
              <a:t>	Usual aging: typical, some decline</a:t>
            </a:r>
          </a:p>
          <a:p>
            <a:r>
              <a:rPr lang="en-US" dirty="0"/>
              <a:t>	Frailty: adverse functioning</a:t>
            </a:r>
          </a:p>
          <a:p>
            <a:r>
              <a:rPr lang="en-US" dirty="0"/>
              <a:t>Diversity increasing</a:t>
            </a:r>
          </a:p>
          <a:p>
            <a:r>
              <a:rPr lang="en-US" dirty="0"/>
              <a:t>Susceptibility</a:t>
            </a:r>
          </a:p>
          <a:p>
            <a:r>
              <a:rPr lang="en-US" dirty="0"/>
              <a:t>	stress, infection, disease</a:t>
            </a:r>
          </a:p>
          <a:p>
            <a:r>
              <a:rPr lang="en-US" dirty="0"/>
              <a:t>	Activities of daily</a:t>
            </a:r>
            <a:r>
              <a:rPr lang="en-US" baseline="0" dirty="0"/>
              <a:t> living </a:t>
            </a:r>
            <a:r>
              <a:rPr lang="en-US" dirty="0"/>
              <a:t>(bathing, feeding, dressing</a:t>
            </a:r>
          </a:p>
          <a:p>
            <a:r>
              <a:rPr lang="en-US" dirty="0"/>
              <a:t>	Instrumental activities of daily living (food preparation, housekeeping, telephone)</a:t>
            </a:r>
          </a:p>
          <a:p>
            <a:r>
              <a:rPr lang="en-US" dirty="0"/>
              <a:t>1.5 million (3.2%) older</a:t>
            </a:r>
            <a:r>
              <a:rPr lang="en-US" baseline="0" dirty="0"/>
              <a:t> adults—</a:t>
            </a:r>
            <a:r>
              <a:rPr lang="en-US" dirty="0"/>
              <a:t>institutional settings (2014)</a:t>
            </a:r>
          </a:p>
          <a:p>
            <a:r>
              <a:rPr lang="en-US" dirty="0"/>
              <a:t>	65-74 (1%)</a:t>
            </a:r>
          </a:p>
          <a:p>
            <a:r>
              <a:rPr lang="en-US" dirty="0"/>
              <a:t>	75-84 (3%)</a:t>
            </a:r>
          </a:p>
          <a:p>
            <a:r>
              <a:rPr lang="en-US" dirty="0"/>
              <a:t>	85+</a:t>
            </a:r>
            <a:r>
              <a:rPr lang="en-US" baseline="0" dirty="0"/>
              <a:t> </a:t>
            </a:r>
            <a:r>
              <a:rPr lang="en-US" dirty="0"/>
              <a:t>(10%)</a:t>
            </a:r>
          </a:p>
          <a:p>
            <a:r>
              <a:rPr lang="en-US" dirty="0"/>
              <a:t>Nursing homes</a:t>
            </a:r>
            <a:r>
              <a:rPr lang="en-US" baseline="0" dirty="0"/>
              <a:t> medical involvement and </a:t>
            </a:r>
            <a:r>
              <a:rPr lang="en-US" dirty="0"/>
              <a:t>complexity</a:t>
            </a:r>
          </a:p>
          <a:p>
            <a:r>
              <a:rPr lang="en-US" dirty="0"/>
              <a:t>	compared to community</a:t>
            </a:r>
          </a:p>
          <a:p>
            <a:r>
              <a:rPr lang="en-US" dirty="0"/>
              <a:t>	compared to 25 years ago</a:t>
            </a:r>
          </a:p>
          <a:p>
            <a:r>
              <a:rPr lang="en-US" dirty="0"/>
              <a:t>Assisted living facilities: appropriate for IADLs deficiencies</a:t>
            </a:r>
            <a:r>
              <a:rPr lang="en-US" baseline="0" dirty="0"/>
              <a:t> </a:t>
            </a:r>
            <a:r>
              <a:rPr lang="en-US" dirty="0"/>
              <a:t>but not ADLs</a:t>
            </a:r>
          </a:p>
        </p:txBody>
      </p:sp>
      <p:sp>
        <p:nvSpPr>
          <p:cNvPr id="4" name="Slide Number Placeholder 3"/>
          <p:cNvSpPr>
            <a:spLocks noGrp="1"/>
          </p:cNvSpPr>
          <p:nvPr>
            <p:ph type="sldNum" sz="quarter" idx="10"/>
          </p:nvPr>
        </p:nvSpPr>
        <p:spPr/>
        <p:txBody>
          <a:bodyPr/>
          <a:lstStyle/>
          <a:p>
            <a:fld id="{F16FB46A-ED48-4A77-A36D-63EA34EC8499}" type="slidenum">
              <a:rPr lang="en-US" smtClean="0"/>
              <a:t>6</a:t>
            </a:fld>
            <a:endParaRPr lang="en-US"/>
          </a:p>
        </p:txBody>
      </p:sp>
    </p:spTree>
    <p:extLst>
      <p:ext uri="{BB962C8B-B14F-4D97-AF65-F5344CB8AC3E}">
        <p14:creationId xmlns:p14="http://schemas.microsoft.com/office/powerpoint/2010/main" val="2565759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Older Adults in the U.S.</a:t>
            </a:r>
          </a:p>
          <a:p>
            <a:r>
              <a:rPr lang="en-US" dirty="0"/>
              <a:t>Today:</a:t>
            </a:r>
            <a:r>
              <a:rPr lang="en-US" baseline="0" dirty="0"/>
              <a:t> </a:t>
            </a:r>
            <a:r>
              <a:rPr lang="en-US" dirty="0"/>
              <a:t>45 million (1/7)</a:t>
            </a:r>
          </a:p>
          <a:p>
            <a:r>
              <a:rPr lang="en-US" dirty="0"/>
              <a:t>2030:</a:t>
            </a:r>
            <a:r>
              <a:rPr lang="en-US" baseline="0" dirty="0"/>
              <a:t> </a:t>
            </a:r>
            <a:r>
              <a:rPr lang="en-US" dirty="0"/>
              <a:t>70 million (1/5)</a:t>
            </a:r>
          </a:p>
          <a:p>
            <a:r>
              <a:rPr lang="en-US" dirty="0"/>
              <a:t>Baby boomers (1946-1964): 76 million</a:t>
            </a:r>
          </a:p>
          <a:p>
            <a:r>
              <a:rPr lang="en-US" dirty="0"/>
              <a:t>Life expectancy</a:t>
            </a:r>
          </a:p>
          <a:p>
            <a:r>
              <a:rPr lang="en-US" dirty="0"/>
              <a:t>Birth rate</a:t>
            </a:r>
          </a:p>
          <a:p>
            <a:endParaRPr lang="en-US" dirty="0"/>
          </a:p>
          <a:p>
            <a:r>
              <a:rPr lang="en-US" dirty="0"/>
              <a:t>Older Adult: 65 years and older</a:t>
            </a:r>
          </a:p>
          <a:p>
            <a:r>
              <a:rPr lang="en-US" dirty="0"/>
              <a:t>	Young-old: 65-74 years</a:t>
            </a:r>
          </a:p>
          <a:p>
            <a:r>
              <a:rPr lang="en-US" dirty="0"/>
              <a:t>	Middle-old: 75-84 years</a:t>
            </a:r>
          </a:p>
          <a:p>
            <a:r>
              <a:rPr lang="en-US" dirty="0"/>
              <a:t>	Oldest-old: 85 years and older</a:t>
            </a:r>
          </a:p>
          <a:p>
            <a:r>
              <a:rPr lang="en-US" dirty="0"/>
              <a:t>Healthy</a:t>
            </a:r>
            <a:r>
              <a:rPr lang="en-US" baseline="0" dirty="0"/>
              <a:t> vs. Unhealthy aging</a:t>
            </a:r>
            <a:endParaRPr lang="en-US" dirty="0"/>
          </a:p>
          <a:p>
            <a:r>
              <a:rPr lang="en-US" dirty="0"/>
              <a:t>	Successful aging: active, high level of function</a:t>
            </a:r>
          </a:p>
          <a:p>
            <a:r>
              <a:rPr lang="en-US" dirty="0"/>
              <a:t>	Usual aging: typical, some decline</a:t>
            </a:r>
          </a:p>
          <a:p>
            <a:r>
              <a:rPr lang="en-US" dirty="0"/>
              <a:t>	Frailty: adverse functioning</a:t>
            </a:r>
          </a:p>
          <a:p>
            <a:r>
              <a:rPr lang="en-US" dirty="0"/>
              <a:t>Diversity increasing</a:t>
            </a:r>
          </a:p>
          <a:p>
            <a:r>
              <a:rPr lang="en-US" dirty="0"/>
              <a:t>Susceptibility</a:t>
            </a:r>
          </a:p>
          <a:p>
            <a:r>
              <a:rPr lang="en-US" dirty="0"/>
              <a:t>	stress, infection, disease</a:t>
            </a:r>
          </a:p>
          <a:p>
            <a:r>
              <a:rPr lang="en-US" dirty="0"/>
              <a:t>	Activities of daily</a:t>
            </a:r>
            <a:r>
              <a:rPr lang="en-US" baseline="0" dirty="0"/>
              <a:t> living </a:t>
            </a:r>
            <a:r>
              <a:rPr lang="en-US" dirty="0"/>
              <a:t>(bathing, feeding, dressing</a:t>
            </a:r>
          </a:p>
          <a:p>
            <a:r>
              <a:rPr lang="en-US" dirty="0"/>
              <a:t>	Instrumental activities of daily living (food preparation, housekeeping, telephone)</a:t>
            </a:r>
          </a:p>
          <a:p>
            <a:r>
              <a:rPr lang="en-US" dirty="0"/>
              <a:t>1.5 million (3.2%) older</a:t>
            </a:r>
            <a:r>
              <a:rPr lang="en-US" baseline="0" dirty="0"/>
              <a:t> adults—</a:t>
            </a:r>
            <a:r>
              <a:rPr lang="en-US" dirty="0"/>
              <a:t>institutional settings (2014)</a:t>
            </a:r>
          </a:p>
          <a:p>
            <a:r>
              <a:rPr lang="en-US" dirty="0"/>
              <a:t>	65-74 (1%)</a:t>
            </a:r>
          </a:p>
          <a:p>
            <a:r>
              <a:rPr lang="en-US" dirty="0"/>
              <a:t>	75-84 (3%)</a:t>
            </a:r>
          </a:p>
          <a:p>
            <a:r>
              <a:rPr lang="en-US" dirty="0"/>
              <a:t>	85+</a:t>
            </a:r>
            <a:r>
              <a:rPr lang="en-US" baseline="0" dirty="0"/>
              <a:t> </a:t>
            </a:r>
            <a:r>
              <a:rPr lang="en-US" dirty="0"/>
              <a:t>(10%)</a:t>
            </a:r>
          </a:p>
          <a:p>
            <a:r>
              <a:rPr lang="en-US" dirty="0"/>
              <a:t>Nursing homes</a:t>
            </a:r>
            <a:r>
              <a:rPr lang="en-US" baseline="0" dirty="0"/>
              <a:t> medical involvement and </a:t>
            </a:r>
            <a:r>
              <a:rPr lang="en-US" dirty="0"/>
              <a:t>complexity</a:t>
            </a:r>
          </a:p>
          <a:p>
            <a:r>
              <a:rPr lang="en-US" dirty="0"/>
              <a:t>	compared to community</a:t>
            </a:r>
          </a:p>
          <a:p>
            <a:r>
              <a:rPr lang="en-US" dirty="0"/>
              <a:t>	compared to 25 years ago</a:t>
            </a:r>
          </a:p>
          <a:p>
            <a:r>
              <a:rPr lang="en-US" dirty="0"/>
              <a:t>Assisted living facilities: appropriate for IADLs deficiencies</a:t>
            </a:r>
            <a:r>
              <a:rPr lang="en-US" baseline="0" dirty="0"/>
              <a:t> </a:t>
            </a:r>
            <a:r>
              <a:rPr lang="en-US" dirty="0"/>
              <a:t>but not ADLs</a:t>
            </a:r>
          </a:p>
        </p:txBody>
      </p:sp>
      <p:sp>
        <p:nvSpPr>
          <p:cNvPr id="4" name="Slide Number Placeholder 3"/>
          <p:cNvSpPr>
            <a:spLocks noGrp="1"/>
          </p:cNvSpPr>
          <p:nvPr>
            <p:ph type="sldNum" sz="quarter" idx="10"/>
          </p:nvPr>
        </p:nvSpPr>
        <p:spPr/>
        <p:txBody>
          <a:bodyPr/>
          <a:lstStyle/>
          <a:p>
            <a:fld id="{F16FB46A-ED48-4A77-A36D-63EA34EC8499}" type="slidenum">
              <a:rPr lang="en-US" smtClean="0"/>
              <a:t>7</a:t>
            </a:fld>
            <a:endParaRPr lang="en-US"/>
          </a:p>
        </p:txBody>
      </p:sp>
    </p:spTree>
    <p:extLst>
      <p:ext uri="{BB962C8B-B14F-4D97-AF65-F5344CB8AC3E}">
        <p14:creationId xmlns:p14="http://schemas.microsoft.com/office/powerpoint/2010/main" val="34572148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FB41BA-2B7C-42A3-156E-75D8A8FD6B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757A58-A391-B0EE-476C-E1A0038F64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77C31A-B4CC-2464-6205-939675F11FE6}"/>
              </a:ext>
            </a:extLst>
          </p:cNvPr>
          <p:cNvSpPr>
            <a:spLocks noGrp="1"/>
          </p:cNvSpPr>
          <p:nvPr>
            <p:ph type="body" idx="1"/>
          </p:nvPr>
        </p:nvSpPr>
        <p:spPr/>
        <p:txBody>
          <a:bodyPr/>
          <a:lstStyle/>
          <a:p>
            <a:r>
              <a:rPr lang="en-US" dirty="0"/>
              <a:t>Older Adults in the U.S.</a:t>
            </a:r>
          </a:p>
          <a:p>
            <a:r>
              <a:rPr lang="en-US" dirty="0"/>
              <a:t>Today:</a:t>
            </a:r>
            <a:r>
              <a:rPr lang="en-US" baseline="0" dirty="0"/>
              <a:t> </a:t>
            </a:r>
            <a:r>
              <a:rPr lang="en-US" dirty="0"/>
              <a:t>45 million (1/7)</a:t>
            </a:r>
          </a:p>
          <a:p>
            <a:r>
              <a:rPr lang="en-US" dirty="0"/>
              <a:t>2030:</a:t>
            </a:r>
            <a:r>
              <a:rPr lang="en-US" baseline="0" dirty="0"/>
              <a:t> </a:t>
            </a:r>
            <a:r>
              <a:rPr lang="en-US" dirty="0"/>
              <a:t>70 million (1/5)</a:t>
            </a:r>
          </a:p>
          <a:p>
            <a:r>
              <a:rPr lang="en-US" dirty="0"/>
              <a:t>Baby boomers (1946-1964): 76 million</a:t>
            </a:r>
          </a:p>
          <a:p>
            <a:r>
              <a:rPr lang="en-US" dirty="0"/>
              <a:t>Life expectancy</a:t>
            </a:r>
          </a:p>
          <a:p>
            <a:r>
              <a:rPr lang="en-US" dirty="0"/>
              <a:t>Birth rate</a:t>
            </a:r>
          </a:p>
          <a:p>
            <a:endParaRPr lang="en-US" dirty="0"/>
          </a:p>
          <a:p>
            <a:r>
              <a:rPr lang="en-US" dirty="0"/>
              <a:t>Older Adult: 65 years and older</a:t>
            </a:r>
          </a:p>
          <a:p>
            <a:r>
              <a:rPr lang="en-US" dirty="0"/>
              <a:t>	Young-old: 65-74 years</a:t>
            </a:r>
          </a:p>
          <a:p>
            <a:r>
              <a:rPr lang="en-US" dirty="0"/>
              <a:t>	Middle-old: 75-84 years</a:t>
            </a:r>
          </a:p>
          <a:p>
            <a:r>
              <a:rPr lang="en-US" dirty="0"/>
              <a:t>	Oldest-old: 85 years and older</a:t>
            </a:r>
          </a:p>
          <a:p>
            <a:r>
              <a:rPr lang="en-US" dirty="0"/>
              <a:t>Healthy</a:t>
            </a:r>
            <a:r>
              <a:rPr lang="en-US" baseline="0" dirty="0"/>
              <a:t> vs. Unhealthy aging</a:t>
            </a:r>
            <a:endParaRPr lang="en-US" dirty="0"/>
          </a:p>
          <a:p>
            <a:r>
              <a:rPr lang="en-US" dirty="0"/>
              <a:t>	Successful aging: active, high level of function</a:t>
            </a:r>
          </a:p>
          <a:p>
            <a:r>
              <a:rPr lang="en-US" dirty="0"/>
              <a:t>	Usual aging: typical, some decline</a:t>
            </a:r>
          </a:p>
          <a:p>
            <a:r>
              <a:rPr lang="en-US" dirty="0"/>
              <a:t>	Frailty: adverse functioning</a:t>
            </a:r>
          </a:p>
          <a:p>
            <a:r>
              <a:rPr lang="en-US" dirty="0"/>
              <a:t>Diversity increasing</a:t>
            </a:r>
          </a:p>
          <a:p>
            <a:r>
              <a:rPr lang="en-US" dirty="0"/>
              <a:t>Susceptibility</a:t>
            </a:r>
          </a:p>
          <a:p>
            <a:r>
              <a:rPr lang="en-US" dirty="0"/>
              <a:t>	stress, infection, disease</a:t>
            </a:r>
          </a:p>
          <a:p>
            <a:r>
              <a:rPr lang="en-US" dirty="0"/>
              <a:t>	Activities of daily</a:t>
            </a:r>
            <a:r>
              <a:rPr lang="en-US" baseline="0" dirty="0"/>
              <a:t> living </a:t>
            </a:r>
            <a:r>
              <a:rPr lang="en-US" dirty="0"/>
              <a:t>(bathing, feeding, dressing</a:t>
            </a:r>
          </a:p>
          <a:p>
            <a:r>
              <a:rPr lang="en-US" dirty="0"/>
              <a:t>	Instrumental activities of daily living (food preparation, housekeeping, telephone)</a:t>
            </a:r>
          </a:p>
          <a:p>
            <a:r>
              <a:rPr lang="en-US" dirty="0"/>
              <a:t>1.5 million (3.2%) older</a:t>
            </a:r>
            <a:r>
              <a:rPr lang="en-US" baseline="0" dirty="0"/>
              <a:t> adults—</a:t>
            </a:r>
            <a:r>
              <a:rPr lang="en-US" dirty="0"/>
              <a:t>institutional settings (2014)</a:t>
            </a:r>
          </a:p>
          <a:p>
            <a:r>
              <a:rPr lang="en-US" dirty="0"/>
              <a:t>	65-74 (1%)</a:t>
            </a:r>
          </a:p>
          <a:p>
            <a:r>
              <a:rPr lang="en-US" dirty="0"/>
              <a:t>	75-84 (3%)</a:t>
            </a:r>
          </a:p>
          <a:p>
            <a:r>
              <a:rPr lang="en-US" dirty="0"/>
              <a:t>	85+</a:t>
            </a:r>
            <a:r>
              <a:rPr lang="en-US" baseline="0" dirty="0"/>
              <a:t> </a:t>
            </a:r>
            <a:r>
              <a:rPr lang="en-US" dirty="0"/>
              <a:t>(10%)</a:t>
            </a:r>
          </a:p>
          <a:p>
            <a:r>
              <a:rPr lang="en-US" dirty="0"/>
              <a:t>Nursing homes</a:t>
            </a:r>
            <a:r>
              <a:rPr lang="en-US" baseline="0" dirty="0"/>
              <a:t> medical involvement and </a:t>
            </a:r>
            <a:r>
              <a:rPr lang="en-US" dirty="0"/>
              <a:t>complexity</a:t>
            </a:r>
          </a:p>
          <a:p>
            <a:r>
              <a:rPr lang="en-US" dirty="0"/>
              <a:t>	compared to community</a:t>
            </a:r>
          </a:p>
          <a:p>
            <a:r>
              <a:rPr lang="en-US" dirty="0"/>
              <a:t>	compared to 25 years ago</a:t>
            </a:r>
          </a:p>
          <a:p>
            <a:r>
              <a:rPr lang="en-US" dirty="0"/>
              <a:t>Assisted living facilities: appropriate for IADLs deficiencies</a:t>
            </a:r>
            <a:r>
              <a:rPr lang="en-US" baseline="0" dirty="0"/>
              <a:t> </a:t>
            </a:r>
            <a:r>
              <a:rPr lang="en-US" dirty="0"/>
              <a:t>but not ADLs</a:t>
            </a:r>
          </a:p>
        </p:txBody>
      </p:sp>
      <p:sp>
        <p:nvSpPr>
          <p:cNvPr id="4" name="Slide Number Placeholder 3">
            <a:extLst>
              <a:ext uri="{FF2B5EF4-FFF2-40B4-BE49-F238E27FC236}">
                <a16:creationId xmlns:a16="http://schemas.microsoft.com/office/drawing/2014/main" id="{E69BC455-8684-91E4-3318-2B2247B0F618}"/>
              </a:ext>
            </a:extLst>
          </p:cNvPr>
          <p:cNvSpPr>
            <a:spLocks noGrp="1"/>
          </p:cNvSpPr>
          <p:nvPr>
            <p:ph type="sldNum" sz="quarter" idx="10"/>
          </p:nvPr>
        </p:nvSpPr>
        <p:spPr/>
        <p:txBody>
          <a:bodyPr/>
          <a:lstStyle/>
          <a:p>
            <a:fld id="{F16FB46A-ED48-4A77-A36D-63EA34EC8499}" type="slidenum">
              <a:rPr lang="en-US" smtClean="0"/>
              <a:t>8</a:t>
            </a:fld>
            <a:endParaRPr lang="en-US"/>
          </a:p>
        </p:txBody>
      </p:sp>
    </p:spTree>
    <p:extLst>
      <p:ext uri="{BB962C8B-B14F-4D97-AF65-F5344CB8AC3E}">
        <p14:creationId xmlns:p14="http://schemas.microsoft.com/office/powerpoint/2010/main" val="461385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DBEE21-C14B-7130-8519-BA5D670FEE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6305B5-3BF7-0CDC-3D9D-150763A8D3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D24E8C-3F3C-263F-450F-95687AC550A1}"/>
              </a:ext>
            </a:extLst>
          </p:cNvPr>
          <p:cNvSpPr>
            <a:spLocks noGrp="1"/>
          </p:cNvSpPr>
          <p:nvPr>
            <p:ph type="body" idx="1"/>
          </p:nvPr>
        </p:nvSpPr>
        <p:spPr/>
        <p:txBody>
          <a:bodyPr/>
          <a:lstStyle/>
          <a:p>
            <a:r>
              <a:rPr lang="en-US" dirty="0"/>
              <a:t>Older Adults in the U.S.</a:t>
            </a:r>
          </a:p>
          <a:p>
            <a:r>
              <a:rPr lang="en-US" dirty="0"/>
              <a:t>Today:</a:t>
            </a:r>
            <a:r>
              <a:rPr lang="en-US" baseline="0" dirty="0"/>
              <a:t> </a:t>
            </a:r>
            <a:r>
              <a:rPr lang="en-US" dirty="0"/>
              <a:t>45 million (1/7)</a:t>
            </a:r>
          </a:p>
          <a:p>
            <a:r>
              <a:rPr lang="en-US" dirty="0"/>
              <a:t>2030:</a:t>
            </a:r>
            <a:r>
              <a:rPr lang="en-US" baseline="0" dirty="0"/>
              <a:t> </a:t>
            </a:r>
            <a:r>
              <a:rPr lang="en-US" dirty="0"/>
              <a:t>70 million (1/5)</a:t>
            </a:r>
          </a:p>
          <a:p>
            <a:r>
              <a:rPr lang="en-US" dirty="0"/>
              <a:t>Baby boomers (1946-1964): 76 million</a:t>
            </a:r>
          </a:p>
          <a:p>
            <a:r>
              <a:rPr lang="en-US" dirty="0"/>
              <a:t>Life expectancy</a:t>
            </a:r>
          </a:p>
          <a:p>
            <a:r>
              <a:rPr lang="en-US" dirty="0"/>
              <a:t>Birth rate</a:t>
            </a:r>
          </a:p>
          <a:p>
            <a:endParaRPr lang="en-US" dirty="0"/>
          </a:p>
          <a:p>
            <a:r>
              <a:rPr lang="en-US" dirty="0"/>
              <a:t>Older Adult: 65 years and older</a:t>
            </a:r>
          </a:p>
          <a:p>
            <a:r>
              <a:rPr lang="en-US" dirty="0"/>
              <a:t>	Young-old: 65-74 years</a:t>
            </a:r>
          </a:p>
          <a:p>
            <a:r>
              <a:rPr lang="en-US" dirty="0"/>
              <a:t>	Middle-old: 75-84 years</a:t>
            </a:r>
          </a:p>
          <a:p>
            <a:r>
              <a:rPr lang="en-US" dirty="0"/>
              <a:t>	Oldest-old: 85 years and older</a:t>
            </a:r>
          </a:p>
          <a:p>
            <a:r>
              <a:rPr lang="en-US" dirty="0"/>
              <a:t>Healthy</a:t>
            </a:r>
            <a:r>
              <a:rPr lang="en-US" baseline="0" dirty="0"/>
              <a:t> vs. Unhealthy aging</a:t>
            </a:r>
            <a:endParaRPr lang="en-US" dirty="0"/>
          </a:p>
          <a:p>
            <a:r>
              <a:rPr lang="en-US" dirty="0"/>
              <a:t>	Successful aging: active, high level of function</a:t>
            </a:r>
          </a:p>
          <a:p>
            <a:r>
              <a:rPr lang="en-US" dirty="0"/>
              <a:t>	Usual aging: typical, some decline</a:t>
            </a:r>
          </a:p>
          <a:p>
            <a:r>
              <a:rPr lang="en-US" dirty="0"/>
              <a:t>	Frailty: adverse functioning</a:t>
            </a:r>
          </a:p>
          <a:p>
            <a:r>
              <a:rPr lang="en-US" dirty="0"/>
              <a:t>Diversity increasing</a:t>
            </a:r>
          </a:p>
          <a:p>
            <a:r>
              <a:rPr lang="en-US" dirty="0"/>
              <a:t>Susceptibility</a:t>
            </a:r>
          </a:p>
          <a:p>
            <a:r>
              <a:rPr lang="en-US" dirty="0"/>
              <a:t>	stress, infection, disease</a:t>
            </a:r>
          </a:p>
          <a:p>
            <a:r>
              <a:rPr lang="en-US" dirty="0"/>
              <a:t>	Activities of daily</a:t>
            </a:r>
            <a:r>
              <a:rPr lang="en-US" baseline="0" dirty="0"/>
              <a:t> living </a:t>
            </a:r>
            <a:r>
              <a:rPr lang="en-US" dirty="0"/>
              <a:t>(bathing, feeding, dressing</a:t>
            </a:r>
          </a:p>
          <a:p>
            <a:r>
              <a:rPr lang="en-US" dirty="0"/>
              <a:t>	Instrumental activities of daily living (food preparation, housekeeping, telephone)</a:t>
            </a:r>
          </a:p>
          <a:p>
            <a:r>
              <a:rPr lang="en-US" dirty="0"/>
              <a:t>1.5 million (3.2%) older</a:t>
            </a:r>
            <a:r>
              <a:rPr lang="en-US" baseline="0" dirty="0"/>
              <a:t> adults—</a:t>
            </a:r>
            <a:r>
              <a:rPr lang="en-US" dirty="0"/>
              <a:t>institutional settings (2014)</a:t>
            </a:r>
          </a:p>
          <a:p>
            <a:r>
              <a:rPr lang="en-US" dirty="0"/>
              <a:t>	65-74 (1%)</a:t>
            </a:r>
          </a:p>
          <a:p>
            <a:r>
              <a:rPr lang="en-US" dirty="0"/>
              <a:t>	75-84 (3%)</a:t>
            </a:r>
          </a:p>
          <a:p>
            <a:r>
              <a:rPr lang="en-US" dirty="0"/>
              <a:t>	85+</a:t>
            </a:r>
            <a:r>
              <a:rPr lang="en-US" baseline="0" dirty="0"/>
              <a:t> </a:t>
            </a:r>
            <a:r>
              <a:rPr lang="en-US" dirty="0"/>
              <a:t>(10%)</a:t>
            </a:r>
          </a:p>
          <a:p>
            <a:r>
              <a:rPr lang="en-US" dirty="0"/>
              <a:t>Nursing homes</a:t>
            </a:r>
            <a:r>
              <a:rPr lang="en-US" baseline="0" dirty="0"/>
              <a:t> medical involvement and </a:t>
            </a:r>
            <a:r>
              <a:rPr lang="en-US" dirty="0"/>
              <a:t>complexity</a:t>
            </a:r>
          </a:p>
          <a:p>
            <a:r>
              <a:rPr lang="en-US" dirty="0"/>
              <a:t>	compared to community</a:t>
            </a:r>
          </a:p>
          <a:p>
            <a:r>
              <a:rPr lang="en-US" dirty="0"/>
              <a:t>	compared to 25 years ago</a:t>
            </a:r>
          </a:p>
          <a:p>
            <a:r>
              <a:rPr lang="en-US" dirty="0"/>
              <a:t>Assisted living facilities: appropriate for IADLs deficiencies</a:t>
            </a:r>
            <a:r>
              <a:rPr lang="en-US" baseline="0" dirty="0"/>
              <a:t> </a:t>
            </a:r>
            <a:r>
              <a:rPr lang="en-US" dirty="0"/>
              <a:t>but not ADLs</a:t>
            </a:r>
          </a:p>
        </p:txBody>
      </p:sp>
      <p:sp>
        <p:nvSpPr>
          <p:cNvPr id="4" name="Slide Number Placeholder 3">
            <a:extLst>
              <a:ext uri="{FF2B5EF4-FFF2-40B4-BE49-F238E27FC236}">
                <a16:creationId xmlns:a16="http://schemas.microsoft.com/office/drawing/2014/main" id="{5D4C45C4-0187-488E-6E7C-AABAADE5045D}"/>
              </a:ext>
            </a:extLst>
          </p:cNvPr>
          <p:cNvSpPr>
            <a:spLocks noGrp="1"/>
          </p:cNvSpPr>
          <p:nvPr>
            <p:ph type="sldNum" sz="quarter" idx="10"/>
          </p:nvPr>
        </p:nvSpPr>
        <p:spPr/>
        <p:txBody>
          <a:bodyPr/>
          <a:lstStyle/>
          <a:p>
            <a:fld id="{F16FB46A-ED48-4A77-A36D-63EA34EC8499}" type="slidenum">
              <a:rPr lang="en-US" smtClean="0"/>
              <a:t>9</a:t>
            </a:fld>
            <a:endParaRPr lang="en-US"/>
          </a:p>
        </p:txBody>
      </p:sp>
    </p:spTree>
    <p:extLst>
      <p:ext uri="{BB962C8B-B14F-4D97-AF65-F5344CB8AC3E}">
        <p14:creationId xmlns:p14="http://schemas.microsoft.com/office/powerpoint/2010/main" val="978453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8ADB9-5380-7F58-007E-E075551732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A86566-D6B7-506B-2369-576463CB13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369D65-3353-B962-6C26-20ABF9647ACD}"/>
              </a:ext>
            </a:extLst>
          </p:cNvPr>
          <p:cNvSpPr>
            <a:spLocks noGrp="1"/>
          </p:cNvSpPr>
          <p:nvPr>
            <p:ph type="body" idx="1"/>
          </p:nvPr>
        </p:nvSpPr>
        <p:spPr/>
        <p:txBody>
          <a:bodyPr/>
          <a:lstStyle/>
          <a:p>
            <a:r>
              <a:rPr lang="en-US" dirty="0"/>
              <a:t>Older Adults in the U.S.</a:t>
            </a:r>
          </a:p>
          <a:p>
            <a:r>
              <a:rPr lang="en-US" dirty="0"/>
              <a:t>Today:</a:t>
            </a:r>
            <a:r>
              <a:rPr lang="en-US" baseline="0" dirty="0"/>
              <a:t> </a:t>
            </a:r>
            <a:r>
              <a:rPr lang="en-US" dirty="0"/>
              <a:t>45 million (1/7)</a:t>
            </a:r>
          </a:p>
          <a:p>
            <a:r>
              <a:rPr lang="en-US" dirty="0"/>
              <a:t>2030:</a:t>
            </a:r>
            <a:r>
              <a:rPr lang="en-US" baseline="0" dirty="0"/>
              <a:t> </a:t>
            </a:r>
            <a:r>
              <a:rPr lang="en-US" dirty="0"/>
              <a:t>70 million (1/5)</a:t>
            </a:r>
          </a:p>
          <a:p>
            <a:r>
              <a:rPr lang="en-US" dirty="0"/>
              <a:t>Baby boomers (1946-1964): 76 million</a:t>
            </a:r>
          </a:p>
          <a:p>
            <a:r>
              <a:rPr lang="en-US" dirty="0"/>
              <a:t>Life expectancy</a:t>
            </a:r>
          </a:p>
          <a:p>
            <a:r>
              <a:rPr lang="en-US" dirty="0"/>
              <a:t>Birth rate</a:t>
            </a:r>
          </a:p>
          <a:p>
            <a:endParaRPr lang="en-US" dirty="0"/>
          </a:p>
          <a:p>
            <a:r>
              <a:rPr lang="en-US" dirty="0"/>
              <a:t>Older Adult: 65 years and older</a:t>
            </a:r>
          </a:p>
          <a:p>
            <a:r>
              <a:rPr lang="en-US" dirty="0"/>
              <a:t>	Young-old: 65-74 years</a:t>
            </a:r>
          </a:p>
          <a:p>
            <a:r>
              <a:rPr lang="en-US" dirty="0"/>
              <a:t>	Middle-old: 75-84 years</a:t>
            </a:r>
          </a:p>
          <a:p>
            <a:r>
              <a:rPr lang="en-US" dirty="0"/>
              <a:t>	Oldest-old: 85 years and older</a:t>
            </a:r>
          </a:p>
          <a:p>
            <a:r>
              <a:rPr lang="en-US" dirty="0"/>
              <a:t>Healthy</a:t>
            </a:r>
            <a:r>
              <a:rPr lang="en-US" baseline="0" dirty="0"/>
              <a:t> vs. Unhealthy aging</a:t>
            </a:r>
            <a:endParaRPr lang="en-US" dirty="0"/>
          </a:p>
          <a:p>
            <a:r>
              <a:rPr lang="en-US" dirty="0"/>
              <a:t>	Successful aging: active, high level of function</a:t>
            </a:r>
          </a:p>
          <a:p>
            <a:r>
              <a:rPr lang="en-US" dirty="0"/>
              <a:t>	Usual aging: typical, some decline</a:t>
            </a:r>
          </a:p>
          <a:p>
            <a:r>
              <a:rPr lang="en-US" dirty="0"/>
              <a:t>	Frailty: adverse functioning</a:t>
            </a:r>
          </a:p>
          <a:p>
            <a:r>
              <a:rPr lang="en-US" dirty="0"/>
              <a:t>Diversity increasing</a:t>
            </a:r>
          </a:p>
          <a:p>
            <a:r>
              <a:rPr lang="en-US" dirty="0"/>
              <a:t>Susceptibility</a:t>
            </a:r>
          </a:p>
          <a:p>
            <a:r>
              <a:rPr lang="en-US" dirty="0"/>
              <a:t>	stress, infection, disease</a:t>
            </a:r>
          </a:p>
          <a:p>
            <a:r>
              <a:rPr lang="en-US" dirty="0"/>
              <a:t>	Activities of daily</a:t>
            </a:r>
            <a:r>
              <a:rPr lang="en-US" baseline="0" dirty="0"/>
              <a:t> living </a:t>
            </a:r>
            <a:r>
              <a:rPr lang="en-US" dirty="0"/>
              <a:t>(bathing, feeding, dressing</a:t>
            </a:r>
          </a:p>
          <a:p>
            <a:r>
              <a:rPr lang="en-US" dirty="0"/>
              <a:t>	Instrumental activities of daily living (food preparation, housekeeping, telephone)</a:t>
            </a:r>
          </a:p>
          <a:p>
            <a:r>
              <a:rPr lang="en-US" dirty="0"/>
              <a:t>1.5 million (3.2%) older</a:t>
            </a:r>
            <a:r>
              <a:rPr lang="en-US" baseline="0" dirty="0"/>
              <a:t> adults—</a:t>
            </a:r>
            <a:r>
              <a:rPr lang="en-US" dirty="0"/>
              <a:t>institutional settings (2014)</a:t>
            </a:r>
          </a:p>
          <a:p>
            <a:r>
              <a:rPr lang="en-US" dirty="0"/>
              <a:t>	65-74 (1%)</a:t>
            </a:r>
          </a:p>
          <a:p>
            <a:r>
              <a:rPr lang="en-US" dirty="0"/>
              <a:t>	75-84 (3%)</a:t>
            </a:r>
          </a:p>
          <a:p>
            <a:r>
              <a:rPr lang="en-US" dirty="0"/>
              <a:t>	85+</a:t>
            </a:r>
            <a:r>
              <a:rPr lang="en-US" baseline="0" dirty="0"/>
              <a:t> </a:t>
            </a:r>
            <a:r>
              <a:rPr lang="en-US" dirty="0"/>
              <a:t>(10%)</a:t>
            </a:r>
          </a:p>
          <a:p>
            <a:r>
              <a:rPr lang="en-US" dirty="0"/>
              <a:t>Nursing homes</a:t>
            </a:r>
            <a:r>
              <a:rPr lang="en-US" baseline="0" dirty="0"/>
              <a:t> medical involvement and </a:t>
            </a:r>
            <a:r>
              <a:rPr lang="en-US" dirty="0"/>
              <a:t>complexity</a:t>
            </a:r>
          </a:p>
          <a:p>
            <a:r>
              <a:rPr lang="en-US" dirty="0"/>
              <a:t>	compared to community</a:t>
            </a:r>
          </a:p>
          <a:p>
            <a:r>
              <a:rPr lang="en-US" dirty="0"/>
              <a:t>	compared to 25 years ago</a:t>
            </a:r>
          </a:p>
          <a:p>
            <a:r>
              <a:rPr lang="en-US" dirty="0"/>
              <a:t>Assisted living facilities: appropriate for IADLs deficiencies</a:t>
            </a:r>
            <a:r>
              <a:rPr lang="en-US" baseline="0" dirty="0"/>
              <a:t> </a:t>
            </a:r>
            <a:r>
              <a:rPr lang="en-US" dirty="0"/>
              <a:t>but not ADLs</a:t>
            </a:r>
          </a:p>
        </p:txBody>
      </p:sp>
      <p:sp>
        <p:nvSpPr>
          <p:cNvPr id="4" name="Slide Number Placeholder 3">
            <a:extLst>
              <a:ext uri="{FF2B5EF4-FFF2-40B4-BE49-F238E27FC236}">
                <a16:creationId xmlns:a16="http://schemas.microsoft.com/office/drawing/2014/main" id="{F7A9BD87-7022-EC21-9B49-46BE81A301EC}"/>
              </a:ext>
            </a:extLst>
          </p:cNvPr>
          <p:cNvSpPr>
            <a:spLocks noGrp="1"/>
          </p:cNvSpPr>
          <p:nvPr>
            <p:ph type="sldNum" sz="quarter" idx="10"/>
          </p:nvPr>
        </p:nvSpPr>
        <p:spPr/>
        <p:txBody>
          <a:bodyPr/>
          <a:lstStyle/>
          <a:p>
            <a:fld id="{F16FB46A-ED48-4A77-A36D-63EA34EC8499}" type="slidenum">
              <a:rPr lang="en-US" smtClean="0"/>
              <a:t>10</a:t>
            </a:fld>
            <a:endParaRPr lang="en-US"/>
          </a:p>
        </p:txBody>
      </p:sp>
    </p:spTree>
    <p:extLst>
      <p:ext uri="{BB962C8B-B14F-4D97-AF65-F5344CB8AC3E}">
        <p14:creationId xmlns:p14="http://schemas.microsoft.com/office/powerpoint/2010/main" val="36760913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C6C21E-6189-0F6E-E52F-1093FAE441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09B797-E081-8511-1DE0-3ABE17917B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6F234F-14F6-BF51-E21D-CEFE38F36E22}"/>
              </a:ext>
            </a:extLst>
          </p:cNvPr>
          <p:cNvSpPr>
            <a:spLocks noGrp="1"/>
          </p:cNvSpPr>
          <p:nvPr>
            <p:ph type="body" idx="1"/>
          </p:nvPr>
        </p:nvSpPr>
        <p:spPr/>
        <p:txBody>
          <a:bodyPr/>
          <a:lstStyle/>
          <a:p>
            <a:r>
              <a:rPr lang="en-US" dirty="0"/>
              <a:t>Tooth Loss</a:t>
            </a:r>
          </a:p>
          <a:p>
            <a:r>
              <a:rPr lang="en-US" dirty="0"/>
              <a:t>	Impacts QOL</a:t>
            </a:r>
          </a:p>
          <a:p>
            <a:r>
              <a:rPr lang="en-US" dirty="0"/>
              <a:t>	Causes: new/recurrent caries, periodontal disease, trauma, neglect.</a:t>
            </a:r>
          </a:p>
          <a:p>
            <a:r>
              <a:rPr lang="en-US" dirty="0"/>
              <a:t>	increased caries and periodontal disease risk in </a:t>
            </a:r>
            <a:r>
              <a:rPr lang="en-US" dirty="0" err="1"/>
              <a:t>Oas</a:t>
            </a:r>
            <a:endParaRPr lang="en-US" dirty="0"/>
          </a:p>
          <a:p>
            <a:r>
              <a:rPr lang="en-US" dirty="0"/>
              <a:t>	Improved: 31%</a:t>
            </a:r>
            <a:r>
              <a:rPr lang="en-US" baseline="0" dirty="0"/>
              <a:t> (</a:t>
            </a:r>
            <a:r>
              <a:rPr lang="en-US" dirty="0"/>
              <a:t>1988-94), 25% (1998-2004) 19% (2011-12) in 65+</a:t>
            </a:r>
          </a:p>
          <a:p>
            <a:r>
              <a:rPr lang="en-US" dirty="0"/>
              <a:t>	average</a:t>
            </a:r>
            <a:r>
              <a:rPr lang="en-US" baseline="0" dirty="0"/>
              <a:t> remaining teeth:</a:t>
            </a:r>
            <a:r>
              <a:rPr lang="en-US" dirty="0"/>
              <a:t> 19</a:t>
            </a:r>
          </a:p>
          <a:p>
            <a:r>
              <a:rPr lang="en-US" dirty="0"/>
              <a:t>	The World Health Organization—minimum adequate</a:t>
            </a:r>
            <a:r>
              <a:rPr lang="en-US" baseline="0" dirty="0"/>
              <a:t> functional dentition: </a:t>
            </a:r>
            <a:r>
              <a:rPr lang="en-US" dirty="0"/>
              <a:t>20 teeth</a:t>
            </a:r>
          </a:p>
          <a:p>
            <a:r>
              <a:rPr lang="en-US" dirty="0"/>
              <a:t>	complete and partial dentures</a:t>
            </a:r>
          </a:p>
          <a:p>
            <a:r>
              <a:rPr lang="en-US" dirty="0"/>
              <a:t>		30-40% as efficient as natural dentition</a:t>
            </a:r>
          </a:p>
          <a:p>
            <a:r>
              <a:rPr lang="en-US" dirty="0"/>
              <a:t>		tooth damage</a:t>
            </a:r>
          </a:p>
          <a:p>
            <a:r>
              <a:rPr lang="en-US" dirty="0"/>
              <a:t>		risk for dental caries and periodontal disease</a:t>
            </a:r>
          </a:p>
          <a:p>
            <a:r>
              <a:rPr lang="en-US" dirty="0"/>
              <a:t>	implants—successful but costly</a:t>
            </a:r>
          </a:p>
          <a:p>
            <a:r>
              <a:rPr lang="en-US" dirty="0"/>
              <a:t>	Healthy People 2020 goal—health equity, eliminate disparities </a:t>
            </a:r>
          </a:p>
          <a:p>
            <a:r>
              <a:rPr lang="en-US" dirty="0"/>
              <a:t>		Oral health for older adults falls short</a:t>
            </a:r>
          </a:p>
          <a:p>
            <a:r>
              <a:rPr lang="en-US" dirty="0"/>
              <a:t>	variation across US</a:t>
            </a:r>
          </a:p>
          <a:p>
            <a:r>
              <a:rPr lang="en-US" dirty="0"/>
              <a:t>		WV—42%, CA—13%</a:t>
            </a:r>
          </a:p>
          <a:p>
            <a:r>
              <a:rPr lang="en-US" dirty="0"/>
              <a:t>		age 65-74 below poverty level (34% edentulous)</a:t>
            </a:r>
          </a:p>
          <a:p>
            <a:r>
              <a:rPr lang="en-US" dirty="0"/>
              <a:t>		above poverty level (13% edentulous)</a:t>
            </a:r>
          </a:p>
          <a:p>
            <a:endParaRPr lang="en-US" dirty="0"/>
          </a:p>
        </p:txBody>
      </p:sp>
      <p:sp>
        <p:nvSpPr>
          <p:cNvPr id="4" name="Slide Number Placeholder 3">
            <a:extLst>
              <a:ext uri="{FF2B5EF4-FFF2-40B4-BE49-F238E27FC236}">
                <a16:creationId xmlns:a16="http://schemas.microsoft.com/office/drawing/2014/main" id="{6C543E72-5DE0-2CF9-F9BC-813EB64E199D}"/>
              </a:ext>
            </a:extLst>
          </p:cNvPr>
          <p:cNvSpPr>
            <a:spLocks noGrp="1"/>
          </p:cNvSpPr>
          <p:nvPr>
            <p:ph type="sldNum" sz="quarter" idx="10"/>
          </p:nvPr>
        </p:nvSpPr>
        <p:spPr/>
        <p:txBody>
          <a:bodyPr/>
          <a:lstStyle/>
          <a:p>
            <a:fld id="{F16FB46A-ED48-4A77-A36D-63EA34EC8499}" type="slidenum">
              <a:rPr lang="en-US" smtClean="0"/>
              <a:t>11</a:t>
            </a:fld>
            <a:endParaRPr lang="en-US"/>
          </a:p>
        </p:txBody>
      </p:sp>
    </p:spTree>
    <p:extLst>
      <p:ext uri="{BB962C8B-B14F-4D97-AF65-F5344CB8AC3E}">
        <p14:creationId xmlns:p14="http://schemas.microsoft.com/office/powerpoint/2010/main" val="38572739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D3C433-9034-CAFE-4D5A-0CC054C542B3}"/>
            </a:ext>
          </a:extLst>
        </p:cNvPr>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8D06F9BC-6150-0333-7468-F405E4983A0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D0A5E4DE-E7A5-D5FF-8682-28E56A8DAA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ヒラギノ角ゴ Pro W3" pitchFamily="124" charset="-128"/>
            </a:endParaRPr>
          </a:p>
        </p:txBody>
      </p:sp>
      <p:sp>
        <p:nvSpPr>
          <p:cNvPr id="24580" name="Slide Number Placeholder 3">
            <a:extLst>
              <a:ext uri="{FF2B5EF4-FFF2-40B4-BE49-F238E27FC236}">
                <a16:creationId xmlns:a16="http://schemas.microsoft.com/office/drawing/2014/main" id="{775B78CE-8581-C398-4BDD-22388C3625A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ヒラギノ角ゴ Pro W3" pitchFamily="124" charset="-128"/>
              </a:defRPr>
            </a:lvl1pPr>
            <a:lvl2pPr marL="742950" indent="-285750">
              <a:spcBef>
                <a:spcPct val="30000"/>
              </a:spcBef>
              <a:defRPr sz="1200">
                <a:solidFill>
                  <a:schemeClr val="tx1"/>
                </a:solidFill>
                <a:latin typeface="Calibri" panose="020F0502020204030204" pitchFamily="34" charset="0"/>
                <a:ea typeface="ヒラギノ角ゴ Pro W3" pitchFamily="124" charset="-128"/>
              </a:defRPr>
            </a:lvl2pPr>
            <a:lvl3pPr marL="1143000" indent="-228600">
              <a:spcBef>
                <a:spcPct val="30000"/>
              </a:spcBef>
              <a:defRPr sz="1200">
                <a:solidFill>
                  <a:schemeClr val="tx1"/>
                </a:solidFill>
                <a:latin typeface="Calibri" panose="020F0502020204030204" pitchFamily="34" charset="0"/>
                <a:ea typeface="ヒラギノ角ゴ Pro W3" pitchFamily="124" charset="-128"/>
              </a:defRPr>
            </a:lvl3pPr>
            <a:lvl4pPr marL="1600200" indent="-228600">
              <a:spcBef>
                <a:spcPct val="30000"/>
              </a:spcBef>
              <a:defRPr sz="1200">
                <a:solidFill>
                  <a:schemeClr val="tx1"/>
                </a:solidFill>
                <a:latin typeface="Calibri" panose="020F0502020204030204" pitchFamily="34" charset="0"/>
                <a:ea typeface="ヒラギノ角ゴ Pro W3" pitchFamily="124" charset="-128"/>
              </a:defRPr>
            </a:lvl4pPr>
            <a:lvl5pPr marL="2057400" indent="-228600">
              <a:spcBef>
                <a:spcPct val="30000"/>
              </a:spcBef>
              <a:defRPr sz="1200">
                <a:solidFill>
                  <a:schemeClr val="tx1"/>
                </a:solidFill>
                <a:latin typeface="Calibri" panose="020F0502020204030204" pitchFamily="34" charset="0"/>
                <a:ea typeface="ヒラギノ角ゴ Pro W3" pitchFamily="12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ヒラギノ角ゴ Pro W3" pitchFamily="12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ヒラギノ角ゴ Pro W3" pitchFamily="12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ヒラギノ角ゴ Pro W3" pitchFamily="12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ヒラギノ角ゴ Pro W3" pitchFamily="124" charset="-128"/>
              </a:defRPr>
            </a:lvl9pPr>
          </a:lstStyle>
          <a:p>
            <a:pPr>
              <a:spcBef>
                <a:spcPct val="0"/>
              </a:spcBef>
            </a:pPr>
            <a:fld id="{785186C3-43B0-4182-96F3-33035364E141}" type="slidenum">
              <a:rPr lang="en-US" altLang="en-US" smtClean="0"/>
              <a:pPr>
                <a:spcBef>
                  <a:spcPct val="0"/>
                </a:spcBef>
              </a:pPr>
              <a:t>12</a:t>
            </a:fld>
            <a:endParaRPr lang="en-US" altLang="en-US"/>
          </a:p>
        </p:txBody>
      </p:sp>
    </p:spTree>
    <p:extLst>
      <p:ext uri="{BB962C8B-B14F-4D97-AF65-F5344CB8AC3E}">
        <p14:creationId xmlns:p14="http://schemas.microsoft.com/office/powerpoint/2010/main" val="4071110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2/26/2024</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2/26/2024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2/26/2024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2/26/2024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2/26/2024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2/26/2024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2/26/2024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2/26/2024</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2/26/2024</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hyperlink" Target="https://www.mouthcarewithoutabattle.org/hifi/files/best-practices/MCWB_Behavior_Strategies.pdf"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mailto:burrouls@ucmail.uc.edu" TargetMode="External"/><Relationship Id="rId2" Type="http://schemas.openxmlformats.org/officeDocument/2006/relationships/hyperlink" Target="mailto:mihlbama@ucmail.uc.edu" TargetMode="Externa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31.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1600" y="187576"/>
            <a:ext cx="12293600" cy="3156154"/>
          </a:xfrm>
        </p:spPr>
        <p:txBody>
          <a:bodyPr>
            <a:normAutofit/>
          </a:bodyPr>
          <a:lstStyle/>
          <a:p>
            <a:pPr algn="ctr"/>
            <a:r>
              <a:rPr lang="en-US" sz="5400" b="0" i="0" u="none" strike="noStrike" dirty="0">
                <a:solidFill>
                  <a:srgbClr val="212121"/>
                </a:solidFill>
                <a:effectLst/>
                <a:latin typeface="Calibri" panose="020F0502020204030204" pitchFamily="34" charset="0"/>
              </a:rPr>
              <a:t>Updates to the Nurse Aide Training &amp; Competency Evaluation Program, Oral Health Curriculum</a:t>
            </a:r>
            <a:endParaRPr lang="en-US" sz="5400" cap="none" dirty="0">
              <a:latin typeface="Apple Braille" pitchFamily="2" charset="0"/>
            </a:endParaRPr>
          </a:p>
        </p:txBody>
      </p:sp>
      <p:sp>
        <p:nvSpPr>
          <p:cNvPr id="3" name="Subtitle 2"/>
          <p:cNvSpPr>
            <a:spLocks noGrp="1"/>
          </p:cNvSpPr>
          <p:nvPr>
            <p:ph type="subTitle" idx="1"/>
          </p:nvPr>
        </p:nvSpPr>
        <p:spPr>
          <a:xfrm>
            <a:off x="2417779" y="3691854"/>
            <a:ext cx="8637072" cy="1413546"/>
          </a:xfrm>
        </p:spPr>
        <p:txBody>
          <a:bodyPr>
            <a:normAutofit/>
          </a:bodyPr>
          <a:lstStyle/>
          <a:p>
            <a:r>
              <a:rPr lang="en-US" sz="2400" dirty="0"/>
              <a:t>Molly </a:t>
            </a:r>
            <a:r>
              <a:rPr lang="en-US" sz="2400" dirty="0" err="1"/>
              <a:t>Mihlbachler</a:t>
            </a:r>
            <a:r>
              <a:rPr lang="en-US" sz="2400" dirty="0"/>
              <a:t>, RDH, MS</a:t>
            </a:r>
          </a:p>
          <a:p>
            <a:r>
              <a:rPr lang="en-US" sz="2400" dirty="0"/>
              <a:t>Luke Burroughs, RDH, MPH</a:t>
            </a:r>
          </a:p>
          <a:p>
            <a:endParaRPr lang="en-US" sz="2400" dirty="0"/>
          </a:p>
        </p:txBody>
      </p:sp>
      <p:pic>
        <p:nvPicPr>
          <p:cNvPr id="11266" name="Picture 2" descr="Image result for helping old lad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0526" y="4357493"/>
            <a:ext cx="4158080" cy="2312932"/>
          </a:xfrm>
          <a:prstGeom prst="rect">
            <a:avLst/>
          </a:prstGeom>
          <a:noFill/>
          <a:ln w="57150">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11328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4B3E1E-6249-E638-A139-B582747371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EFFC72-AE05-D5E3-ED06-C3882EA34DBF}"/>
              </a:ext>
            </a:extLst>
          </p:cNvPr>
          <p:cNvSpPr>
            <a:spLocks noGrp="1"/>
          </p:cNvSpPr>
          <p:nvPr>
            <p:ph type="title"/>
          </p:nvPr>
        </p:nvSpPr>
        <p:spPr>
          <a:xfrm>
            <a:off x="1451579" y="742950"/>
            <a:ext cx="9603275" cy="1110804"/>
          </a:xfrm>
        </p:spPr>
        <p:txBody>
          <a:bodyPr>
            <a:normAutofit/>
          </a:bodyPr>
          <a:lstStyle/>
          <a:p>
            <a:r>
              <a:rPr lang="en-US" sz="4000" dirty="0"/>
              <a:t>Revised Guidelines</a:t>
            </a:r>
          </a:p>
        </p:txBody>
      </p:sp>
      <p:pic>
        <p:nvPicPr>
          <p:cNvPr id="4" name="Picture 3" descr="A screenshot of a computer&#10;&#10;Description automatically generated">
            <a:extLst>
              <a:ext uri="{FF2B5EF4-FFF2-40B4-BE49-F238E27FC236}">
                <a16:creationId xmlns:a16="http://schemas.microsoft.com/office/drawing/2014/main" id="{334F690E-0FBD-EFDE-11F2-9A9FD4C25A97}"/>
              </a:ext>
            </a:extLst>
          </p:cNvPr>
          <p:cNvPicPr>
            <a:picLocks noChangeAspect="1"/>
          </p:cNvPicPr>
          <p:nvPr/>
        </p:nvPicPr>
        <p:blipFill rotWithShape="1">
          <a:blip r:embed="rId3"/>
          <a:srcRect l="13152" t="6866" r="18582" b="32524"/>
          <a:stretch/>
        </p:blipFill>
        <p:spPr>
          <a:xfrm>
            <a:off x="1370558" y="1439131"/>
            <a:ext cx="9765316" cy="5418869"/>
          </a:xfrm>
          <a:prstGeom prst="rect">
            <a:avLst/>
          </a:prstGeom>
        </p:spPr>
      </p:pic>
    </p:spTree>
    <p:extLst>
      <p:ext uri="{BB962C8B-B14F-4D97-AF65-F5344CB8AC3E}">
        <p14:creationId xmlns:p14="http://schemas.microsoft.com/office/powerpoint/2010/main" val="4904464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256AD9-3DA1-CAE9-9CC2-1CDE899518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32A251-A113-464A-3A95-4CC1A2608221}"/>
              </a:ext>
            </a:extLst>
          </p:cNvPr>
          <p:cNvSpPr>
            <a:spLocks noGrp="1"/>
          </p:cNvSpPr>
          <p:nvPr>
            <p:ph type="title"/>
          </p:nvPr>
        </p:nvSpPr>
        <p:spPr>
          <a:xfrm>
            <a:off x="1451579" y="1058779"/>
            <a:ext cx="9603275" cy="794975"/>
          </a:xfrm>
        </p:spPr>
        <p:txBody>
          <a:bodyPr>
            <a:noAutofit/>
          </a:bodyPr>
          <a:lstStyle/>
          <a:p>
            <a:r>
              <a:rPr lang="en-US" sz="4000" dirty="0"/>
              <a:t>Common Issues</a:t>
            </a:r>
          </a:p>
        </p:txBody>
      </p:sp>
      <p:sp>
        <p:nvSpPr>
          <p:cNvPr id="3" name="Content Placeholder 2">
            <a:extLst>
              <a:ext uri="{FF2B5EF4-FFF2-40B4-BE49-F238E27FC236}">
                <a16:creationId xmlns:a16="http://schemas.microsoft.com/office/drawing/2014/main" id="{B7A0B73F-033D-6746-7A80-650B7CF5EF22}"/>
              </a:ext>
            </a:extLst>
          </p:cNvPr>
          <p:cNvSpPr>
            <a:spLocks noGrp="1"/>
          </p:cNvSpPr>
          <p:nvPr>
            <p:ph idx="1"/>
          </p:nvPr>
        </p:nvSpPr>
        <p:spPr>
          <a:xfrm>
            <a:off x="1451579" y="1853754"/>
            <a:ext cx="9603275" cy="4125941"/>
          </a:xfrm>
        </p:spPr>
        <p:txBody>
          <a:bodyPr>
            <a:noAutofit/>
          </a:bodyPr>
          <a:lstStyle/>
          <a:p>
            <a:r>
              <a:rPr lang="en-US" sz="2800" dirty="0"/>
              <a:t>Tooth Loss (QOL)</a:t>
            </a:r>
          </a:p>
          <a:p>
            <a:r>
              <a:rPr lang="en-US" sz="2800" dirty="0"/>
              <a:t>Dental Caries (untreated and root)</a:t>
            </a:r>
          </a:p>
          <a:p>
            <a:r>
              <a:rPr lang="en-US" sz="2800" dirty="0" err="1"/>
              <a:t>Peridontal</a:t>
            </a:r>
            <a:r>
              <a:rPr lang="en-US" sz="2800" dirty="0"/>
              <a:t> Disease (without intervention)</a:t>
            </a:r>
          </a:p>
          <a:p>
            <a:r>
              <a:rPr lang="en-US" sz="2800" dirty="0"/>
              <a:t>Hyposalivation (multiple consequences)</a:t>
            </a:r>
          </a:p>
          <a:p>
            <a:r>
              <a:rPr lang="en-US" sz="2800" dirty="0"/>
              <a:t>Oral Cancer (lack surveillance)</a:t>
            </a:r>
          </a:p>
          <a:p>
            <a:r>
              <a:rPr lang="en-US" sz="2800" dirty="0"/>
              <a:t>Pain and Infections</a:t>
            </a:r>
            <a:br>
              <a:rPr lang="en-US" sz="2800" dirty="0"/>
            </a:br>
            <a:endParaRPr lang="en-US" sz="2800" dirty="0"/>
          </a:p>
        </p:txBody>
      </p:sp>
      <p:pic>
        <p:nvPicPr>
          <p:cNvPr id="48130" name="Picture 2" descr="Image result for partially edentulous">
            <a:extLst>
              <a:ext uri="{FF2B5EF4-FFF2-40B4-BE49-F238E27FC236}">
                <a16:creationId xmlns:a16="http://schemas.microsoft.com/office/drawing/2014/main" id="{82F7515C-AB50-5C8B-3061-BF6026FED3A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873" r="1667"/>
          <a:stretch/>
        </p:blipFill>
        <p:spPr bwMode="auto">
          <a:xfrm>
            <a:off x="5799222" y="178859"/>
            <a:ext cx="6244388" cy="2244307"/>
          </a:xfrm>
          <a:prstGeom prst="rect">
            <a:avLst/>
          </a:prstGeom>
          <a:noFill/>
          <a:ln w="57150">
            <a:solidFill>
              <a:schemeClr val="accent1"/>
            </a:solidFill>
          </a:ln>
          <a:extLst>
            <a:ext uri="{909E8E84-426E-40DD-AFC4-6F175D3DCCD1}">
              <a14:hiddenFill xmlns:a14="http://schemas.microsoft.com/office/drawing/2010/main">
                <a:solidFill>
                  <a:srgbClr val="FFFFFF"/>
                </a:solidFill>
              </a14:hiddenFill>
            </a:ext>
          </a:extLst>
        </p:spPr>
      </p:pic>
      <p:pic>
        <p:nvPicPr>
          <p:cNvPr id="4" name="Picture 2" descr="Image result for root caries">
            <a:extLst>
              <a:ext uri="{FF2B5EF4-FFF2-40B4-BE49-F238E27FC236}">
                <a16:creationId xmlns:a16="http://schemas.microsoft.com/office/drawing/2014/main" id="{CE52ACDB-0424-6704-24A8-9A99E127454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04" t="3109" r="3431" b="2919"/>
          <a:stretch/>
        </p:blipFill>
        <p:spPr bwMode="auto">
          <a:xfrm>
            <a:off x="8081210" y="2625334"/>
            <a:ext cx="3962400" cy="2582779"/>
          </a:xfrm>
          <a:prstGeom prst="rect">
            <a:avLst/>
          </a:prstGeom>
          <a:noFill/>
          <a:ln w="57150">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56735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D285A2-3BE2-76BA-E3F7-B66DFA181A5D}"/>
            </a:ext>
          </a:extLst>
        </p:cNvPr>
        <p:cNvGrpSpPr/>
        <p:nvPr/>
      </p:nvGrpSpPr>
      <p:grpSpPr>
        <a:xfrm>
          <a:off x="0" y="0"/>
          <a:ext cx="0" cy="0"/>
          <a:chOff x="0" y="0"/>
          <a:chExt cx="0" cy="0"/>
        </a:xfrm>
      </p:grpSpPr>
      <p:sp>
        <p:nvSpPr>
          <p:cNvPr id="23554" name="Title 1">
            <a:extLst>
              <a:ext uri="{FF2B5EF4-FFF2-40B4-BE49-F238E27FC236}">
                <a16:creationId xmlns:a16="http://schemas.microsoft.com/office/drawing/2014/main" id="{C39362B3-24E0-5BC5-C471-780E9C08C783}"/>
              </a:ext>
            </a:extLst>
          </p:cNvPr>
          <p:cNvSpPr>
            <a:spLocks noGrp="1"/>
          </p:cNvSpPr>
          <p:nvPr>
            <p:ph type="title"/>
          </p:nvPr>
        </p:nvSpPr>
        <p:spPr>
          <a:xfrm>
            <a:off x="1274618" y="1143000"/>
            <a:ext cx="8229600" cy="990600"/>
          </a:xfrm>
        </p:spPr>
        <p:txBody>
          <a:bodyPr>
            <a:normAutofit/>
          </a:bodyPr>
          <a:lstStyle/>
          <a:p>
            <a:pPr eaLnBrk="1" hangingPunct="1"/>
            <a:r>
              <a:rPr lang="en-US" altLang="en-US" sz="4000" dirty="0">
                <a:ea typeface="ヒラギノ角ゴ Pro W3" pitchFamily="124" charset="-128"/>
              </a:rPr>
              <a:t> Find and Report Problems</a:t>
            </a:r>
          </a:p>
        </p:txBody>
      </p:sp>
      <p:sp>
        <p:nvSpPr>
          <p:cNvPr id="23555" name="Content Placeholder 3">
            <a:extLst>
              <a:ext uri="{FF2B5EF4-FFF2-40B4-BE49-F238E27FC236}">
                <a16:creationId xmlns:a16="http://schemas.microsoft.com/office/drawing/2014/main" id="{C3EAF9DF-2299-9C3D-B11B-F1B0060DEBAC}"/>
              </a:ext>
            </a:extLst>
          </p:cNvPr>
          <p:cNvSpPr>
            <a:spLocks noGrp="1"/>
          </p:cNvSpPr>
          <p:nvPr>
            <p:ph idx="1"/>
          </p:nvPr>
        </p:nvSpPr>
        <p:spPr>
          <a:xfrm>
            <a:off x="1427018" y="1898072"/>
            <a:ext cx="9088582" cy="4502727"/>
          </a:xfrm>
        </p:spPr>
        <p:txBody>
          <a:bodyPr>
            <a:normAutofit fontScale="70000" lnSpcReduction="20000"/>
          </a:bodyPr>
          <a:lstStyle/>
          <a:p>
            <a:pPr marL="514350" indent="-514350">
              <a:buFont typeface="Calibri" panose="020F0502020204030204" pitchFamily="34" charset="0"/>
              <a:buAutoNum type="arabicPeriod"/>
            </a:pPr>
            <a:r>
              <a:rPr lang="en-US" altLang="en-US" sz="2800" dirty="0">
                <a:ea typeface="ヒラギノ角ゴ Pro W3" pitchFamily="124" charset="-128"/>
              </a:rPr>
              <a:t>Face and Neck—swelling, sores, pain</a:t>
            </a:r>
          </a:p>
          <a:p>
            <a:pPr marL="514350" indent="-514350">
              <a:buFont typeface="Calibri" panose="020F0502020204030204" pitchFamily="34" charset="0"/>
              <a:buAutoNum type="arabicPeriod"/>
            </a:pPr>
            <a:r>
              <a:rPr lang="en-US" altLang="en-US" sz="2800" dirty="0">
                <a:ea typeface="ヒラギノ角ゴ Pro W3" pitchFamily="124" charset="-128"/>
              </a:rPr>
              <a:t>Lips—changes, won’t heal, herpes, </a:t>
            </a:r>
            <a:r>
              <a:rPr lang="en-US" altLang="en-US" sz="2800" dirty="0" err="1">
                <a:ea typeface="ヒラギノ角ゴ Pro W3" pitchFamily="124" charset="-128"/>
              </a:rPr>
              <a:t>cheilitis</a:t>
            </a:r>
            <a:endParaRPr lang="en-US" altLang="en-US" sz="2800" dirty="0">
              <a:ea typeface="ヒラギノ角ゴ Pro W3" pitchFamily="124" charset="-128"/>
            </a:endParaRPr>
          </a:p>
          <a:p>
            <a:pPr marL="514350" indent="-514350">
              <a:buFont typeface="Calibri" panose="020F0502020204030204" pitchFamily="34" charset="0"/>
              <a:buAutoNum type="arabicPeriod"/>
            </a:pPr>
            <a:r>
              <a:rPr lang="en-US" altLang="en-US" sz="2800" dirty="0">
                <a:ea typeface="ヒラギノ角ゴ Pro W3" pitchFamily="124" charset="-128"/>
              </a:rPr>
              <a:t>Inside lips and cheeks—swelling, discoloration, sores</a:t>
            </a:r>
          </a:p>
          <a:p>
            <a:pPr marL="514350" indent="-514350">
              <a:buFont typeface="Calibri" panose="020F0502020204030204" pitchFamily="34" charset="0"/>
              <a:buAutoNum type="arabicPeriod"/>
            </a:pPr>
            <a:r>
              <a:rPr lang="en-US" altLang="en-US" sz="2800" dirty="0">
                <a:ea typeface="ヒラギノ角ゴ Pro W3" pitchFamily="124" charset="-128"/>
              </a:rPr>
              <a:t>Roof of mouth—swelling, sores, discoloration</a:t>
            </a:r>
          </a:p>
          <a:p>
            <a:pPr marL="514350" indent="-514350">
              <a:buFont typeface="Calibri" panose="020F0502020204030204" pitchFamily="34" charset="0"/>
              <a:buAutoNum type="arabicPeriod"/>
            </a:pPr>
            <a:r>
              <a:rPr lang="en-US" altLang="en-US" sz="2800" dirty="0">
                <a:ea typeface="ヒラギノ角ゴ Pro W3" pitchFamily="124" charset="-128"/>
              </a:rPr>
              <a:t>Tongue—pathology (cancer, candida) vs normal</a:t>
            </a:r>
          </a:p>
          <a:p>
            <a:pPr marL="514350" indent="-514350">
              <a:buFont typeface="Calibri" panose="020F0502020204030204" pitchFamily="34" charset="0"/>
              <a:buAutoNum type="arabicPeriod"/>
            </a:pPr>
            <a:r>
              <a:rPr lang="en-US" altLang="en-US" sz="2800" dirty="0">
                <a:ea typeface="ヒラギノ角ゴ Pro W3" pitchFamily="124" charset="-128"/>
              </a:rPr>
              <a:t>Floor of mouth—cancer</a:t>
            </a:r>
          </a:p>
          <a:p>
            <a:pPr marL="514350" indent="-514350">
              <a:buFont typeface="Calibri" panose="020F0502020204030204" pitchFamily="34" charset="0"/>
              <a:buAutoNum type="arabicPeriod"/>
            </a:pPr>
            <a:r>
              <a:rPr lang="en-US" altLang="en-US" sz="2800" dirty="0">
                <a:ea typeface="ヒラギノ角ゴ Pro W3" pitchFamily="124" charset="-128"/>
              </a:rPr>
              <a:t>Gums—bleeding, inflammation, infection, recession</a:t>
            </a:r>
          </a:p>
          <a:p>
            <a:pPr marL="514350" indent="-514350">
              <a:buFont typeface="Calibri" panose="020F0502020204030204" pitchFamily="34" charset="0"/>
              <a:buAutoNum type="arabicPeriod"/>
            </a:pPr>
            <a:r>
              <a:rPr lang="en-US" altLang="en-US" sz="2800" dirty="0">
                <a:ea typeface="ヒラギノ角ゴ Pro W3" pitchFamily="124" charset="-128"/>
              </a:rPr>
              <a:t>Teeth—decay, fractures, loose, plaque, tartar</a:t>
            </a:r>
          </a:p>
          <a:p>
            <a:pPr marL="514350" indent="-514350">
              <a:buFont typeface="Calibri" panose="020F0502020204030204" pitchFamily="34" charset="0"/>
              <a:buAutoNum type="arabicPeriod"/>
            </a:pPr>
            <a:r>
              <a:rPr lang="en-US" altLang="en-US" sz="2800" dirty="0">
                <a:ea typeface="ヒラギノ角ゴ Pro W3" pitchFamily="124" charset="-128"/>
              </a:rPr>
              <a:t>Saliva—signs of dry mouth, problems, products</a:t>
            </a:r>
          </a:p>
          <a:p>
            <a:pPr marL="514350" indent="-514350">
              <a:buFont typeface="Calibri" panose="020F0502020204030204" pitchFamily="34" charset="0"/>
              <a:buAutoNum type="arabicPeriod"/>
            </a:pPr>
            <a:r>
              <a:rPr lang="en-US" altLang="en-US" sz="2800" dirty="0">
                <a:ea typeface="ヒラギノ角ゴ Pro W3" pitchFamily="124" charset="-128"/>
              </a:rPr>
              <a:t>Dentures—damage, ill-fitting</a:t>
            </a:r>
          </a:p>
        </p:txBody>
      </p:sp>
      <p:pic>
        <p:nvPicPr>
          <p:cNvPr id="1026" name="Picture 2">
            <a:extLst>
              <a:ext uri="{FF2B5EF4-FFF2-40B4-BE49-F238E27FC236}">
                <a16:creationId xmlns:a16="http://schemas.microsoft.com/office/drawing/2014/main" id="{1E1EEFA8-8996-551A-8F14-49721C2613C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928" t="3232" r="4445" b="31111"/>
          <a:stretch/>
        </p:blipFill>
        <p:spPr bwMode="auto">
          <a:xfrm>
            <a:off x="7465495" y="2393375"/>
            <a:ext cx="4612205" cy="3105726"/>
          </a:xfrm>
          <a:prstGeom prst="rect">
            <a:avLst/>
          </a:prstGeom>
          <a:noFill/>
          <a:ln w="57150">
            <a:solidFill>
              <a:schemeClr val="accent1"/>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995184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0AB8D3-68C3-4CA0-D5B1-AE09314054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61C1CB-B897-33CD-FA3C-C182F75C56A8}"/>
              </a:ext>
            </a:extLst>
          </p:cNvPr>
          <p:cNvSpPr>
            <a:spLocks noGrp="1"/>
          </p:cNvSpPr>
          <p:nvPr>
            <p:ph type="title"/>
          </p:nvPr>
        </p:nvSpPr>
        <p:spPr>
          <a:xfrm>
            <a:off x="1451579" y="742950"/>
            <a:ext cx="9603275" cy="1110804"/>
          </a:xfrm>
        </p:spPr>
        <p:txBody>
          <a:bodyPr>
            <a:normAutofit/>
          </a:bodyPr>
          <a:lstStyle/>
          <a:p>
            <a:r>
              <a:rPr lang="en-US" sz="4000" dirty="0"/>
              <a:t>Original </a:t>
            </a:r>
            <a:r>
              <a:rPr lang="en-US" sz="4000" dirty="0" err="1"/>
              <a:t>GUidelines</a:t>
            </a:r>
            <a:endParaRPr lang="en-US" sz="4000" dirty="0"/>
          </a:p>
        </p:txBody>
      </p:sp>
      <p:pic>
        <p:nvPicPr>
          <p:cNvPr id="6" name="Picture 5" descr="A screenshot of a computer&#10;&#10;Description automatically generated">
            <a:extLst>
              <a:ext uri="{FF2B5EF4-FFF2-40B4-BE49-F238E27FC236}">
                <a16:creationId xmlns:a16="http://schemas.microsoft.com/office/drawing/2014/main" id="{2E7D586F-8659-DFED-49F5-514C0508BD00}"/>
              </a:ext>
            </a:extLst>
          </p:cNvPr>
          <p:cNvPicPr>
            <a:picLocks noChangeAspect="1"/>
          </p:cNvPicPr>
          <p:nvPr/>
        </p:nvPicPr>
        <p:blipFill rotWithShape="1">
          <a:blip r:embed="rId3"/>
          <a:srcRect l="5188" t="61104" r="27843" b="29412"/>
          <a:stretch/>
        </p:blipFill>
        <p:spPr>
          <a:xfrm>
            <a:off x="464233" y="2039815"/>
            <a:ext cx="11125293" cy="1547447"/>
          </a:xfrm>
          <a:prstGeom prst="rect">
            <a:avLst/>
          </a:prstGeom>
        </p:spPr>
      </p:pic>
    </p:spTree>
    <p:extLst>
      <p:ext uri="{BB962C8B-B14F-4D97-AF65-F5344CB8AC3E}">
        <p14:creationId xmlns:p14="http://schemas.microsoft.com/office/powerpoint/2010/main" val="23931001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14FCC8-2F8F-24C2-9C36-8196F6F640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E5D3EC-A6EF-BA34-1C1C-6D4B06008F22}"/>
              </a:ext>
            </a:extLst>
          </p:cNvPr>
          <p:cNvSpPr>
            <a:spLocks noGrp="1"/>
          </p:cNvSpPr>
          <p:nvPr>
            <p:ph type="title"/>
          </p:nvPr>
        </p:nvSpPr>
        <p:spPr>
          <a:xfrm>
            <a:off x="1451579" y="742950"/>
            <a:ext cx="9603275" cy="1110804"/>
          </a:xfrm>
        </p:spPr>
        <p:txBody>
          <a:bodyPr>
            <a:normAutofit/>
          </a:bodyPr>
          <a:lstStyle/>
          <a:p>
            <a:r>
              <a:rPr lang="en-US" sz="4000" dirty="0"/>
              <a:t>Revised Guidelines</a:t>
            </a:r>
          </a:p>
        </p:txBody>
      </p:sp>
      <p:pic>
        <p:nvPicPr>
          <p:cNvPr id="4" name="Picture 3" descr="A screenshot of a computer&#10;&#10;Description automatically generated">
            <a:extLst>
              <a:ext uri="{FF2B5EF4-FFF2-40B4-BE49-F238E27FC236}">
                <a16:creationId xmlns:a16="http://schemas.microsoft.com/office/drawing/2014/main" id="{68B93CBA-2CD6-5FE4-D758-5CF406E13492}"/>
              </a:ext>
            </a:extLst>
          </p:cNvPr>
          <p:cNvPicPr>
            <a:picLocks noChangeAspect="1"/>
          </p:cNvPicPr>
          <p:nvPr/>
        </p:nvPicPr>
        <p:blipFill rotWithShape="1">
          <a:blip r:embed="rId3"/>
          <a:srcRect l="13696" t="66606" r="18611" b="10527"/>
          <a:stretch/>
        </p:blipFill>
        <p:spPr>
          <a:xfrm>
            <a:off x="703383" y="1853754"/>
            <a:ext cx="11260731" cy="2729132"/>
          </a:xfrm>
          <a:prstGeom prst="rect">
            <a:avLst/>
          </a:prstGeom>
        </p:spPr>
      </p:pic>
    </p:spTree>
    <p:extLst>
      <p:ext uri="{BB962C8B-B14F-4D97-AF65-F5344CB8AC3E}">
        <p14:creationId xmlns:p14="http://schemas.microsoft.com/office/powerpoint/2010/main" val="7280370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CDE6FB26-A996-517E-69A1-CD32F614184B}"/>
              </a:ext>
            </a:extLst>
          </p:cNvPr>
          <p:cNvPicPr>
            <a:picLocks noChangeAspect="1"/>
          </p:cNvPicPr>
          <p:nvPr/>
        </p:nvPicPr>
        <p:blipFill rotWithShape="1">
          <a:blip r:embed="rId2"/>
          <a:srcRect l="40122" t="18823" r="20059"/>
          <a:stretch/>
        </p:blipFill>
        <p:spPr>
          <a:xfrm>
            <a:off x="2698652" y="113001"/>
            <a:ext cx="6794696" cy="6631997"/>
          </a:xfrm>
          <a:prstGeom prst="rect">
            <a:avLst/>
          </a:prstGeom>
        </p:spPr>
      </p:pic>
    </p:spTree>
    <p:extLst>
      <p:ext uri="{BB962C8B-B14F-4D97-AF65-F5344CB8AC3E}">
        <p14:creationId xmlns:p14="http://schemas.microsoft.com/office/powerpoint/2010/main" val="4620996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D10C31-1D9D-1BE3-4723-34BD81F97C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CE97C6-4319-D5BF-465A-414DC54AEBFD}"/>
              </a:ext>
            </a:extLst>
          </p:cNvPr>
          <p:cNvSpPr>
            <a:spLocks noGrp="1"/>
          </p:cNvSpPr>
          <p:nvPr>
            <p:ph type="title"/>
          </p:nvPr>
        </p:nvSpPr>
        <p:spPr>
          <a:xfrm>
            <a:off x="1451579" y="742950"/>
            <a:ext cx="9603275" cy="1110804"/>
          </a:xfrm>
        </p:spPr>
        <p:txBody>
          <a:bodyPr>
            <a:normAutofit/>
          </a:bodyPr>
          <a:lstStyle/>
          <a:p>
            <a:r>
              <a:rPr lang="en-US" sz="4000" dirty="0"/>
              <a:t>Revised Guidelines (New Addition)</a:t>
            </a:r>
          </a:p>
        </p:txBody>
      </p:sp>
      <p:pic>
        <p:nvPicPr>
          <p:cNvPr id="5" name="Picture 4" descr="A screenshot of a computer&#10;&#10;Description automatically generated">
            <a:extLst>
              <a:ext uri="{FF2B5EF4-FFF2-40B4-BE49-F238E27FC236}">
                <a16:creationId xmlns:a16="http://schemas.microsoft.com/office/drawing/2014/main" id="{EE432E03-723E-5367-2C04-A1B881D8E5AE}"/>
              </a:ext>
            </a:extLst>
          </p:cNvPr>
          <p:cNvPicPr>
            <a:picLocks noChangeAspect="1"/>
          </p:cNvPicPr>
          <p:nvPr/>
        </p:nvPicPr>
        <p:blipFill rotWithShape="1">
          <a:blip r:embed="rId3"/>
          <a:srcRect l="13876" t="12163" r="18974" b="61839"/>
          <a:stretch/>
        </p:blipFill>
        <p:spPr>
          <a:xfrm>
            <a:off x="1034101" y="1893319"/>
            <a:ext cx="10642084" cy="3255456"/>
          </a:xfrm>
          <a:prstGeom prst="rect">
            <a:avLst/>
          </a:prstGeom>
        </p:spPr>
      </p:pic>
    </p:spTree>
    <p:extLst>
      <p:ext uri="{BB962C8B-B14F-4D97-AF65-F5344CB8AC3E}">
        <p14:creationId xmlns:p14="http://schemas.microsoft.com/office/powerpoint/2010/main" val="42467888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8F213F-4F4F-8BA3-0F80-61C470130A99}"/>
            </a:ext>
          </a:extLst>
        </p:cNvPr>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F0A3C195-2D4B-1FF9-1ED9-2768755F2A96}"/>
              </a:ext>
            </a:extLst>
          </p:cNvPr>
          <p:cNvPicPr>
            <a:picLocks noChangeAspect="1"/>
          </p:cNvPicPr>
          <p:nvPr/>
        </p:nvPicPr>
        <p:blipFill rotWithShape="1">
          <a:blip r:embed="rId2"/>
          <a:srcRect l="40483" t="17086" r="20241" b="2697"/>
          <a:stretch/>
        </p:blipFill>
        <p:spPr>
          <a:xfrm>
            <a:off x="2461845" y="115863"/>
            <a:ext cx="6724358" cy="6626274"/>
          </a:xfrm>
          <a:prstGeom prst="rect">
            <a:avLst/>
          </a:prstGeom>
        </p:spPr>
      </p:pic>
    </p:spTree>
    <p:extLst>
      <p:ext uri="{BB962C8B-B14F-4D97-AF65-F5344CB8AC3E}">
        <p14:creationId xmlns:p14="http://schemas.microsoft.com/office/powerpoint/2010/main" val="9715328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FAC8C6-3A80-7A52-B6B2-4D8F549858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19AE5C-6862-6F89-52BA-CD6D3442CDCC}"/>
              </a:ext>
            </a:extLst>
          </p:cNvPr>
          <p:cNvSpPr>
            <a:spLocks noGrp="1"/>
          </p:cNvSpPr>
          <p:nvPr>
            <p:ph type="title"/>
          </p:nvPr>
        </p:nvSpPr>
        <p:spPr>
          <a:xfrm>
            <a:off x="1451579" y="742950"/>
            <a:ext cx="9603275" cy="1110804"/>
          </a:xfrm>
        </p:spPr>
        <p:txBody>
          <a:bodyPr>
            <a:normAutofit/>
          </a:bodyPr>
          <a:lstStyle/>
          <a:p>
            <a:r>
              <a:rPr lang="en-US" sz="4000" dirty="0"/>
              <a:t>Original </a:t>
            </a:r>
            <a:r>
              <a:rPr lang="en-US" sz="4000" dirty="0" err="1"/>
              <a:t>GUidelines</a:t>
            </a:r>
            <a:endParaRPr lang="en-US" sz="4000" dirty="0"/>
          </a:p>
        </p:txBody>
      </p:sp>
      <p:pic>
        <p:nvPicPr>
          <p:cNvPr id="4" name="Picture 3" descr="A screenshot of a computer&#10;&#10;Description automatically generated">
            <a:extLst>
              <a:ext uri="{FF2B5EF4-FFF2-40B4-BE49-F238E27FC236}">
                <a16:creationId xmlns:a16="http://schemas.microsoft.com/office/drawing/2014/main" id="{7B4DD9FF-572B-E267-6709-AD08AEED3EAD}"/>
              </a:ext>
            </a:extLst>
          </p:cNvPr>
          <p:cNvPicPr>
            <a:picLocks noChangeAspect="1"/>
          </p:cNvPicPr>
          <p:nvPr/>
        </p:nvPicPr>
        <p:blipFill rotWithShape="1">
          <a:blip r:embed="rId3"/>
          <a:srcRect l="5008" t="70589" r="27843" b="20072"/>
          <a:stretch/>
        </p:blipFill>
        <p:spPr>
          <a:xfrm>
            <a:off x="633045" y="2008163"/>
            <a:ext cx="11368765" cy="1420837"/>
          </a:xfrm>
          <a:prstGeom prst="rect">
            <a:avLst/>
          </a:prstGeom>
        </p:spPr>
      </p:pic>
    </p:spTree>
    <p:extLst>
      <p:ext uri="{BB962C8B-B14F-4D97-AF65-F5344CB8AC3E}">
        <p14:creationId xmlns:p14="http://schemas.microsoft.com/office/powerpoint/2010/main" val="14449764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BEDE60-9C1F-3E1D-0D2F-F3F1C2A40F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495FE0-6EB2-79CC-5864-ABE92B28FE9C}"/>
              </a:ext>
            </a:extLst>
          </p:cNvPr>
          <p:cNvSpPr>
            <a:spLocks noGrp="1"/>
          </p:cNvSpPr>
          <p:nvPr>
            <p:ph type="title"/>
          </p:nvPr>
        </p:nvSpPr>
        <p:spPr>
          <a:xfrm>
            <a:off x="1451579" y="742950"/>
            <a:ext cx="9603275" cy="1110804"/>
          </a:xfrm>
        </p:spPr>
        <p:txBody>
          <a:bodyPr>
            <a:normAutofit/>
          </a:bodyPr>
          <a:lstStyle/>
          <a:p>
            <a:r>
              <a:rPr lang="en-US" sz="4000" dirty="0"/>
              <a:t>Revised Guidelines</a:t>
            </a:r>
          </a:p>
        </p:txBody>
      </p:sp>
      <p:pic>
        <p:nvPicPr>
          <p:cNvPr id="4" name="Picture 3" descr="A screenshot of a computer&#10;&#10;Description automatically generated">
            <a:extLst>
              <a:ext uri="{FF2B5EF4-FFF2-40B4-BE49-F238E27FC236}">
                <a16:creationId xmlns:a16="http://schemas.microsoft.com/office/drawing/2014/main" id="{395F1C2A-8CCF-E49A-4735-B0DF137E4331}"/>
              </a:ext>
            </a:extLst>
          </p:cNvPr>
          <p:cNvPicPr>
            <a:picLocks noChangeAspect="1"/>
          </p:cNvPicPr>
          <p:nvPr/>
        </p:nvPicPr>
        <p:blipFill rotWithShape="1">
          <a:blip r:embed="rId3"/>
          <a:srcRect l="13877" t="38162" r="19155" b="9936"/>
          <a:stretch/>
        </p:blipFill>
        <p:spPr>
          <a:xfrm>
            <a:off x="1137146" y="1342921"/>
            <a:ext cx="9851733" cy="4772129"/>
          </a:xfrm>
          <a:prstGeom prst="rect">
            <a:avLst/>
          </a:prstGeom>
        </p:spPr>
      </p:pic>
      <p:pic>
        <p:nvPicPr>
          <p:cNvPr id="6" name="Picture 5" descr="A screenshot of a medical report&#10;&#10;Description automatically generated">
            <a:extLst>
              <a:ext uri="{FF2B5EF4-FFF2-40B4-BE49-F238E27FC236}">
                <a16:creationId xmlns:a16="http://schemas.microsoft.com/office/drawing/2014/main" id="{ABB2B619-FB73-AD8F-14CF-C3D7CB6B0F8E}"/>
              </a:ext>
            </a:extLst>
          </p:cNvPr>
          <p:cNvPicPr>
            <a:picLocks noChangeAspect="1"/>
          </p:cNvPicPr>
          <p:nvPr/>
        </p:nvPicPr>
        <p:blipFill rotWithShape="1">
          <a:blip r:embed="rId4"/>
          <a:srcRect l="13876" t="7239" r="18974" b="84707"/>
          <a:stretch/>
        </p:blipFill>
        <p:spPr>
          <a:xfrm>
            <a:off x="1137146" y="6115050"/>
            <a:ext cx="9851732" cy="738548"/>
          </a:xfrm>
          <a:prstGeom prst="rect">
            <a:avLst/>
          </a:prstGeom>
        </p:spPr>
      </p:pic>
    </p:spTree>
    <p:extLst>
      <p:ext uri="{BB962C8B-B14F-4D97-AF65-F5344CB8AC3E}">
        <p14:creationId xmlns:p14="http://schemas.microsoft.com/office/powerpoint/2010/main" val="1989441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1451579" y="1066800"/>
            <a:ext cx="10588021" cy="786954"/>
          </a:xfrm>
        </p:spPr>
        <p:txBody>
          <a:bodyPr>
            <a:noAutofit/>
          </a:bodyPr>
          <a:lstStyle/>
          <a:p>
            <a:pPr eaLnBrk="1" hangingPunct="1"/>
            <a:r>
              <a:rPr lang="en-US" altLang="en-US" sz="4000">
                <a:ea typeface="ヒラギノ角ゴ Pro W3" pitchFamily="124" charset="-128"/>
              </a:rPr>
              <a:t>#1 Cause of Death in Nursing Homes?</a:t>
            </a:r>
            <a:endParaRPr lang="en-US" altLang="en-US" sz="4000" dirty="0">
              <a:ea typeface="ヒラギノ角ゴ Pro W3" pitchFamily="124" charset="-128"/>
            </a:endParaRPr>
          </a:p>
        </p:txBody>
      </p:sp>
      <p:sp>
        <p:nvSpPr>
          <p:cNvPr id="7" name="Content Placeholder 2"/>
          <p:cNvSpPr>
            <a:spLocks noGrp="1"/>
          </p:cNvSpPr>
          <p:nvPr>
            <p:ph idx="1"/>
          </p:nvPr>
        </p:nvSpPr>
        <p:spPr>
          <a:xfrm>
            <a:off x="171450" y="1989408"/>
            <a:ext cx="9617474" cy="4221163"/>
          </a:xfrm>
        </p:spPr>
        <p:txBody>
          <a:bodyPr>
            <a:normAutofit/>
          </a:bodyPr>
          <a:lstStyle/>
          <a:p>
            <a:pPr lvl="1" eaLnBrk="1" hangingPunct="1">
              <a:lnSpc>
                <a:spcPct val="80000"/>
              </a:lnSpc>
            </a:pPr>
            <a:r>
              <a:rPr lang="en-US" altLang="en-US" sz="2800" dirty="0">
                <a:ea typeface="ヒラギノ角ゴ Pro W3" pitchFamily="124" charset="-128"/>
              </a:rPr>
              <a:t>2008 Florida study: Nursing home residents who had daily mouth care provided by </a:t>
            </a:r>
            <a:r>
              <a:rPr lang="en-US" altLang="en-US" sz="2800" i="1" dirty="0">
                <a:solidFill>
                  <a:srgbClr val="C00000"/>
                </a:solidFill>
                <a:ea typeface="ヒラギノ角ゴ Pro W3" pitchFamily="124" charset="-128"/>
              </a:rPr>
              <a:t>nursing assistants whose only job was to provide oral care </a:t>
            </a:r>
            <a:r>
              <a:rPr lang="en-US" altLang="en-US" sz="2800" dirty="0">
                <a:ea typeface="ヒラギノ角ゴ Pro W3" pitchFamily="124" charset="-128"/>
              </a:rPr>
              <a:t>had much less risk (3 times less risk) of dying from pneumonia than those residents who did not receive the daily care from the nursing assistant designated to do oral care.</a:t>
            </a:r>
          </a:p>
          <a:p>
            <a:pPr lvl="1" eaLnBrk="1" hangingPunct="1">
              <a:lnSpc>
                <a:spcPct val="80000"/>
              </a:lnSpc>
            </a:pPr>
            <a:r>
              <a:rPr lang="en-US" altLang="en-US" sz="2800" dirty="0" err="1">
                <a:ea typeface="ヒラギノ角ゴ Pro W3" pitchFamily="124" charset="-128"/>
              </a:rPr>
              <a:t>Bassim</a:t>
            </a:r>
            <a:r>
              <a:rPr lang="en-US" altLang="en-US" sz="2800" dirty="0">
                <a:ea typeface="ヒラギノ角ゴ Pro W3" pitchFamily="124" charset="-128"/>
              </a:rPr>
              <a:t> CW, Gibson G, Ward T, </a:t>
            </a:r>
            <a:r>
              <a:rPr lang="en-US" altLang="en-US" sz="2800" dirty="0" err="1">
                <a:ea typeface="ヒラギノ角ゴ Pro W3" pitchFamily="124" charset="-128"/>
              </a:rPr>
              <a:t>Paphides</a:t>
            </a:r>
            <a:r>
              <a:rPr lang="en-US" altLang="en-US" sz="2800" dirty="0">
                <a:ea typeface="ヒラギノ角ゴ Pro W3" pitchFamily="124" charset="-128"/>
              </a:rPr>
              <a:t> BM, DeNucci DJ. Modification of Risk of Mortality from Pneumonia with Oral Hygiene Care, J Am Ger Soc, 2008, 56 (9): 1601-1607.</a:t>
            </a:r>
          </a:p>
        </p:txBody>
      </p:sp>
      <p:pic>
        <p:nvPicPr>
          <p:cNvPr id="3" name="Picture 2" descr="Image result for old man nursing home">
            <a:extLst>
              <a:ext uri="{FF2B5EF4-FFF2-40B4-BE49-F238E27FC236}">
                <a16:creationId xmlns:a16="http://schemas.microsoft.com/office/drawing/2014/main" id="{3A7BE739-D7EF-B2E3-50BC-CD3DF91D6D7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 r="28854" b="2014"/>
          <a:stretch/>
        </p:blipFill>
        <p:spPr bwMode="auto">
          <a:xfrm rot="999332">
            <a:off x="9524300" y="4576163"/>
            <a:ext cx="2738862" cy="2125122"/>
          </a:xfrm>
          <a:prstGeom prst="rect">
            <a:avLst/>
          </a:prstGeom>
          <a:noFill/>
          <a:ln w="57150">
            <a:solidFill>
              <a:schemeClr val="accent1"/>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278740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9EAE7D-B104-391D-BD6A-ED71EEDE08AF}"/>
            </a:ext>
          </a:extLst>
        </p:cNvPr>
        <p:cNvGrpSpPr/>
        <p:nvPr/>
      </p:nvGrpSpPr>
      <p:grpSpPr>
        <a:xfrm>
          <a:off x="0" y="0"/>
          <a:ext cx="0" cy="0"/>
          <a:chOff x="0" y="0"/>
          <a:chExt cx="0" cy="0"/>
        </a:xfrm>
      </p:grpSpPr>
      <p:pic>
        <p:nvPicPr>
          <p:cNvPr id="4" name="Picture 2" descr="Image result for nursing home denture">
            <a:extLst>
              <a:ext uri="{FF2B5EF4-FFF2-40B4-BE49-F238E27FC236}">
                <a16:creationId xmlns:a16="http://schemas.microsoft.com/office/drawing/2014/main" id="{35E5C4FA-803A-5F66-C465-08EAFF5B00A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205"/>
          <a:stretch/>
        </p:blipFill>
        <p:spPr bwMode="auto">
          <a:xfrm rot="989512">
            <a:off x="7654790" y="258210"/>
            <a:ext cx="4052309" cy="2928311"/>
          </a:xfrm>
          <a:prstGeom prst="rect">
            <a:avLst/>
          </a:prstGeom>
          <a:noFill/>
          <a:ln w="57150">
            <a:solidFill>
              <a:schemeClr val="accent1"/>
            </a:solidFill>
          </a:ln>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02C1494-4489-42AC-F463-EF6BDA88BF7E}"/>
              </a:ext>
            </a:extLst>
          </p:cNvPr>
          <p:cNvSpPr>
            <a:spLocks noGrp="1"/>
          </p:cNvSpPr>
          <p:nvPr>
            <p:ph type="title"/>
          </p:nvPr>
        </p:nvSpPr>
        <p:spPr>
          <a:xfrm>
            <a:off x="1313836" y="152400"/>
            <a:ext cx="5297979" cy="792162"/>
          </a:xfrm>
        </p:spPr>
        <p:txBody>
          <a:bodyPr rtlCol="0">
            <a:noAutofit/>
          </a:bodyPr>
          <a:lstStyle/>
          <a:p>
            <a:pPr>
              <a:defRPr/>
            </a:pPr>
            <a:r>
              <a:rPr lang="en-US" sz="4000" dirty="0">
                <a:ea typeface="+mj-ea"/>
              </a:rPr>
              <a:t>Residents with Dentures and Partials</a:t>
            </a:r>
          </a:p>
        </p:txBody>
      </p:sp>
      <p:sp>
        <p:nvSpPr>
          <p:cNvPr id="3" name="Content Placeholder 2">
            <a:extLst>
              <a:ext uri="{FF2B5EF4-FFF2-40B4-BE49-F238E27FC236}">
                <a16:creationId xmlns:a16="http://schemas.microsoft.com/office/drawing/2014/main" id="{CE293311-806C-EDAF-8AA5-8063CCFAE3B6}"/>
              </a:ext>
            </a:extLst>
          </p:cNvPr>
          <p:cNvSpPr>
            <a:spLocks noGrp="1"/>
          </p:cNvSpPr>
          <p:nvPr>
            <p:ph idx="1"/>
          </p:nvPr>
        </p:nvSpPr>
        <p:spPr>
          <a:xfrm>
            <a:off x="1468581" y="1981200"/>
            <a:ext cx="8742219" cy="4724400"/>
          </a:xfrm>
        </p:spPr>
        <p:txBody>
          <a:bodyPr rtlCol="0">
            <a:noAutofit/>
          </a:bodyPr>
          <a:lstStyle/>
          <a:p>
            <a:pPr>
              <a:defRPr/>
            </a:pPr>
            <a:r>
              <a:rPr lang="en-US" sz="2800" dirty="0"/>
              <a:t>Hygiene Instruction</a:t>
            </a:r>
          </a:p>
          <a:p>
            <a:pPr lvl="1">
              <a:defRPr/>
            </a:pPr>
            <a:r>
              <a:rPr lang="en-US" sz="2600" dirty="0"/>
              <a:t>Appliance</a:t>
            </a:r>
          </a:p>
          <a:p>
            <a:pPr lvl="1">
              <a:defRPr/>
            </a:pPr>
            <a:r>
              <a:rPr lang="en-US" sz="2600" dirty="0"/>
              <a:t>Natural teeth</a:t>
            </a:r>
          </a:p>
          <a:p>
            <a:pPr eaLnBrk="1" hangingPunct="1">
              <a:defRPr/>
            </a:pPr>
            <a:r>
              <a:rPr lang="en-US" sz="2800" dirty="0"/>
              <a:t>Examination</a:t>
            </a:r>
          </a:p>
          <a:p>
            <a:pPr lvl="1">
              <a:defRPr/>
            </a:pPr>
            <a:r>
              <a:rPr lang="en-US" altLang="en-US" sz="2600" dirty="0">
                <a:ea typeface="ヒラギノ角ゴ Pro W3" pitchFamily="124" charset="-128"/>
              </a:rPr>
              <a:t>cracks, edges, missing/broken teeth</a:t>
            </a:r>
          </a:p>
          <a:p>
            <a:pPr eaLnBrk="1" hangingPunct="1">
              <a:defRPr/>
            </a:pPr>
            <a:r>
              <a:rPr lang="en-US" sz="2800" dirty="0">
                <a:ea typeface="ヒラギノ角ゴ Pro W3" pitchFamily="124" charset="-128"/>
              </a:rPr>
              <a:t>Storage</a:t>
            </a:r>
          </a:p>
        </p:txBody>
      </p:sp>
      <p:pic>
        <p:nvPicPr>
          <p:cNvPr id="2050" name="Picture 2" descr="Image result for edentulous">
            <a:extLst>
              <a:ext uri="{FF2B5EF4-FFF2-40B4-BE49-F238E27FC236}">
                <a16:creationId xmlns:a16="http://schemas.microsoft.com/office/drawing/2014/main" id="{36C45260-6A59-159C-E926-4EBEE6CDAD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213" y="3224494"/>
            <a:ext cx="3657173" cy="2714913"/>
          </a:xfrm>
          <a:prstGeom prst="rect">
            <a:avLst/>
          </a:prstGeom>
          <a:noFill/>
          <a:ln w="57150">
            <a:solidFill>
              <a:schemeClr val="accent1"/>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415144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907447-6EFA-AF53-7C9A-046964184D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A79277-96AE-40F8-B1FE-6BF371603C4E}"/>
              </a:ext>
            </a:extLst>
          </p:cNvPr>
          <p:cNvSpPr>
            <a:spLocks noGrp="1"/>
          </p:cNvSpPr>
          <p:nvPr>
            <p:ph type="title"/>
          </p:nvPr>
        </p:nvSpPr>
        <p:spPr>
          <a:xfrm>
            <a:off x="1451579" y="742950"/>
            <a:ext cx="9603275" cy="1110804"/>
          </a:xfrm>
        </p:spPr>
        <p:txBody>
          <a:bodyPr>
            <a:normAutofit/>
          </a:bodyPr>
          <a:lstStyle/>
          <a:p>
            <a:r>
              <a:rPr lang="en-US" sz="4000" dirty="0"/>
              <a:t>Original </a:t>
            </a:r>
            <a:r>
              <a:rPr lang="en-US" sz="4000" dirty="0" err="1"/>
              <a:t>GUidelines</a:t>
            </a:r>
            <a:endParaRPr lang="en-US" sz="4000" dirty="0"/>
          </a:p>
        </p:txBody>
      </p:sp>
      <p:pic>
        <p:nvPicPr>
          <p:cNvPr id="5" name="Picture 4" descr="A screenshot of a computer&#10;&#10;Description automatically generated">
            <a:extLst>
              <a:ext uri="{FF2B5EF4-FFF2-40B4-BE49-F238E27FC236}">
                <a16:creationId xmlns:a16="http://schemas.microsoft.com/office/drawing/2014/main" id="{D5E31093-FF33-B973-1643-7AF81F56ED68}"/>
              </a:ext>
            </a:extLst>
          </p:cNvPr>
          <p:cNvPicPr>
            <a:picLocks noChangeAspect="1"/>
          </p:cNvPicPr>
          <p:nvPr/>
        </p:nvPicPr>
        <p:blipFill rotWithShape="1">
          <a:blip r:embed="rId3"/>
          <a:srcRect l="4646" t="79348" r="27481" b="16308"/>
          <a:stretch/>
        </p:blipFill>
        <p:spPr>
          <a:xfrm>
            <a:off x="323558" y="1403589"/>
            <a:ext cx="11254144" cy="450165"/>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6BEBF82A-E922-C0C4-9846-2E45698E2D6F}"/>
              </a:ext>
            </a:extLst>
          </p:cNvPr>
          <p:cNvPicPr>
            <a:picLocks noChangeAspect="1"/>
          </p:cNvPicPr>
          <p:nvPr/>
        </p:nvPicPr>
        <p:blipFill rotWithShape="1">
          <a:blip r:embed="rId4"/>
          <a:srcRect l="4994" t="31855" r="27439" b="18914"/>
          <a:stretch/>
        </p:blipFill>
        <p:spPr>
          <a:xfrm>
            <a:off x="323558" y="1809531"/>
            <a:ext cx="11254144" cy="5073837"/>
          </a:xfrm>
          <a:prstGeom prst="rect">
            <a:avLst/>
          </a:prstGeom>
        </p:spPr>
      </p:pic>
    </p:spTree>
    <p:extLst>
      <p:ext uri="{BB962C8B-B14F-4D97-AF65-F5344CB8AC3E}">
        <p14:creationId xmlns:p14="http://schemas.microsoft.com/office/powerpoint/2010/main" val="24464879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478144-E8EB-5AA8-8274-D9D1976AA3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9AB046-2DDA-F7FE-1D3E-61E883657DFF}"/>
              </a:ext>
            </a:extLst>
          </p:cNvPr>
          <p:cNvSpPr>
            <a:spLocks noGrp="1"/>
          </p:cNvSpPr>
          <p:nvPr>
            <p:ph type="title"/>
          </p:nvPr>
        </p:nvSpPr>
        <p:spPr>
          <a:xfrm>
            <a:off x="1451579" y="742950"/>
            <a:ext cx="9603275" cy="1110804"/>
          </a:xfrm>
        </p:spPr>
        <p:txBody>
          <a:bodyPr>
            <a:normAutofit/>
          </a:bodyPr>
          <a:lstStyle/>
          <a:p>
            <a:r>
              <a:rPr lang="en-US" sz="4000" dirty="0"/>
              <a:t>Revised Guidelines</a:t>
            </a:r>
          </a:p>
        </p:txBody>
      </p:sp>
      <p:pic>
        <p:nvPicPr>
          <p:cNvPr id="4" name="Picture 3" descr="A screenshot of a computer&#10;&#10;Description automatically generated">
            <a:extLst>
              <a:ext uri="{FF2B5EF4-FFF2-40B4-BE49-F238E27FC236}">
                <a16:creationId xmlns:a16="http://schemas.microsoft.com/office/drawing/2014/main" id="{5381087A-3181-F2C3-1204-B9EB366361AE}"/>
              </a:ext>
            </a:extLst>
          </p:cNvPr>
          <p:cNvPicPr>
            <a:picLocks noChangeAspect="1"/>
          </p:cNvPicPr>
          <p:nvPr/>
        </p:nvPicPr>
        <p:blipFill rotWithShape="1">
          <a:blip r:embed="rId3"/>
          <a:srcRect l="13695" t="21431" r="18794" b="36578"/>
          <a:stretch/>
        </p:blipFill>
        <p:spPr>
          <a:xfrm>
            <a:off x="945142" y="1955408"/>
            <a:ext cx="10700316" cy="4159642"/>
          </a:xfrm>
          <a:prstGeom prst="rect">
            <a:avLst/>
          </a:prstGeom>
        </p:spPr>
      </p:pic>
    </p:spTree>
    <p:extLst>
      <p:ext uri="{BB962C8B-B14F-4D97-AF65-F5344CB8AC3E}">
        <p14:creationId xmlns:p14="http://schemas.microsoft.com/office/powerpoint/2010/main" val="39451076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071D30-617B-8014-7A9C-885D88AE26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65C738-CD6A-D08E-9A49-316ABFA0A392}"/>
              </a:ext>
            </a:extLst>
          </p:cNvPr>
          <p:cNvSpPr>
            <a:spLocks noGrp="1"/>
          </p:cNvSpPr>
          <p:nvPr>
            <p:ph type="title"/>
          </p:nvPr>
        </p:nvSpPr>
        <p:spPr>
          <a:xfrm>
            <a:off x="1451579" y="742950"/>
            <a:ext cx="9603275" cy="1110804"/>
          </a:xfrm>
        </p:spPr>
        <p:txBody>
          <a:bodyPr>
            <a:normAutofit/>
          </a:bodyPr>
          <a:lstStyle/>
          <a:p>
            <a:r>
              <a:rPr lang="en-US" sz="4000" dirty="0"/>
              <a:t>Revised Guidelines (New Addition)</a:t>
            </a:r>
          </a:p>
        </p:txBody>
      </p:sp>
      <p:pic>
        <p:nvPicPr>
          <p:cNvPr id="4" name="Picture 3" descr="A screenshot of a medical report&#10;&#10;Description automatically generated">
            <a:extLst>
              <a:ext uri="{FF2B5EF4-FFF2-40B4-BE49-F238E27FC236}">
                <a16:creationId xmlns:a16="http://schemas.microsoft.com/office/drawing/2014/main" id="{CED80136-000A-79E1-2D44-9EE0840C0350}"/>
              </a:ext>
            </a:extLst>
          </p:cNvPr>
          <p:cNvPicPr>
            <a:picLocks noChangeAspect="1"/>
          </p:cNvPicPr>
          <p:nvPr/>
        </p:nvPicPr>
        <p:blipFill rotWithShape="1">
          <a:blip r:embed="rId3"/>
          <a:srcRect l="13695" t="15294" r="18794" b="51059"/>
          <a:stretch/>
        </p:blipFill>
        <p:spPr>
          <a:xfrm>
            <a:off x="1005967" y="1966294"/>
            <a:ext cx="11029721" cy="3984340"/>
          </a:xfrm>
          <a:prstGeom prst="rect">
            <a:avLst/>
          </a:prstGeom>
        </p:spPr>
      </p:pic>
    </p:spTree>
    <p:extLst>
      <p:ext uri="{BB962C8B-B14F-4D97-AF65-F5344CB8AC3E}">
        <p14:creationId xmlns:p14="http://schemas.microsoft.com/office/powerpoint/2010/main" val="19676415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BADD53-140F-2EF3-06B0-2C152DCF86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FC938D-B242-C3B5-7A6C-5A1FB99F38D9}"/>
              </a:ext>
            </a:extLst>
          </p:cNvPr>
          <p:cNvSpPr>
            <a:spLocks noGrp="1"/>
          </p:cNvSpPr>
          <p:nvPr>
            <p:ph type="title"/>
          </p:nvPr>
        </p:nvSpPr>
        <p:spPr>
          <a:xfrm>
            <a:off x="1451579" y="742950"/>
            <a:ext cx="9603275" cy="1110804"/>
          </a:xfrm>
        </p:spPr>
        <p:txBody>
          <a:bodyPr>
            <a:normAutofit/>
          </a:bodyPr>
          <a:lstStyle/>
          <a:p>
            <a:r>
              <a:rPr lang="en-US" sz="4000" dirty="0"/>
              <a:t>Revised Guidelines (New Addition)</a:t>
            </a:r>
          </a:p>
        </p:txBody>
      </p:sp>
      <p:pic>
        <p:nvPicPr>
          <p:cNvPr id="3" name="Picture 2" descr="A screenshot of a medical report&#10;&#10;Description automatically generated">
            <a:extLst>
              <a:ext uri="{FF2B5EF4-FFF2-40B4-BE49-F238E27FC236}">
                <a16:creationId xmlns:a16="http://schemas.microsoft.com/office/drawing/2014/main" id="{D1234EF2-CD49-6516-8D91-8D79E74D509A}"/>
              </a:ext>
            </a:extLst>
          </p:cNvPr>
          <p:cNvPicPr>
            <a:picLocks noChangeAspect="1"/>
          </p:cNvPicPr>
          <p:nvPr/>
        </p:nvPicPr>
        <p:blipFill rotWithShape="1">
          <a:blip r:embed="rId3"/>
          <a:srcRect l="13726" t="49150" r="18628" b="31504"/>
          <a:stretch/>
        </p:blipFill>
        <p:spPr>
          <a:xfrm>
            <a:off x="1358900" y="1943100"/>
            <a:ext cx="10515600" cy="2311400"/>
          </a:xfrm>
          <a:prstGeom prst="rect">
            <a:avLst/>
          </a:prstGeom>
        </p:spPr>
      </p:pic>
    </p:spTree>
    <p:extLst>
      <p:ext uri="{BB962C8B-B14F-4D97-AF65-F5344CB8AC3E}">
        <p14:creationId xmlns:p14="http://schemas.microsoft.com/office/powerpoint/2010/main" val="6544689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619F54-5317-A3F7-6B42-39FC3F923678}"/>
            </a:ext>
          </a:extLst>
        </p:cNvPr>
        <p:cNvGrpSpPr/>
        <p:nvPr/>
      </p:nvGrpSpPr>
      <p:grpSpPr>
        <a:xfrm>
          <a:off x="0" y="0"/>
          <a:ext cx="0" cy="0"/>
          <a:chOff x="0" y="0"/>
          <a:chExt cx="0" cy="0"/>
        </a:xfrm>
      </p:grpSpPr>
      <p:sp>
        <p:nvSpPr>
          <p:cNvPr id="8194" name="Title 1">
            <a:extLst>
              <a:ext uri="{FF2B5EF4-FFF2-40B4-BE49-F238E27FC236}">
                <a16:creationId xmlns:a16="http://schemas.microsoft.com/office/drawing/2014/main" id="{60FDAEA7-C266-0548-5F40-AF653191BB87}"/>
              </a:ext>
            </a:extLst>
          </p:cNvPr>
          <p:cNvSpPr>
            <a:spLocks noGrp="1"/>
          </p:cNvSpPr>
          <p:nvPr>
            <p:ph type="title"/>
          </p:nvPr>
        </p:nvSpPr>
        <p:spPr>
          <a:xfrm>
            <a:off x="1459832" y="0"/>
            <a:ext cx="3226468" cy="1925052"/>
          </a:xfrm>
        </p:spPr>
        <p:txBody>
          <a:bodyPr rtlCol="0">
            <a:normAutofit/>
          </a:bodyPr>
          <a:lstStyle/>
          <a:p>
            <a:pPr>
              <a:defRPr/>
            </a:pPr>
            <a:r>
              <a:rPr lang="en-US" sz="4000" dirty="0">
                <a:ea typeface="+mj-ea"/>
              </a:rPr>
              <a:t>Residents after Stroke</a:t>
            </a:r>
          </a:p>
        </p:txBody>
      </p:sp>
      <p:sp>
        <p:nvSpPr>
          <p:cNvPr id="26627" name="Content Placeholder 2">
            <a:extLst>
              <a:ext uri="{FF2B5EF4-FFF2-40B4-BE49-F238E27FC236}">
                <a16:creationId xmlns:a16="http://schemas.microsoft.com/office/drawing/2014/main" id="{9C0ED5ED-38D3-E210-187E-54F36491CADB}"/>
              </a:ext>
            </a:extLst>
          </p:cNvPr>
          <p:cNvSpPr>
            <a:spLocks noGrp="1"/>
          </p:cNvSpPr>
          <p:nvPr>
            <p:ph idx="1"/>
          </p:nvPr>
        </p:nvSpPr>
        <p:spPr>
          <a:xfrm>
            <a:off x="1459832" y="1796716"/>
            <a:ext cx="8750968" cy="5061283"/>
          </a:xfrm>
        </p:spPr>
        <p:txBody>
          <a:bodyPr>
            <a:noAutofit/>
          </a:bodyPr>
          <a:lstStyle/>
          <a:p>
            <a:pPr eaLnBrk="1" hangingPunct="1"/>
            <a:r>
              <a:rPr lang="en-US" altLang="en-US" sz="2800" dirty="0">
                <a:ea typeface="ヒラギノ角ゴ Pro W3" pitchFamily="124" charset="-128"/>
              </a:rPr>
              <a:t>Blood flow interruption</a:t>
            </a:r>
          </a:p>
          <a:p>
            <a:pPr lvl="1" eaLnBrk="1" hangingPunct="1"/>
            <a:r>
              <a:rPr lang="en-US" altLang="en-US" sz="2800" dirty="0">
                <a:ea typeface="ヒラギノ角ゴ Pro W3" pitchFamily="124" charset="-128"/>
              </a:rPr>
              <a:t>Part of brain dies</a:t>
            </a:r>
          </a:p>
          <a:p>
            <a:pPr eaLnBrk="1" hangingPunct="1"/>
            <a:r>
              <a:rPr lang="en-US" altLang="en-US" sz="2800" dirty="0">
                <a:ea typeface="ヒラギノ角ゴ Pro W3" pitchFamily="124" charset="-128"/>
              </a:rPr>
              <a:t>Paralysis on one side</a:t>
            </a:r>
          </a:p>
          <a:p>
            <a:pPr lvl="1" eaLnBrk="1" hangingPunct="1"/>
            <a:r>
              <a:rPr lang="en-US" altLang="en-US" sz="2800" dirty="0">
                <a:ea typeface="ヒラギノ角ゴ Pro W3" pitchFamily="124" charset="-128"/>
              </a:rPr>
              <a:t>motor and sensory</a:t>
            </a:r>
          </a:p>
          <a:p>
            <a:pPr eaLnBrk="1" hangingPunct="1"/>
            <a:r>
              <a:rPr lang="en-US" altLang="en-US" sz="2800" dirty="0">
                <a:ea typeface="ヒラギノ角ゴ Pro W3" pitchFamily="124" charset="-128"/>
              </a:rPr>
              <a:t>Face and mouth</a:t>
            </a:r>
          </a:p>
          <a:p>
            <a:pPr lvl="1"/>
            <a:r>
              <a:rPr lang="en-US" altLang="en-US" sz="2800" dirty="0">
                <a:ea typeface="ヒラギノ角ゴ Pro W3" pitchFamily="124" charset="-128"/>
              </a:rPr>
              <a:t>Swallowing difficulty and one-sided</a:t>
            </a:r>
          </a:p>
          <a:p>
            <a:r>
              <a:rPr lang="en-US" altLang="en-US" sz="2800" dirty="0">
                <a:ea typeface="ヒラギノ角ゴ Pro W3" pitchFamily="124" charset="-128"/>
              </a:rPr>
              <a:t>Denture—retention and sores</a:t>
            </a:r>
            <a:endParaRPr lang="en-US" altLang="en-US" sz="2800" dirty="0">
              <a:solidFill>
                <a:srgbClr val="FF0000"/>
              </a:solidFill>
              <a:latin typeface="Arial Narrow" panose="020B0606020202030204" pitchFamily="34" charset="0"/>
              <a:ea typeface="ヒラギノ角ゴ Pro W3" pitchFamily="124" charset="-128"/>
            </a:endParaRPr>
          </a:p>
        </p:txBody>
      </p:sp>
      <p:pic>
        <p:nvPicPr>
          <p:cNvPr id="14338" name="Picture 2" descr="Related image">
            <a:extLst>
              <a:ext uri="{FF2B5EF4-FFF2-40B4-BE49-F238E27FC236}">
                <a16:creationId xmlns:a16="http://schemas.microsoft.com/office/drawing/2014/main" id="{7BB62D82-46EF-F320-3157-6D538EF850B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711" t="4547" r="2204" b="16632"/>
          <a:stretch/>
        </p:blipFill>
        <p:spPr bwMode="auto">
          <a:xfrm>
            <a:off x="7988930" y="4875846"/>
            <a:ext cx="2623886" cy="1843811"/>
          </a:xfrm>
          <a:prstGeom prst="rect">
            <a:avLst/>
          </a:prstGeom>
          <a:noFill/>
          <a:ln w="57150">
            <a:solidFill>
              <a:schemeClr val="accent1"/>
            </a:solidFill>
          </a:ln>
          <a:extLst>
            <a:ext uri="{909E8E84-426E-40DD-AFC4-6F175D3DCCD1}">
              <a14:hiddenFill xmlns:a14="http://schemas.microsoft.com/office/drawing/2010/main">
                <a:solidFill>
                  <a:srgbClr val="FFFFFF"/>
                </a:solidFill>
              </a14:hiddenFill>
            </a:ext>
          </a:extLst>
        </p:spPr>
      </p:pic>
      <p:pic>
        <p:nvPicPr>
          <p:cNvPr id="14340" name="Picture 4" descr="Image result for dysphagia aspiration">
            <a:extLst>
              <a:ext uri="{FF2B5EF4-FFF2-40B4-BE49-F238E27FC236}">
                <a16:creationId xmlns:a16="http://schemas.microsoft.com/office/drawing/2014/main" id="{C1DCE951-A942-9138-8175-8A5EBBB5982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0090" t="9963" r="5363" b="17249"/>
          <a:stretch/>
        </p:blipFill>
        <p:spPr bwMode="auto">
          <a:xfrm>
            <a:off x="9210097" y="158039"/>
            <a:ext cx="2805439" cy="4579465"/>
          </a:xfrm>
          <a:prstGeom prst="rect">
            <a:avLst/>
          </a:prstGeom>
          <a:noFill/>
          <a:ln w="57150">
            <a:solidFill>
              <a:schemeClr val="accent1"/>
            </a:solidFill>
          </a:ln>
          <a:extLst>
            <a:ext uri="{909E8E84-426E-40DD-AFC4-6F175D3DCCD1}">
              <a14:hiddenFill xmlns:a14="http://schemas.microsoft.com/office/drawing/2010/main">
                <a:solidFill>
                  <a:srgbClr val="FFFFFF"/>
                </a:solidFill>
              </a14:hiddenFill>
            </a:ext>
          </a:extLst>
        </p:spPr>
      </p:pic>
      <p:pic>
        <p:nvPicPr>
          <p:cNvPr id="7" name="Picture 4" descr="Image result for dysphagia aspiration">
            <a:extLst>
              <a:ext uri="{FF2B5EF4-FFF2-40B4-BE49-F238E27FC236}">
                <a16:creationId xmlns:a16="http://schemas.microsoft.com/office/drawing/2014/main" id="{A8A0C339-2854-3826-3054-EEF67F5A124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10" t="10262" r="59215" b="18561"/>
          <a:stretch/>
        </p:blipFill>
        <p:spPr bwMode="auto">
          <a:xfrm>
            <a:off x="5800470" y="158039"/>
            <a:ext cx="3170170" cy="4579465"/>
          </a:xfrm>
          <a:prstGeom prst="rect">
            <a:avLst/>
          </a:prstGeom>
          <a:noFill/>
          <a:ln w="57150">
            <a:solidFill>
              <a:schemeClr val="accent1"/>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195763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DE96EE-10F4-7EDB-178E-386861554A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31AC88-B0C8-204E-E6CB-2EF0566BB17F}"/>
              </a:ext>
            </a:extLst>
          </p:cNvPr>
          <p:cNvSpPr>
            <a:spLocks noGrp="1"/>
          </p:cNvSpPr>
          <p:nvPr>
            <p:ph type="title"/>
          </p:nvPr>
        </p:nvSpPr>
        <p:spPr>
          <a:xfrm>
            <a:off x="1451579" y="742950"/>
            <a:ext cx="9603275" cy="1110804"/>
          </a:xfrm>
        </p:spPr>
        <p:txBody>
          <a:bodyPr>
            <a:normAutofit/>
          </a:bodyPr>
          <a:lstStyle/>
          <a:p>
            <a:r>
              <a:rPr lang="en-US" sz="4000" dirty="0"/>
              <a:t>Revised Guidelines (New Addition)</a:t>
            </a:r>
          </a:p>
        </p:txBody>
      </p:sp>
      <p:pic>
        <p:nvPicPr>
          <p:cNvPr id="4" name="Picture 3" descr="A screenshot of a medical report&#10;&#10;Description automatically generated">
            <a:extLst>
              <a:ext uri="{FF2B5EF4-FFF2-40B4-BE49-F238E27FC236}">
                <a16:creationId xmlns:a16="http://schemas.microsoft.com/office/drawing/2014/main" id="{2A0C7BE9-07F7-DB4A-E0D9-709D46A8D75F}"/>
              </a:ext>
            </a:extLst>
          </p:cNvPr>
          <p:cNvPicPr>
            <a:picLocks noChangeAspect="1"/>
          </p:cNvPicPr>
          <p:nvPr/>
        </p:nvPicPr>
        <p:blipFill rotWithShape="1">
          <a:blip r:embed="rId3"/>
          <a:srcRect l="13152" t="68054" r="18794" b="10267"/>
          <a:stretch/>
        </p:blipFill>
        <p:spPr>
          <a:xfrm>
            <a:off x="1209821" y="1793630"/>
            <a:ext cx="10316130" cy="2053883"/>
          </a:xfrm>
          <a:prstGeom prst="rect">
            <a:avLst/>
          </a:prstGeom>
        </p:spPr>
      </p:pic>
      <p:sp>
        <p:nvSpPr>
          <p:cNvPr id="5" name="Content Placeholder 2">
            <a:extLst>
              <a:ext uri="{FF2B5EF4-FFF2-40B4-BE49-F238E27FC236}">
                <a16:creationId xmlns:a16="http://schemas.microsoft.com/office/drawing/2014/main" id="{E6CAC022-7E24-27F8-E4EC-C87494BFB8F6}"/>
              </a:ext>
            </a:extLst>
          </p:cNvPr>
          <p:cNvSpPr>
            <a:spLocks noGrp="1"/>
          </p:cNvSpPr>
          <p:nvPr>
            <p:ph idx="1"/>
          </p:nvPr>
        </p:nvSpPr>
        <p:spPr>
          <a:xfrm>
            <a:off x="2085211" y="5391108"/>
            <a:ext cx="9603275" cy="854468"/>
          </a:xfrm>
        </p:spPr>
        <p:txBody>
          <a:bodyPr>
            <a:normAutofit/>
          </a:bodyPr>
          <a:lstStyle/>
          <a:p>
            <a:r>
              <a:rPr lang="en-US" dirty="0">
                <a:hlinkClick r:id="rId4"/>
              </a:rPr>
              <a:t>https://www.mouthcarewithoutabattle.org/hifi/files/best-practices/MCWB_Behavior_Strategies.pdf</a:t>
            </a:r>
            <a:endParaRPr lang="en-US" dirty="0"/>
          </a:p>
        </p:txBody>
      </p:sp>
      <p:pic>
        <p:nvPicPr>
          <p:cNvPr id="7" name="Picture 6" descr="A screenshot of a computer&#10;&#10;Description automatically generated">
            <a:extLst>
              <a:ext uri="{FF2B5EF4-FFF2-40B4-BE49-F238E27FC236}">
                <a16:creationId xmlns:a16="http://schemas.microsoft.com/office/drawing/2014/main" id="{8D95DF0C-A596-D40A-7704-7E1E1227D5C9}"/>
              </a:ext>
            </a:extLst>
          </p:cNvPr>
          <p:cNvPicPr>
            <a:picLocks noChangeAspect="1"/>
          </p:cNvPicPr>
          <p:nvPr/>
        </p:nvPicPr>
        <p:blipFill rotWithShape="1">
          <a:blip r:embed="rId5"/>
          <a:srcRect l="13514" t="6660" r="18793" b="77133"/>
          <a:stretch/>
        </p:blipFill>
        <p:spPr>
          <a:xfrm>
            <a:off x="1209821" y="3847513"/>
            <a:ext cx="10316130" cy="1543595"/>
          </a:xfrm>
          <a:prstGeom prst="rect">
            <a:avLst/>
          </a:prstGeom>
        </p:spPr>
      </p:pic>
    </p:spTree>
    <p:extLst>
      <p:ext uri="{BB962C8B-B14F-4D97-AF65-F5344CB8AC3E}">
        <p14:creationId xmlns:p14="http://schemas.microsoft.com/office/powerpoint/2010/main" val="22178394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2"/>
          <p:cNvSpPr>
            <a:spLocks noGrp="1"/>
          </p:cNvSpPr>
          <p:nvPr>
            <p:ph type="title"/>
          </p:nvPr>
        </p:nvSpPr>
        <p:spPr>
          <a:xfrm>
            <a:off x="346679" y="266700"/>
            <a:ext cx="3665853" cy="1853755"/>
          </a:xfrm>
        </p:spPr>
        <p:txBody>
          <a:bodyPr>
            <a:normAutofit/>
          </a:bodyPr>
          <a:lstStyle/>
          <a:p>
            <a:r>
              <a:rPr lang="en-US" altLang="en-US" sz="4000" dirty="0">
                <a:ea typeface="ヒラギノ角ゴ Pro W3" pitchFamily="124" charset="-128"/>
              </a:rPr>
              <a:t>Residents with Dementia</a:t>
            </a:r>
          </a:p>
        </p:txBody>
      </p:sp>
      <p:sp>
        <p:nvSpPr>
          <p:cNvPr id="32771" name="Content Placeholder 3"/>
          <p:cNvSpPr>
            <a:spLocks noGrp="1"/>
          </p:cNvSpPr>
          <p:nvPr>
            <p:ph idx="1"/>
          </p:nvPr>
        </p:nvSpPr>
        <p:spPr>
          <a:xfrm>
            <a:off x="486380" y="1757948"/>
            <a:ext cx="4195242" cy="3733798"/>
          </a:xfrm>
        </p:spPr>
        <p:txBody>
          <a:bodyPr>
            <a:noAutofit/>
          </a:bodyPr>
          <a:lstStyle/>
          <a:p>
            <a:pPr eaLnBrk="1" hangingPunct="1"/>
            <a:r>
              <a:rPr lang="en-US" altLang="en-US" sz="2800" dirty="0">
                <a:ea typeface="ヒラギノ角ゴ Pro W3" pitchFamily="124" charset="-128"/>
              </a:rPr>
              <a:t>Forgetfulness</a:t>
            </a:r>
          </a:p>
          <a:p>
            <a:pPr eaLnBrk="1" hangingPunct="1"/>
            <a:r>
              <a:rPr lang="en-US" altLang="en-US" sz="2800" dirty="0">
                <a:ea typeface="ヒラギノ角ゴ Pro W3" pitchFamily="124" charset="-128"/>
              </a:rPr>
              <a:t>Confusion</a:t>
            </a:r>
          </a:p>
          <a:p>
            <a:pPr eaLnBrk="1" hangingPunct="1"/>
            <a:r>
              <a:rPr lang="en-US" altLang="en-US" sz="2800" dirty="0">
                <a:ea typeface="ヒラギノ角ゴ Pro W3" pitchFamily="124" charset="-128"/>
              </a:rPr>
              <a:t>Repeating stories</a:t>
            </a:r>
          </a:p>
          <a:p>
            <a:pPr eaLnBrk="1" hangingPunct="1"/>
            <a:r>
              <a:rPr lang="en-US" altLang="en-US" sz="2800" dirty="0">
                <a:ea typeface="ヒラギノ角ゴ Pro W3" pitchFamily="124" charset="-128"/>
              </a:rPr>
              <a:t>Impaired hygiene</a:t>
            </a:r>
          </a:p>
          <a:p>
            <a:pPr eaLnBrk="1" hangingPunct="1"/>
            <a:r>
              <a:rPr lang="en-US" altLang="en-US" sz="2800" dirty="0">
                <a:ea typeface="ヒラギノ角ゴ Pro W3" pitchFamily="124" charset="-128"/>
              </a:rPr>
              <a:t>Less energy and interest</a:t>
            </a:r>
          </a:p>
          <a:p>
            <a:pPr eaLnBrk="1" hangingPunct="1"/>
            <a:r>
              <a:rPr lang="en-US" altLang="en-US" sz="2800" dirty="0">
                <a:ea typeface="ヒラギノ角ゴ Pro W3" pitchFamily="124" charset="-128"/>
              </a:rPr>
              <a:t>Restless and anxious</a:t>
            </a:r>
          </a:p>
          <a:p>
            <a:pPr eaLnBrk="1" hangingPunct="1"/>
            <a:r>
              <a:rPr lang="en-US" altLang="en-US" sz="2800" dirty="0">
                <a:ea typeface="ヒラギノ角ゴ Pro W3" pitchFamily="124" charset="-128"/>
              </a:rPr>
              <a:t>Easy to anger</a:t>
            </a:r>
          </a:p>
        </p:txBody>
      </p:sp>
      <p:pic>
        <p:nvPicPr>
          <p:cNvPr id="8194" name="Picture 2" descr="https://i.pinimg.com/736x/b7/79/0d/b7790df853a4ca445fd8695df4210500--dementia-disease-dementia-care.jpg"/>
          <p:cNvPicPr>
            <a:picLocks noChangeAspect="1" noChangeArrowheads="1"/>
          </p:cNvPicPr>
          <p:nvPr/>
        </p:nvPicPr>
        <p:blipFill rotWithShape="1">
          <a:blip r:embed="rId3">
            <a:extLst>
              <a:ext uri="{28A0092B-C50C-407E-A947-70E740481C1C}">
                <a14:useLocalDpi xmlns:a14="http://schemas.microsoft.com/office/drawing/2010/main" val="0"/>
              </a:ext>
            </a:extLst>
          </a:blip>
          <a:srcRect l="1863" t="6514" r="2443" b="6380"/>
          <a:stretch/>
        </p:blipFill>
        <p:spPr bwMode="auto">
          <a:xfrm>
            <a:off x="4422943" y="876300"/>
            <a:ext cx="5827083" cy="5841332"/>
          </a:xfrm>
          <a:prstGeom prst="rect">
            <a:avLst/>
          </a:prstGeom>
          <a:noFill/>
          <a:ln w="57150">
            <a:solidFill>
              <a:schemeClr val="accent1"/>
            </a:solidFill>
          </a:ln>
          <a:extLst>
            <a:ext uri="{909E8E84-426E-40DD-AFC4-6F175D3DCCD1}">
              <a14:hiddenFill xmlns:a14="http://schemas.microsoft.com/office/drawing/2010/main">
                <a:solidFill>
                  <a:srgbClr val="FFFFFF"/>
                </a:solidFill>
              </a14:hiddenFill>
            </a:ext>
          </a:extLst>
        </p:spPr>
      </p:pic>
      <p:pic>
        <p:nvPicPr>
          <p:cNvPr id="2" name="Picture 4" descr="Image result for dementia eye level">
            <a:extLst>
              <a:ext uri="{FF2B5EF4-FFF2-40B4-BE49-F238E27FC236}">
                <a16:creationId xmlns:a16="http://schemas.microsoft.com/office/drawing/2014/main" id="{96FDE29B-3EC5-1427-C4B6-8FA52CEA499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536" t="5614" r="5815"/>
          <a:stretch/>
        </p:blipFill>
        <p:spPr bwMode="auto">
          <a:xfrm>
            <a:off x="9256542" y="0"/>
            <a:ext cx="2935458" cy="2208161"/>
          </a:xfrm>
          <a:prstGeom prst="rect">
            <a:avLst/>
          </a:prstGeom>
          <a:noFill/>
          <a:ln w="57150">
            <a:solidFill>
              <a:schemeClr val="accent1"/>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742398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579" y="1215189"/>
            <a:ext cx="10447653" cy="638565"/>
          </a:xfrm>
        </p:spPr>
        <p:txBody>
          <a:bodyPr>
            <a:noAutofit/>
          </a:bodyPr>
          <a:lstStyle/>
          <a:p>
            <a:r>
              <a:rPr lang="en-US" sz="4000" dirty="0"/>
              <a:t>Barriers—Geriatric Dental Education</a:t>
            </a:r>
            <a:br>
              <a:rPr lang="en-US" sz="4000" dirty="0"/>
            </a:br>
            <a:endParaRPr lang="en-US" sz="4000" dirty="0"/>
          </a:p>
        </p:txBody>
      </p:sp>
      <p:sp>
        <p:nvSpPr>
          <p:cNvPr id="3" name="Content Placeholder 2"/>
          <p:cNvSpPr>
            <a:spLocks noGrp="1"/>
          </p:cNvSpPr>
          <p:nvPr>
            <p:ph idx="1"/>
          </p:nvPr>
        </p:nvSpPr>
        <p:spPr>
          <a:xfrm>
            <a:off x="1451579" y="1853754"/>
            <a:ext cx="10447653" cy="3612591"/>
          </a:xfrm>
        </p:spPr>
        <p:txBody>
          <a:bodyPr>
            <a:noAutofit/>
          </a:bodyPr>
          <a:lstStyle/>
          <a:p>
            <a:r>
              <a:rPr lang="en-US" sz="2800" dirty="0"/>
              <a:t>National Institute on Aging (1987)—need by 2000 (never achieved)</a:t>
            </a:r>
          </a:p>
          <a:p>
            <a:pPr lvl="1"/>
            <a:r>
              <a:rPr lang="en-US" sz="2600" dirty="0"/>
              <a:t>1,500 geriatric dental teachers and 7,500 dental practitioners</a:t>
            </a:r>
          </a:p>
          <a:p>
            <a:r>
              <a:rPr lang="en-US" sz="2800" dirty="0"/>
              <a:t>Clinical geriatric training in dental programs—23%</a:t>
            </a:r>
          </a:p>
          <a:p>
            <a:r>
              <a:rPr lang="en-US" sz="2800" dirty="0"/>
              <a:t>CODA: “Graduates must be competent in providing oral health care within the scope of general dentistry to patients in all stages of life.”</a:t>
            </a:r>
          </a:p>
          <a:p>
            <a:r>
              <a:rPr lang="en-US" sz="2800" dirty="0"/>
              <a:t>Mini-residency in Nursing Home and Long-Term Care for the Dental Team (University of Minnesota)</a:t>
            </a:r>
          </a:p>
        </p:txBody>
      </p:sp>
      <p:pic>
        <p:nvPicPr>
          <p:cNvPr id="4098" name="Picture 2" descr="Image result for dental graduation c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663908" cy="1244376"/>
          </a:xfrm>
          <a:prstGeom prst="rect">
            <a:avLst/>
          </a:prstGeom>
          <a:noFill/>
          <a:ln w="57150">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95452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5C3D674-3D59-4E93-80CA-0C0A9095E8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C884B8F8-FDC9-498B-9960-5D7260AFCB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417737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451580" y="804520"/>
            <a:ext cx="4176511" cy="1049235"/>
          </a:xfrm>
        </p:spPr>
        <p:txBody>
          <a:bodyPr>
            <a:normAutofit/>
          </a:bodyPr>
          <a:lstStyle/>
          <a:p>
            <a:r>
              <a:rPr lang="en-US"/>
              <a:t>Questions? </a:t>
            </a:r>
          </a:p>
        </p:txBody>
      </p:sp>
      <p:sp>
        <p:nvSpPr>
          <p:cNvPr id="13" name="Rectangle 12">
            <a:extLst>
              <a:ext uri="{FF2B5EF4-FFF2-40B4-BE49-F238E27FC236}">
                <a16:creationId xmlns:a16="http://schemas.microsoft.com/office/drawing/2014/main" id="{EF2A81E1-BCBE-426B-8C09-33274E694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Content Placeholder 2"/>
          <p:cNvSpPr>
            <a:spLocks noGrp="1"/>
          </p:cNvSpPr>
          <p:nvPr>
            <p:ph idx="1"/>
          </p:nvPr>
        </p:nvSpPr>
        <p:spPr>
          <a:xfrm>
            <a:off x="1451581" y="2015732"/>
            <a:ext cx="4172212" cy="3450613"/>
          </a:xfrm>
        </p:spPr>
        <p:txBody>
          <a:bodyPr>
            <a:normAutofit/>
          </a:bodyPr>
          <a:lstStyle/>
          <a:p>
            <a:pPr marL="0" indent="0">
              <a:buNone/>
            </a:pPr>
            <a:r>
              <a:rPr lang="en-US" dirty="0"/>
              <a:t>Contact Info…</a:t>
            </a:r>
          </a:p>
          <a:p>
            <a:r>
              <a:rPr lang="en-US" dirty="0"/>
              <a:t>Molly </a:t>
            </a:r>
            <a:r>
              <a:rPr lang="en-US" dirty="0" err="1"/>
              <a:t>Mihlbachler</a:t>
            </a:r>
            <a:endParaRPr lang="en-US" dirty="0"/>
          </a:p>
          <a:p>
            <a:pPr lvl="1"/>
            <a:r>
              <a:rPr lang="en-US" dirty="0">
                <a:hlinkClick r:id="rId2"/>
              </a:rPr>
              <a:t>mihlbama@ucmail.uc.edu</a:t>
            </a:r>
            <a:r>
              <a:rPr lang="en-US" dirty="0"/>
              <a:t> </a:t>
            </a:r>
          </a:p>
          <a:p>
            <a:r>
              <a:rPr lang="en-US" dirty="0"/>
              <a:t>Luke Burroughs</a:t>
            </a:r>
          </a:p>
          <a:p>
            <a:pPr lvl="1"/>
            <a:r>
              <a:rPr lang="en-US" dirty="0">
                <a:hlinkClick r:id="rId3"/>
              </a:rPr>
              <a:t>burrouls@ucmail.uc.edu</a:t>
            </a:r>
            <a:r>
              <a:rPr lang="en-US" dirty="0"/>
              <a:t> </a:t>
            </a:r>
          </a:p>
          <a:p>
            <a:pPr lvl="1"/>
            <a:endParaRPr lang="en-US" dirty="0"/>
          </a:p>
          <a:p>
            <a:endParaRPr lang="en-US" dirty="0"/>
          </a:p>
        </p:txBody>
      </p:sp>
      <p:pic>
        <p:nvPicPr>
          <p:cNvPr id="4" name="Picture 2" descr="Image result for young hand old hand">
            <a:extLst>
              <a:ext uri="{FF2B5EF4-FFF2-40B4-BE49-F238E27FC236}">
                <a16:creationId xmlns:a16="http://schemas.microsoft.com/office/drawing/2014/main" id="{7736E043-3181-273A-ED21-3736FE7B40B7}"/>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094411" y="1294400"/>
            <a:ext cx="4960442" cy="368312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39D1DDD4-5BB3-45BA-B9B3-06B62299AD7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7" name="Straight Connector 16">
            <a:extLst>
              <a:ext uri="{FF2B5EF4-FFF2-40B4-BE49-F238E27FC236}">
                <a16:creationId xmlns:a16="http://schemas.microsoft.com/office/drawing/2014/main" id="{A24DAE64-2302-42EA-8239-F2F0775CA5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69401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1451579" y="568036"/>
            <a:ext cx="10477185" cy="1136073"/>
          </a:xfrm>
        </p:spPr>
        <p:txBody>
          <a:bodyPr>
            <a:noAutofit/>
          </a:bodyPr>
          <a:lstStyle/>
          <a:p>
            <a:pPr eaLnBrk="1" hangingPunct="1"/>
            <a:r>
              <a:rPr lang="en-US" altLang="en-US" sz="4000" dirty="0">
                <a:ea typeface="ヒラギノ角ゴ Pro W3" pitchFamily="124" charset="-128"/>
              </a:rPr>
              <a:t>The Necessity of Daily Oral Hygiene</a:t>
            </a:r>
            <a:br>
              <a:rPr lang="en-US" altLang="en-US" sz="4000" dirty="0">
                <a:ea typeface="ヒラギノ角ゴ Pro W3" pitchFamily="124" charset="-128"/>
              </a:rPr>
            </a:br>
            <a:r>
              <a:rPr lang="en-US" altLang="en-US" sz="4000" dirty="0">
                <a:ea typeface="ヒラギノ角ゴ Pro W3" pitchFamily="124" charset="-128"/>
              </a:rPr>
              <a:t>in Nursing Homes</a:t>
            </a:r>
            <a:br>
              <a:rPr lang="en-US" altLang="en-US" sz="4000" dirty="0">
                <a:ea typeface="ヒラギノ角ゴ Pro W3" pitchFamily="124" charset="-128"/>
              </a:rPr>
            </a:br>
            <a:endParaRPr lang="en-US" altLang="en-US" sz="4000" dirty="0">
              <a:ea typeface="ヒラギノ角ゴ Pro W3" pitchFamily="124" charset="-128"/>
            </a:endParaRPr>
          </a:p>
        </p:txBody>
      </p:sp>
      <p:sp>
        <p:nvSpPr>
          <p:cNvPr id="3" name="Content Placeholder 2"/>
          <p:cNvSpPr>
            <a:spLocks noGrp="1"/>
          </p:cNvSpPr>
          <p:nvPr>
            <p:ph idx="1"/>
          </p:nvPr>
        </p:nvSpPr>
        <p:spPr>
          <a:xfrm>
            <a:off x="526473" y="1704109"/>
            <a:ext cx="11402291" cy="5001491"/>
          </a:xfrm>
        </p:spPr>
        <p:txBody>
          <a:bodyPr rtlCol="0">
            <a:noAutofit/>
          </a:bodyPr>
          <a:lstStyle/>
          <a:p>
            <a:pPr marL="514350" indent="-514350">
              <a:buFont typeface="+mj-lt"/>
              <a:buAutoNum type="arabicPeriod"/>
              <a:defRPr/>
            </a:pPr>
            <a:r>
              <a:rPr lang="en-US" sz="2800" dirty="0"/>
              <a:t>Legal requirement</a:t>
            </a:r>
          </a:p>
          <a:p>
            <a:pPr marL="857250" lvl="1" indent="-457200">
              <a:defRPr/>
            </a:pPr>
            <a:r>
              <a:rPr lang="en-US" altLang="en-US" sz="2400" dirty="0">
                <a:ea typeface="ヒラギノ角ゴ Pro W3" pitchFamily="124" charset="-128"/>
              </a:rPr>
              <a:t>Nursing Home Reform Law</a:t>
            </a:r>
          </a:p>
          <a:p>
            <a:pPr marL="857250" lvl="1" indent="-457200">
              <a:defRPr/>
            </a:pPr>
            <a:r>
              <a:rPr lang="en-US" altLang="en-US" sz="2400" dirty="0">
                <a:ea typeface="ヒラギノ角ゴ Pro W3" pitchFamily="124" charset="-128"/>
              </a:rPr>
              <a:t>(1987 Omnibus Budget Reconciliation Act, aka OBRA '87)</a:t>
            </a:r>
          </a:p>
          <a:p>
            <a:pPr marL="514350" indent="-514350">
              <a:buFont typeface="+mj-lt"/>
              <a:buAutoNum type="arabicPeriod"/>
              <a:defRPr/>
            </a:pPr>
            <a:r>
              <a:rPr lang="en-US" sz="2800" dirty="0"/>
              <a:t>Prevent other illnesses</a:t>
            </a:r>
          </a:p>
          <a:p>
            <a:pPr marL="857250" lvl="1" indent="-457200">
              <a:defRPr/>
            </a:pPr>
            <a:r>
              <a:rPr lang="en-US" sz="2400" dirty="0"/>
              <a:t>Bacteremia—CVD, DM, kidney disease, etc.</a:t>
            </a:r>
          </a:p>
          <a:p>
            <a:pPr marL="857250" lvl="1" indent="-457200">
              <a:defRPr/>
            </a:pPr>
            <a:r>
              <a:rPr lang="en-US" sz="2400" dirty="0"/>
              <a:t>Aspiration pneumonia—#1 cause of death</a:t>
            </a:r>
          </a:p>
          <a:p>
            <a:pPr marL="514350" indent="-514350">
              <a:buFont typeface="+mj-lt"/>
              <a:buAutoNum type="arabicPeriod"/>
              <a:defRPr/>
            </a:pPr>
            <a:r>
              <a:rPr lang="en-US" sz="2800" dirty="0"/>
              <a:t>Better diet and quality of life</a:t>
            </a:r>
          </a:p>
          <a:p>
            <a:pPr marL="857250" lvl="1" indent="-457200">
              <a:defRPr/>
            </a:pPr>
            <a:r>
              <a:rPr lang="en-US" sz="2400" dirty="0"/>
              <a:t>Strength, balance, longevity, comfort, confidence, and freedom from pain</a:t>
            </a:r>
          </a:p>
          <a:p>
            <a:pPr marL="0" indent="0">
              <a:buNone/>
              <a:defRPr/>
            </a:pPr>
            <a:endParaRPr lang="en-US" sz="2800" dirty="0"/>
          </a:p>
          <a:p>
            <a:pPr>
              <a:defRPr/>
            </a:pPr>
            <a:endParaRPr lang="en-US" sz="2800" dirty="0"/>
          </a:p>
        </p:txBody>
      </p:sp>
      <p:pic>
        <p:nvPicPr>
          <p:cNvPr id="2" name="Picture 2" descr="Related image">
            <a:extLst>
              <a:ext uri="{FF2B5EF4-FFF2-40B4-BE49-F238E27FC236}">
                <a16:creationId xmlns:a16="http://schemas.microsoft.com/office/drawing/2014/main" id="{BDB0EF9A-DDB8-1343-3C25-50E84EF974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24354" flipH="1">
            <a:off x="8645908" y="2177462"/>
            <a:ext cx="3963187" cy="2953789"/>
          </a:xfrm>
          <a:prstGeom prst="rect">
            <a:avLst/>
          </a:prstGeom>
          <a:noFill/>
          <a:ln w="57150">
            <a:solidFill>
              <a:schemeClr val="accent1"/>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894758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5175" t="21518" r="15831" b="11339"/>
          <a:stretch/>
        </p:blipFill>
        <p:spPr>
          <a:xfrm>
            <a:off x="284117" y="287383"/>
            <a:ext cx="8527822" cy="6570617"/>
          </a:xfrm>
          <a:prstGeom prst="rect">
            <a:avLst/>
          </a:prstGeom>
          <a:ln w="57150">
            <a:solidFill>
              <a:schemeClr val="accent1"/>
            </a:solidFill>
          </a:ln>
        </p:spPr>
      </p:pic>
      <p:pic>
        <p:nvPicPr>
          <p:cNvPr id="2" name="Picture 6" descr="Image result for nursing home hallway">
            <a:extLst>
              <a:ext uri="{FF2B5EF4-FFF2-40B4-BE49-F238E27FC236}">
                <a16:creationId xmlns:a16="http://schemas.microsoft.com/office/drawing/2014/main" id="{BF9C8957-FCF8-F161-D498-13A8C54F29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88041">
            <a:off x="8489606" y="418815"/>
            <a:ext cx="3900488" cy="2704339"/>
          </a:xfrm>
          <a:prstGeom prst="rect">
            <a:avLst/>
          </a:prstGeom>
          <a:noFill/>
          <a:ln w="57150">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522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43608" t="16696" r="13824" b="9375"/>
          <a:stretch/>
        </p:blipFill>
        <p:spPr>
          <a:xfrm>
            <a:off x="251822" y="144646"/>
            <a:ext cx="8386355" cy="6568708"/>
          </a:xfrm>
          <a:prstGeom prst="rect">
            <a:avLst/>
          </a:prstGeom>
          <a:ln w="57150">
            <a:solidFill>
              <a:schemeClr val="accent1"/>
            </a:solidFill>
          </a:ln>
        </p:spPr>
      </p:pic>
      <p:pic>
        <p:nvPicPr>
          <p:cNvPr id="3" name="Picture 8" descr="Image result for nursing home hallway">
            <a:extLst>
              <a:ext uri="{FF2B5EF4-FFF2-40B4-BE49-F238E27FC236}">
                <a16:creationId xmlns:a16="http://schemas.microsoft.com/office/drawing/2014/main" id="{4769D3DA-7BE1-6ADA-0EE0-4399ED5C63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693753">
            <a:off x="8322620" y="114051"/>
            <a:ext cx="4398906" cy="2930700"/>
          </a:xfrm>
          <a:prstGeom prst="rect">
            <a:avLst/>
          </a:prstGeom>
          <a:noFill/>
          <a:ln w="57150">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32954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579" y="742950"/>
            <a:ext cx="9603275" cy="1110804"/>
          </a:xfrm>
        </p:spPr>
        <p:txBody>
          <a:bodyPr>
            <a:normAutofit fontScale="90000"/>
          </a:bodyPr>
          <a:lstStyle/>
          <a:p>
            <a:r>
              <a:rPr lang="en-US" sz="4000" dirty="0"/>
              <a:t>Ohio Department of Health</a:t>
            </a:r>
            <a:br>
              <a:rPr lang="en-US" sz="4000" dirty="0"/>
            </a:br>
            <a:r>
              <a:rPr lang="en-US" sz="4000" dirty="0"/>
              <a:t>Nurse Aide Guidelines</a:t>
            </a:r>
          </a:p>
        </p:txBody>
      </p:sp>
      <p:sp>
        <p:nvSpPr>
          <p:cNvPr id="3" name="Content Placeholder 2"/>
          <p:cNvSpPr>
            <a:spLocks noGrp="1"/>
          </p:cNvSpPr>
          <p:nvPr>
            <p:ph idx="1"/>
          </p:nvPr>
        </p:nvSpPr>
        <p:spPr>
          <a:xfrm>
            <a:off x="1451579" y="1853754"/>
            <a:ext cx="10538271" cy="4261296"/>
          </a:xfrm>
        </p:spPr>
        <p:txBody>
          <a:bodyPr>
            <a:noAutofit/>
          </a:bodyPr>
          <a:lstStyle/>
          <a:p>
            <a:r>
              <a:rPr lang="en-US" sz="2800" dirty="0"/>
              <a:t>Need for expanded guidelines</a:t>
            </a:r>
          </a:p>
          <a:p>
            <a:r>
              <a:rPr lang="en-US" sz="2800" dirty="0"/>
              <a:t>Consulted with Oral Health Ohio and Ohio Department of Health</a:t>
            </a:r>
          </a:p>
          <a:p>
            <a:r>
              <a:rPr lang="en-US" sz="2800" dirty="0"/>
              <a:t>Old Guidelines vs. New Guidelines</a:t>
            </a:r>
          </a:p>
          <a:p>
            <a:r>
              <a:rPr lang="en-US" sz="2800" dirty="0"/>
              <a:t>Essential Topics and Resources</a:t>
            </a:r>
          </a:p>
          <a:p>
            <a:r>
              <a:rPr lang="en-US" sz="2800" dirty="0"/>
              <a:t>Passed by Ohio legislature</a:t>
            </a:r>
          </a:p>
          <a:p>
            <a:r>
              <a:rPr lang="en-US" sz="2800" dirty="0"/>
              <a:t>Next step—adoption by nursing facilities</a:t>
            </a:r>
          </a:p>
        </p:txBody>
      </p:sp>
      <p:pic>
        <p:nvPicPr>
          <p:cNvPr id="1026" name="Picture 2" descr="K-12 COVID-19 School Reporting | Milton-Union Exempted Village School  District">
            <a:extLst>
              <a:ext uri="{FF2B5EF4-FFF2-40B4-BE49-F238E27FC236}">
                <a16:creationId xmlns:a16="http://schemas.microsoft.com/office/drawing/2014/main" id="{70E7BA44-DAA0-1343-ADC4-6B6DCE465D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32984" y="179635"/>
            <a:ext cx="3056866" cy="2036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72054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579" y="742950"/>
            <a:ext cx="9603275" cy="1110804"/>
          </a:xfrm>
        </p:spPr>
        <p:txBody>
          <a:bodyPr>
            <a:normAutofit fontScale="90000"/>
          </a:bodyPr>
          <a:lstStyle/>
          <a:p>
            <a:r>
              <a:rPr lang="en-US" sz="4000" dirty="0"/>
              <a:t>Ohio Department of Health</a:t>
            </a:r>
            <a:br>
              <a:rPr lang="en-US" sz="4000" dirty="0"/>
            </a:br>
            <a:r>
              <a:rPr lang="en-US" sz="4000" dirty="0"/>
              <a:t>Nurse Aide Guidelines</a:t>
            </a:r>
          </a:p>
        </p:txBody>
      </p:sp>
      <p:sp>
        <p:nvSpPr>
          <p:cNvPr id="3" name="Content Placeholder 2"/>
          <p:cNvSpPr>
            <a:spLocks noGrp="1"/>
          </p:cNvSpPr>
          <p:nvPr>
            <p:ph idx="1"/>
          </p:nvPr>
        </p:nvSpPr>
        <p:spPr>
          <a:xfrm>
            <a:off x="1451579" y="1853754"/>
            <a:ext cx="9603275" cy="4261296"/>
          </a:xfrm>
        </p:spPr>
        <p:txBody>
          <a:bodyPr>
            <a:noAutofit/>
          </a:bodyPr>
          <a:lstStyle/>
          <a:p>
            <a:r>
              <a:rPr lang="en-US" sz="2800" dirty="0"/>
              <a:t>What is in guidelines?</a:t>
            </a:r>
          </a:p>
          <a:p>
            <a:pPr lvl="1"/>
            <a:r>
              <a:rPr lang="en-US" sz="2600" dirty="0"/>
              <a:t>Objectives</a:t>
            </a:r>
          </a:p>
          <a:p>
            <a:pPr lvl="2"/>
            <a:r>
              <a:rPr lang="en-US" sz="2400" dirty="0"/>
              <a:t>Oral health and disease</a:t>
            </a:r>
          </a:p>
          <a:p>
            <a:pPr lvl="2"/>
            <a:r>
              <a:rPr lang="en-US" sz="2400" dirty="0"/>
              <a:t>Best practices</a:t>
            </a:r>
          </a:p>
          <a:p>
            <a:pPr lvl="2"/>
            <a:r>
              <a:rPr lang="en-US" sz="2400"/>
              <a:t>Special populations</a:t>
            </a:r>
            <a:endParaRPr lang="en-US" sz="2400" dirty="0"/>
          </a:p>
          <a:p>
            <a:pPr lvl="1"/>
            <a:r>
              <a:rPr lang="en-US" sz="2600" dirty="0"/>
              <a:t>Curriculum</a:t>
            </a:r>
          </a:p>
          <a:p>
            <a:pPr lvl="1"/>
            <a:r>
              <a:rPr lang="en-US" sz="2600" dirty="0"/>
              <a:t>Evaluation</a:t>
            </a:r>
          </a:p>
        </p:txBody>
      </p:sp>
      <p:pic>
        <p:nvPicPr>
          <p:cNvPr id="4" name="Picture 3">
            <a:extLst>
              <a:ext uri="{FF2B5EF4-FFF2-40B4-BE49-F238E27FC236}">
                <a16:creationId xmlns:a16="http://schemas.microsoft.com/office/drawing/2014/main" id="{069FA9DD-A815-B0FC-4F53-F9812D6C8692}"/>
              </a:ext>
            </a:extLst>
          </p:cNvPr>
          <p:cNvPicPr>
            <a:picLocks noChangeAspect="1"/>
          </p:cNvPicPr>
          <p:nvPr/>
        </p:nvPicPr>
        <p:blipFill rotWithShape="1">
          <a:blip r:embed="rId3"/>
          <a:srcRect l="30754" t="17574" r="11146" b="11701"/>
          <a:stretch/>
        </p:blipFill>
        <p:spPr>
          <a:xfrm>
            <a:off x="6769100" y="2032000"/>
            <a:ext cx="5224446" cy="3974909"/>
          </a:xfrm>
          <a:prstGeom prst="rect">
            <a:avLst/>
          </a:prstGeom>
          <a:ln w="57150">
            <a:solidFill>
              <a:schemeClr val="accent1"/>
            </a:solidFill>
          </a:ln>
        </p:spPr>
      </p:pic>
    </p:spTree>
    <p:extLst>
      <p:ext uri="{BB962C8B-B14F-4D97-AF65-F5344CB8AC3E}">
        <p14:creationId xmlns:p14="http://schemas.microsoft.com/office/powerpoint/2010/main" val="8585848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BD2D52-CDCB-DCF9-2286-936A8B2942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439833-0421-66A1-6D2C-BEE0220521B5}"/>
              </a:ext>
            </a:extLst>
          </p:cNvPr>
          <p:cNvSpPr>
            <a:spLocks noGrp="1"/>
          </p:cNvSpPr>
          <p:nvPr>
            <p:ph type="title"/>
          </p:nvPr>
        </p:nvSpPr>
        <p:spPr>
          <a:xfrm>
            <a:off x="1451579" y="742950"/>
            <a:ext cx="9603275" cy="1110804"/>
          </a:xfrm>
        </p:spPr>
        <p:txBody>
          <a:bodyPr>
            <a:normAutofit/>
          </a:bodyPr>
          <a:lstStyle/>
          <a:p>
            <a:r>
              <a:rPr lang="en-US" sz="4000" dirty="0"/>
              <a:t>Original </a:t>
            </a:r>
            <a:r>
              <a:rPr lang="en-US" sz="4000" dirty="0" err="1"/>
              <a:t>GUidelines</a:t>
            </a:r>
            <a:endParaRPr lang="en-US" sz="4000" dirty="0"/>
          </a:p>
        </p:txBody>
      </p:sp>
      <p:pic>
        <p:nvPicPr>
          <p:cNvPr id="12" name="Picture 11" descr="A screenshot of a computer&#10;&#10;Description automatically generated">
            <a:extLst>
              <a:ext uri="{FF2B5EF4-FFF2-40B4-BE49-F238E27FC236}">
                <a16:creationId xmlns:a16="http://schemas.microsoft.com/office/drawing/2014/main" id="{1B5BC8F6-6880-113B-2DD4-CC3FC5B00A03}"/>
              </a:ext>
            </a:extLst>
          </p:cNvPr>
          <p:cNvPicPr>
            <a:picLocks noChangeAspect="1"/>
          </p:cNvPicPr>
          <p:nvPr/>
        </p:nvPicPr>
        <p:blipFill rotWithShape="1">
          <a:blip r:embed="rId3"/>
          <a:srcRect l="4465" t="17375" r="27662" b="37449"/>
          <a:stretch/>
        </p:blipFill>
        <p:spPr>
          <a:xfrm>
            <a:off x="769890" y="1547447"/>
            <a:ext cx="10652219" cy="4431322"/>
          </a:xfrm>
          <a:prstGeom prst="rect">
            <a:avLst/>
          </a:prstGeom>
        </p:spPr>
      </p:pic>
    </p:spTree>
    <p:extLst>
      <p:ext uri="{BB962C8B-B14F-4D97-AF65-F5344CB8AC3E}">
        <p14:creationId xmlns:p14="http://schemas.microsoft.com/office/powerpoint/2010/main" val="21732506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3529B0-A6A7-A65B-2DC1-1075813A9B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820144-A1C7-E00B-38EF-B959DC84B251}"/>
              </a:ext>
            </a:extLst>
          </p:cNvPr>
          <p:cNvSpPr>
            <a:spLocks noGrp="1"/>
          </p:cNvSpPr>
          <p:nvPr>
            <p:ph type="title"/>
          </p:nvPr>
        </p:nvSpPr>
        <p:spPr>
          <a:xfrm>
            <a:off x="1451579" y="742950"/>
            <a:ext cx="9603275" cy="1110804"/>
          </a:xfrm>
        </p:spPr>
        <p:txBody>
          <a:bodyPr>
            <a:normAutofit/>
          </a:bodyPr>
          <a:lstStyle/>
          <a:p>
            <a:r>
              <a:rPr lang="en-US" sz="4000" dirty="0"/>
              <a:t>Revised Guidelines</a:t>
            </a:r>
          </a:p>
        </p:txBody>
      </p:sp>
      <p:pic>
        <p:nvPicPr>
          <p:cNvPr id="9" name="Picture 8" descr="A screenshot of a document&#10;&#10;Description automatically generated">
            <a:extLst>
              <a:ext uri="{FF2B5EF4-FFF2-40B4-BE49-F238E27FC236}">
                <a16:creationId xmlns:a16="http://schemas.microsoft.com/office/drawing/2014/main" id="{BE653062-1E73-7EDD-A52E-477A5406A556}"/>
              </a:ext>
            </a:extLst>
          </p:cNvPr>
          <p:cNvPicPr>
            <a:picLocks noChangeAspect="1"/>
          </p:cNvPicPr>
          <p:nvPr/>
        </p:nvPicPr>
        <p:blipFill rotWithShape="1">
          <a:blip r:embed="rId3"/>
          <a:srcRect l="13877" t="26932" r="19155" b="9936"/>
          <a:stretch/>
        </p:blipFill>
        <p:spPr>
          <a:xfrm>
            <a:off x="1451579" y="1387317"/>
            <a:ext cx="9087731" cy="5354392"/>
          </a:xfrm>
          <a:prstGeom prst="rect">
            <a:avLst/>
          </a:prstGeom>
        </p:spPr>
      </p:pic>
    </p:spTree>
    <p:extLst>
      <p:ext uri="{BB962C8B-B14F-4D97-AF65-F5344CB8AC3E}">
        <p14:creationId xmlns:p14="http://schemas.microsoft.com/office/powerpoint/2010/main" val="279565190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5321</TotalTime>
  <Words>3755</Words>
  <Application>Microsoft Office PowerPoint</Application>
  <PresentationFormat>Widescreen</PresentationFormat>
  <Paragraphs>575</Paragraphs>
  <Slides>29</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Apple Braille</vt:lpstr>
      <vt:lpstr>Arial</vt:lpstr>
      <vt:lpstr>Arial Narrow</vt:lpstr>
      <vt:lpstr>Calibri</vt:lpstr>
      <vt:lpstr>Gill Sans MT</vt:lpstr>
      <vt:lpstr>ヒラギノ角ゴ Pro W3</vt:lpstr>
      <vt:lpstr>Gallery</vt:lpstr>
      <vt:lpstr>Updates to the Nurse Aide Training &amp; Competency Evaluation Program, Oral Health Curriculum</vt:lpstr>
      <vt:lpstr>#1 Cause of Death in Nursing Homes?</vt:lpstr>
      <vt:lpstr>The Necessity of Daily Oral Hygiene in Nursing Homes </vt:lpstr>
      <vt:lpstr>PowerPoint Presentation</vt:lpstr>
      <vt:lpstr>PowerPoint Presentation</vt:lpstr>
      <vt:lpstr>Ohio Department of Health Nurse Aide Guidelines</vt:lpstr>
      <vt:lpstr>Ohio Department of Health Nurse Aide Guidelines</vt:lpstr>
      <vt:lpstr>Original GUidelines</vt:lpstr>
      <vt:lpstr>Revised Guidelines</vt:lpstr>
      <vt:lpstr>Revised Guidelines</vt:lpstr>
      <vt:lpstr>Common Issues</vt:lpstr>
      <vt:lpstr> Find and Report Problems</vt:lpstr>
      <vt:lpstr>Original GUidelines</vt:lpstr>
      <vt:lpstr>Revised Guidelines</vt:lpstr>
      <vt:lpstr>PowerPoint Presentation</vt:lpstr>
      <vt:lpstr>Revised Guidelines (New Addition)</vt:lpstr>
      <vt:lpstr>PowerPoint Presentation</vt:lpstr>
      <vt:lpstr>Original GUidelines</vt:lpstr>
      <vt:lpstr>Revised Guidelines</vt:lpstr>
      <vt:lpstr>Residents with Dentures and Partials</vt:lpstr>
      <vt:lpstr>Original GUidelines</vt:lpstr>
      <vt:lpstr>Revised Guidelines</vt:lpstr>
      <vt:lpstr>Revised Guidelines (New Addition)</vt:lpstr>
      <vt:lpstr>Revised Guidelines (New Addition)</vt:lpstr>
      <vt:lpstr>Residents after Stroke</vt:lpstr>
      <vt:lpstr>Revised Guidelines (New Addition)</vt:lpstr>
      <vt:lpstr>Residents with Dementia</vt:lpstr>
      <vt:lpstr>Barriers—Geriatric Dental Education </vt:lpstr>
      <vt:lpstr>Questions? </vt:lpstr>
    </vt:vector>
  </TitlesOfParts>
  <Company>University of Cincinnati Blue Ash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Oral Health Needs and Strategies for Nursing Home Residents</dc:title>
  <dc:creator>Luke Burroughs</dc:creator>
  <cp:lastModifiedBy>Erin Hart</cp:lastModifiedBy>
  <cp:revision>135</cp:revision>
  <cp:lastPrinted>2023-09-13T18:20:22Z</cp:lastPrinted>
  <dcterms:created xsi:type="dcterms:W3CDTF">2019-03-04T17:22:52Z</dcterms:created>
  <dcterms:modified xsi:type="dcterms:W3CDTF">2024-02-26T20:21:03Z</dcterms:modified>
</cp:coreProperties>
</file>