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19"/>
  </p:notesMasterIdLst>
  <p:sldIdLst>
    <p:sldId id="299" r:id="rId6"/>
    <p:sldId id="257" r:id="rId7"/>
    <p:sldId id="258" r:id="rId8"/>
    <p:sldId id="302" r:id="rId9"/>
    <p:sldId id="261" r:id="rId10"/>
    <p:sldId id="300" r:id="rId11"/>
    <p:sldId id="307" r:id="rId12"/>
    <p:sldId id="263" r:id="rId13"/>
    <p:sldId id="318" r:id="rId14"/>
    <p:sldId id="292" r:id="rId15"/>
    <p:sldId id="312" r:id="rId16"/>
    <p:sldId id="316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1A9295-71A6-666E-429B-96BDD4851BF7}" name="Kiki Beschorner" initials="KB" userId="S::Kbeschorner@visioncentre.org::6e2763d0-79c0-4524-a53a-4d348fbf5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 snapToGrid="0">
      <p:cViewPr>
        <p:scale>
          <a:sx n="75" d="100"/>
          <a:sy n="75" d="100"/>
        </p:scale>
        <p:origin x="77" y="216"/>
      </p:cViewPr>
      <p:guideLst/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FE22D-EE2C-4254-BC81-EC8969724F8C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AF94-95B4-4AE9-8435-368E97EAA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6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AF94-95B4-4AE9-8435-368E97EAAF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AF94-95B4-4AE9-8435-368E97EAAF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AF94-95B4-4AE9-8435-368E97EAAF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AF94-95B4-4AE9-8435-368E97EAAF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AF94-95B4-4AE9-8435-368E97EAAF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C76F-6812-4881-BCD5-97A28F28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EBEB0-B9F0-4A5E-9BD9-25E2A250F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4537F-F8AD-407F-8E78-BA29F5B9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08BDA-5624-4DEE-902B-2269FB12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FE6E4-1D8D-4B37-9C6C-FB5297D6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3D47-B34D-44D3-9E3F-44492AF2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D98C1-A6F5-4E9D-88D6-F29A451EC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D227-DB79-4949-83B9-CD583227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97C51-389F-4C1A-81A1-BDB9D78A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3406-B821-4AD2-93F6-F18B17F7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66A53-9DAE-46CC-9022-F387D9CD7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F648F-5C31-414E-B27C-E3BA0A5A3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BDAA-88AB-40BA-9EF6-D7FB67C6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C203-33BE-4A4F-8FD0-B9ABF65D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63F0-EE55-4A37-98BB-05BCAD4E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0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9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6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3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1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942-78DD-41C5-AE6A-45CBF23D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D2D6-DD50-4E69-8172-1E5650B2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1A5D-A31D-4988-9C4F-C653263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8FE5-F0C4-4B6F-A650-BAEC9E9F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FE2BF-FE04-4F4D-9B46-168E92D4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8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4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2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5F91-A9A7-48A9-908D-EE5FD19F1A4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85C7-4134-4A37-8B65-63E6236B3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39B0-A5C8-4A5A-A6F5-42FB06A5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AAE4F-8644-402A-929D-DB91F8AFD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EE640-9B49-476E-A316-63871F47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E0D4-86DC-4F1C-8B39-CB0A9F5A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CC87-1648-4351-BFE2-63F2440B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4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64F0-C10E-4EA9-9B7E-2F50F51A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4284-C0BD-4319-A7A6-F9C418F16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F9B7B-9613-451A-9DB8-68E46B1A9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30D95-66D4-49DB-9A12-28C11B9B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BDF96-B5F2-4BA6-A9C2-C1A94669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B4DB-EEFB-45DA-84F2-0273FD05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7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063C-EE53-41CC-801D-CE3EBDB5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7F18B-B6E6-4A85-81FD-6FEE9B2D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9EC-A394-42FA-B2CD-674D2F66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EBE20-8401-49A1-B1F0-2102DF4C1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E59D9-B73B-426F-9E4C-FCE2BE6B2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8778F-5475-401C-AFCB-1EB700C2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F312E-4402-400E-A69D-1FE914A1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91110-DE6A-45BB-92C9-184F70C8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1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885B-56E2-48B8-91AC-163B6AF1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799B4-9121-4E17-801F-14ADC3D9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0CCB3-9B8C-41C5-AF8B-26CCD33B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488B8-34A1-407F-B98A-13AD176F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39EAD-D0FE-43C0-8473-1116332E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1B398-6ECD-4D70-85FA-8FA0FCDF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0080-4A28-4456-9B5E-9BFCC924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2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0360-FCB2-41C9-BA81-33007C33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BDE6-A8D9-431C-8455-EA014B59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C9AE2-496B-49B8-9BBA-5DE2AF076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B7F64-EAEA-44A5-A1D2-F48E958A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B5171-87D6-47DB-A5D8-5B52798B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B68FB-41AE-494F-A71D-3D13D35F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2CA0-F0ED-48C5-A297-BFF3C12B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1060B-FECE-4ECF-8F76-EF055C496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ADC41-711E-41F9-8864-632C07AF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7CCF2-E56D-4619-BC4D-EDA6A8E7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D0F59-FE26-413B-A68B-B0D20F49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2C5B0-B51D-433C-8D69-63A37D7D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B173B-C331-453C-B407-539FD9A1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C3BE4-3F30-46CB-AD3A-9B08BAB0A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5148C-79AB-437D-BCBB-EE0CD3014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AACF-406B-4977-8F89-C62A61E4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26DE5-6A5F-40F1-BB21-976F143FB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3" r:id="rId4"/>
    <p:sldLayoutId id="2147483653" r:id="rId5"/>
    <p:sldLayoutId id="2147483661" r:id="rId6"/>
    <p:sldLayoutId id="214748366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BA8F-DCAD-4719-9597-FBD1BF2268DB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C52C-CC15-415F-89C3-926A2F46F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olsondou@visioncentre.or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kbeschorner@visioncentr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visioncentre.org/resources/directory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CAECE-C223-F150-F165-45B879BF3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5853227" cy="299257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Vision Centre: Leadership Development for Aging Services</a:t>
            </a:r>
            <a:br>
              <a:rPr lang="en-US" sz="4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14AEA81-72EF-64A6-03A6-D182282C4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364" y="1017038"/>
            <a:ext cx="5091282" cy="1248274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AHCA Workforce Committee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April 13, 2023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Doug Olson</a:t>
            </a:r>
          </a:p>
        </p:txBody>
      </p:sp>
      <p:pic>
        <p:nvPicPr>
          <p:cNvPr id="39" name="Picture 38" descr="Colourful carved figures of humans">
            <a:extLst>
              <a:ext uri="{FF2B5EF4-FFF2-40B4-BE49-F238E27FC236}">
                <a16:creationId xmlns:a16="http://schemas.microsoft.com/office/drawing/2014/main" id="{358C38A7-71F6-9F82-8437-78D7F9BDA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19" r="28586" b="-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C925-0E46-4372-A079-C3B06631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6027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few other areas of critical focus &amp; possible interest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EE5-689A-4134-8D44-C5D7EBE8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Paid Field Experiences – the ‘secret sauce’ of our field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Value proposition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Access and resources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Apprenticeships</a:t>
            </a:r>
            <a:r>
              <a:rPr lang="en-US" sz="2800">
                <a:solidFill>
                  <a:srgbClr val="FFFFFF"/>
                </a:solidFill>
              </a:rPr>
              <a:t>/Internships/AIT  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Partnerships – coordination &amp; toolkit 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Practical examples of partnerships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Supply and demand study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EDIB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University contribution 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Financial Support </a:t>
            </a:r>
          </a:p>
          <a:p>
            <a:pPr marL="457200" lvl="1" indent="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People standing in a row wearing graduation caps with tassels and gowns">
            <a:extLst>
              <a:ext uri="{FF2B5EF4-FFF2-40B4-BE49-F238E27FC236}">
                <a16:creationId xmlns:a16="http://schemas.microsoft.com/office/drawing/2014/main" id="{28BC75A3-F346-FB40-A03F-3232E0FE7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533434" y="1412241"/>
            <a:ext cx="3785340" cy="27127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BEA4E-9F5E-D885-65EC-96E5EE12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209" y="-183515"/>
            <a:ext cx="700669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AHCA involvement –examples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F98FB19-D621-8E93-A1C7-E2AA07710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4880" y="1412240"/>
            <a:ext cx="6970396" cy="50076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2000" dirty="0"/>
              <a:t>AHCA Providers </a:t>
            </a:r>
          </a:p>
          <a:p>
            <a:pPr marL="742950" lvl="1"/>
            <a:r>
              <a:rPr lang="en-US" sz="2000" dirty="0"/>
              <a:t>Focused University efforts </a:t>
            </a:r>
          </a:p>
          <a:p>
            <a:pPr marL="742950" lvl="1"/>
            <a:r>
              <a:rPr lang="en-US" sz="2000" dirty="0">
                <a:effectLst/>
              </a:rPr>
              <a:t>Campus involvement</a:t>
            </a:r>
          </a:p>
          <a:p>
            <a:pPr marL="742950" lvl="1"/>
            <a:r>
              <a:rPr lang="en-US" sz="2000" dirty="0"/>
              <a:t>Field experiences</a:t>
            </a:r>
          </a:p>
          <a:p>
            <a:pPr marL="742950" lvl="1"/>
            <a:r>
              <a:rPr lang="en-US" sz="2000" dirty="0"/>
              <a:t>Leadership Development </a:t>
            </a:r>
          </a:p>
          <a:p>
            <a:pPr marL="285750"/>
            <a:r>
              <a:rPr lang="en-US" sz="2000" dirty="0"/>
              <a:t> AHCA </a:t>
            </a:r>
          </a:p>
          <a:p>
            <a:pPr marL="742950" lvl="1"/>
            <a:r>
              <a:rPr lang="en-US" sz="2000" dirty="0"/>
              <a:t>Attending state conferences </a:t>
            </a:r>
          </a:p>
          <a:p>
            <a:pPr marL="742950" lvl="1"/>
            <a:r>
              <a:rPr lang="en-US" sz="2000" dirty="0"/>
              <a:t>Scholarships  </a:t>
            </a:r>
          </a:p>
          <a:p>
            <a:pPr marL="285750"/>
            <a:r>
              <a:rPr lang="en-US" sz="2000" dirty="0"/>
              <a:t>EDI efforts</a:t>
            </a:r>
          </a:p>
          <a:p>
            <a:pPr marL="742950" lvl="1"/>
            <a:r>
              <a:rPr lang="en-US" sz="2000" dirty="0"/>
              <a:t>AHCA DELP</a:t>
            </a:r>
          </a:p>
          <a:p>
            <a:pPr marL="742950" lvl="1"/>
            <a:r>
              <a:rPr lang="en-US" sz="2000" dirty="0"/>
              <a:t>HBCUs</a:t>
            </a:r>
          </a:p>
          <a:p>
            <a:pPr marL="285750"/>
            <a:r>
              <a:rPr lang="en-US" sz="2000" dirty="0"/>
              <a:t>Vision Centre Leadership roles</a:t>
            </a:r>
          </a:p>
          <a:p>
            <a:pPr marL="742950" lvl="1"/>
            <a:r>
              <a:rPr lang="en-US" sz="2000" dirty="0"/>
              <a:t>Endorsing organization, Board, Advisory Council, Workgroups and Business Partners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876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26E6F-7483-5AA4-C4A8-8C9FB416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Questions for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433B-D051-EAC1-F4A1-352B699B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318197"/>
            <a:ext cx="10282830" cy="3683358"/>
          </a:xfrm>
        </p:spPr>
        <p:txBody>
          <a:bodyPr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Universities are you involved with?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and your organization like to be involved with the Vision Centre?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right person within your organization to spearhead efforts?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work with AHCA and their state associations to continue to move the bar forward?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questions…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022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9E844E-6B43-44D6-B97B-72E0EAE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7" y="2792761"/>
            <a:ext cx="8171138" cy="32635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en-US" sz="2400" dirty="0">
                <a:latin typeface="+mn-lt"/>
              </a:rPr>
              <a:t>Workforce is everybody’s issue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	- Overall career image enhancement efforts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	- University partnerships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	- Senior workforce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	- Immigration reform	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Greater communication and information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	- Promote and share our success/Social media</a:t>
            </a:r>
            <a:br>
              <a:rPr lang="en-US" alt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June 8</a:t>
            </a:r>
            <a:r>
              <a:rPr lang="en-US" sz="2400" baseline="30000" dirty="0">
                <a:latin typeface="+mn-lt"/>
              </a:rPr>
              <a:t>th</a:t>
            </a:r>
            <a:r>
              <a:rPr lang="en-US" sz="2400" dirty="0">
                <a:latin typeface="+mn-lt"/>
              </a:rPr>
              <a:t> Symposium</a:t>
            </a:r>
            <a:br>
              <a:rPr lang="en-US" sz="2400" dirty="0"/>
            </a:br>
            <a:r>
              <a:rPr lang="en-US" sz="2400" dirty="0">
                <a:latin typeface="+mn-lt"/>
              </a:rPr>
              <a:t>	https://www.visioncentre.org/events/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1900" dirty="0"/>
            </a:br>
            <a:endParaRPr lang="en-US" sz="1900" b="1" dirty="0"/>
          </a:p>
        </p:txBody>
      </p:sp>
      <p:pic>
        <p:nvPicPr>
          <p:cNvPr id="1028" name="Picture 4" descr="A Rising Tide Lifts All Boats – Ellie Schreiner's Blog">
            <a:extLst>
              <a:ext uri="{FF2B5EF4-FFF2-40B4-BE49-F238E27FC236}">
                <a16:creationId xmlns:a16="http://schemas.microsoft.com/office/drawing/2014/main" id="{421CCF27-8171-49EE-91B1-28F5EC3FE9D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0"/>
          <a:stretch/>
        </p:blipFill>
        <p:spPr bwMode="auto">
          <a:xfrm>
            <a:off x="471576" y="10"/>
            <a:ext cx="10894411" cy="22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003F1-F94D-4E6A-BCCA-1655C89CAE13}"/>
              </a:ext>
            </a:extLst>
          </p:cNvPr>
          <p:cNvSpPr txBox="1"/>
          <p:nvPr/>
        </p:nvSpPr>
        <p:spPr>
          <a:xfrm>
            <a:off x="7772400" y="4979123"/>
            <a:ext cx="3921760" cy="16865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For more information please contact: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Dr. Douglas Olson</a:t>
            </a:r>
            <a:br>
              <a:rPr lang="en-US" dirty="0"/>
            </a:br>
            <a:r>
              <a:rPr lang="en-US" dirty="0">
                <a:hlinkClick r:id="rId3"/>
              </a:rPr>
              <a:t>dolson@visioncentre.org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Kiki Beschorner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4"/>
              </a:rPr>
              <a:t>kbeschorner@visioncentre.org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5C60B-D3D5-93AD-195A-FB4953A4FC4A}"/>
              </a:ext>
            </a:extLst>
          </p:cNvPr>
          <p:cNvSpPr txBox="1"/>
          <p:nvPr/>
        </p:nvSpPr>
        <p:spPr>
          <a:xfrm>
            <a:off x="7128562" y="3347333"/>
            <a:ext cx="468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Students and seniors are a winning formula!</a:t>
            </a:r>
          </a:p>
        </p:txBody>
      </p:sp>
    </p:spTree>
    <p:extLst>
      <p:ext uri="{BB962C8B-B14F-4D97-AF65-F5344CB8AC3E}">
        <p14:creationId xmlns:p14="http://schemas.microsoft.com/office/powerpoint/2010/main" val="358402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6BCE3-E07E-418D-A2F8-139C512A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22" y="450645"/>
            <a:ext cx="4673853" cy="656119"/>
          </a:xfrm>
        </p:spPr>
        <p:txBody>
          <a:bodyPr anchor="b">
            <a:normAutofit/>
          </a:bodyPr>
          <a:lstStyle/>
          <a:p>
            <a:r>
              <a:rPr lang="en-US" sz="4000" dirty="0"/>
              <a:t>Background &amp;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C10E-2AB7-4844-98C4-BB13A6F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247776"/>
            <a:ext cx="5962649" cy="4693202"/>
          </a:xfrm>
        </p:spPr>
        <p:txBody>
          <a:bodyPr anchor="t">
            <a:normAutofit/>
          </a:bodyPr>
          <a:lstStyle/>
          <a:p>
            <a:r>
              <a:rPr lang="en-US" sz="2000" dirty="0"/>
              <a:t>Societal responsibility to find leadership talent for a growing senior population   </a:t>
            </a:r>
          </a:p>
          <a:p>
            <a:r>
              <a:rPr lang="en-US" sz="2000" dirty="0"/>
              <a:t>Average age of senior care leaders, professionals leaving the ﬁeld and lack of strong senior care administration programs</a:t>
            </a:r>
          </a:p>
          <a:p>
            <a:r>
              <a:rPr lang="en-US" sz="2000" dirty="0"/>
              <a:t>Over 90% responded that we don’t have enough emerging leadership talent </a:t>
            </a:r>
          </a:p>
          <a:p>
            <a:r>
              <a:rPr lang="en-US" sz="2000" dirty="0"/>
              <a:t>COVID-19 has amplified the issue</a:t>
            </a:r>
          </a:p>
          <a:p>
            <a:r>
              <a:rPr lang="en-US" sz="2000" dirty="0"/>
              <a:t>2018-2022 </a:t>
            </a:r>
          </a:p>
          <a:p>
            <a:pPr lvl="1"/>
            <a:r>
              <a:rPr lang="en-US" sz="1800" dirty="0"/>
              <a:t>Sabbatical</a:t>
            </a:r>
          </a:p>
          <a:p>
            <a:pPr lvl="1"/>
            <a:r>
              <a:rPr lang="en-US" sz="1800" dirty="0"/>
              <a:t>Vision 2025</a:t>
            </a:r>
          </a:p>
          <a:p>
            <a:pPr lvl="1"/>
            <a:r>
              <a:rPr lang="en-US" sz="1800" dirty="0"/>
              <a:t>Launched Vision Centre </a:t>
            </a:r>
          </a:p>
          <a:p>
            <a:pPr lvl="1"/>
            <a:endParaRPr lang="en-US" sz="1600" dirty="0"/>
          </a:p>
          <a:p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06F0DDC1-2394-4C55-AEE1-A908E6F86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r="-2" b="19358"/>
          <a:stretch/>
        </p:blipFill>
        <p:spPr>
          <a:xfrm>
            <a:off x="7075967" y="1363033"/>
            <a:ext cx="4170530" cy="41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7A54-19D9-4A52-9D94-D89AEF8A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200756"/>
            <a:ext cx="10515600" cy="79311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VISION Centre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E7EC-37BE-4C63-9F99-0FA7E7C2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948182"/>
            <a:ext cx="11560629" cy="4351338"/>
          </a:xfrm>
        </p:spPr>
        <p:txBody>
          <a:bodyPr>
            <a:normAutofit/>
          </a:bodyPr>
          <a:lstStyle/>
          <a:p>
            <a:r>
              <a:rPr lang="en-US" dirty="0"/>
              <a:t>The ﬁeld of health and aging services administration education </a:t>
            </a:r>
          </a:p>
          <a:p>
            <a:pPr lvl="1"/>
            <a:r>
              <a:rPr lang="en-US" sz="2800" dirty="0"/>
              <a:t>currently does not have a strong portfolio of educational programs. </a:t>
            </a:r>
          </a:p>
          <a:p>
            <a:pPr lvl="1"/>
            <a:r>
              <a:rPr lang="en-US" sz="2800" dirty="0"/>
              <a:t>no one group can solve this alone  </a:t>
            </a:r>
          </a:p>
          <a:p>
            <a:r>
              <a:rPr lang="en-US" dirty="0"/>
              <a:t>Exploring a road map that other groups would buy into as a collective group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22B1C6-8A51-4792-8FE8-DDB40B1BD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35" y="4576807"/>
            <a:ext cx="2608816" cy="9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A9DE636-3C65-4119-B525-78DD2FD0A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04" y="4389311"/>
            <a:ext cx="27574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0F9E8B5-AA02-4551-BDDA-76E0DDD2E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3612965"/>
            <a:ext cx="4279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797761E-9CB0-44FD-81B5-2B78D1A9B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1598" r="5055" b="19977"/>
          <a:stretch>
            <a:fillRect/>
          </a:stretch>
        </p:blipFill>
        <p:spPr bwMode="auto">
          <a:xfrm>
            <a:off x="7033225" y="3188145"/>
            <a:ext cx="35702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B6ABD34-C908-4C68-B274-6AC319F49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9" y="5548310"/>
            <a:ext cx="36385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B0C2A8D1-ADCB-4947-A028-D24B13A5E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341" y="5548312"/>
            <a:ext cx="29464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mage result for american senior housing association  images">
            <a:extLst>
              <a:ext uri="{FF2B5EF4-FFF2-40B4-BE49-F238E27FC236}">
                <a16:creationId xmlns:a16="http://schemas.microsoft.com/office/drawing/2014/main" id="{6266571A-B0FC-46A5-8911-528E5386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5" y="5253830"/>
            <a:ext cx="1962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300483-E7EE-4B10-A3B4-67B00697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88" y="3856126"/>
            <a:ext cx="2404802" cy="11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A4EE2-B319-6B83-AF07-BBF2C8E3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Establishment of the Vision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D471-D2B7-E121-CB3C-9E958F39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4" y="2396528"/>
            <a:ext cx="10559645" cy="430431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Vision Centre: Leadership Development for Aging Services  </a:t>
            </a:r>
          </a:p>
          <a:p>
            <a:pPr lvl="1"/>
            <a:r>
              <a:rPr lang="en-US" sz="2000" dirty="0"/>
              <a:t>A new 501(c)3 approved this fall </a:t>
            </a:r>
          </a:p>
          <a:p>
            <a:r>
              <a:rPr lang="en-US" sz="2000" dirty="0"/>
              <a:t>Board of Trustees &amp; Advisory Council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inspire passionate students in the field of aging services to meet leadership needs of the country from quality higher education programs and partnerships to rewarding, impactful careers.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bridge relationships between universities and providers, and build strong, sustainable academic leadership programs that promote and support the field of aging services.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1210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1C021D4F-5319-7110-65C5-68E1B67E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96" y="217863"/>
            <a:ext cx="6826408" cy="972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2ECE4-AD21-42F0-9D43-C4AC1BCAEEEE}"/>
              </a:ext>
            </a:extLst>
          </p:cNvPr>
          <p:cNvSpPr txBox="1"/>
          <p:nvPr/>
        </p:nvSpPr>
        <p:spPr>
          <a:xfrm>
            <a:off x="1781175" y="1492568"/>
            <a:ext cx="8930057" cy="3372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Ensure the health and continuity of our profession through the development of </a:t>
            </a:r>
            <a:r>
              <a:rPr lang="en-US" sz="3200" u="sng" dirty="0">
                <a:solidFill>
                  <a:schemeClr val="tx1"/>
                </a:solidFill>
              </a:rPr>
              <a:t>at least 25 robust university and college programs</a:t>
            </a:r>
            <a:r>
              <a:rPr lang="en-US" sz="3200" dirty="0">
                <a:solidFill>
                  <a:schemeClr val="tx1"/>
                </a:solidFill>
              </a:rPr>
              <a:t> that train our future leaders, create </a:t>
            </a:r>
            <a:r>
              <a:rPr lang="en-US" sz="3200" u="sng" dirty="0">
                <a:solidFill>
                  <a:schemeClr val="tx1"/>
                </a:solidFill>
              </a:rPr>
              <a:t>1,000 paid field experiences</a:t>
            </a:r>
            <a:r>
              <a:rPr lang="en-US" sz="3200" dirty="0">
                <a:solidFill>
                  <a:schemeClr val="tx1"/>
                </a:solidFill>
              </a:rPr>
              <a:t>, develop </a:t>
            </a:r>
            <a:r>
              <a:rPr lang="en-US" sz="3200" u="sng" dirty="0">
                <a:solidFill>
                  <a:schemeClr val="tx1"/>
                </a:solidFill>
              </a:rPr>
              <a:t>strong university, provider and association partnerships</a:t>
            </a:r>
            <a:r>
              <a:rPr lang="en-US" sz="3200" dirty="0">
                <a:solidFill>
                  <a:schemeClr val="tx1"/>
                </a:solidFill>
              </a:rPr>
              <a:t>, and do this all by the year 2025.  </a:t>
            </a:r>
          </a:p>
        </p:txBody>
      </p:sp>
    </p:spTree>
    <p:extLst>
      <p:ext uri="{BB962C8B-B14F-4D97-AF65-F5344CB8AC3E}">
        <p14:creationId xmlns:p14="http://schemas.microsoft.com/office/powerpoint/2010/main" val="7332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4D9D3-B5E2-5F8C-EC73-482EAB36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Imperative of Today for Leadership Tomorrow  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3FD4-F33F-61D8-2AB3-11D8A1F9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need for a capable and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robust pool of future senior living leaders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paramount for the success of the broader spectrum of senior care and services.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strategic approach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this workforce issue is both critical and necessary for the profession to thrive in the years ahead. 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new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spirit of collaboration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exists to solve this problem and is being fostered with progressive providers, Universities, associations, and other interested stakeholders across the country.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Uncover the driving forces of this leadership labor issue and advance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and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progress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their own organizations.   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Strong, stable leadership drives a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</a:rPr>
              <a:t>good culture for workforce retention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, and we need bench strength in our organizations.   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Coordination, promotion and providing resources (CPR) is the Centre’s lane.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544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FD01-A9F1-3BE5-7028-12A4FF37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CF50-6F55-AB4B-D361-4A7169FEA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b="1" dirty="0">
              <a:ln>
                <a:noFill/>
              </a:ln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Universities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Providers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uFill>
                  <a:solidFill>
                    <a:srgbClr val="000000"/>
                  </a:solidFill>
                </a:uFill>
              </a:rPr>
              <a:t>Business Partners</a:t>
            </a:r>
            <a:endParaRPr lang="en-US" sz="32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Students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Seniors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</a:rPr>
              <a:t>Aging Services</a:t>
            </a:r>
            <a:endParaRPr lang="en-US" sz="3200" dirty="0"/>
          </a:p>
        </p:txBody>
      </p:sp>
      <p:pic>
        <p:nvPicPr>
          <p:cNvPr id="6" name="Content Placeholder 5" descr="One person helping other person climb up a rock">
            <a:extLst>
              <a:ext uri="{FF2B5EF4-FFF2-40B4-BE49-F238E27FC236}">
                <a16:creationId xmlns:a16="http://schemas.microsoft.com/office/drawing/2014/main" id="{BE9DAECF-F9BB-9100-10B5-EA2444E75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r="2864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378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9CC5AFCC-5B2D-4BC9-8910-99F2CFD30415}"/>
              </a:ext>
            </a:extLst>
          </p:cNvPr>
          <p:cNvGrpSpPr/>
          <p:nvPr/>
        </p:nvGrpSpPr>
        <p:grpSpPr>
          <a:xfrm>
            <a:off x="4204605" y="1238461"/>
            <a:ext cx="3946498" cy="3946496"/>
            <a:chOff x="4204605" y="857461"/>
            <a:chExt cx="3946498" cy="394649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6CEEF8-F0F9-413D-A8D0-67E6F0191FB1}"/>
                </a:ext>
              </a:extLst>
            </p:cNvPr>
            <p:cNvSpPr/>
            <p:nvPr/>
          </p:nvSpPr>
          <p:spPr>
            <a:xfrm>
              <a:off x="4323039" y="1279178"/>
              <a:ext cx="3664360" cy="34205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7C958C3-2DDE-42B6-9B8D-FB66A347B772}"/>
                </a:ext>
              </a:extLst>
            </p:cNvPr>
            <p:cNvSpPr/>
            <p:nvPr/>
          </p:nvSpPr>
          <p:spPr>
            <a:xfrm>
              <a:off x="4843772" y="1726678"/>
              <a:ext cx="2622693" cy="24744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9121F17-8025-448C-9D20-632C3B685772}"/>
                </a:ext>
              </a:extLst>
            </p:cNvPr>
            <p:cNvCxnSpPr>
              <a:cxnSpLocks/>
            </p:cNvCxnSpPr>
            <p:nvPr/>
          </p:nvCxnSpPr>
          <p:spPr>
            <a:xfrm>
              <a:off x="4204605" y="2364888"/>
              <a:ext cx="1984528" cy="611585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2801180-2931-4450-B514-77080122A4E7}"/>
                </a:ext>
              </a:extLst>
            </p:cNvPr>
            <p:cNvCxnSpPr>
              <a:cxnSpLocks/>
            </p:cNvCxnSpPr>
            <p:nvPr/>
          </p:nvCxnSpPr>
          <p:spPr>
            <a:xfrm>
              <a:off x="6177854" y="857461"/>
              <a:ext cx="0" cy="2113577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631E8A-A7BF-4A41-B363-4448A3D3A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6576" y="2364888"/>
              <a:ext cx="1984527" cy="624563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A9CD4A4-D217-4A9C-A1C4-CE3A361C8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8319" y="2977644"/>
              <a:ext cx="1196799" cy="1826313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79F7741-E4E4-430A-B22E-BAD5F3F229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5118" y="2963911"/>
              <a:ext cx="1242271" cy="1840046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hlinkClick r:id="rId2"/>
            <a:extLst>
              <a:ext uri="{FF2B5EF4-FFF2-40B4-BE49-F238E27FC236}">
                <a16:creationId xmlns:a16="http://schemas.microsoft.com/office/drawing/2014/main" id="{DC64B3C3-5D4B-46CF-944E-52AB3C49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57925"/>
            <a:ext cx="1924050" cy="60007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COMPREHENSIVE </a:t>
            </a:r>
            <a:r>
              <a:rPr lang="en-US" sz="3200" dirty="0">
                <a:latin typeface="+mj-lt"/>
              </a:rPr>
              <a:t>Approach: Aspirational Goals</a:t>
            </a:r>
            <a:endParaRPr lang="en-US" sz="3600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70AF8D-5346-44BD-82DE-4E39FE280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3946" y="1696363"/>
            <a:ext cx="1052680" cy="10526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1368" y="4226349"/>
            <a:ext cx="1052680" cy="10526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342780-6568-4E96-8C62-B4B262CB8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8645" y="3338129"/>
            <a:ext cx="1052680" cy="1052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0718" y="1694379"/>
            <a:ext cx="1052680" cy="10526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8A7EC5-3DC6-491A-B43F-24CA6DEFB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022" y="1492597"/>
            <a:ext cx="11060570" cy="4759435"/>
            <a:chOff x="752858" y="1943802"/>
            <a:chExt cx="11060570" cy="47594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632067-409A-4C6C-9C61-655CF362D017}"/>
                </a:ext>
              </a:extLst>
            </p:cNvPr>
            <p:cNvGrpSpPr/>
            <p:nvPr/>
          </p:nvGrpSpPr>
          <p:grpSpPr>
            <a:xfrm>
              <a:off x="8359586" y="1943802"/>
              <a:ext cx="3233228" cy="1559228"/>
              <a:chOff x="8244768" y="1840591"/>
              <a:chExt cx="3233228" cy="155922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6ABAB-99E8-47DB-B0E7-7897C92C3938}"/>
                  </a:ext>
                </a:extLst>
              </p:cNvPr>
              <p:cNvSpPr txBox="1"/>
              <p:nvPr/>
            </p:nvSpPr>
            <p:spPr>
              <a:xfrm>
                <a:off x="8244768" y="2168713"/>
                <a:ext cx="3233228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/>
                  <a:t>The Vision Centre will provide high quality educational and learning resources, support faculty development and engaging with necessary organizations in the field.</a:t>
                </a:r>
                <a:endParaRPr lang="en-US" sz="14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8B7CBA-912D-4B48-A3A6-8510F1ACEF46}"/>
                  </a:ext>
                </a:extLst>
              </p:cNvPr>
              <p:cNvSpPr txBox="1"/>
              <p:nvPr/>
            </p:nvSpPr>
            <p:spPr>
              <a:xfrm>
                <a:off x="8244768" y="18405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/>
                  <a:t>Program Growth and Information 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04045F-06DF-4855-BAA9-72DBCFFEC77E}"/>
                </a:ext>
              </a:extLst>
            </p:cNvPr>
            <p:cNvGrpSpPr/>
            <p:nvPr/>
          </p:nvGrpSpPr>
          <p:grpSpPr>
            <a:xfrm>
              <a:off x="8381439" y="3860027"/>
              <a:ext cx="3431989" cy="1562574"/>
              <a:chOff x="8381439" y="3860027"/>
              <a:chExt cx="3431989" cy="156257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43676A-60C6-4359-9F0F-B8AE0300D43B}"/>
                  </a:ext>
                </a:extLst>
              </p:cNvPr>
              <p:cNvSpPr txBox="1"/>
              <p:nvPr/>
            </p:nvSpPr>
            <p:spPr>
              <a:xfrm>
                <a:off x="8381439" y="4191495"/>
                <a:ext cx="3431989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/>
                  <a:t>The Vision Centre will advance its visibility and role as a national leader in the senior living leadership field, to continue to support an increasing number of future leaders to serve the needs of the field.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B1BDB2-A577-4B8C-86DE-9B1FA359B37E}"/>
                  </a:ext>
                </a:extLst>
              </p:cNvPr>
              <p:cNvSpPr txBox="1"/>
              <p:nvPr/>
            </p:nvSpPr>
            <p:spPr>
              <a:xfrm>
                <a:off x="8381440" y="3860027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/>
                  <a:t>Connections and Partnerships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44F10B-8F3E-4EA6-8911-9BACF6193C46}"/>
                </a:ext>
              </a:extLst>
            </p:cNvPr>
            <p:cNvGrpSpPr/>
            <p:nvPr/>
          </p:nvGrpSpPr>
          <p:grpSpPr>
            <a:xfrm>
              <a:off x="752858" y="1943802"/>
              <a:ext cx="3454086" cy="1313007"/>
              <a:chOff x="8174176" y="1840591"/>
              <a:chExt cx="3454086" cy="131300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98DE8D-D741-4A2E-A595-F7320F8BE839}"/>
                  </a:ext>
                </a:extLst>
              </p:cNvPr>
              <p:cNvSpPr txBox="1"/>
              <p:nvPr/>
            </p:nvSpPr>
            <p:spPr>
              <a:xfrm>
                <a:off x="8174176" y="2168713"/>
                <a:ext cx="345408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600" dirty="0"/>
                  <a:t>The Vision Centre will develop the necessary processes and systems so the 501(C)(3) will operate both efficiently and effectively moving forward. .</a:t>
                </a:r>
                <a:endParaRPr lang="en-US" sz="14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E0DDEB-94B0-4768-9871-27F6BE297153}"/>
                  </a:ext>
                </a:extLst>
              </p:cNvPr>
              <p:cNvSpPr txBox="1"/>
              <p:nvPr/>
            </p:nvSpPr>
            <p:spPr>
              <a:xfrm>
                <a:off x="8174176" y="1840591"/>
                <a:ext cx="34540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b="1" dirty="0"/>
                  <a:t>Infrastructure and Communications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7CFE83A-7B9A-4948-8C8F-A20544A4E3F8}"/>
                </a:ext>
              </a:extLst>
            </p:cNvPr>
            <p:cNvGrpSpPr/>
            <p:nvPr/>
          </p:nvGrpSpPr>
          <p:grpSpPr>
            <a:xfrm>
              <a:off x="4105448" y="5904086"/>
              <a:ext cx="4735826" cy="799151"/>
              <a:chOff x="11641584" y="5904086"/>
              <a:chExt cx="4735826" cy="79915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163476-7C3B-4403-BCBE-6E2197D4AF48}"/>
                  </a:ext>
                </a:extLst>
              </p:cNvPr>
              <p:cNvSpPr txBox="1"/>
              <p:nvPr/>
            </p:nvSpPr>
            <p:spPr>
              <a:xfrm>
                <a:off x="11641584" y="6210794"/>
                <a:ext cx="473582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/>
                  <a:t>The Vision Centre will advance fund development efforts to support the goals and financial needs of the Centre.</a:t>
                </a:r>
                <a:endParaRPr lang="en-US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C98909-5ABB-4A3D-BC52-5BB105E69483}"/>
                  </a:ext>
                </a:extLst>
              </p:cNvPr>
              <p:cNvSpPr txBox="1"/>
              <p:nvPr/>
            </p:nvSpPr>
            <p:spPr>
              <a:xfrm>
                <a:off x="12225579" y="5904086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Fund Development</a:t>
                </a:r>
              </a:p>
            </p:txBody>
          </p:sp>
        </p:grpSp>
      </p:grpSp>
      <p:grpSp>
        <p:nvGrpSpPr>
          <p:cNvPr id="78" name="Group 77" descr="This image is an icon of a bar chart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4948547" y="1937282"/>
            <a:ext cx="595003" cy="489527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Freeform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796915" y="30109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DC704E3-826A-4B4C-9265-34F20F289DF6}"/>
              </a:ext>
            </a:extLst>
          </p:cNvPr>
          <p:cNvSpPr txBox="1"/>
          <p:nvPr/>
        </p:nvSpPr>
        <p:spPr>
          <a:xfrm>
            <a:off x="823754" y="3521884"/>
            <a:ext cx="32332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b="1" dirty="0"/>
              <a:t>Supporting Diversity Efforts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48E8FE6-36A2-4B6D-BDB4-6A1E4B279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5985" y="3339563"/>
            <a:ext cx="1052680" cy="10526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10F6A0-5381-4677-8FC0-A7CCB6D3E7C3}"/>
              </a:ext>
            </a:extLst>
          </p:cNvPr>
          <p:cNvSpPr txBox="1"/>
          <p:nvPr/>
        </p:nvSpPr>
        <p:spPr>
          <a:xfrm>
            <a:off x="823754" y="3826816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/>
              <a:t>The Vision Centre will work to enhance and increase the diversity within the senior living leadership field.</a:t>
            </a:r>
            <a:endParaRPr lang="en-US" sz="140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DB5EF2D4-89D9-4795-9D1F-DC9A51E4A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5203" y="3496753"/>
            <a:ext cx="792069" cy="792069"/>
          </a:xfrm>
          <a:prstGeom prst="rect">
            <a:avLst/>
          </a:prstGeom>
        </p:spPr>
      </p:pic>
      <p:pic>
        <p:nvPicPr>
          <p:cNvPr id="11" name="Graphic 10" descr="Books">
            <a:extLst>
              <a:ext uri="{FF2B5EF4-FFF2-40B4-BE49-F238E27FC236}">
                <a16:creationId xmlns:a16="http://schemas.microsoft.com/office/drawing/2014/main" id="{62E948CD-FD48-4952-B8D2-FF552DD8A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5347" y="1952492"/>
            <a:ext cx="563073" cy="563073"/>
          </a:xfrm>
          <a:prstGeom prst="rect">
            <a:avLst/>
          </a:prstGeom>
        </p:spPr>
      </p:pic>
      <p:pic>
        <p:nvPicPr>
          <p:cNvPr id="17" name="Graphic 16" descr="Puzzle">
            <a:extLst>
              <a:ext uri="{FF2B5EF4-FFF2-40B4-BE49-F238E27FC236}">
                <a16:creationId xmlns:a16="http://schemas.microsoft.com/office/drawing/2014/main" id="{C77ADAF1-8B3A-455E-B481-FC9BFDE6C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4407133" y="3549483"/>
            <a:ext cx="643506" cy="643506"/>
          </a:xfrm>
          <a:prstGeom prst="rect">
            <a:avLst/>
          </a:prstGeom>
        </p:spPr>
      </p:pic>
      <p:pic>
        <p:nvPicPr>
          <p:cNvPr id="67" name="Graphic 66" descr="Piggy Bank">
            <a:extLst>
              <a:ext uri="{FF2B5EF4-FFF2-40B4-BE49-F238E27FC236}">
                <a16:creationId xmlns:a16="http://schemas.microsoft.com/office/drawing/2014/main" id="{D3AE1ED1-524B-4810-AE47-3C9915B02B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7781" y="4366837"/>
            <a:ext cx="778317" cy="7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91BC1D-AFD8-516E-335D-909C1F61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ossible interest areas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A83A-7ACE-D2EF-3117-2B89E987F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0704" y="2659126"/>
            <a:ext cx="6684896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hlinkClick r:id="rId2"/>
              </a:rPr>
              <a:t>Digital Directory </a:t>
            </a:r>
            <a:r>
              <a:rPr lang="en-US" sz="2400" dirty="0"/>
              <a:t>of programs focused on senior living leadership</a:t>
            </a:r>
          </a:p>
          <a:p>
            <a:pPr lvl="1">
              <a:defRPr/>
            </a:pPr>
            <a:r>
              <a:rPr lang="en-US" sz="1600" dirty="0"/>
              <a:t>2019 VISION 2025 Symposium had approximately </a:t>
            </a:r>
            <a:r>
              <a:rPr lang="en-US" sz="1600" b="1" dirty="0"/>
              <a:t>20</a:t>
            </a:r>
            <a:r>
              <a:rPr lang="en-US" sz="1600" dirty="0"/>
              <a:t> programs attend</a:t>
            </a:r>
          </a:p>
          <a:p>
            <a:pPr lvl="1">
              <a:defRPr/>
            </a:pPr>
            <a:r>
              <a:rPr lang="en-US" sz="1600" dirty="0"/>
              <a:t>2021 VISION 2025 Symposium had approximately </a:t>
            </a:r>
            <a:r>
              <a:rPr lang="en-US" sz="1600" b="1" dirty="0"/>
              <a:t>40</a:t>
            </a:r>
            <a:r>
              <a:rPr lang="en-US" sz="1600" dirty="0"/>
              <a:t> programs attend </a:t>
            </a:r>
          </a:p>
          <a:p>
            <a:pPr lvl="1">
              <a:defRPr/>
            </a:pPr>
            <a:r>
              <a:rPr lang="en-US" sz="1600" dirty="0"/>
              <a:t>Development of Directory now has over </a:t>
            </a:r>
            <a:r>
              <a:rPr lang="en-US" sz="1600" b="1" dirty="0"/>
              <a:t>60</a:t>
            </a:r>
            <a:r>
              <a:rPr lang="en-US" sz="1600" dirty="0"/>
              <a:t> programs included</a:t>
            </a:r>
          </a:p>
          <a:p>
            <a:pPr lvl="1">
              <a:defRPr/>
            </a:pPr>
            <a:r>
              <a:rPr lang="en-US" sz="1600" dirty="0"/>
              <a:t>Developing resource and support needs for both effective and sustainable programs  </a:t>
            </a:r>
          </a:p>
          <a:p>
            <a:r>
              <a:rPr lang="en-US" sz="2400" dirty="0"/>
              <a:t>Career Pathways </a:t>
            </a:r>
          </a:p>
          <a:p>
            <a:pPr lvl="1"/>
            <a:r>
              <a:rPr lang="en-US" sz="2000" dirty="0"/>
              <a:t>Assessment </a:t>
            </a:r>
          </a:p>
          <a:p>
            <a:pPr lvl="1"/>
            <a:r>
              <a:rPr lang="en-US" sz="2000" dirty="0"/>
              <a:t>Broader </a:t>
            </a:r>
          </a:p>
          <a:p>
            <a:pPr lvl="2"/>
            <a:r>
              <a:rPr lang="en-US" sz="1600" dirty="0"/>
              <a:t>Business of Aging Services</a:t>
            </a:r>
          </a:p>
          <a:p>
            <a:pPr lvl="1"/>
            <a:r>
              <a:rPr lang="en-US" sz="2000" dirty="0"/>
              <a:t>AHCA’s Careers in Caring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06D7404-ACCF-9A55-2E41-56673875A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17268" y="2730917"/>
            <a:ext cx="3726816" cy="27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8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F63BCC5FAF74ABC88840D4B15E16E" ma:contentTypeVersion="2" ma:contentTypeDescription="Create a new document." ma:contentTypeScope="" ma:versionID="147232297834c439a6d0027cdf70ed49">
  <xsd:schema xmlns:xsd="http://www.w3.org/2001/XMLSchema" xmlns:xs="http://www.w3.org/2001/XMLSchema" xmlns:p="http://schemas.microsoft.com/office/2006/metadata/properties" xmlns:ns3="87b511a8-e6e4-47fa-a313-f7a0dc5706c7" targetNamespace="http://schemas.microsoft.com/office/2006/metadata/properties" ma:root="true" ma:fieldsID="63c24ca697c693c3dd8c8222ccade335" ns3:_="">
    <xsd:import namespace="87b511a8-e6e4-47fa-a313-f7a0dc570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511a8-e6e4-47fa-a313-f7a0dc570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25E42C-11E5-49D2-9556-0D8E1D487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4E73CD-DF92-4C94-BBCF-DDF5CFF01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511a8-e6e4-47fa-a313-f7a0dc570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1746C1-F7C5-4AA3-9585-5516DBA3F79A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7b511a8-e6e4-47fa-a313-f7a0dc5706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878</Words>
  <Application>Microsoft Office PowerPoint</Application>
  <PresentationFormat>Widescreen</PresentationFormat>
  <Paragraphs>110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MV Boli</vt:lpstr>
      <vt:lpstr>Office Theme</vt:lpstr>
      <vt:lpstr>1_Office Theme</vt:lpstr>
      <vt:lpstr>The Vision Centre: Leadership Development for Aging Services </vt:lpstr>
      <vt:lpstr>Background &amp; History</vt:lpstr>
      <vt:lpstr>VISION Centre Context </vt:lpstr>
      <vt:lpstr>Establishment of the Vision Centre</vt:lpstr>
      <vt:lpstr>PowerPoint Presentation</vt:lpstr>
      <vt:lpstr>The Imperative of Today for Leadership Tomorrow  </vt:lpstr>
      <vt:lpstr>The value proposition</vt:lpstr>
      <vt:lpstr>Balanced scorecard slide 2</vt:lpstr>
      <vt:lpstr>Possible interest areas </vt:lpstr>
      <vt:lpstr>A few other areas of critical focus &amp; possible interest  </vt:lpstr>
      <vt:lpstr>AHCA involvement –examples </vt:lpstr>
      <vt:lpstr>Questions for you…</vt:lpstr>
      <vt:lpstr>Workforce is everybody’s issue   - Overall career image enhancement efforts  - University partnerships   - Senior workforce  - Immigration reform  Greater communication and information   - Promote and share our success/Social media June 8th Symposium  https://www.visioncentre.org/events/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Weiser, Jeri Lynn</dc:creator>
  <cp:lastModifiedBy>Doug Olson</cp:lastModifiedBy>
  <cp:revision>42</cp:revision>
  <dcterms:created xsi:type="dcterms:W3CDTF">2019-06-13T21:13:55Z</dcterms:created>
  <dcterms:modified xsi:type="dcterms:W3CDTF">2023-04-13T17:16:56Z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0x010100A82F63BCC5FAF74ABC88840D4B15E16E</vt:lpwstr>
  </property>
</Properties>
</file>