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7" r:id="rId2"/>
    <p:sldId id="264" r:id="rId3"/>
    <p:sldId id="265" r:id="rId4"/>
    <p:sldId id="268" r:id="rId5"/>
    <p:sldId id="269" r:id="rId6"/>
    <p:sldId id="270" r:id="rId7"/>
    <p:sldId id="271" r:id="rId8"/>
    <p:sldId id="272" r:id="rId9"/>
    <p:sldId id="274" r:id="rId10"/>
    <p:sldId id="273"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266" r:id="rId47"/>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4660"/>
  </p:normalViewPr>
  <p:slideViewPr>
    <p:cSldViewPr snapToGrid="0">
      <p:cViewPr varScale="1">
        <p:scale>
          <a:sx n="79" d="100"/>
          <a:sy n="79" d="100"/>
        </p:scale>
        <p:origin x="648" y="51"/>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A6B628-80E8-4796-883E-BC1CB694FF0B}"/>
              </a:ext>
            </a:extLst>
          </p:cNvPr>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81C2D1-9E4F-4B0F-A32B-06D2B1151D30}"/>
              </a:ext>
            </a:extLst>
          </p:cNvPr>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891AA983-4F6E-4A1A-A29F-69AED7933E51}" type="datetimeFigureOut">
              <a:rPr lang="en-US"/>
              <a:pPr>
                <a:defRPr/>
              </a:pPr>
              <a:t>7/21/2025</a:t>
            </a:fld>
            <a:endParaRPr lang="en-US"/>
          </a:p>
        </p:txBody>
      </p:sp>
      <p:sp>
        <p:nvSpPr>
          <p:cNvPr id="4" name="Footer Placeholder 3">
            <a:extLst>
              <a:ext uri="{FF2B5EF4-FFF2-40B4-BE49-F238E27FC236}">
                <a16:creationId xmlns:a16="http://schemas.microsoft.com/office/drawing/2014/main" id="{EE4F4BE7-129C-4B4A-B47D-4F529597C670}"/>
              </a:ext>
            </a:extLst>
          </p:cNvPr>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3570A75-4FC0-42A7-B5D0-EFDBDC21C3DB}"/>
              </a:ext>
            </a:extLst>
          </p:cNvPr>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91DABDE-3271-46A4-90F1-600366A640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47CF4-C951-4806-8172-195DDFEC8F1F}"/>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33AC435-BACF-431D-A363-D62057A190D2}"/>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DD22A7D1-D6AE-4C7F-83C4-ADF0DFB8E11C}" type="datetimeFigureOut">
              <a:rPr lang="en-US"/>
              <a:pPr>
                <a:defRPr/>
              </a:pPr>
              <a:t>7/21/2025</a:t>
            </a:fld>
            <a:endParaRPr lang="en-US"/>
          </a:p>
        </p:txBody>
      </p:sp>
      <p:sp>
        <p:nvSpPr>
          <p:cNvPr id="4" name="Slide Image Placeholder 3">
            <a:extLst>
              <a:ext uri="{FF2B5EF4-FFF2-40B4-BE49-F238E27FC236}">
                <a16:creationId xmlns:a16="http://schemas.microsoft.com/office/drawing/2014/main" id="{510FCEA4-B340-4245-89AA-731F180A0DCF}"/>
              </a:ext>
            </a:extLst>
          </p:cNvPr>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2C788C66-6664-4CA2-9E67-B4D0A9EA7517}"/>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97C3B0C-4192-495E-8CFD-656E76472317}"/>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97944AE1-5254-4037-9382-9DC962F4F00F}"/>
              </a:ext>
            </a:extLst>
          </p:cNvPr>
          <p:cNvSpPr>
            <a:spLocks noGrp="1"/>
          </p:cNvSpPr>
          <p:nvPr>
            <p:ph type="sldNum" sz="quarter" idx="5"/>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CC2E538-4229-4657-A644-71A5E8F19D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CC2E538-4229-4657-A644-71A5E8F19D63}" type="slidenum">
              <a:rPr lang="en-US" altLang="en-US" smtClean="0"/>
              <a:pPr>
                <a:defRPr/>
              </a:pPr>
              <a:t>6</a:t>
            </a:fld>
            <a:endParaRPr lang="en-US" altLang="en-US"/>
          </a:p>
        </p:txBody>
      </p:sp>
    </p:spTree>
    <p:extLst>
      <p:ext uri="{BB962C8B-B14F-4D97-AF65-F5344CB8AC3E}">
        <p14:creationId xmlns:p14="http://schemas.microsoft.com/office/powerpoint/2010/main" val="332639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lstStyle>
            <a:lvl1pPr algn="ctr">
              <a:defRPr sz="3600" cap="none" spc="0" baseline="0">
                <a:solidFill>
                  <a:schemeClr val="bg2"/>
                </a:solidFill>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baseline="0">
                <a:solidFill>
                  <a:schemeClr val="bg1">
                    <a:lumMod val="75000"/>
                    <a:lumOff val="25000"/>
                  </a:schemeClr>
                </a:solidFill>
                <a:effectLs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105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400">
                <a:effectLst/>
              </a:defRPr>
            </a:lvl1pPr>
          </a:lstStyle>
          <a:p>
            <a:r>
              <a:rPr lang="en-US" dirty="0"/>
              <a:t>Click to edit Master title style</a:t>
            </a:r>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400">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3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38345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2400">
                <a:effectLst/>
              </a:defRPr>
            </a:lvl1pPr>
          </a:lstStyle>
          <a:p>
            <a:r>
              <a:rPr lang="en-US" dirty="0"/>
              <a:t>Click to edit Master title style</a:t>
            </a:r>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65145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E24BF6-EE36-491A-A315-380CE0914337}"/>
              </a:ext>
            </a:extLst>
          </p:cNvPr>
          <p:cNvSpPr txBox="1"/>
          <p:nvPr/>
        </p:nvSpPr>
        <p:spPr>
          <a:xfrm>
            <a:off x="627063" y="735013"/>
            <a:ext cx="457200" cy="585787"/>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6" name="TextBox 5">
            <a:extLst>
              <a:ext uri="{FF2B5EF4-FFF2-40B4-BE49-F238E27FC236}">
                <a16:creationId xmlns:a16="http://schemas.microsoft.com/office/drawing/2014/main" id="{CAE543E5-C81B-4032-9DE9-B8226F298FC6}"/>
              </a:ext>
            </a:extLst>
          </p:cNvPr>
          <p:cNvSpPr txBox="1"/>
          <p:nvPr/>
        </p:nvSpPr>
        <p:spPr>
          <a:xfrm>
            <a:off x="7993063" y="2971800"/>
            <a:ext cx="457200" cy="585788"/>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outerShdw blurRad="38100" dist="38100" dir="2700000" algn="tl">
                    <a:srgbClr val="000000">
                      <a:alpha val="43137"/>
                    </a:srgbClr>
                  </a:outerShdw>
                </a:effectLst>
                <a:latin typeface="+mn-lt"/>
                <a:cs typeface="+mn-cs"/>
              </a:rPr>
              <a:t>”</a:t>
            </a:r>
          </a:p>
        </p:txBody>
      </p:sp>
      <p:sp>
        <p:nvSpPr>
          <p:cNvPr id="2" name="Title 1"/>
          <p:cNvSpPr>
            <a:spLocks noGrp="1"/>
          </p:cNvSpPr>
          <p:nvPr>
            <p:ph type="title"/>
          </p:nvPr>
        </p:nvSpPr>
        <p:spPr>
          <a:xfrm>
            <a:off x="1084659" y="609600"/>
            <a:ext cx="6977064" cy="2992904"/>
          </a:xfrm>
        </p:spPr>
        <p:txBody>
          <a:bodyPr/>
          <a:lstStyle>
            <a:lvl1pPr>
              <a:defRPr sz="2400">
                <a:effectLst/>
              </a:defRPr>
            </a:lvl1pPr>
          </a:lstStyle>
          <a:p>
            <a:r>
              <a:rPr lang="en-US" dirty="0"/>
              <a:t>Click to edit Master title style</a:t>
            </a:r>
          </a:p>
        </p:txBody>
      </p:sp>
      <p:sp>
        <p:nvSpPr>
          <p:cNvPr id="12" name="Text Placeholder 3"/>
          <p:cNvSpPr>
            <a:spLocks noGrp="1"/>
          </p:cNvSpPr>
          <p:nvPr>
            <p:ph type="body" sz="half" idx="13"/>
          </p:nvPr>
        </p:nvSpPr>
        <p:spPr>
          <a:xfrm>
            <a:off x="1290484" y="3610032"/>
            <a:ext cx="6564224" cy="426812"/>
          </a:xfrm>
        </p:spPr>
        <p:txBody>
          <a:bodyPr/>
          <a:lstStyle>
            <a:lvl1pPr marL="0" indent="0" algn="r">
              <a:buNone/>
              <a:defRPr sz="10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634719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effectLst/>
              </a:defRPr>
            </a:lvl1pPr>
          </a:lstStyle>
          <a:p>
            <a:r>
              <a:rPr lang="en-US" dirty="0"/>
              <a:t>Click to edit Master title style</a:t>
            </a:r>
          </a:p>
        </p:txBody>
      </p:sp>
      <p:sp>
        <p:nvSpPr>
          <p:cNvPr id="4" name="Text Placeholder 3"/>
          <p:cNvSpPr>
            <a:spLocks noGrp="1"/>
          </p:cNvSpPr>
          <p:nvPr>
            <p:ph type="body" sz="half" idx="2"/>
          </p:nvPr>
        </p:nvSpPr>
        <p:spPr>
          <a:xfrm>
            <a:off x="685346" y="4650556"/>
            <a:ext cx="7765322" cy="1140644"/>
          </a:xfrm>
        </p:spPr>
        <p:txBody>
          <a:bodyP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7BC53621-939D-4D06-91DC-6DC9DBDAE642}"/>
              </a:ext>
            </a:extLst>
          </p:cNvPr>
          <p:cNvSpPr>
            <a:spLocks noGrp="1"/>
          </p:cNvSpPr>
          <p:nvPr>
            <p:ph type="dt" sz="half" idx="10"/>
          </p:nvPr>
        </p:nvSpPr>
        <p:spPr>
          <a:xfrm>
            <a:off x="5759450" y="5883275"/>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A5B2647-2181-4182-8DA6-1D84F9616470}" type="datetimeFigureOut">
              <a:rPr lang="en-US"/>
              <a:pPr>
                <a:defRPr/>
              </a:pPr>
              <a:t>7/21/2025</a:t>
            </a:fld>
            <a:endParaRPr lang="en-US"/>
          </a:p>
        </p:txBody>
      </p:sp>
      <p:sp>
        <p:nvSpPr>
          <p:cNvPr id="6" name="Footer Placeholder 5">
            <a:extLst>
              <a:ext uri="{FF2B5EF4-FFF2-40B4-BE49-F238E27FC236}">
                <a16:creationId xmlns:a16="http://schemas.microsoft.com/office/drawing/2014/main" id="{15B4705B-EB5C-401D-A344-3C73D2BBE9E7}"/>
              </a:ext>
            </a:extLst>
          </p:cNvPr>
          <p:cNvSpPr>
            <a:spLocks noGrp="1"/>
          </p:cNvSpPr>
          <p:nvPr>
            <p:ph type="ftr" sz="quarter" idx="11"/>
          </p:nvPr>
        </p:nvSpPr>
        <p:spPr>
          <a:xfrm>
            <a:off x="685800" y="5883275"/>
            <a:ext cx="5003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5B971AA-9AB8-4F40-904C-1109AB9705ED}"/>
              </a:ext>
            </a:extLst>
          </p:cNvPr>
          <p:cNvSpPr>
            <a:spLocks noGrp="1"/>
          </p:cNvSpPr>
          <p:nvPr>
            <p:ph type="sldNum" sz="quarter" idx="12"/>
          </p:nvPr>
        </p:nvSpPr>
        <p:spPr>
          <a:xfrm>
            <a:off x="7885113" y="5883275"/>
            <a:ext cx="5651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Rockwell" panose="02060603020205020403" pitchFamily="18" charset="0"/>
              </a:defRPr>
            </a:lvl1pPr>
          </a:lstStyle>
          <a:p>
            <a:pPr>
              <a:defRPr/>
            </a:pPr>
            <a:fld id="{DD7C3DE5-259F-4FBC-9FCD-44DECA0C38DA}" type="slidenum">
              <a:rPr lang="en-US" altLang="en-US"/>
              <a:pPr>
                <a:defRPr/>
              </a:pPr>
              <a:t>‹#›</a:t>
            </a:fld>
            <a:endParaRPr lang="en-US" altLang="en-US"/>
          </a:p>
        </p:txBody>
      </p:sp>
    </p:spTree>
    <p:extLst>
      <p:ext uri="{BB962C8B-B14F-4D97-AF65-F5344CB8AC3E}">
        <p14:creationId xmlns:p14="http://schemas.microsoft.com/office/powerpoint/2010/main" val="130016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lvl1pPr>
              <a:defRPr>
                <a:effectLst/>
              </a:defRPr>
            </a:lvl1pPr>
          </a:lstStyle>
          <a:p>
            <a:r>
              <a:rPr lang="en-US" dirty="0"/>
              <a:t>Click to edit Master title style</a:t>
            </a:r>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effectLst>
                  <a:outerShdw blurRad="38100" dist="38100" dir="2700000" algn="tl">
                    <a:srgbClr val="000000">
                      <a:alpha val="43137"/>
                    </a:srgbClr>
                  </a:outerShdw>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Text Placeholder 3"/>
          <p:cNvSpPr>
            <a:spLocks noGrp="1"/>
          </p:cNvSpPr>
          <p:nvPr>
            <p:ph type="body" sz="half" idx="15"/>
          </p:nvPr>
        </p:nvSpPr>
        <p:spPr>
          <a:xfrm>
            <a:off x="685346" y="2911624"/>
            <a:ext cx="2474217"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0" name="Text Placeholder 3"/>
          <p:cNvSpPr>
            <a:spLocks noGrp="1"/>
          </p:cNvSpPr>
          <p:nvPr>
            <p:ph type="body" sz="half" idx="16"/>
          </p:nvPr>
        </p:nvSpPr>
        <p:spPr>
          <a:xfrm>
            <a:off x="3333659" y="2911624"/>
            <a:ext cx="2474866"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120274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lvl1pPr>
              <a:defRPr>
                <a:effectLst/>
              </a:defRPr>
            </a:lvl1pPr>
          </a:lstStyle>
          <a:p>
            <a:r>
              <a:rPr lang="en-US" dirty="0"/>
              <a:t>Click to edit Master title style</a:t>
            </a:r>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1" name="Text Placeholder 3"/>
          <p:cNvSpPr>
            <a:spLocks noGrp="1"/>
          </p:cNvSpPr>
          <p:nvPr>
            <p:ph type="body" sz="half" idx="18"/>
          </p:nvPr>
        </p:nvSpPr>
        <p:spPr>
          <a:xfrm>
            <a:off x="685347" y="4772161"/>
            <a:ext cx="2474216" cy="1019038"/>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4" name="Text Placeholder 3"/>
          <p:cNvSpPr>
            <a:spLocks noGrp="1"/>
          </p:cNvSpPr>
          <p:nvPr>
            <p:ph type="body" sz="half" idx="19"/>
          </p:nvPr>
        </p:nvSpPr>
        <p:spPr>
          <a:xfrm>
            <a:off x="3331011" y="4772160"/>
            <a:ext cx="2475252" cy="1019038"/>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bg2"/>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a:t>Click icon to add picture</a:t>
            </a:r>
          </a:p>
        </p:txBody>
      </p:sp>
      <p:sp>
        <p:nvSpPr>
          <p:cNvPr id="27" name="Text Placeholder 3"/>
          <p:cNvSpPr>
            <a:spLocks noGrp="1"/>
          </p:cNvSpPr>
          <p:nvPr>
            <p:ph type="body" sz="half" idx="20"/>
          </p:nvPr>
        </p:nvSpPr>
        <p:spPr>
          <a:xfrm>
            <a:off x="5979973" y="4772162"/>
            <a:ext cx="2470694" cy="1019037"/>
          </a:xfrm>
        </p:spPr>
        <p:txBody>
          <a:bodyPr/>
          <a:lstStyle>
            <a:lvl1pPr marL="0" indent="0" algn="ctr">
              <a:buNone/>
              <a:defRPr sz="1050">
                <a:effectLs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4857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solidFill>
                  <a:schemeClr val="bg2"/>
                </a:solidFill>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lumMod val="75000"/>
                    <a:lumOff val="25000"/>
                  </a:schemeClr>
                </a:solidFill>
                <a:effectLst/>
              </a:defRPr>
            </a:lvl1pPr>
            <a:lvl2pPr>
              <a:defRPr baseline="0">
                <a:solidFill>
                  <a:schemeClr val="bg1">
                    <a:lumMod val="75000"/>
                    <a:lumOff val="25000"/>
                  </a:schemeClr>
                </a:solidFill>
                <a:effectLst/>
              </a:defRPr>
            </a:lvl2pPr>
            <a:lvl3pPr>
              <a:defRPr baseline="0">
                <a:solidFill>
                  <a:schemeClr val="bg1">
                    <a:lumMod val="75000"/>
                    <a:lumOff val="25000"/>
                  </a:schemeClr>
                </a:solidFill>
                <a:effectLst/>
              </a:defRPr>
            </a:lvl3pPr>
            <a:lvl4pPr>
              <a:defRPr baseline="0">
                <a:solidFill>
                  <a:schemeClr val="bg1">
                    <a:lumMod val="75000"/>
                    <a:lumOff val="25000"/>
                  </a:schemeClr>
                </a:solidFill>
                <a:effectLst/>
              </a:defRPr>
            </a:lvl4pPr>
            <a:lvl5pPr>
              <a:defRPr baseline="0">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768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800" cap="none" baseline="0">
                <a:solidFill>
                  <a:schemeClr val="bg2"/>
                </a:solidFill>
                <a:effectLst/>
              </a:defRPr>
            </a:lvl1pPr>
          </a:lstStyle>
          <a:p>
            <a:r>
              <a:rPr lang="en-US" dirty="0"/>
              <a:t>Click to edit Master title style</a:t>
            </a:r>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bg1">
                    <a:lumMod val="75000"/>
                    <a:lumOff val="25000"/>
                  </a:schemeClr>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2C4B78A-9EC1-478F-8D93-137FF3C46DDF}"/>
              </a:ext>
            </a:extLst>
          </p:cNvPr>
          <p:cNvSpPr>
            <a:spLocks noGrp="1"/>
          </p:cNvSpPr>
          <p:nvPr>
            <p:ph type="dt" sz="half" idx="10"/>
          </p:nvPr>
        </p:nvSpPr>
        <p:spPr>
          <a:xfrm>
            <a:off x="5759450" y="5883275"/>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99D2F60F-5F50-443F-8140-FCFFDAAE456D}" type="datetimeFigureOut">
              <a:rPr lang="en-US"/>
              <a:pPr>
                <a:defRPr/>
              </a:pPr>
              <a:t>7/21/2025</a:t>
            </a:fld>
            <a:endParaRPr lang="en-US"/>
          </a:p>
        </p:txBody>
      </p:sp>
      <p:sp>
        <p:nvSpPr>
          <p:cNvPr id="5" name="Footer Placeholder 4">
            <a:extLst>
              <a:ext uri="{FF2B5EF4-FFF2-40B4-BE49-F238E27FC236}">
                <a16:creationId xmlns:a16="http://schemas.microsoft.com/office/drawing/2014/main" id="{C1E1FDC1-C98B-4D43-8AC0-D44820393A8F}"/>
              </a:ext>
            </a:extLst>
          </p:cNvPr>
          <p:cNvSpPr>
            <a:spLocks noGrp="1"/>
          </p:cNvSpPr>
          <p:nvPr>
            <p:ph type="ftr" sz="quarter" idx="11"/>
          </p:nvPr>
        </p:nvSpPr>
        <p:spPr>
          <a:xfrm>
            <a:off x="685800" y="5883275"/>
            <a:ext cx="5003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226B079-5BE8-4E00-8AE6-E2F41FCA7252}"/>
              </a:ext>
            </a:extLst>
          </p:cNvPr>
          <p:cNvSpPr>
            <a:spLocks noGrp="1"/>
          </p:cNvSpPr>
          <p:nvPr>
            <p:ph type="sldNum" sz="quarter" idx="12"/>
          </p:nvPr>
        </p:nvSpPr>
        <p:spPr>
          <a:xfrm>
            <a:off x="7885113" y="5883275"/>
            <a:ext cx="5651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Rockwell" panose="02060603020205020403" pitchFamily="18" charset="0"/>
              </a:defRPr>
            </a:lvl1pPr>
          </a:lstStyle>
          <a:p>
            <a:pPr>
              <a:defRPr/>
            </a:pPr>
            <a:fld id="{DDBC39BA-005D-46C3-A6B1-53A26EE29B21}" type="slidenum">
              <a:rPr lang="en-US" altLang="en-US"/>
              <a:pPr>
                <a:defRPr/>
              </a:pPr>
              <a:t>‹#›</a:t>
            </a:fld>
            <a:endParaRPr lang="en-US" altLang="en-US"/>
          </a:p>
        </p:txBody>
      </p:sp>
    </p:spTree>
    <p:extLst>
      <p:ext uri="{BB962C8B-B14F-4D97-AF65-F5344CB8AC3E}">
        <p14:creationId xmlns:p14="http://schemas.microsoft.com/office/powerpoint/2010/main" val="37613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lvl1pPr>
              <a:defRPr cap="none" baseline="0">
                <a:solidFill>
                  <a:schemeClr val="bg2"/>
                </a:solidFill>
                <a:effectLst/>
              </a:defRPr>
            </a:lvl1pPr>
          </a:lstStyle>
          <a:p>
            <a:r>
              <a:rPr lang="en-US" dirty="0"/>
              <a:t>Click to edit Master title style</a:t>
            </a:r>
          </a:p>
        </p:txBody>
      </p:sp>
      <p:sp>
        <p:nvSpPr>
          <p:cNvPr id="3" name="Content Placeholder 2"/>
          <p:cNvSpPr>
            <a:spLocks noGrp="1"/>
          </p:cNvSpPr>
          <p:nvPr>
            <p:ph sz="half" idx="1"/>
          </p:nvPr>
        </p:nvSpPr>
        <p:spPr>
          <a:xfrm>
            <a:off x="685346" y="2088320"/>
            <a:ext cx="3829503" cy="3702881"/>
          </a:xfrm>
        </p:spPr>
        <p:txBody>
          <a:bodyPr/>
          <a:lstStyle>
            <a:lvl1pPr>
              <a:defRPr>
                <a:solidFill>
                  <a:schemeClr val="bg1">
                    <a:lumMod val="75000"/>
                    <a:lumOff val="25000"/>
                  </a:schemeClr>
                </a:solidFill>
                <a:effectLst/>
              </a:defRPr>
            </a:lvl1pPr>
            <a:lvl2pPr>
              <a:defRPr>
                <a:solidFill>
                  <a:schemeClr val="bg1">
                    <a:lumMod val="75000"/>
                    <a:lumOff val="25000"/>
                  </a:schemeClr>
                </a:solidFill>
                <a:effectLst/>
              </a:defRPr>
            </a:lvl2pPr>
            <a:lvl3pPr>
              <a:defRPr>
                <a:solidFill>
                  <a:schemeClr val="bg1">
                    <a:lumMod val="75000"/>
                    <a:lumOff val="25000"/>
                  </a:schemeClr>
                </a:solidFill>
                <a:effectLst/>
              </a:defRPr>
            </a:lvl3pPr>
            <a:lvl4pPr>
              <a:defRPr>
                <a:solidFill>
                  <a:schemeClr val="bg1">
                    <a:lumMod val="75000"/>
                    <a:lumOff val="25000"/>
                  </a:schemeClr>
                </a:solidFill>
                <a:effectLst/>
              </a:defRPr>
            </a:lvl4pPr>
            <a:lvl5pPr>
              <a:defRPr>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0052" y="2088320"/>
            <a:ext cx="3820616" cy="3702881"/>
          </a:xfrm>
        </p:spPr>
        <p:txBody>
          <a:bodyPr/>
          <a:lstStyle>
            <a:lvl1pPr>
              <a:defRPr baseline="0">
                <a:solidFill>
                  <a:schemeClr val="bg1">
                    <a:lumMod val="75000"/>
                    <a:lumOff val="25000"/>
                  </a:schemeClr>
                </a:solidFill>
                <a:effectLst/>
              </a:defRPr>
            </a:lvl1pPr>
            <a:lvl2pPr>
              <a:defRPr baseline="0">
                <a:solidFill>
                  <a:schemeClr val="bg1">
                    <a:lumMod val="75000"/>
                    <a:lumOff val="25000"/>
                  </a:schemeClr>
                </a:solidFill>
                <a:effectLst/>
              </a:defRPr>
            </a:lvl2pPr>
            <a:lvl3pPr>
              <a:defRPr baseline="0">
                <a:solidFill>
                  <a:schemeClr val="bg1">
                    <a:lumMod val="75000"/>
                    <a:lumOff val="25000"/>
                  </a:schemeClr>
                </a:solidFill>
                <a:effectLst/>
              </a:defRPr>
            </a:lvl3pPr>
            <a:lvl4pPr>
              <a:defRPr baseline="0">
                <a:solidFill>
                  <a:schemeClr val="bg1">
                    <a:lumMod val="75000"/>
                    <a:lumOff val="25000"/>
                  </a:schemeClr>
                </a:solidFill>
                <a:effectLst/>
              </a:defRPr>
            </a:lvl4pPr>
            <a:lvl5pPr>
              <a:defRPr baseline="0">
                <a:solidFill>
                  <a:schemeClr val="bg1">
                    <a:lumMod val="75000"/>
                    <a:lumOff val="25000"/>
                  </a:schemeClr>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48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normAutofit/>
          </a:bodyPr>
          <a:lstStyle>
            <a:lvl1pPr>
              <a:defRPr sz="2800" u="none" cap="none" baseline="0">
                <a:effectLst/>
              </a:defRPr>
            </a:lvl1pPr>
          </a:lstStyle>
          <a:p>
            <a:r>
              <a:rPr lang="en-US" dirty="0"/>
              <a:t>Click to edit Master title style</a:t>
            </a:r>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346" y="2912232"/>
            <a:ext cx="3830406" cy="2878968"/>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912232"/>
            <a:ext cx="3821518" cy="2878968"/>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2A3EF-3907-4EF2-A8E9-CF7591AE0B80}"/>
              </a:ext>
            </a:extLst>
          </p:cNvPr>
          <p:cNvSpPr>
            <a:spLocks noGrp="1"/>
          </p:cNvSpPr>
          <p:nvPr>
            <p:ph type="dt" sz="half" idx="10"/>
          </p:nvPr>
        </p:nvSpPr>
        <p:spPr>
          <a:xfrm>
            <a:off x="5759450" y="5883275"/>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DDDA53C-29D9-4BA6-B93E-976F7B145773}" type="datetimeFigureOut">
              <a:rPr lang="en-US"/>
              <a:pPr>
                <a:defRPr/>
              </a:pPr>
              <a:t>7/21/2025</a:t>
            </a:fld>
            <a:endParaRPr lang="en-US"/>
          </a:p>
        </p:txBody>
      </p:sp>
      <p:sp>
        <p:nvSpPr>
          <p:cNvPr id="8" name="Footer Placeholder 7">
            <a:extLst>
              <a:ext uri="{FF2B5EF4-FFF2-40B4-BE49-F238E27FC236}">
                <a16:creationId xmlns:a16="http://schemas.microsoft.com/office/drawing/2014/main" id="{2D4123CF-5D18-4C04-A39A-56C8B7E3FAA9}"/>
              </a:ext>
            </a:extLst>
          </p:cNvPr>
          <p:cNvSpPr>
            <a:spLocks noGrp="1"/>
          </p:cNvSpPr>
          <p:nvPr>
            <p:ph type="ftr" sz="quarter" idx="11"/>
          </p:nvPr>
        </p:nvSpPr>
        <p:spPr>
          <a:xfrm>
            <a:off x="685800" y="5883275"/>
            <a:ext cx="5003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a:extLst>
              <a:ext uri="{FF2B5EF4-FFF2-40B4-BE49-F238E27FC236}">
                <a16:creationId xmlns:a16="http://schemas.microsoft.com/office/drawing/2014/main" id="{2148F552-BD38-4716-9ACF-A88FF9C69203}"/>
              </a:ext>
            </a:extLst>
          </p:cNvPr>
          <p:cNvSpPr>
            <a:spLocks noGrp="1"/>
          </p:cNvSpPr>
          <p:nvPr>
            <p:ph type="sldNum" sz="quarter" idx="12"/>
          </p:nvPr>
        </p:nvSpPr>
        <p:spPr>
          <a:xfrm>
            <a:off x="7885113" y="5883275"/>
            <a:ext cx="5651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Rockwell" panose="02060603020205020403" pitchFamily="18" charset="0"/>
              </a:defRPr>
            </a:lvl1pPr>
          </a:lstStyle>
          <a:p>
            <a:pPr>
              <a:defRPr/>
            </a:pPr>
            <a:fld id="{6ABDB628-CC2B-431C-A79C-4977ACF5A009}" type="slidenum">
              <a:rPr lang="en-US" altLang="en-US"/>
              <a:pPr>
                <a:defRPr/>
              </a:pPr>
              <a:t>‹#›</a:t>
            </a:fld>
            <a:endParaRPr lang="en-US" altLang="en-US"/>
          </a:p>
        </p:txBody>
      </p:sp>
    </p:spTree>
    <p:extLst>
      <p:ext uri="{BB962C8B-B14F-4D97-AF65-F5344CB8AC3E}">
        <p14:creationId xmlns:p14="http://schemas.microsoft.com/office/powerpoint/2010/main" val="139831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cap="none" baseline="0">
                <a:effectLst/>
              </a:defRPr>
            </a:lvl1pPr>
          </a:lstStyle>
          <a:p>
            <a:r>
              <a:rPr lang="en-US" dirty="0"/>
              <a:t>Click to edit Master title style</a:t>
            </a:r>
          </a:p>
        </p:txBody>
      </p:sp>
    </p:spTree>
    <p:extLst>
      <p:ext uri="{BB962C8B-B14F-4D97-AF65-F5344CB8AC3E}">
        <p14:creationId xmlns:p14="http://schemas.microsoft.com/office/powerpoint/2010/main" val="71151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99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600" cap="none" baseline="0">
                <a:effectLst/>
              </a:defRPr>
            </a:lvl1pPr>
          </a:lstStyle>
          <a:p>
            <a:r>
              <a:rPr lang="en-US" dirty="0"/>
              <a:t>Click to edit Master title style</a:t>
            </a:r>
          </a:p>
        </p:txBody>
      </p:sp>
      <p:sp>
        <p:nvSpPr>
          <p:cNvPr id="3" name="Content Placeholder 2"/>
          <p:cNvSpPr>
            <a:spLocks noGrp="1"/>
          </p:cNvSpPr>
          <p:nvPr>
            <p:ph idx="1"/>
          </p:nvPr>
        </p:nvSpPr>
        <p:spPr>
          <a:xfrm>
            <a:off x="3808548" y="609600"/>
            <a:ext cx="4642119" cy="5181600"/>
          </a:xfrm>
        </p:spPr>
        <p:txBody>
          <a:bodyPr anchor="ct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D14F5BCF-26BD-4806-A5BB-E58BA9A53FF1}"/>
              </a:ext>
            </a:extLst>
          </p:cNvPr>
          <p:cNvSpPr>
            <a:spLocks noGrp="1"/>
          </p:cNvSpPr>
          <p:nvPr>
            <p:ph type="dt" sz="half" idx="10"/>
          </p:nvPr>
        </p:nvSpPr>
        <p:spPr>
          <a:xfrm>
            <a:off x="5759450" y="5883275"/>
            <a:ext cx="20574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ECAE4FD-2CEE-475C-B237-93FEAE9ED705}" type="datetimeFigureOut">
              <a:rPr lang="en-US"/>
              <a:pPr>
                <a:defRPr/>
              </a:pPr>
              <a:t>7/21/2025</a:t>
            </a:fld>
            <a:endParaRPr lang="en-US"/>
          </a:p>
        </p:txBody>
      </p:sp>
      <p:sp>
        <p:nvSpPr>
          <p:cNvPr id="6" name="Footer Placeholder 5">
            <a:extLst>
              <a:ext uri="{FF2B5EF4-FFF2-40B4-BE49-F238E27FC236}">
                <a16:creationId xmlns:a16="http://schemas.microsoft.com/office/drawing/2014/main" id="{289FED8C-49CD-4344-8B53-91168F599AB8}"/>
              </a:ext>
            </a:extLst>
          </p:cNvPr>
          <p:cNvSpPr>
            <a:spLocks noGrp="1"/>
          </p:cNvSpPr>
          <p:nvPr>
            <p:ph type="ftr" sz="quarter" idx="11"/>
          </p:nvPr>
        </p:nvSpPr>
        <p:spPr>
          <a:xfrm>
            <a:off x="685800" y="5883275"/>
            <a:ext cx="5003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3F0C9EB-CB4D-4005-B8DE-81F55D0C0193}"/>
              </a:ext>
            </a:extLst>
          </p:cNvPr>
          <p:cNvSpPr>
            <a:spLocks noGrp="1"/>
          </p:cNvSpPr>
          <p:nvPr>
            <p:ph type="sldNum" sz="quarter" idx="12"/>
          </p:nvPr>
        </p:nvSpPr>
        <p:spPr>
          <a:xfrm>
            <a:off x="7885113" y="5883275"/>
            <a:ext cx="5651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Rockwell" panose="02060603020205020403" pitchFamily="18" charset="0"/>
              </a:defRPr>
            </a:lvl1pPr>
          </a:lstStyle>
          <a:p>
            <a:pPr>
              <a:defRPr/>
            </a:pPr>
            <a:fld id="{1236EAB7-7F32-4508-8D2E-797A3386CE7A}" type="slidenum">
              <a:rPr lang="en-US" altLang="en-US"/>
              <a:pPr>
                <a:defRPr/>
              </a:pPr>
              <a:t>‹#›</a:t>
            </a:fld>
            <a:endParaRPr lang="en-US" altLang="en-US"/>
          </a:p>
        </p:txBody>
      </p:sp>
    </p:spTree>
    <p:extLst>
      <p:ext uri="{BB962C8B-B14F-4D97-AF65-F5344CB8AC3E}">
        <p14:creationId xmlns:p14="http://schemas.microsoft.com/office/powerpoint/2010/main" val="234159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600" cap="none" baseline="0">
                <a:effectLst/>
              </a:defRPr>
            </a:lvl1pPr>
          </a:lstStyle>
          <a:p>
            <a:r>
              <a:rPr lang="en-US" dirty="0"/>
              <a:t>Click to edit Master title style</a:t>
            </a:r>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400">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85345" y="2971800"/>
            <a:ext cx="4451213" cy="2819400"/>
          </a:xfrm>
        </p:spPr>
        <p:txBody>
          <a:bodyPr/>
          <a:lstStyle>
            <a:lvl1pPr marL="0" indent="0" algn="ctr">
              <a:buNone/>
              <a:defRPr sz="1350">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304196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4B6CF2-E3E3-474A-8CCD-4819726A07FE}"/>
              </a:ext>
            </a:extLst>
          </p:cNvPr>
          <p:cNvSpPr>
            <a:spLocks noGrp="1"/>
          </p:cNvSpPr>
          <p:nvPr>
            <p:ph type="title"/>
          </p:nvPr>
        </p:nvSpPr>
        <p:spPr bwMode="auto">
          <a:xfrm>
            <a:off x="685800" y="609600"/>
            <a:ext cx="77644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983DA18-225B-4E0E-A271-B09D62352C7A}"/>
              </a:ext>
            </a:extLst>
          </p:cNvPr>
          <p:cNvSpPr>
            <a:spLocks noGrp="1"/>
          </p:cNvSpPr>
          <p:nvPr>
            <p:ph type="body" idx="1"/>
          </p:nvPr>
        </p:nvSpPr>
        <p:spPr bwMode="auto">
          <a:xfrm>
            <a:off x="685800" y="2095500"/>
            <a:ext cx="776446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62" r:id="rId1"/>
    <p:sldLayoutId id="2147483863" r:id="rId2"/>
    <p:sldLayoutId id="2147483872" r:id="rId3"/>
    <p:sldLayoutId id="2147483864" r:id="rId4"/>
    <p:sldLayoutId id="2147483873" r:id="rId5"/>
    <p:sldLayoutId id="2147483865" r:id="rId6"/>
    <p:sldLayoutId id="2147483866" r:id="rId7"/>
    <p:sldLayoutId id="2147483874" r:id="rId8"/>
    <p:sldLayoutId id="2147483867" r:id="rId9"/>
    <p:sldLayoutId id="2147483868" r:id="rId10"/>
    <p:sldLayoutId id="2147483869" r:id="rId11"/>
    <p:sldLayoutId id="2147483875" r:id="rId12"/>
    <p:sldLayoutId id="2147483876" r:id="rId13"/>
    <p:sldLayoutId id="2147483870" r:id="rId14"/>
    <p:sldLayoutId id="2147483871" r:id="rId15"/>
  </p:sldLayoutIdLst>
  <p:txStyles>
    <p:titleStyle>
      <a:lvl1pPr algn="ctr" defTabSz="685800"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2pPr>
      <a:lvl3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3pPr>
      <a:lvl4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4pPr>
      <a:lvl5pPr algn="ctr" defTabSz="685800" rtl="0" eaLnBrk="0" fontAlgn="base" hangingPunct="0">
        <a:lnSpc>
          <a:spcPct val="90000"/>
        </a:lnSpc>
        <a:spcBef>
          <a:spcPct val="0"/>
        </a:spcBef>
        <a:spcAft>
          <a:spcPct val="0"/>
        </a:spcAft>
        <a:defRPr sz="2800" b="1">
          <a:solidFill>
            <a:schemeClr val="bg2"/>
          </a:solidFill>
          <a:latin typeface="Bookman Old Style" pitchFamily="18" charset="0"/>
        </a:defRPr>
      </a:lvl5pPr>
      <a:lvl6pPr marL="457200" algn="ctr" defTabSz="685800" rtl="0" fontAlgn="base">
        <a:lnSpc>
          <a:spcPct val="90000"/>
        </a:lnSpc>
        <a:spcBef>
          <a:spcPct val="0"/>
        </a:spcBef>
        <a:spcAft>
          <a:spcPct val="0"/>
        </a:spcAft>
        <a:defRPr sz="2500" b="1">
          <a:solidFill>
            <a:schemeClr val="bg2"/>
          </a:solidFill>
          <a:latin typeface="Bookman Old Style" pitchFamily="18" charset="0"/>
        </a:defRPr>
      </a:lvl6pPr>
      <a:lvl7pPr marL="914400" algn="ctr" defTabSz="685800" rtl="0" fontAlgn="base">
        <a:lnSpc>
          <a:spcPct val="90000"/>
        </a:lnSpc>
        <a:spcBef>
          <a:spcPct val="0"/>
        </a:spcBef>
        <a:spcAft>
          <a:spcPct val="0"/>
        </a:spcAft>
        <a:defRPr sz="2500" b="1">
          <a:solidFill>
            <a:schemeClr val="bg2"/>
          </a:solidFill>
          <a:latin typeface="Bookman Old Style" pitchFamily="18" charset="0"/>
        </a:defRPr>
      </a:lvl7pPr>
      <a:lvl8pPr marL="1371600" algn="ctr" defTabSz="685800" rtl="0" fontAlgn="base">
        <a:lnSpc>
          <a:spcPct val="90000"/>
        </a:lnSpc>
        <a:spcBef>
          <a:spcPct val="0"/>
        </a:spcBef>
        <a:spcAft>
          <a:spcPct val="0"/>
        </a:spcAft>
        <a:defRPr sz="2500" b="1">
          <a:solidFill>
            <a:schemeClr val="bg2"/>
          </a:solidFill>
          <a:latin typeface="Bookman Old Style" pitchFamily="18" charset="0"/>
        </a:defRPr>
      </a:lvl8pPr>
      <a:lvl9pPr marL="1828800" algn="ctr" defTabSz="685800" rtl="0" fontAlgn="base">
        <a:lnSpc>
          <a:spcPct val="90000"/>
        </a:lnSpc>
        <a:spcBef>
          <a:spcPct val="0"/>
        </a:spcBef>
        <a:spcAft>
          <a:spcPct val="0"/>
        </a:spcAft>
        <a:defRPr sz="2500" b="1">
          <a:solidFill>
            <a:schemeClr val="bg2"/>
          </a:solidFill>
          <a:latin typeface="Bookman Old Style" pitchFamily="18" charset="0"/>
        </a:defRPr>
      </a:lvl9pPr>
    </p:titleStyle>
    <p:bodyStyle>
      <a:lvl1pPr marL="171450" indent="-171450" algn="l" defTabSz="685800" rtl="0" eaLnBrk="0" fontAlgn="base" hangingPunct="0">
        <a:lnSpc>
          <a:spcPct val="120000"/>
        </a:lnSpc>
        <a:spcBef>
          <a:spcPts val="750"/>
        </a:spcBef>
        <a:spcAft>
          <a:spcPct val="0"/>
        </a:spcAft>
        <a:buFont typeface="Arial" panose="020B0604020202020204" pitchFamily="34" charset="0"/>
        <a:buChar char="•"/>
        <a:defRPr sz="1500" kern="1200">
          <a:solidFill>
            <a:srgbClr val="404040"/>
          </a:solidFill>
          <a:latin typeface="+mn-lt"/>
          <a:ea typeface="+mn-ea"/>
          <a:cs typeface="+mn-cs"/>
        </a:defRPr>
      </a:lvl1pPr>
      <a:lvl2pPr marL="514350" indent="-171450" algn="l" defTabSz="685800" rtl="0" eaLnBrk="0" fontAlgn="base" hangingPunct="0">
        <a:lnSpc>
          <a:spcPct val="120000"/>
        </a:lnSpc>
        <a:spcBef>
          <a:spcPts val="375"/>
        </a:spcBef>
        <a:spcAft>
          <a:spcPct val="0"/>
        </a:spcAft>
        <a:buFont typeface="Arial" panose="020B0604020202020204" pitchFamily="34" charset="0"/>
        <a:buChar char="•"/>
        <a:defRPr sz="1300" kern="1200">
          <a:solidFill>
            <a:srgbClr val="404040"/>
          </a:solidFill>
          <a:latin typeface="+mn-lt"/>
          <a:ea typeface="+mn-ea"/>
          <a:cs typeface="+mn-cs"/>
        </a:defRPr>
      </a:lvl2pPr>
      <a:lvl3pPr marL="857250" indent="-171450" algn="l" defTabSz="685800" rtl="0" eaLnBrk="0" fontAlgn="base" hangingPunct="0">
        <a:lnSpc>
          <a:spcPct val="120000"/>
        </a:lnSpc>
        <a:spcBef>
          <a:spcPts val="375"/>
        </a:spcBef>
        <a:spcAft>
          <a:spcPct val="0"/>
        </a:spcAft>
        <a:buFont typeface="Arial" panose="020B0604020202020204" pitchFamily="34" charset="0"/>
        <a:buChar char="•"/>
        <a:defRPr sz="1200" kern="1200">
          <a:solidFill>
            <a:srgbClr val="404040"/>
          </a:solidFill>
          <a:latin typeface="+mn-lt"/>
          <a:ea typeface="+mn-ea"/>
          <a:cs typeface="+mn-cs"/>
        </a:defRPr>
      </a:lvl3pPr>
      <a:lvl4pPr marL="1200150" indent="-171450" algn="l" defTabSz="685800" rtl="0" eaLnBrk="0" fontAlgn="base" hangingPunct="0">
        <a:lnSpc>
          <a:spcPct val="120000"/>
        </a:lnSpc>
        <a:spcBef>
          <a:spcPts val="375"/>
        </a:spcBef>
        <a:spcAft>
          <a:spcPct val="0"/>
        </a:spcAft>
        <a:buFont typeface="Arial" panose="020B0604020202020204" pitchFamily="34" charset="0"/>
        <a:buChar char="•"/>
        <a:defRPr sz="1000" kern="1200">
          <a:solidFill>
            <a:srgbClr val="404040"/>
          </a:solidFill>
          <a:latin typeface="+mn-lt"/>
          <a:ea typeface="+mn-ea"/>
          <a:cs typeface="+mn-cs"/>
        </a:defRPr>
      </a:lvl4pPr>
      <a:lvl5pPr marL="1543050" indent="-171450" algn="l" defTabSz="685800" rtl="0" eaLnBrk="0" fontAlgn="base" hangingPunct="0">
        <a:lnSpc>
          <a:spcPct val="120000"/>
        </a:lnSpc>
        <a:spcBef>
          <a:spcPts val="375"/>
        </a:spcBef>
        <a:spcAft>
          <a:spcPct val="0"/>
        </a:spcAft>
        <a:buFont typeface="Arial" panose="020B0604020202020204" pitchFamily="34" charset="0"/>
        <a:buChar char="•"/>
        <a:defRPr sz="900" kern="1200">
          <a:solidFill>
            <a:srgbClr val="404040"/>
          </a:solidFill>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des.ohio.gov/ohio-administrative-code/chapter-3701-17" TargetMode="External"/><Relationship Id="rId2" Type="http://schemas.openxmlformats.org/officeDocument/2006/relationships/hyperlink" Target="https://codes.ohio.gov/ohio-revised-code/chapter-372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6B85D49-2C62-4B71-832D-2C1872E71708}"/>
              </a:ext>
            </a:extLst>
          </p:cNvPr>
          <p:cNvSpPr>
            <a:spLocks noGrp="1"/>
          </p:cNvSpPr>
          <p:nvPr>
            <p:ph type="ctrTitle"/>
          </p:nvPr>
        </p:nvSpPr>
        <p:spPr>
          <a:xfrm>
            <a:off x="1579563" y="2268538"/>
            <a:ext cx="7108825" cy="2946400"/>
          </a:xfrm>
        </p:spPr>
        <p:txBody>
          <a:bodyPr/>
          <a:lstStyle/>
          <a:p>
            <a:pPr eaLnBrk="1" hangingPunct="1">
              <a:lnSpc>
                <a:spcPct val="100000"/>
              </a:lnSpc>
              <a:tabLst>
                <a:tab pos="1203325" algn="l"/>
              </a:tabLst>
            </a:pPr>
            <a:br>
              <a:rPr lang="en-US" altLang="en-US">
                <a:solidFill>
                  <a:srgbClr val="000000"/>
                </a:solidFill>
                <a:latin typeface="CochinArchaic"/>
              </a:rPr>
            </a:br>
            <a:r>
              <a:rPr lang="en-US" altLang="en-US"/>
              <a:t>Ohio SNF Licensure Rules Update 2025</a:t>
            </a:r>
            <a:br>
              <a:rPr lang="en-US" altLang="en-US"/>
            </a:br>
            <a:br>
              <a:rPr lang="en-US" altLang="en-US" i="1">
                <a:solidFill>
                  <a:srgbClr val="000000"/>
                </a:solidFill>
                <a:latin typeface="CochinArchaic"/>
              </a:rPr>
            </a:br>
            <a:endParaRPr lang="en-US" altLang="en-US"/>
          </a:p>
        </p:txBody>
      </p:sp>
      <p:sp>
        <p:nvSpPr>
          <p:cNvPr id="3" name="Subtitle 2">
            <a:extLst>
              <a:ext uri="{FF2B5EF4-FFF2-40B4-BE49-F238E27FC236}">
                <a16:creationId xmlns:a16="http://schemas.microsoft.com/office/drawing/2014/main" id="{0C459A64-B603-4EE2-BCE9-392229BD02D8}"/>
              </a:ext>
            </a:extLst>
          </p:cNvPr>
          <p:cNvSpPr>
            <a:spLocks noGrp="1"/>
          </p:cNvSpPr>
          <p:nvPr>
            <p:ph type="subTitle" idx="1"/>
          </p:nvPr>
        </p:nvSpPr>
        <p:spPr>
          <a:xfrm>
            <a:off x="1270000" y="5418138"/>
            <a:ext cx="7620000" cy="757237"/>
          </a:xfrm>
        </p:spPr>
        <p:txBody>
          <a:bodyPr rtlCol="0">
            <a:normAutofit fontScale="92500" lnSpcReduction="10000"/>
          </a:bodyPr>
          <a:lstStyle/>
          <a:p>
            <a:pPr eaLnBrk="1" fontAlgn="auto" hangingPunct="1">
              <a:spcAft>
                <a:spcPts val="0"/>
              </a:spcAft>
              <a:defRPr/>
            </a:pPr>
            <a:r>
              <a:rPr lang="en-US" dirty="0"/>
              <a:t>August 6, 2025</a:t>
            </a:r>
          </a:p>
          <a:p>
            <a:pPr eaLnBrk="1" fontAlgn="auto" hangingPunct="1">
              <a:spcAft>
                <a:spcPts val="0"/>
              </a:spcAft>
              <a:defRPr/>
            </a:pPr>
            <a:r>
              <a:rPr lang="en-US" dirty="0"/>
              <a:t>Will begin at 1:00 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3701-17-03.1 Expedited initial licensure inspections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7"/>
          </a:xfrm>
        </p:spPr>
        <p:txBody>
          <a:bodyPr/>
          <a:lstStyle/>
          <a:p>
            <a:pPr>
              <a:defRPr/>
            </a:pPr>
            <a:r>
              <a:rPr lang="en-US" sz="1800" dirty="0"/>
              <a:t>Minor wording changes</a:t>
            </a:r>
          </a:p>
          <a:p>
            <a:pPr>
              <a:defRPr/>
            </a:pPr>
            <a:endParaRPr lang="en-US" sz="1800" dirty="0"/>
          </a:p>
          <a:p>
            <a:pPr>
              <a:defRPr/>
            </a:pPr>
            <a:endParaRPr lang="en-US" sz="1800" dirty="0"/>
          </a:p>
          <a:p>
            <a:pPr>
              <a:defRPr/>
            </a:pPr>
            <a:endParaRPr lang="en-US" sz="1800" dirty="0"/>
          </a:p>
          <a:p>
            <a:pPr marL="0" indent="0">
              <a:buNone/>
              <a:defRPr/>
            </a:pPr>
            <a:r>
              <a:rPr lang="en-US" sz="2800" b="1" dirty="0">
                <a:latin typeface="+mj-lt"/>
              </a:rPr>
              <a:t>OAC Rule 3701-17-03.2</a:t>
            </a:r>
          </a:p>
          <a:p>
            <a:pPr>
              <a:defRPr/>
            </a:pPr>
            <a:r>
              <a:rPr lang="en-US" sz="1800" dirty="0"/>
              <a:t>Previously proposed rule that would establish a $3200 fee for a change of operator license was withdrawn.</a:t>
            </a:r>
          </a:p>
        </p:txBody>
      </p:sp>
    </p:spTree>
    <p:extLst>
      <p:ext uri="{BB962C8B-B14F-4D97-AF65-F5344CB8AC3E}">
        <p14:creationId xmlns:p14="http://schemas.microsoft.com/office/powerpoint/2010/main" val="311613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3701-17-04 Type and number of residents in home; beds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7"/>
          </a:xfrm>
        </p:spPr>
        <p:txBody>
          <a:bodyPr/>
          <a:lstStyle/>
          <a:p>
            <a:pPr>
              <a:defRPr/>
            </a:pPr>
            <a:r>
              <a:rPr lang="en-US" sz="1800" dirty="0"/>
              <a:t>Minor wording changes</a:t>
            </a:r>
          </a:p>
          <a:p>
            <a:pPr>
              <a:defRPr/>
            </a:pPr>
            <a:endParaRPr lang="en-US" sz="1800" dirty="0"/>
          </a:p>
          <a:p>
            <a:pPr>
              <a:defRPr/>
            </a:pPr>
            <a:endParaRPr lang="en-US" sz="1800" dirty="0"/>
          </a:p>
          <a:p>
            <a:pPr>
              <a:defRPr/>
            </a:pPr>
            <a:endParaRPr lang="en-US" sz="1800" dirty="0"/>
          </a:p>
          <a:p>
            <a:pPr marL="0" indent="0">
              <a:buNone/>
              <a:defRPr/>
            </a:pPr>
            <a:r>
              <a:rPr lang="en-US" altLang="en-US" sz="2800" b="1" dirty="0">
                <a:solidFill>
                  <a:srgbClr val="242852"/>
                </a:solidFill>
                <a:latin typeface="Bookman Old Style"/>
                <a:ea typeface="+mj-ea"/>
                <a:cs typeface="+mj-cs"/>
              </a:rPr>
              <a:t>OAC Rule 3701-17-05 Prohibitions</a:t>
            </a:r>
          </a:p>
          <a:p>
            <a:pPr>
              <a:defRPr/>
            </a:pPr>
            <a:r>
              <a:rPr lang="en-US" sz="1800" dirty="0">
                <a:solidFill>
                  <a:srgbClr val="242852"/>
                </a:solidFill>
                <a:latin typeface="Bookman Old Style"/>
                <a:ea typeface="+mj-ea"/>
                <a:cs typeface="+mj-cs"/>
              </a:rPr>
              <a:t>Reformatting changes</a:t>
            </a:r>
          </a:p>
          <a:p>
            <a:pPr>
              <a:defRPr/>
            </a:pPr>
            <a:r>
              <a:rPr lang="en-US" sz="1800" dirty="0">
                <a:solidFill>
                  <a:srgbClr val="242852"/>
                </a:solidFill>
                <a:latin typeface="Bookman Old Style"/>
                <a:ea typeface="+mj-ea"/>
                <a:cs typeface="+mj-cs"/>
              </a:rPr>
              <a:t>Adds that a “transient guest” may be related a resident or a staff member</a:t>
            </a:r>
            <a:endParaRPr lang="en-US" sz="1800" dirty="0"/>
          </a:p>
        </p:txBody>
      </p:sp>
    </p:spTree>
    <p:extLst>
      <p:ext uri="{BB962C8B-B14F-4D97-AF65-F5344CB8AC3E}">
        <p14:creationId xmlns:p14="http://schemas.microsoft.com/office/powerpoint/2010/main" val="3514661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3701-17-06 Responsibility of operator and nursing home administrator; quality assurance and performance improvement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800" dirty="0"/>
              <a:t>Adds additional reporting requirements:</a:t>
            </a:r>
          </a:p>
          <a:p>
            <a:pPr marL="685800" lvl="1" indent="-342900">
              <a:buFont typeface="+mj-lt"/>
              <a:buAutoNum type="alphaLcParenR"/>
              <a:defRPr/>
            </a:pPr>
            <a:r>
              <a:rPr lang="en-US" sz="1600" dirty="0"/>
              <a:t>Real, alleged, or suspected abuse, neglect, or exploitation of a resident, or misappropriation of the property of a resident;</a:t>
            </a:r>
          </a:p>
          <a:p>
            <a:pPr marL="685800" lvl="1" indent="-342900">
              <a:buFont typeface="+mj-lt"/>
              <a:buAutoNum type="alphaLcParenR"/>
              <a:defRPr/>
            </a:pPr>
            <a:r>
              <a:rPr lang="en-US" sz="1600" dirty="0"/>
              <a:t>Elopement of a resident as defined in paragraph (J) of rule 3701-17-01 of the Administrative Code;</a:t>
            </a:r>
          </a:p>
          <a:p>
            <a:pPr marL="685800" lvl="1" indent="-342900">
              <a:buFont typeface="+mj-lt"/>
              <a:buAutoNum type="alphaLcParenR"/>
              <a:defRPr/>
            </a:pPr>
            <a:r>
              <a:rPr lang="en-US" sz="1600" dirty="0"/>
              <a:t>Instances when the operator is subject to cash on delivery requirements by any vendors or vendor-initiated contract or delivery cancellations due to non-payment or delinquency;</a:t>
            </a:r>
          </a:p>
          <a:p>
            <a:pPr marL="685800" lvl="1" indent="-342900">
              <a:buFont typeface="+mj-lt"/>
              <a:buAutoNum type="alphaLcParenR"/>
              <a:defRPr/>
            </a:pPr>
            <a:r>
              <a:rPr lang="en-US" sz="1600" dirty="0"/>
              <a:t>Non-payment or delinquent payment of federal, state, or local taxes; and</a:t>
            </a:r>
          </a:p>
          <a:p>
            <a:pPr marL="685800" lvl="1" indent="-342900">
              <a:buFont typeface="+mj-lt"/>
              <a:buAutoNum type="alphaLcParenR"/>
              <a:defRPr/>
            </a:pPr>
            <a:r>
              <a:rPr lang="en-US" sz="1600" dirty="0"/>
              <a:t>Inadequate food, medical, durable medical equipment, incontinence, respiratory or pharmaceutical supplies at the nursing home</a:t>
            </a:r>
          </a:p>
          <a:p>
            <a:pPr lvl="1">
              <a:defRPr/>
            </a:pPr>
            <a:endParaRPr lang="en-US" sz="1600" dirty="0"/>
          </a:p>
        </p:txBody>
      </p:sp>
    </p:spTree>
    <p:extLst>
      <p:ext uri="{BB962C8B-B14F-4D97-AF65-F5344CB8AC3E}">
        <p14:creationId xmlns:p14="http://schemas.microsoft.com/office/powerpoint/2010/main" val="428029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3701-17-06 Responsibility of operator and nursing home administrator; quality assurance and performance improvement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800" dirty="0"/>
              <a:t>The administrator is responsible for notifying ODH of any of the following:</a:t>
            </a:r>
          </a:p>
          <a:p>
            <a:pPr marL="685800" lvl="1" indent="-342900">
              <a:buFont typeface="+mj-lt"/>
              <a:buAutoNum type="alphaLcParenR"/>
              <a:defRPr/>
            </a:pPr>
            <a:r>
              <a:rPr lang="en-US" sz="1400" dirty="0"/>
              <a:t>Interruption of essential services, or a notice of potential interruption of essential services, due to lack of payment. Essential services include, but are not limited to, therapy, phone, internet service provider, a utility, food delivery, fire alarm monitoring, and maintenance contracts;</a:t>
            </a:r>
          </a:p>
          <a:p>
            <a:pPr marL="685800" lvl="1" indent="-342900">
              <a:buFont typeface="+mj-lt"/>
              <a:buAutoNum type="alphaLcParenR"/>
              <a:defRPr/>
            </a:pPr>
            <a:r>
              <a:rPr lang="en-US" sz="1400" dirty="0"/>
              <a:t>Inadequate staffing, meaning the nursing home does not have enough staff available to meet the needs of residents based on the acuity and/or number of residents as per the facility’s assessment; and</a:t>
            </a:r>
          </a:p>
          <a:p>
            <a:pPr marL="685800" lvl="1" indent="-342900">
              <a:buFont typeface="+mj-lt"/>
              <a:buAutoNum type="alphaLcParenR"/>
              <a:defRPr/>
            </a:pPr>
            <a:r>
              <a:rPr lang="en-US" sz="1400" dirty="0"/>
              <a:t>A known change in the control, ownership or operator of the facility or a change in the company to which the administrator reports</a:t>
            </a:r>
          </a:p>
          <a:p>
            <a:pPr lvl="1">
              <a:defRPr/>
            </a:pPr>
            <a:endParaRPr lang="en-US" sz="1400" dirty="0"/>
          </a:p>
          <a:p>
            <a:pPr lvl="1">
              <a:defRPr/>
            </a:pPr>
            <a:endParaRPr lang="en-US" sz="1600" dirty="0"/>
          </a:p>
        </p:txBody>
      </p:sp>
    </p:spTree>
    <p:extLst>
      <p:ext uri="{BB962C8B-B14F-4D97-AF65-F5344CB8AC3E}">
        <p14:creationId xmlns:p14="http://schemas.microsoft.com/office/powerpoint/2010/main" val="179060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3701-17-06 Responsibility of operator and nursing home administrator; quality assurance and performance improvement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800" dirty="0"/>
              <a:t>Nursing homes will ensure the involvement of the following personnel in the QAPI program as appropriate:</a:t>
            </a:r>
          </a:p>
          <a:p>
            <a:pPr lvl="1">
              <a:defRPr/>
            </a:pPr>
            <a:r>
              <a:rPr lang="en-US" sz="1200" dirty="0"/>
              <a:t>Medical Director</a:t>
            </a:r>
          </a:p>
          <a:p>
            <a:pPr lvl="1">
              <a:defRPr/>
            </a:pPr>
            <a:r>
              <a:rPr lang="en-US" sz="1200" dirty="0"/>
              <a:t>Nursing Home administrator</a:t>
            </a:r>
          </a:p>
          <a:p>
            <a:pPr lvl="1">
              <a:defRPr/>
            </a:pPr>
            <a:r>
              <a:rPr lang="en-US" sz="1200" dirty="0"/>
              <a:t>Director of Nursing</a:t>
            </a:r>
          </a:p>
          <a:p>
            <a:pPr lvl="1">
              <a:defRPr/>
            </a:pPr>
            <a:r>
              <a:rPr lang="en-US" sz="1200" dirty="0"/>
              <a:t>Activities Director</a:t>
            </a:r>
          </a:p>
          <a:p>
            <a:pPr lvl="1">
              <a:defRPr/>
            </a:pPr>
            <a:r>
              <a:rPr lang="en-US" sz="1200" dirty="0"/>
              <a:t>Social Services Director</a:t>
            </a:r>
          </a:p>
          <a:p>
            <a:pPr lvl="1">
              <a:defRPr/>
            </a:pPr>
            <a:r>
              <a:rPr lang="en-US" sz="1200" dirty="0"/>
              <a:t>Dietary Manager</a:t>
            </a:r>
          </a:p>
          <a:p>
            <a:pPr lvl="1">
              <a:defRPr/>
            </a:pPr>
            <a:r>
              <a:rPr lang="en-US" sz="1200" dirty="0"/>
              <a:t>Infection Control Coordinator</a:t>
            </a:r>
          </a:p>
          <a:p>
            <a:pPr lvl="1">
              <a:defRPr/>
            </a:pPr>
            <a:r>
              <a:rPr lang="en-US" sz="1200" dirty="0"/>
              <a:t>A representative from the nursing home’s contracted pharmacy</a:t>
            </a:r>
          </a:p>
          <a:p>
            <a:pPr lvl="1">
              <a:defRPr/>
            </a:pPr>
            <a:r>
              <a:rPr lang="en-US" sz="1200" dirty="0"/>
              <a:t>A representative from the nursing home’s nurse aides staff</a:t>
            </a:r>
          </a:p>
          <a:p>
            <a:pPr lvl="1">
              <a:defRPr/>
            </a:pPr>
            <a:r>
              <a:rPr lang="en-US" sz="1200" dirty="0"/>
              <a:t>After QAPI meetings or discussions the resident council president or their designee will be made aware of necessary items directly concerning them when applicable</a:t>
            </a:r>
          </a:p>
          <a:p>
            <a:pPr lvl="1">
              <a:defRPr/>
            </a:pPr>
            <a:endParaRPr lang="en-US" sz="1200" dirty="0"/>
          </a:p>
          <a:p>
            <a:pPr lvl="1">
              <a:defRPr/>
            </a:pPr>
            <a:endParaRPr lang="en-US" sz="1400" dirty="0"/>
          </a:p>
          <a:p>
            <a:pPr lvl="1">
              <a:defRPr/>
            </a:pPr>
            <a:endParaRPr lang="en-US" sz="1600" dirty="0"/>
          </a:p>
        </p:txBody>
      </p:sp>
    </p:spTree>
    <p:extLst>
      <p:ext uri="{BB962C8B-B14F-4D97-AF65-F5344CB8AC3E}">
        <p14:creationId xmlns:p14="http://schemas.microsoft.com/office/powerpoint/2010/main" val="313296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3701-17-06 Responsibility of operator and nursing home administrator; quality assurance and performance improvement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400" dirty="0"/>
              <a:t>Must establish an effective system to obtain and use feedback and input from residents and resident representatives on an ongoing basis and communicate QAPI priorities with the resident council on a regular basis</a:t>
            </a:r>
          </a:p>
          <a:p>
            <a:pPr>
              <a:defRPr/>
            </a:pPr>
            <a:endParaRPr lang="en-US" sz="1400" dirty="0"/>
          </a:p>
          <a:p>
            <a:pPr>
              <a:defRPr/>
            </a:pPr>
            <a:r>
              <a:rPr lang="en-US" sz="1400" dirty="0"/>
              <a:t>Adds that the quality assurance committee will conduct a root cause analysis along with tracking, analyzing, investigating and monitoring incidents</a:t>
            </a:r>
          </a:p>
          <a:p>
            <a:pPr>
              <a:defRPr/>
            </a:pPr>
            <a:endParaRPr lang="en-US" sz="1400" dirty="0"/>
          </a:p>
          <a:p>
            <a:pPr>
              <a:defRPr/>
            </a:pPr>
            <a:r>
              <a:rPr lang="en-US" sz="1400" dirty="0"/>
              <a:t>The requirement to participate in at least one quality improvement project every two years from the approved department of again list was removed</a:t>
            </a:r>
          </a:p>
          <a:p>
            <a:pPr lvl="1">
              <a:defRPr/>
            </a:pPr>
            <a:r>
              <a:rPr lang="en-US" sz="1200" dirty="0"/>
              <a:t>Replaced with the administrator is obligated to ensure that the nursing home participate in a least one quality improvement project every two years per section 3721.07 of the Revised Code</a:t>
            </a:r>
          </a:p>
          <a:p>
            <a:pPr lvl="1">
              <a:defRPr/>
            </a:pPr>
            <a:endParaRPr lang="en-US" sz="1400" dirty="0"/>
          </a:p>
          <a:p>
            <a:pPr lvl="1">
              <a:defRPr/>
            </a:pPr>
            <a:endParaRPr lang="en-US" sz="1600" dirty="0"/>
          </a:p>
        </p:txBody>
      </p:sp>
    </p:spTree>
    <p:extLst>
      <p:ext uri="{BB962C8B-B14F-4D97-AF65-F5344CB8AC3E}">
        <p14:creationId xmlns:p14="http://schemas.microsoft.com/office/powerpoint/2010/main" val="35266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3701-17-06 Responsibility of operator and nursing home administrator; quality assurance and performance improvement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400" dirty="0"/>
              <a:t>Must establish an effective system to obtain and use feedback and input from residents and resident representatives on an ongoing basis and communicate QAPI priorities with the resident council on a regular basis</a:t>
            </a:r>
          </a:p>
          <a:p>
            <a:pPr>
              <a:defRPr/>
            </a:pPr>
            <a:endParaRPr lang="en-US" sz="1400" dirty="0"/>
          </a:p>
          <a:p>
            <a:pPr>
              <a:defRPr/>
            </a:pPr>
            <a:r>
              <a:rPr lang="en-US" sz="1400" dirty="0"/>
              <a:t>The requirement to participate in at least one quality improvement project every two years from the approved department of again list was removed</a:t>
            </a:r>
          </a:p>
          <a:p>
            <a:pPr lvl="1">
              <a:defRPr/>
            </a:pPr>
            <a:r>
              <a:rPr lang="en-US" sz="1200" dirty="0"/>
              <a:t>Replaced with the administrator is obligated to ensure that the nursing home participate in a least one quality improvement project every two years per section 3721.07 of the Revised Code</a:t>
            </a:r>
          </a:p>
          <a:p>
            <a:pPr lvl="1">
              <a:defRPr/>
            </a:pPr>
            <a:endParaRPr lang="en-US" sz="1400" dirty="0"/>
          </a:p>
          <a:p>
            <a:pPr lvl="1">
              <a:defRPr/>
            </a:pPr>
            <a:endParaRPr lang="en-US" sz="1600" dirty="0"/>
          </a:p>
        </p:txBody>
      </p:sp>
    </p:spTree>
    <p:extLst>
      <p:ext uri="{BB962C8B-B14F-4D97-AF65-F5344CB8AC3E}">
        <p14:creationId xmlns:p14="http://schemas.microsoft.com/office/powerpoint/2010/main" val="387233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 Qualifications and health of personnel</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600" dirty="0"/>
              <a:t>Adds infection control to the list of trainings required during orientation for each staff member, consultant and volunteer.</a:t>
            </a:r>
          </a:p>
          <a:p>
            <a:pPr marL="0" indent="0">
              <a:buNone/>
              <a:defRPr/>
            </a:pPr>
            <a:endParaRPr lang="en-US" sz="1600" dirty="0"/>
          </a:p>
          <a:p>
            <a:pPr>
              <a:defRPr/>
            </a:pPr>
            <a:r>
              <a:rPr lang="en-US" sz="1600" dirty="0"/>
              <a:t>Adds exploitation of a resident to the list of disciplinary actions that would result in a nursing home not being allowed to employ or continue to employ a person for direct care to an older adult.</a:t>
            </a:r>
          </a:p>
          <a:p>
            <a:pPr lvl="1">
              <a:defRPr/>
            </a:pPr>
            <a:endParaRPr lang="en-US" sz="1600" dirty="0"/>
          </a:p>
        </p:txBody>
      </p:sp>
    </p:spTree>
    <p:extLst>
      <p:ext uri="{BB962C8B-B14F-4D97-AF65-F5344CB8AC3E}">
        <p14:creationId xmlns:p14="http://schemas.microsoft.com/office/powerpoint/2010/main" val="395426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3701-17-07.1 Training and competency evaluation for nurse aides working in long-term care facilities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800" dirty="0"/>
              <a:t>Adds that a person who has successfully completed a prelicensure program of nursing education approved by the board of nursing, or by an agency of another state that regulates nursing education, and passed the examination accepted by the board of nursing will be deemed as successfully completing a competency evaluation in order to serve as a nurse aide</a:t>
            </a:r>
          </a:p>
        </p:txBody>
      </p:sp>
    </p:spTree>
    <p:extLst>
      <p:ext uri="{BB962C8B-B14F-4D97-AF65-F5344CB8AC3E}">
        <p14:creationId xmlns:p14="http://schemas.microsoft.com/office/powerpoint/2010/main" val="220817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3701-17-07.2 Dining assistants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800" dirty="0"/>
              <a:t>The eight hours of didactic instruction may now be presented online with the instructor being available at the end of the class for discussion and questions</a:t>
            </a:r>
          </a:p>
        </p:txBody>
      </p:sp>
    </p:spTree>
    <p:extLst>
      <p:ext uri="{BB962C8B-B14F-4D97-AF65-F5344CB8AC3E}">
        <p14:creationId xmlns:p14="http://schemas.microsoft.com/office/powerpoint/2010/main" val="265173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256E-D8E2-4054-A4D8-30E8DBEED119}"/>
              </a:ext>
            </a:extLst>
          </p:cNvPr>
          <p:cNvSpPr>
            <a:spLocks noGrp="1"/>
          </p:cNvSpPr>
          <p:nvPr>
            <p:ph type="title"/>
          </p:nvPr>
        </p:nvSpPr>
        <p:spPr>
          <a:xfrm>
            <a:off x="935038" y="609600"/>
            <a:ext cx="7764462" cy="1325563"/>
          </a:xfrm>
        </p:spPr>
        <p:txBody>
          <a:bodyPr rtlCol="0">
            <a:normAutofit/>
          </a:bodyPr>
          <a:lstStyle/>
          <a:p>
            <a:pPr eaLnBrk="1" fontAlgn="auto" hangingPunct="1">
              <a:spcAft>
                <a:spcPts val="0"/>
              </a:spcAft>
              <a:defRPr/>
            </a:pPr>
            <a:r>
              <a:rPr lang="en-US" sz="2550" dirty="0"/>
              <a:t>Today’s Speaker</a:t>
            </a:r>
          </a:p>
        </p:txBody>
      </p:sp>
      <p:sp>
        <p:nvSpPr>
          <p:cNvPr id="3" name="Content Placeholder 2">
            <a:extLst>
              <a:ext uri="{FF2B5EF4-FFF2-40B4-BE49-F238E27FC236}">
                <a16:creationId xmlns:a16="http://schemas.microsoft.com/office/drawing/2014/main" id="{AA377C84-B162-4E2C-9A28-774D18FE8CFC}"/>
              </a:ext>
            </a:extLst>
          </p:cNvPr>
          <p:cNvSpPr>
            <a:spLocks noGrp="1"/>
          </p:cNvSpPr>
          <p:nvPr>
            <p:ph idx="1"/>
          </p:nvPr>
        </p:nvSpPr>
        <p:spPr>
          <a:xfrm>
            <a:off x="1025525" y="1819275"/>
            <a:ext cx="7764463" cy="4757738"/>
          </a:xfrm>
        </p:spPr>
        <p:txBody>
          <a:bodyPr rtlCol="0">
            <a:normAutofit/>
          </a:bodyPr>
          <a:lstStyle/>
          <a:p>
            <a:pPr marL="0" indent="0" eaLnBrk="1" fontAlgn="auto" hangingPunct="1">
              <a:spcAft>
                <a:spcPts val="0"/>
              </a:spcAft>
              <a:buFont typeface="Arial" panose="020B0604020202020204" pitchFamily="34" charset="0"/>
              <a:buNone/>
              <a:defRPr/>
            </a:pPr>
            <a:r>
              <a:rPr lang="en-US" b="1" dirty="0"/>
              <a:t>Tammy Cassidy RN, BSN, LNHA, RAC-MT, CEAL</a:t>
            </a:r>
          </a:p>
          <a:p>
            <a:pPr marL="0" indent="0" eaLnBrk="1" fontAlgn="auto" hangingPunct="1">
              <a:spcAft>
                <a:spcPts val="0"/>
              </a:spcAft>
              <a:buFont typeface="Arial" panose="020B0604020202020204" pitchFamily="34" charset="0"/>
              <a:buNone/>
              <a:defRPr/>
            </a:pPr>
            <a:r>
              <a:rPr lang="en-US" dirty="0"/>
              <a:t>Tammy Cassidy is a registered nurse with over 30 years of experience in long term care, including Director of Nursing, MDS Coordinator, Corporate Clinical Compliance, Corporate Risk Manager, Vice President of Clinical Quality and Reimbursement, as well as the founder of T. L. Cassidy &amp; Associates, which provided consulting services since 2001.  She is also a Licensed Nursing Home Administrator and former CMS DAVE2 reviewer, specializing in MDS accuracy. She has been certified in Gerontological Nursing, MDS, CEAL, and she is a Master Trainer for the AAPACN Resident Assessment Coordinator certification.  Ms. Cassidy is a nationally recognized speaker, focusing on MDS, clinical quality, risk management, and regulatory best practices. She is proud to be serving the members of the Ohio Health Care Association as the Regulatory Director.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3701-17-07.3 Nurse aide registry</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4436"/>
            <a:ext cx="7764463" cy="4256401"/>
          </a:xfrm>
        </p:spPr>
        <p:txBody>
          <a:bodyPr/>
          <a:lstStyle/>
          <a:p>
            <a:pPr>
              <a:defRPr/>
            </a:pPr>
            <a:r>
              <a:rPr lang="en-US" sz="1800" dirty="0"/>
              <a:t>Minor wording changes</a:t>
            </a:r>
          </a:p>
        </p:txBody>
      </p:sp>
    </p:spTree>
    <p:extLst>
      <p:ext uri="{BB962C8B-B14F-4D97-AF65-F5344CB8AC3E}">
        <p14:creationId xmlns:p14="http://schemas.microsoft.com/office/powerpoint/2010/main" val="167731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3701-17-07.8 Personnel standards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166552"/>
            <a:ext cx="7764463" cy="4534286"/>
          </a:xfrm>
        </p:spPr>
        <p:txBody>
          <a:bodyPr/>
          <a:lstStyle/>
          <a:p>
            <a:pPr marL="0" indent="0">
              <a:buNone/>
              <a:defRPr/>
            </a:pPr>
            <a:r>
              <a:rPr lang="en-US" sz="1800" dirty="0"/>
              <a:t>Administrator hour requirement changes</a:t>
            </a:r>
          </a:p>
          <a:p>
            <a:pPr lvl="1">
              <a:defRPr/>
            </a:pPr>
            <a:r>
              <a:rPr lang="en-US" sz="1600" dirty="0"/>
              <a:t>Homes with </a:t>
            </a:r>
            <a:r>
              <a:rPr lang="en-US" sz="1600" b="1" dirty="0"/>
              <a:t>fewer</a:t>
            </a:r>
            <a:r>
              <a:rPr lang="en-US" sz="1600" dirty="0"/>
              <a:t> than one hundred bed capacity:</a:t>
            </a:r>
          </a:p>
          <a:p>
            <a:pPr lvl="2">
              <a:defRPr/>
            </a:pPr>
            <a:r>
              <a:rPr lang="en-US" sz="1500" dirty="0"/>
              <a:t>Must have an administrator present in the home for no less than 16 hours per week</a:t>
            </a:r>
          </a:p>
          <a:p>
            <a:pPr lvl="2">
              <a:defRPr/>
            </a:pPr>
            <a:endParaRPr lang="en-US" sz="1500" dirty="0"/>
          </a:p>
          <a:p>
            <a:pPr lvl="1">
              <a:defRPr/>
            </a:pPr>
            <a:r>
              <a:rPr lang="en-US" sz="1600" dirty="0"/>
              <a:t>Homes with capacity of one hundred </a:t>
            </a:r>
            <a:r>
              <a:rPr lang="en-US" sz="1600" b="1" dirty="0"/>
              <a:t>or more</a:t>
            </a:r>
            <a:r>
              <a:rPr lang="en-US" sz="1600" dirty="0"/>
              <a:t>:</a:t>
            </a:r>
          </a:p>
          <a:p>
            <a:pPr lvl="2">
              <a:defRPr/>
            </a:pPr>
            <a:r>
              <a:rPr lang="en-US" sz="1500" dirty="0"/>
              <a:t>Must have an administrator present in the home on a full-time basis, at least 30 hours per week for the SNF</a:t>
            </a:r>
          </a:p>
          <a:p>
            <a:pPr lvl="2">
              <a:defRPr/>
            </a:pPr>
            <a:endParaRPr lang="en-US" sz="1500" dirty="0"/>
          </a:p>
          <a:p>
            <a:pPr lvl="1">
              <a:defRPr/>
            </a:pPr>
            <a:r>
              <a:rPr lang="en-US" sz="1600" dirty="0"/>
              <a:t>The administrator will designate another staff member to be the point of contact when they are absent due to illness, vacation or an emergency</a:t>
            </a:r>
          </a:p>
          <a:p>
            <a:pPr marL="342900" lvl="1" indent="0">
              <a:buNone/>
              <a:defRPr/>
            </a:pPr>
            <a:endParaRPr lang="en-US" sz="1600" dirty="0"/>
          </a:p>
          <a:p>
            <a:pPr marL="342900" lvl="1" indent="0" algn="ctr">
              <a:buNone/>
              <a:defRPr/>
            </a:pPr>
            <a:r>
              <a:rPr lang="en-US" sz="1600" b="1" dirty="0"/>
              <a:t>Based on capacity, not current census</a:t>
            </a:r>
          </a:p>
        </p:txBody>
      </p:sp>
    </p:spTree>
    <p:extLst>
      <p:ext uri="{BB962C8B-B14F-4D97-AF65-F5344CB8AC3E}">
        <p14:creationId xmlns:p14="http://schemas.microsoft.com/office/powerpoint/2010/main" val="1097585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3701-17-07.8 Personnel standards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166552"/>
            <a:ext cx="7764463" cy="4534286"/>
          </a:xfrm>
        </p:spPr>
        <p:txBody>
          <a:bodyPr/>
          <a:lstStyle/>
          <a:p>
            <a:pPr>
              <a:defRPr/>
            </a:pPr>
            <a:r>
              <a:rPr lang="en-US" sz="1800" dirty="0"/>
              <a:t>Adds that each nursing home will have a designated infection prevention and control coordinator</a:t>
            </a:r>
          </a:p>
        </p:txBody>
      </p:sp>
    </p:spTree>
    <p:extLst>
      <p:ext uri="{BB962C8B-B14F-4D97-AF65-F5344CB8AC3E}">
        <p14:creationId xmlns:p14="http://schemas.microsoft.com/office/powerpoint/2010/main" val="105152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3701-17-07.9 Resident life enrichment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1812324"/>
            <a:ext cx="7764463" cy="4888514"/>
          </a:xfrm>
        </p:spPr>
        <p:txBody>
          <a:bodyPr/>
          <a:lstStyle/>
          <a:p>
            <a:pPr>
              <a:defRPr/>
            </a:pPr>
            <a:r>
              <a:rPr lang="en-US" sz="1800" dirty="0"/>
              <a:t>Updates the rule to allow for new technology. For example, in regard to the methods of communication the residents will have access to:</a:t>
            </a:r>
          </a:p>
          <a:p>
            <a:pPr lvl="1">
              <a:defRPr/>
            </a:pPr>
            <a:r>
              <a:rPr lang="en-US" sz="1600" dirty="0"/>
              <a:t>Telegrams are replaced with electronic mail</a:t>
            </a:r>
          </a:p>
          <a:p>
            <a:pPr lvl="1">
              <a:defRPr/>
            </a:pPr>
            <a:r>
              <a:rPr lang="en-US" sz="1600" dirty="0"/>
              <a:t>Outgoing mail must be unscreened</a:t>
            </a:r>
          </a:p>
          <a:p>
            <a:pPr lvl="1">
              <a:defRPr/>
            </a:pPr>
            <a:r>
              <a:rPr lang="en-US" sz="1600" dirty="0"/>
              <a:t>Each resident will have access to telephone or a device for video conferencing</a:t>
            </a:r>
          </a:p>
          <a:p>
            <a:pPr lvl="1">
              <a:defRPr/>
            </a:pPr>
            <a:r>
              <a:rPr lang="en-US" sz="1600" dirty="0"/>
              <a:t>Clarifies that each resident can use their own video devices for communication</a:t>
            </a:r>
          </a:p>
          <a:p>
            <a:pPr lvl="1">
              <a:defRPr/>
            </a:pPr>
            <a:r>
              <a:rPr lang="en-US" sz="1600" dirty="0"/>
              <a:t>Indicates each resident that is determined to need assistance with communication devices, receives assistance in a timely manner as staffing allows</a:t>
            </a:r>
          </a:p>
          <a:p>
            <a:pPr lvl="1">
              <a:defRPr/>
            </a:pPr>
            <a:endParaRPr lang="en-US" sz="1600" dirty="0"/>
          </a:p>
          <a:p>
            <a:pPr>
              <a:defRPr/>
            </a:pPr>
            <a:r>
              <a:rPr lang="en-US" sz="1800" dirty="0"/>
              <a:t>The nursing home must have a plan and procedures to provide appropriate visitation in the event of a facility or public health emergency</a:t>
            </a:r>
          </a:p>
        </p:txBody>
      </p:sp>
    </p:spTree>
    <p:extLst>
      <p:ext uri="{BB962C8B-B14F-4D97-AF65-F5344CB8AC3E}">
        <p14:creationId xmlns:p14="http://schemas.microsoft.com/office/powerpoint/2010/main" val="43493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3701-17-10 Resident assessment; advanced care planning</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Upon admission, the nursing home will assess each resident in the following areas:</a:t>
            </a:r>
          </a:p>
          <a:p>
            <a:pPr marL="685800" lvl="1" indent="-342900">
              <a:buFont typeface="+mj-lt"/>
              <a:buAutoNum type="alphaLcParenR"/>
              <a:defRPr/>
            </a:pPr>
            <a:r>
              <a:rPr lang="en-US" sz="1600" dirty="0"/>
              <a:t>Cardiovascular, pulmonary, neurological status including auscultation of heart and lung sounds, pulses and vital signs; and</a:t>
            </a:r>
          </a:p>
          <a:p>
            <a:pPr marL="685800" lvl="1" indent="-342900">
              <a:buFont typeface="+mj-lt"/>
              <a:buAutoNum type="alphaLcParenR"/>
              <a:defRPr/>
            </a:pPr>
            <a:r>
              <a:rPr lang="en-US" sz="1600" dirty="0"/>
              <a:t>Hydration and nutritional status, including allergies and intolerances;</a:t>
            </a:r>
          </a:p>
          <a:p>
            <a:pPr marL="685800" lvl="1" indent="-342900">
              <a:buFont typeface="+mj-lt"/>
              <a:buAutoNum type="alphaLcParenR"/>
              <a:defRPr/>
            </a:pPr>
            <a:r>
              <a:rPr lang="en-US" sz="1600" dirty="0"/>
              <a:t>Presenting physical, psycho-social and mental status;</a:t>
            </a:r>
          </a:p>
          <a:p>
            <a:pPr marL="685800" lvl="1" indent="-342900">
              <a:buFont typeface="+mj-lt"/>
              <a:buAutoNum type="alphaLcParenR"/>
              <a:defRPr/>
            </a:pPr>
            <a:r>
              <a:rPr lang="en-US" sz="1600" dirty="0"/>
              <a:t>Ability to conduct the activities of daily living – NEW</a:t>
            </a:r>
          </a:p>
          <a:p>
            <a:pPr marL="685800" lvl="1" indent="-342900">
              <a:buFont typeface="+mj-lt"/>
              <a:buAutoNum type="alphaLcParenR"/>
              <a:defRPr/>
            </a:pPr>
            <a:r>
              <a:rPr lang="en-US" sz="1600" dirty="0"/>
              <a:t>Head to toe skin assessment – NEW</a:t>
            </a:r>
          </a:p>
          <a:p>
            <a:pPr marL="685800" lvl="1" indent="-342900">
              <a:buFont typeface="+mj-lt"/>
              <a:buAutoNum type="alphaLcParenR"/>
              <a:defRPr/>
            </a:pPr>
            <a:r>
              <a:rPr lang="en-US" sz="1600" dirty="0"/>
              <a:t>Risk for elopement – NEW</a:t>
            </a:r>
          </a:p>
          <a:p>
            <a:pPr marL="685800" lvl="1" indent="-342900">
              <a:buFont typeface="+mj-lt"/>
              <a:buAutoNum type="alphaLcParenR"/>
              <a:defRPr/>
            </a:pPr>
            <a:r>
              <a:rPr lang="en-US" sz="1600" dirty="0"/>
              <a:t>Preferences related to discharge timeline – NEW</a:t>
            </a:r>
          </a:p>
          <a:p>
            <a:pPr marL="685800" lvl="1" indent="-342900">
              <a:buFont typeface="+mj-lt"/>
              <a:buAutoNum type="alphaLcParenR"/>
              <a:defRPr/>
            </a:pPr>
            <a:endParaRPr lang="en-US" sz="1600" dirty="0"/>
          </a:p>
          <a:p>
            <a:pPr>
              <a:defRPr/>
            </a:pPr>
            <a:r>
              <a:rPr lang="en-US" sz="1800" dirty="0"/>
              <a:t>Includes development of a baseline care plan upon admission</a:t>
            </a:r>
          </a:p>
        </p:txBody>
      </p:sp>
    </p:spTree>
    <p:extLst>
      <p:ext uri="{BB962C8B-B14F-4D97-AF65-F5344CB8AC3E}">
        <p14:creationId xmlns:p14="http://schemas.microsoft.com/office/powerpoint/2010/main" val="3454920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3701-17-10 Resident assessment; advanced care planning</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In addition to an admission assessment, a comprehensive assessment will be performed at least annually, within thirty days of the anniversary date of the completion of the resident’s last comprehensive assessment. (Not new)</a:t>
            </a:r>
          </a:p>
          <a:p>
            <a:pPr lvl="1">
              <a:defRPr/>
            </a:pPr>
            <a:r>
              <a:rPr lang="en-US" sz="1600" dirty="0"/>
              <a:t>Added additional areas of review to the assessment:</a:t>
            </a:r>
          </a:p>
          <a:p>
            <a:pPr lvl="2">
              <a:defRPr/>
            </a:pPr>
            <a:r>
              <a:rPr lang="en-US" sz="1500" dirty="0"/>
              <a:t>Head to toe skin status assessment</a:t>
            </a:r>
          </a:p>
          <a:p>
            <a:pPr lvl="2">
              <a:defRPr/>
            </a:pPr>
            <a:r>
              <a:rPr lang="en-US" sz="1500" dirty="0"/>
              <a:t>Ability to conduct activities of daily living</a:t>
            </a:r>
          </a:p>
          <a:p>
            <a:pPr lvl="2">
              <a:defRPr/>
            </a:pPr>
            <a:r>
              <a:rPr lang="en-US" sz="1500" dirty="0"/>
              <a:t>Risk of elopement</a:t>
            </a:r>
          </a:p>
          <a:p>
            <a:pPr lvl="2">
              <a:defRPr/>
            </a:pPr>
            <a:endParaRPr lang="en-US" sz="1500" dirty="0"/>
          </a:p>
          <a:p>
            <a:pPr>
              <a:defRPr/>
            </a:pPr>
            <a:r>
              <a:rPr lang="en-US" sz="1800" dirty="0"/>
              <a:t>In addition to an admission and annual comprehensive assessment, a periodic assessment must be completed at least every three months, and with a change in condition. The new assessment items above also apply to these assessments</a:t>
            </a:r>
          </a:p>
        </p:txBody>
      </p:sp>
    </p:spTree>
    <p:extLst>
      <p:ext uri="{BB962C8B-B14F-4D97-AF65-F5344CB8AC3E}">
        <p14:creationId xmlns:p14="http://schemas.microsoft.com/office/powerpoint/2010/main" val="2398441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3701-17-10 Resident assessment; advanced care planning</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If the nursing home has a designated smoking area, the assessments initially, annually and periodically will also include:</a:t>
            </a:r>
          </a:p>
          <a:p>
            <a:pPr lvl="1">
              <a:defRPr/>
            </a:pPr>
            <a:r>
              <a:rPr lang="en-US" sz="1600" dirty="0"/>
              <a:t>An assessment of the resident’s ability to smoke without supervision and without a smoking apron</a:t>
            </a:r>
          </a:p>
          <a:p>
            <a:pPr lvl="1">
              <a:defRPr/>
            </a:pPr>
            <a:r>
              <a:rPr lang="en-US" sz="1600" dirty="0"/>
              <a:t>An evaluation and changes to cognitive, communicative, mood, or behavioral patterns associated with smoking</a:t>
            </a:r>
          </a:p>
        </p:txBody>
      </p:sp>
    </p:spTree>
    <p:extLst>
      <p:ext uri="{BB962C8B-B14F-4D97-AF65-F5344CB8AC3E}">
        <p14:creationId xmlns:p14="http://schemas.microsoft.com/office/powerpoint/2010/main" val="245821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3701-17-11 Infection control</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Rescinds and replaces the previous rule</a:t>
            </a:r>
          </a:p>
          <a:p>
            <a:pPr>
              <a:defRPr/>
            </a:pPr>
            <a:r>
              <a:rPr lang="en-US" sz="1800" dirty="0"/>
              <a:t>Requires each nursing home to establish and implement policies and procedures for the purposes of infection control</a:t>
            </a:r>
          </a:p>
          <a:p>
            <a:pPr>
              <a:defRPr/>
            </a:pPr>
            <a:r>
              <a:rPr lang="en-US" sz="1800" dirty="0"/>
              <a:t>Must have an infection prevention and control coordinator</a:t>
            </a:r>
          </a:p>
          <a:p>
            <a:pPr lvl="1">
              <a:defRPr/>
            </a:pPr>
            <a:r>
              <a:rPr lang="en-US" sz="1600" dirty="0"/>
              <a:t>Must work at least part-time and participate in the QAPI committee</a:t>
            </a:r>
          </a:p>
          <a:p>
            <a:pPr lvl="1">
              <a:defRPr/>
            </a:pPr>
            <a:r>
              <a:rPr lang="en-US" sz="1600" dirty="0"/>
              <a:t>Further defines qualifications of the infection </a:t>
            </a:r>
            <a:r>
              <a:rPr lang="en-US" sz="1600" dirty="0" err="1"/>
              <a:t>preventionist</a:t>
            </a:r>
            <a:endParaRPr lang="en-US" sz="1600" dirty="0"/>
          </a:p>
          <a:p>
            <a:pPr>
              <a:defRPr/>
            </a:pPr>
            <a:r>
              <a:rPr lang="en-US" sz="1800" dirty="0"/>
              <a:t>Must include tuberculosis testing in infection prevention plans</a:t>
            </a:r>
          </a:p>
          <a:p>
            <a:pPr>
              <a:defRPr/>
            </a:pPr>
            <a:r>
              <a:rPr lang="en-US" sz="1800" dirty="0"/>
              <a:t>Must have a written surveillance plan to track infection, report diseases and implement a water management program</a:t>
            </a:r>
          </a:p>
        </p:txBody>
      </p:sp>
    </p:spTree>
    <p:extLst>
      <p:ext uri="{BB962C8B-B14F-4D97-AF65-F5344CB8AC3E}">
        <p14:creationId xmlns:p14="http://schemas.microsoft.com/office/powerpoint/2010/main" val="182472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3701-17-12 Notification and reporting of changes in health status, illness, injury and death of a resident</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Clarified that is the responsibility of the administer, or their designee to ensure proper notification of changes in resident status are communicated and documented.</a:t>
            </a:r>
          </a:p>
        </p:txBody>
      </p:sp>
    </p:spTree>
    <p:extLst>
      <p:ext uri="{BB962C8B-B14F-4D97-AF65-F5344CB8AC3E}">
        <p14:creationId xmlns:p14="http://schemas.microsoft.com/office/powerpoint/2010/main" val="398281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3701-17-13 Medical supervision</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41359"/>
            <a:ext cx="7764463" cy="4259479"/>
          </a:xfrm>
        </p:spPr>
        <p:txBody>
          <a:bodyPr/>
          <a:lstStyle/>
          <a:p>
            <a:pPr>
              <a:defRPr/>
            </a:pPr>
            <a:r>
              <a:rPr lang="en-US" sz="1800" dirty="0"/>
              <a:t>Indicates that the medical director will ensure medical standards are adhered to during facility emergencies, voluntary closures, and decertification or licensure actions and this can be performed either in-person or virtually</a:t>
            </a:r>
          </a:p>
          <a:p>
            <a:pPr>
              <a:defRPr/>
            </a:pPr>
            <a:r>
              <a:rPr lang="en-US" sz="1800" dirty="0"/>
              <a:t>Clarifies that medical director responsibilities include maintaining surveillance of the health of nursing home staff to avoid the spread of infectious diseases</a:t>
            </a:r>
          </a:p>
          <a:p>
            <a:pPr>
              <a:defRPr/>
            </a:pPr>
            <a:r>
              <a:rPr lang="en-US" sz="1800" dirty="0"/>
              <a:t>The medical director must review all deficiency statements issued to the nursing home concerning the medical director</a:t>
            </a:r>
          </a:p>
          <a:p>
            <a:pPr>
              <a:defRPr/>
            </a:pPr>
            <a:r>
              <a:rPr lang="en-US" sz="1800" dirty="0"/>
              <a:t>Updated methods of communicating orders to include email</a:t>
            </a:r>
          </a:p>
        </p:txBody>
      </p:sp>
    </p:spTree>
    <p:extLst>
      <p:ext uri="{BB962C8B-B14F-4D97-AF65-F5344CB8AC3E}">
        <p14:creationId xmlns:p14="http://schemas.microsoft.com/office/powerpoint/2010/main" val="251837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6176A739-61E3-4BC0-BE0A-F9675C1734B0}"/>
              </a:ext>
            </a:extLst>
          </p:cNvPr>
          <p:cNvSpPr>
            <a:spLocks noGrp="1"/>
          </p:cNvSpPr>
          <p:nvPr>
            <p:ph type="title"/>
          </p:nvPr>
        </p:nvSpPr>
        <p:spPr/>
        <p:txBody>
          <a:bodyPr/>
          <a:lstStyle/>
          <a:p>
            <a:pPr algn="l"/>
            <a:r>
              <a:rPr lang="en-US" altLang="en-US"/>
              <a:t>Background</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p:txBody>
          <a:bodyPr/>
          <a:lstStyle/>
          <a:p>
            <a:pPr>
              <a:defRPr/>
            </a:pPr>
            <a:r>
              <a:rPr lang="en-US" sz="2000" dirty="0"/>
              <a:t>Statutory review process every five years</a:t>
            </a:r>
          </a:p>
          <a:p>
            <a:pPr>
              <a:defRPr/>
            </a:pPr>
            <a:r>
              <a:rPr lang="en-US" sz="2000" dirty="0"/>
              <a:t>The Ohio licensure changes were part of the five year review</a:t>
            </a:r>
          </a:p>
          <a:p>
            <a:pPr>
              <a:defRPr/>
            </a:pPr>
            <a:r>
              <a:rPr lang="en-US" sz="2000" dirty="0"/>
              <a:t>Process began in 2024</a:t>
            </a:r>
          </a:p>
          <a:p>
            <a:pPr>
              <a:defRPr/>
            </a:pPr>
            <a:r>
              <a:rPr lang="en-US" sz="2000" dirty="0"/>
              <a:t>Two periods for public comment, one in February 2024 and another in October 2024. OHCA commented in both periods</a:t>
            </a:r>
          </a:p>
          <a:p>
            <a:pPr>
              <a:defRPr/>
            </a:pPr>
            <a:r>
              <a:rPr lang="en-US" sz="2000" dirty="0"/>
              <a:t>Final rules were filed on July 7, 2025</a:t>
            </a:r>
          </a:p>
          <a:p>
            <a:pPr>
              <a:defRPr/>
            </a:pPr>
            <a:r>
              <a:rPr lang="en-US" sz="2000" dirty="0"/>
              <a:t>Rules are effective as of July 17, 2025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3701-17-14 Plan of care; treatment and care; discharge planning, bathing</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450237"/>
            <a:ext cx="7764463" cy="4250601"/>
          </a:xfrm>
        </p:spPr>
        <p:txBody>
          <a:bodyPr/>
          <a:lstStyle/>
          <a:p>
            <a:pPr>
              <a:defRPr/>
            </a:pPr>
            <a:r>
              <a:rPr lang="en-US" sz="1800" dirty="0"/>
              <a:t>Indicates that a nursing home will begin discharge planning for any resident for whom the initial and subsequent assessment indicated an interest in discharge</a:t>
            </a:r>
          </a:p>
        </p:txBody>
      </p:sp>
    </p:spTree>
    <p:extLst>
      <p:ext uri="{BB962C8B-B14F-4D97-AF65-F5344CB8AC3E}">
        <p14:creationId xmlns:p14="http://schemas.microsoft.com/office/powerpoint/2010/main" val="1755032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3701-17-15 Restraints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299317"/>
            <a:ext cx="7764463" cy="4401521"/>
          </a:xfrm>
        </p:spPr>
        <p:txBody>
          <a:bodyPr/>
          <a:lstStyle/>
          <a:p>
            <a:pPr>
              <a:defRPr/>
            </a:pPr>
            <a:r>
              <a:rPr lang="en-US" sz="1800" dirty="0"/>
              <a:t>The quality assurance committee will review use of restraints and isolation, and any incidents that resulted from their use, on a monthly basis, looking for trends</a:t>
            </a:r>
          </a:p>
        </p:txBody>
      </p:sp>
    </p:spTree>
    <p:extLst>
      <p:ext uri="{BB962C8B-B14F-4D97-AF65-F5344CB8AC3E}">
        <p14:creationId xmlns:p14="http://schemas.microsoft.com/office/powerpoint/2010/main" val="214844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3701-17-16 Equipment and supplies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299317"/>
            <a:ext cx="7764463" cy="4401521"/>
          </a:xfrm>
        </p:spPr>
        <p:txBody>
          <a:bodyPr/>
          <a:lstStyle/>
          <a:p>
            <a:pPr>
              <a:defRPr/>
            </a:pPr>
            <a:r>
              <a:rPr lang="en-US" sz="1800" dirty="0"/>
              <a:t>Establishes that each resident will be provided with a clean comfortable flame-resistant mattress suitable for the size of the resident</a:t>
            </a:r>
          </a:p>
          <a:p>
            <a:pPr>
              <a:defRPr/>
            </a:pPr>
            <a:r>
              <a:rPr lang="en-US" sz="1800" dirty="0"/>
              <a:t>If the resident chooses to sleep on an alternate piece of furniture, such as a reclining chair, the nursing home will ensure that a bed meeting the provisions of the rule will remain available to the resident upon request.</a:t>
            </a:r>
          </a:p>
          <a:p>
            <a:pPr>
              <a:defRPr/>
            </a:pPr>
            <a:r>
              <a:rPr lang="en-US" sz="1800" dirty="0"/>
              <a:t>Establishes that resident rooms will have full visual privacy for each resident including blinds, shades, or curtains for each exterior window in a resident’s room that the resident may open and close or have opened or closed for them upon request</a:t>
            </a:r>
          </a:p>
        </p:txBody>
      </p:sp>
    </p:spTree>
    <p:extLst>
      <p:ext uri="{BB962C8B-B14F-4D97-AF65-F5344CB8AC3E}">
        <p14:creationId xmlns:p14="http://schemas.microsoft.com/office/powerpoint/2010/main" val="384041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3701-17-16 Equipment and supplies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299317"/>
            <a:ext cx="7764463" cy="4401521"/>
          </a:xfrm>
        </p:spPr>
        <p:txBody>
          <a:bodyPr/>
          <a:lstStyle/>
          <a:p>
            <a:pPr>
              <a:defRPr/>
            </a:pPr>
            <a:r>
              <a:rPr lang="en-US" sz="1800" dirty="0"/>
              <a:t>The call signal system must be accessible directly or through assistive devices assessed to be most appropriate for the resident’s physical and cognitive capacity, and is within reach of the resident</a:t>
            </a:r>
          </a:p>
        </p:txBody>
      </p:sp>
    </p:spTree>
    <p:extLst>
      <p:ext uri="{BB962C8B-B14F-4D97-AF65-F5344CB8AC3E}">
        <p14:creationId xmlns:p14="http://schemas.microsoft.com/office/powerpoint/2010/main" val="1084203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3701-17-17 Medicines and drugs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299317"/>
            <a:ext cx="7764463" cy="4401521"/>
          </a:xfrm>
        </p:spPr>
        <p:txBody>
          <a:bodyPr/>
          <a:lstStyle/>
          <a:p>
            <a:pPr>
              <a:defRPr/>
            </a:pPr>
            <a:r>
              <a:rPr lang="en-US" sz="1800" dirty="0"/>
              <a:t>Indicates that medications are to be provided in a manner to ensure the privacy of the resident</a:t>
            </a:r>
          </a:p>
          <a:p>
            <a:pPr>
              <a:defRPr/>
            </a:pPr>
            <a:endParaRPr lang="en-US" sz="1800" dirty="0"/>
          </a:p>
          <a:p>
            <a:pPr>
              <a:defRPr/>
            </a:pPr>
            <a:r>
              <a:rPr lang="en-US" sz="1800" dirty="0"/>
              <a:t>Nursing homes will have a plan for making sufficient medications and records or residents’ orders available to ensure continuity of care in the event of an emergency evacuation or closure</a:t>
            </a:r>
          </a:p>
        </p:txBody>
      </p:sp>
    </p:spTree>
    <p:extLst>
      <p:ext uri="{BB962C8B-B14F-4D97-AF65-F5344CB8AC3E}">
        <p14:creationId xmlns:p14="http://schemas.microsoft.com/office/powerpoint/2010/main" val="2917834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3701-17-17 Medicines and drugs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1"/>
            <a:ext cx="7764463" cy="4605338"/>
          </a:xfrm>
        </p:spPr>
        <p:txBody>
          <a:bodyPr/>
          <a:lstStyle/>
          <a:p>
            <a:pPr>
              <a:defRPr/>
            </a:pPr>
            <a:endParaRPr lang="en-US" sz="1800" dirty="0"/>
          </a:p>
          <a:p>
            <a:pPr>
              <a:defRPr/>
            </a:pPr>
            <a:r>
              <a:rPr lang="en-US" sz="1800" dirty="0"/>
              <a:t>Resident medications will be available without an interruption in the timely administration of the medication in accordance with the resident’s treatment plan.</a:t>
            </a:r>
          </a:p>
          <a:p>
            <a:pPr lvl="1">
              <a:defRPr/>
            </a:pPr>
            <a:r>
              <a:rPr lang="en-US" sz="1600" dirty="0"/>
              <a:t>If a medication order changes during the admission process, is not available in house, or will not be available through the pharmacy in time for the resident’s next scheduled does, the nursing home will:</a:t>
            </a:r>
          </a:p>
          <a:p>
            <a:pPr lvl="2">
              <a:defRPr/>
            </a:pPr>
            <a:r>
              <a:rPr lang="en-US" sz="1500" dirty="0"/>
              <a:t>Contact the prescriber to obtain additional instructions and/or a prescription for an appropriate alternative medication to be provided to the resident </a:t>
            </a:r>
          </a:p>
          <a:p>
            <a:pPr lvl="2">
              <a:defRPr/>
            </a:pPr>
            <a:r>
              <a:rPr lang="en-US" sz="1500" dirty="0"/>
              <a:t>If the original prescriber is not available, the nursing home will contact the nursing home medical director for assistance</a:t>
            </a:r>
          </a:p>
        </p:txBody>
      </p:sp>
    </p:spTree>
    <p:extLst>
      <p:ext uri="{BB962C8B-B14F-4D97-AF65-F5344CB8AC3E}">
        <p14:creationId xmlns:p14="http://schemas.microsoft.com/office/powerpoint/2010/main" val="1939756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3701-17-19 Records and reports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1"/>
            <a:ext cx="7764463" cy="4605338"/>
          </a:xfrm>
        </p:spPr>
        <p:txBody>
          <a:bodyPr/>
          <a:lstStyle/>
          <a:p>
            <a:pPr>
              <a:defRPr/>
            </a:pPr>
            <a:r>
              <a:rPr lang="en-US" sz="1800" dirty="0"/>
              <a:t>Establishes that if applicable, the contact information of the nearest relative or legal guardian is obligated to be reviewed and updated every six months to ensure appropriate notification in the even of an emergency, quarantine, or closure</a:t>
            </a:r>
          </a:p>
          <a:p>
            <a:pPr>
              <a:defRPr/>
            </a:pPr>
            <a:endParaRPr lang="en-US" sz="1800" dirty="0"/>
          </a:p>
          <a:p>
            <a:pPr>
              <a:defRPr/>
            </a:pPr>
            <a:r>
              <a:rPr lang="en-US" sz="1800" dirty="0"/>
              <a:t>Removes guidance that each employee’s current home address must be maintained in their personnel file</a:t>
            </a:r>
          </a:p>
        </p:txBody>
      </p:sp>
    </p:spTree>
    <p:extLst>
      <p:ext uri="{BB962C8B-B14F-4D97-AF65-F5344CB8AC3E}">
        <p14:creationId xmlns:p14="http://schemas.microsoft.com/office/powerpoint/2010/main" val="1492679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3701-17-20 Smoking or use of flame producing devices; waste containers and ash trays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1"/>
            <a:ext cx="7764463" cy="4605338"/>
          </a:xfrm>
        </p:spPr>
        <p:txBody>
          <a:bodyPr/>
          <a:lstStyle/>
          <a:p>
            <a:pPr>
              <a:defRPr/>
            </a:pPr>
            <a:r>
              <a:rPr lang="en-US" sz="1800" dirty="0"/>
              <a:t>Updates the rules to include use of electronic smoking devices</a:t>
            </a:r>
          </a:p>
          <a:p>
            <a:pPr marL="0" indent="0">
              <a:buNone/>
              <a:defRPr/>
            </a:pPr>
            <a:endParaRPr lang="en-US" sz="1800" dirty="0"/>
          </a:p>
          <a:p>
            <a:pPr>
              <a:defRPr/>
            </a:pPr>
            <a:r>
              <a:rPr lang="en-US" sz="1800" dirty="0"/>
              <a:t>If a nursing home allows outdoor resident smoking, accommodations will be made for residents during adverse weather conditions, public health emergencies, incidents of isolation, or quarantine</a:t>
            </a:r>
          </a:p>
          <a:p>
            <a:pPr>
              <a:defRPr/>
            </a:pPr>
            <a:endParaRPr lang="en-US" sz="1800" dirty="0"/>
          </a:p>
        </p:txBody>
      </p:sp>
    </p:spTree>
    <p:extLst>
      <p:ext uri="{BB962C8B-B14F-4D97-AF65-F5344CB8AC3E}">
        <p14:creationId xmlns:p14="http://schemas.microsoft.com/office/powerpoint/2010/main" val="368863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3701-17-21 Dining and recreation rooms; utility rooms; toilet rooms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1"/>
            <a:ext cx="7764463" cy="4605338"/>
          </a:xfrm>
        </p:spPr>
        <p:txBody>
          <a:bodyPr/>
          <a:lstStyle/>
          <a:p>
            <a:pPr>
              <a:defRPr/>
            </a:pPr>
            <a:r>
              <a:rPr lang="en-US" sz="1800" dirty="0"/>
              <a:t>Clarifies square footage requirements for nursing homes that close and reopen, build additions, or expand</a:t>
            </a:r>
          </a:p>
          <a:p>
            <a:pPr>
              <a:defRPr/>
            </a:pPr>
            <a:r>
              <a:rPr lang="en-US" sz="1800" dirty="0"/>
              <a:t>In every building constructed or converted to use as a nursing home on or after July 17, 2025, each resident room will have a toilet room directly accessible from each resident sleeping room, except the hand washing basin may be located in either the room containing the toilet or the sleeping room.  Toilet rooms are not to be shared between rooms.</a:t>
            </a:r>
          </a:p>
        </p:txBody>
      </p:sp>
    </p:spTree>
    <p:extLst>
      <p:ext uri="{BB962C8B-B14F-4D97-AF65-F5344CB8AC3E}">
        <p14:creationId xmlns:p14="http://schemas.microsoft.com/office/powerpoint/2010/main" val="178056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3701-17-22 Building, plumbing and sanitation standards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46035"/>
            <a:ext cx="7764463" cy="4354803"/>
          </a:xfrm>
        </p:spPr>
        <p:txBody>
          <a:bodyPr/>
          <a:lstStyle/>
          <a:p>
            <a:pPr>
              <a:defRPr/>
            </a:pPr>
            <a:r>
              <a:rPr lang="en-US" sz="1800" dirty="0"/>
              <a:t>Clarified that extermination of pests should be considered urgent and remediation is obligated to commence as soon as possible</a:t>
            </a:r>
          </a:p>
          <a:p>
            <a:pPr marL="0" indent="0">
              <a:buNone/>
              <a:defRPr/>
            </a:pPr>
            <a:endParaRPr lang="en-US" sz="1800" dirty="0"/>
          </a:p>
          <a:p>
            <a:pPr>
              <a:defRPr/>
            </a:pPr>
            <a:r>
              <a:rPr lang="en-US" sz="1800" dirty="0"/>
              <a:t>Rule indicating that each nursing home shall prohibit the use of overhead paging within the nursing home except in certain situations, has been removed</a:t>
            </a:r>
          </a:p>
        </p:txBody>
      </p:sp>
    </p:spTree>
    <p:extLst>
      <p:ext uri="{BB962C8B-B14F-4D97-AF65-F5344CB8AC3E}">
        <p14:creationId xmlns:p14="http://schemas.microsoft.com/office/powerpoint/2010/main" val="185691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0EE4EF18-FD48-4705-A37E-821DE67DE346}"/>
              </a:ext>
            </a:extLst>
          </p:cNvPr>
          <p:cNvSpPr>
            <a:spLocks noGrp="1"/>
          </p:cNvSpPr>
          <p:nvPr>
            <p:ph type="title"/>
          </p:nvPr>
        </p:nvSpPr>
        <p:spPr/>
        <p:txBody>
          <a:bodyPr/>
          <a:lstStyle/>
          <a:p>
            <a:pPr algn="l"/>
            <a:r>
              <a:rPr lang="en-US" altLang="en-US"/>
              <a:t>Ohio Specific Guidance</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p:txBody>
          <a:bodyPr/>
          <a:lstStyle/>
          <a:p>
            <a:pPr>
              <a:defRPr/>
            </a:pPr>
            <a:r>
              <a:rPr lang="en-US" sz="2000" dirty="0"/>
              <a:t>Ohio Revised Code, Chapter 3721 - Statutes</a:t>
            </a:r>
          </a:p>
          <a:p>
            <a:pPr lvl="1">
              <a:defRPr/>
            </a:pPr>
            <a:r>
              <a:rPr lang="en-US" sz="1800" dirty="0">
                <a:hlinkClick r:id="rId2"/>
              </a:rPr>
              <a:t>https://codes.ohio.gov/ohio-revised-code/chapter-3721</a:t>
            </a:r>
            <a:endParaRPr lang="en-US" sz="1800" dirty="0"/>
          </a:p>
          <a:p>
            <a:pPr lvl="1">
              <a:defRPr/>
            </a:pPr>
            <a:endParaRPr lang="en-US" sz="1800" dirty="0"/>
          </a:p>
          <a:p>
            <a:pPr marL="342900" lvl="1" indent="0">
              <a:buFont typeface="Arial" panose="020B0604020202020204" pitchFamily="34" charset="0"/>
              <a:buNone/>
              <a:defRPr/>
            </a:pPr>
            <a:endParaRPr lang="en-US" sz="1800" dirty="0"/>
          </a:p>
          <a:p>
            <a:pPr>
              <a:defRPr/>
            </a:pPr>
            <a:r>
              <a:rPr lang="en-US" sz="2000" dirty="0"/>
              <a:t>Ohio Administrative Code, Chapter 3701-17 - Rules</a:t>
            </a:r>
          </a:p>
          <a:p>
            <a:pPr lvl="1">
              <a:defRPr/>
            </a:pPr>
            <a:r>
              <a:rPr lang="en-US" sz="1800" dirty="0">
                <a:hlinkClick r:id="rId3"/>
              </a:rPr>
              <a:t>https://codes.ohio.gov/ohio-administrative-code/chapter-3701-17</a:t>
            </a:r>
            <a:endParaRPr lang="en-US" sz="1800" dirty="0"/>
          </a:p>
          <a:p>
            <a:pPr marL="342900" lvl="1" indent="0">
              <a:buFont typeface="Arial" panose="020B0604020202020204" pitchFamily="34" charset="0"/>
              <a:buNone/>
              <a:defRPr/>
            </a:pPr>
            <a:endParaRPr 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3701-17-23 Limitation of number in wards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46035"/>
            <a:ext cx="7764463" cy="4354803"/>
          </a:xfrm>
        </p:spPr>
        <p:txBody>
          <a:bodyPr/>
          <a:lstStyle/>
          <a:p>
            <a:pPr>
              <a:defRPr/>
            </a:pPr>
            <a:r>
              <a:rPr lang="en-US" sz="1800" dirty="0"/>
              <a:t>If a nursing home was built prior to December 22, 1964, was discontinued for use, and then use as a nursing home resumes, it must comply with:</a:t>
            </a:r>
          </a:p>
          <a:p>
            <a:pPr lvl="1">
              <a:defRPr/>
            </a:pPr>
            <a:r>
              <a:rPr lang="en-US" sz="1600" dirty="0"/>
              <a:t>Having no less than 100 square feet of habitable floor area for single resident rooms and no less than 80 square feet per person if there is more than one occupant</a:t>
            </a:r>
          </a:p>
          <a:p>
            <a:pPr lvl="1">
              <a:defRPr/>
            </a:pPr>
            <a:r>
              <a:rPr lang="en-US" sz="1600" dirty="0"/>
              <a:t>Every room occupied for sleeping purposes by residents will be occupied by no more than two residents</a:t>
            </a:r>
          </a:p>
          <a:p>
            <a:pPr>
              <a:defRPr/>
            </a:pPr>
            <a:endParaRPr lang="en-US" sz="1800" dirty="0"/>
          </a:p>
          <a:p>
            <a:pPr>
              <a:defRPr/>
            </a:pPr>
            <a:endParaRPr lang="en-US" sz="1800" dirty="0"/>
          </a:p>
        </p:txBody>
      </p:sp>
    </p:spTree>
    <p:extLst>
      <p:ext uri="{BB962C8B-B14F-4D97-AF65-F5344CB8AC3E}">
        <p14:creationId xmlns:p14="http://schemas.microsoft.com/office/powerpoint/2010/main" val="2580047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3701-17-24 Temperature regulation in homes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46035"/>
            <a:ext cx="7764463" cy="4354803"/>
          </a:xfrm>
        </p:spPr>
        <p:txBody>
          <a:bodyPr/>
          <a:lstStyle/>
          <a:p>
            <a:pPr>
              <a:defRPr/>
            </a:pPr>
            <a:endParaRPr lang="en-US" sz="1800" dirty="0"/>
          </a:p>
          <a:p>
            <a:pPr>
              <a:defRPr/>
            </a:pPr>
            <a:r>
              <a:rPr lang="en-US" sz="1800" dirty="0"/>
              <a:t>Each nursing home must have a device, such as a hand held hygrometer or infrared thermometer, to check the ambient temperature of the rooms.</a:t>
            </a:r>
          </a:p>
          <a:p>
            <a:pPr>
              <a:defRPr/>
            </a:pPr>
            <a:endParaRPr lang="en-US" sz="1800" dirty="0"/>
          </a:p>
        </p:txBody>
      </p:sp>
    </p:spTree>
    <p:extLst>
      <p:ext uri="{BB962C8B-B14F-4D97-AF65-F5344CB8AC3E}">
        <p14:creationId xmlns:p14="http://schemas.microsoft.com/office/powerpoint/2010/main" val="4239154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3701-17-25 Disaster preparedness, fire and carbon monoxide safety</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46035"/>
            <a:ext cx="7764463" cy="4354803"/>
          </a:xfrm>
        </p:spPr>
        <p:txBody>
          <a:bodyPr/>
          <a:lstStyle/>
          <a:p>
            <a:pPr>
              <a:defRPr/>
            </a:pPr>
            <a:endParaRPr lang="en-US" sz="1800" dirty="0"/>
          </a:p>
          <a:p>
            <a:pPr>
              <a:defRPr/>
            </a:pPr>
            <a:r>
              <a:rPr lang="en-US" sz="1800" dirty="0"/>
              <a:t>A paper and electronic copy of the disaster preparedness plan will be maintained off-site to ensure access by the nursing home director or nursing home staff in the event of an emergency</a:t>
            </a:r>
          </a:p>
          <a:p>
            <a:pPr>
              <a:defRPr/>
            </a:pPr>
            <a:r>
              <a:rPr lang="en-US" sz="1800" dirty="0"/>
              <a:t>Policies and procedures to ensure infection prevention and control in the event of an emergency or disaster needing evacuation or other movement of residents will be included in the written disaster preparedness plan</a:t>
            </a:r>
          </a:p>
          <a:p>
            <a:pPr>
              <a:defRPr/>
            </a:pPr>
            <a:r>
              <a:rPr lang="en-US" sz="1800" dirty="0"/>
              <a:t>Semi-annually, the operator will ensure that all staff members are instructed in the home’s fire control and evacuation and disaster procedures and kept informed of their duties under the evacuation plan</a:t>
            </a:r>
          </a:p>
          <a:p>
            <a:pPr>
              <a:defRPr/>
            </a:pPr>
            <a:endParaRPr lang="en-US" sz="1800" dirty="0"/>
          </a:p>
        </p:txBody>
      </p:sp>
    </p:spTree>
    <p:extLst>
      <p:ext uri="{BB962C8B-B14F-4D97-AF65-F5344CB8AC3E}">
        <p14:creationId xmlns:p14="http://schemas.microsoft.com/office/powerpoint/2010/main" val="3165693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3701-17-25 Disaster preparedness, fire and carbon monoxide safety</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46035"/>
            <a:ext cx="7764463" cy="4354803"/>
          </a:xfrm>
        </p:spPr>
        <p:txBody>
          <a:bodyPr/>
          <a:lstStyle/>
          <a:p>
            <a:pPr>
              <a:defRPr/>
            </a:pPr>
            <a:r>
              <a:rPr lang="en-US" sz="1800" dirty="0"/>
              <a:t>Clarifies that carbon monoxide alarms or carbon monoxide detectors will be installed and maintained per Ohio fire code section 1103.9</a:t>
            </a:r>
          </a:p>
          <a:p>
            <a:pPr>
              <a:defRPr/>
            </a:pPr>
            <a:endParaRPr lang="en-US" sz="1800" dirty="0"/>
          </a:p>
          <a:p>
            <a:pPr>
              <a:defRPr/>
            </a:pPr>
            <a:r>
              <a:rPr lang="en-US" sz="1800" dirty="0"/>
              <a:t>Each nursing home will notify the director by phone or electronic mail when there is an interruption affecting the resident health and safety due to an emergency or a disaster involving the nursing home</a:t>
            </a:r>
          </a:p>
        </p:txBody>
      </p:sp>
    </p:spTree>
    <p:extLst>
      <p:ext uri="{BB962C8B-B14F-4D97-AF65-F5344CB8AC3E}">
        <p14:creationId xmlns:p14="http://schemas.microsoft.com/office/powerpoint/2010/main" val="273686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3701-17-26 Variances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46035"/>
            <a:ext cx="7764463" cy="4354803"/>
          </a:xfrm>
        </p:spPr>
        <p:txBody>
          <a:bodyPr/>
          <a:lstStyle/>
          <a:p>
            <a:pPr>
              <a:defRPr/>
            </a:pPr>
            <a:r>
              <a:rPr lang="en-US" sz="1800" dirty="0"/>
              <a:t>Minor wording changes</a:t>
            </a:r>
          </a:p>
          <a:p>
            <a:pPr>
              <a:defRPr/>
            </a:pPr>
            <a:endParaRPr lang="en-US" sz="1800" dirty="0"/>
          </a:p>
          <a:p>
            <a:pPr marL="0" indent="0">
              <a:buNone/>
              <a:defRPr/>
            </a:pPr>
            <a:endParaRPr lang="en-US" sz="1800" dirty="0"/>
          </a:p>
        </p:txBody>
      </p:sp>
    </p:spTree>
    <p:extLst>
      <p:ext uri="{BB962C8B-B14F-4D97-AF65-F5344CB8AC3E}">
        <p14:creationId xmlns:p14="http://schemas.microsoft.com/office/powerpoint/2010/main" val="1728578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What was changed from the original draft due to provider and association comments?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06353"/>
            <a:ext cx="7764463" cy="4694485"/>
          </a:xfrm>
        </p:spPr>
        <p:txBody>
          <a:bodyPr/>
          <a:lstStyle/>
          <a:p>
            <a:pPr>
              <a:defRPr/>
            </a:pPr>
            <a:r>
              <a:rPr lang="en-US" sz="1800" dirty="0"/>
              <a:t>Multiple rules changes from the initial draft to the final version based on comments from OHCA and providers</a:t>
            </a:r>
          </a:p>
          <a:p>
            <a:pPr>
              <a:defRPr/>
            </a:pPr>
            <a:r>
              <a:rPr lang="en-US" sz="1800" dirty="0"/>
              <a:t>The changes ranged from consolidation and rewording of rules to larger changes such as removing minimum hours requirements for infection </a:t>
            </a:r>
            <a:r>
              <a:rPr lang="en-US" sz="1800" dirty="0" err="1"/>
              <a:t>preventionists</a:t>
            </a:r>
            <a:r>
              <a:rPr lang="en-US" sz="1800" dirty="0"/>
              <a:t>, and modifying inclusion of the resident council president in the QAPI program, to instead notifying the president of items that concern them, to name a few</a:t>
            </a:r>
          </a:p>
          <a:p>
            <a:pPr>
              <a:defRPr/>
            </a:pPr>
            <a:endParaRPr lang="en-US" sz="1800" dirty="0"/>
          </a:p>
          <a:p>
            <a:pPr marL="0" indent="0" algn="ctr">
              <a:buNone/>
              <a:defRPr/>
            </a:pPr>
            <a:r>
              <a:rPr lang="en-US" sz="1800" dirty="0"/>
              <a:t>Your voice has an impact!!</a:t>
            </a:r>
          </a:p>
          <a:p>
            <a:pPr marL="0" indent="0">
              <a:buNone/>
              <a:defRPr/>
            </a:pPr>
            <a:endParaRPr lang="en-US" sz="1800" dirty="0"/>
          </a:p>
          <a:p>
            <a:pPr marL="0" indent="0">
              <a:buNone/>
              <a:defRPr/>
            </a:pPr>
            <a:endParaRPr lang="en-US" sz="1800" dirty="0"/>
          </a:p>
        </p:txBody>
      </p:sp>
    </p:spTree>
    <p:extLst>
      <p:ext uri="{BB962C8B-B14F-4D97-AF65-F5344CB8AC3E}">
        <p14:creationId xmlns:p14="http://schemas.microsoft.com/office/powerpoint/2010/main" val="1791259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5D10D0C-0BE0-47B4-A7ED-E16CE9FF118F}"/>
              </a:ext>
            </a:extLst>
          </p:cNvPr>
          <p:cNvSpPr>
            <a:spLocks noGrp="1"/>
          </p:cNvSpPr>
          <p:nvPr>
            <p:ph type="title"/>
          </p:nvPr>
        </p:nvSpPr>
        <p:spPr>
          <a:xfrm>
            <a:off x="685800" y="609600"/>
            <a:ext cx="7764463" cy="1325563"/>
          </a:xfrm>
        </p:spPr>
        <p:txBody>
          <a:bodyPr/>
          <a:lstStyle/>
          <a:p>
            <a:r>
              <a:rPr lang="en-US" altLang="en-US"/>
              <a:t>Questions?</a:t>
            </a:r>
          </a:p>
        </p:txBody>
      </p:sp>
      <p:sp>
        <p:nvSpPr>
          <p:cNvPr id="4" name="Content Placeholder 3">
            <a:extLst>
              <a:ext uri="{FF2B5EF4-FFF2-40B4-BE49-F238E27FC236}">
                <a16:creationId xmlns:a16="http://schemas.microsoft.com/office/drawing/2014/main" id="{F89FB75A-976B-44B3-98DB-EFADB41A6821}"/>
              </a:ext>
            </a:extLst>
          </p:cNvPr>
          <p:cNvSpPr>
            <a:spLocks noGrp="1"/>
          </p:cNvSpPr>
          <p:nvPr>
            <p:ph sz="half" idx="2"/>
          </p:nvPr>
        </p:nvSpPr>
        <p:spPr>
          <a:xfrm>
            <a:off x="4630738" y="2087563"/>
            <a:ext cx="3819525" cy="3703637"/>
          </a:xfrm>
        </p:spPr>
        <p:txBody>
          <a:bodyPr/>
          <a:lstStyle/>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Tammy Cassidy RN, BSN, LNHA, RAC-MT, CEAL</a:t>
            </a:r>
          </a:p>
          <a:p>
            <a:pPr marL="0" indent="0">
              <a:buFont typeface="Arial" panose="020B0604020202020204" pitchFamily="34" charset="0"/>
              <a:buNone/>
              <a:defRPr/>
            </a:pPr>
            <a:r>
              <a:rPr lang="en-US" dirty="0"/>
              <a:t>Regulatory Director</a:t>
            </a:r>
          </a:p>
          <a:p>
            <a:pPr marL="0" indent="0">
              <a:buFont typeface="Arial" panose="020B0604020202020204" pitchFamily="34" charset="0"/>
              <a:buNone/>
              <a:defRPr/>
            </a:pPr>
            <a:r>
              <a:rPr lang="en-US" dirty="0"/>
              <a:t>Ohio Health Care Association</a:t>
            </a:r>
          </a:p>
          <a:p>
            <a:pPr marL="0" indent="0">
              <a:buFont typeface="Arial" panose="020B0604020202020204" pitchFamily="34" charset="0"/>
              <a:buNone/>
              <a:defRPr/>
            </a:pPr>
            <a:r>
              <a:rPr lang="en-US" dirty="0"/>
              <a:t>(513) 646-1668</a:t>
            </a:r>
          </a:p>
          <a:p>
            <a:pPr marL="0" indent="0">
              <a:buFont typeface="Arial" panose="020B0604020202020204" pitchFamily="34" charset="0"/>
              <a:buNone/>
              <a:defRPr/>
            </a:pPr>
            <a:r>
              <a:rPr lang="en-US" dirty="0"/>
              <a:t>tcassidy@ohca.org</a:t>
            </a:r>
          </a:p>
        </p:txBody>
      </p:sp>
      <p:pic>
        <p:nvPicPr>
          <p:cNvPr id="5" name="Content Placeholder 4" descr="A picture containing person, holding, hairpiece, smiling&#10;&#10;Description automatically generated">
            <a:extLst>
              <a:ext uri="{FF2B5EF4-FFF2-40B4-BE49-F238E27FC236}">
                <a16:creationId xmlns:a16="http://schemas.microsoft.com/office/drawing/2014/main" id="{DEDC0E20-7B4A-4C19-951B-2714872A8ADF}"/>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85800" y="2581275"/>
            <a:ext cx="3829050" cy="2716213"/>
          </a:xfrm>
          <a:effectLst>
            <a:outerShdw blurRad="63500" sx="102000" sy="102000" algn="ct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77287EBE-F388-4F08-B69C-534BAB046210}"/>
              </a:ext>
            </a:extLst>
          </p:cNvPr>
          <p:cNvSpPr>
            <a:spLocks noGrp="1"/>
          </p:cNvSpPr>
          <p:nvPr>
            <p:ph type="title"/>
          </p:nvPr>
        </p:nvSpPr>
        <p:spPr/>
        <p:txBody>
          <a:bodyPr/>
          <a:lstStyle/>
          <a:p>
            <a:pPr algn="l"/>
            <a:r>
              <a:rPr lang="en-US" altLang="en-US"/>
              <a:t>Ohio Specific Guidance</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p:txBody>
          <a:bodyPr/>
          <a:lstStyle/>
          <a:p>
            <a:pPr marL="0" indent="0">
              <a:buFont typeface="Arial" panose="020B0604020202020204" pitchFamily="34" charset="0"/>
              <a:buNone/>
              <a:defRPr/>
            </a:pPr>
            <a:r>
              <a:rPr lang="en-US" sz="2000" b="1" dirty="0"/>
              <a:t>Statute</a:t>
            </a:r>
            <a:r>
              <a:rPr lang="en-US" sz="2000" dirty="0"/>
              <a:t> = The laws</a:t>
            </a:r>
          </a:p>
          <a:p>
            <a:pPr lvl="1">
              <a:defRPr/>
            </a:pPr>
            <a:r>
              <a:rPr lang="en-US" sz="1800" dirty="0"/>
              <a:t>Broad</a:t>
            </a:r>
          </a:p>
          <a:p>
            <a:pPr>
              <a:defRPr/>
            </a:pPr>
            <a:endParaRPr lang="en-US" sz="2000" dirty="0"/>
          </a:p>
          <a:p>
            <a:pPr marL="0" indent="0">
              <a:buFont typeface="Arial" panose="020B0604020202020204" pitchFamily="34" charset="0"/>
              <a:buNone/>
              <a:defRPr/>
            </a:pPr>
            <a:r>
              <a:rPr lang="en-US" sz="2000" b="1" dirty="0"/>
              <a:t>Administrative</a:t>
            </a:r>
            <a:r>
              <a:rPr lang="en-US" sz="2000" dirty="0"/>
              <a:t> = The rules adopted by state agencies to implement the statutes</a:t>
            </a:r>
          </a:p>
          <a:p>
            <a:pPr lvl="1">
              <a:defRPr/>
            </a:pPr>
            <a:r>
              <a:rPr lang="en-US" sz="1800" dirty="0"/>
              <a:t>More detailed</a:t>
            </a:r>
          </a:p>
          <a:p>
            <a:pPr lvl="1">
              <a:defRPr/>
            </a:pPr>
            <a:r>
              <a:rPr lang="en-US" sz="1800" dirty="0"/>
              <a:t>The regulations</a:t>
            </a:r>
          </a:p>
          <a:p>
            <a:pPr marL="342900" lvl="1" indent="0">
              <a:buFont typeface="Arial" panose="020B0604020202020204" pitchFamily="34" charset="0"/>
              <a:buNone/>
              <a:defRPr/>
            </a:pP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p:txBody>
          <a:bodyPr/>
          <a:lstStyle/>
          <a:p>
            <a:pPr algn="l"/>
            <a:r>
              <a:rPr lang="en-US" altLang="en-US"/>
              <a:t>OAC Rule 3701-17-01 Definitions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marL="0" indent="0">
              <a:buFont typeface="Arial" panose="020B0604020202020204" pitchFamily="34" charset="0"/>
              <a:buNone/>
              <a:defRPr/>
            </a:pPr>
            <a:r>
              <a:rPr lang="en-US" sz="2000" dirty="0"/>
              <a:t>Provides definitions for items included in rules 3701-17-01 to 0701-17-26</a:t>
            </a:r>
          </a:p>
          <a:p>
            <a:pPr>
              <a:defRPr/>
            </a:pPr>
            <a:r>
              <a:rPr lang="en-US" sz="2000" dirty="0"/>
              <a:t>Adds oral hygiene to the definition of Activities of Daily Living</a:t>
            </a:r>
          </a:p>
          <a:p>
            <a:pPr>
              <a:defRPr/>
            </a:pPr>
            <a:r>
              <a:rPr lang="en-US" sz="2000" dirty="0"/>
              <a:t>Chemical Restraint definition changed to:</a:t>
            </a:r>
          </a:p>
          <a:p>
            <a:pPr lvl="1">
              <a:defRPr/>
            </a:pPr>
            <a:r>
              <a:rPr lang="en-US" sz="1800" dirty="0"/>
              <a:t>Any drug that is used for discipline or staff convenience and not prescribed to treat medical symptoms</a:t>
            </a:r>
          </a:p>
          <a:p>
            <a:pPr>
              <a:defRPr/>
            </a:pPr>
            <a:r>
              <a:rPr lang="en-US" sz="2000" dirty="0"/>
              <a:t>Defines “full-time” as working thirty or more hours per week</a:t>
            </a:r>
          </a:p>
          <a:p>
            <a:pPr>
              <a:defRPr/>
            </a:pPr>
            <a:r>
              <a:rPr lang="en-US" sz="2000" dirty="0"/>
              <a:t>Updates the definition of “mental impairment” to include:</a:t>
            </a:r>
          </a:p>
          <a:p>
            <a:pPr lvl="1">
              <a:defRPr/>
            </a:pPr>
            <a:r>
              <a:rPr lang="en-US" sz="1800" dirty="0"/>
              <a:t>A condition in which a part of a person’s brain has been damaged or is not working properly.</a:t>
            </a:r>
          </a:p>
          <a:p>
            <a:pPr lvl="1">
              <a:defRPr/>
            </a:pPr>
            <a:r>
              <a:rPr lang="en-US" sz="1800" dirty="0"/>
              <a:t>Indicates this does not mean intellectual disability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p:txBody>
          <a:bodyPr/>
          <a:lstStyle/>
          <a:p>
            <a:pPr algn="l"/>
            <a:r>
              <a:rPr lang="en-US" altLang="en-US"/>
              <a:t>OAC Rule 3701-17-01 Definitions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Defines Elopement as:</a:t>
            </a:r>
          </a:p>
          <a:p>
            <a:pPr lvl="1">
              <a:defRPr/>
            </a:pPr>
            <a:r>
              <a:rPr lang="en-US" sz="1600" dirty="0"/>
              <a:t>Occurs when a resident leaves a home or safe area without the facility’s knowledge or without supervision. A situation in which a resident with decision-making capacity leaves the home will not be considered an elopement unless the home has reason to suspect, or the circumstances surrounding the resident’s departure indicate, that the departure is unusual or atypical.</a:t>
            </a:r>
          </a:p>
          <a:p>
            <a:pPr lvl="1">
              <a:defRPr/>
            </a:pPr>
            <a:endParaRPr lang="en-US" sz="1600" dirty="0"/>
          </a:p>
          <a:p>
            <a:pPr marL="342900" lvl="1" indent="0">
              <a:buNone/>
              <a:defRPr/>
            </a:pPr>
            <a:r>
              <a:rPr lang="en-US" sz="1600" dirty="0"/>
              <a:t>Note that the CMS RAI Manual indicates a BIMS (Brief Interview for Mental Status) of 13-15 is Cognitively intact</a:t>
            </a:r>
          </a:p>
          <a:p>
            <a:pPr lvl="1">
              <a:defRPr/>
            </a:pPr>
            <a:endParaRPr lang="en-US" sz="1600" dirty="0"/>
          </a:p>
          <a:p>
            <a:pPr>
              <a:defRPr/>
            </a:pPr>
            <a:r>
              <a:rPr lang="en-US" sz="1800" dirty="0"/>
              <a:t>Details items that may be included, but not limited to, skilled nursing care</a:t>
            </a:r>
          </a:p>
        </p:txBody>
      </p:sp>
    </p:spTree>
    <p:extLst>
      <p:ext uri="{BB962C8B-B14F-4D97-AF65-F5344CB8AC3E}">
        <p14:creationId xmlns:p14="http://schemas.microsoft.com/office/powerpoint/2010/main" val="332051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p:txBody>
          <a:bodyPr/>
          <a:lstStyle/>
          <a:p>
            <a:pPr algn="l"/>
            <a:r>
              <a:rPr lang="en-US" altLang="en-US" dirty="0"/>
              <a:t>OAC Rule 3701-17-02 Application of Rules</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095500"/>
            <a:ext cx="7764463" cy="4605338"/>
          </a:xfrm>
        </p:spPr>
        <p:txBody>
          <a:bodyPr/>
          <a:lstStyle/>
          <a:p>
            <a:pPr>
              <a:defRPr/>
            </a:pPr>
            <a:r>
              <a:rPr lang="en-US" sz="1800" dirty="0"/>
              <a:t>Minor technical changes</a:t>
            </a:r>
          </a:p>
        </p:txBody>
      </p:sp>
    </p:spTree>
    <p:extLst>
      <p:ext uri="{BB962C8B-B14F-4D97-AF65-F5344CB8AC3E}">
        <p14:creationId xmlns:p14="http://schemas.microsoft.com/office/powerpoint/2010/main" val="373522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01F4929-FF9E-4855-BE9C-CE5614ED82BF}"/>
              </a:ext>
            </a:extLst>
          </p:cNvPr>
          <p:cNvSpPr>
            <a:spLocks noGrp="1"/>
          </p:cNvSpPr>
          <p:nvPr>
            <p:ph type="title"/>
          </p:nvPr>
        </p:nvSpPr>
        <p:spPr>
          <a:xfrm>
            <a:off x="685800" y="609600"/>
            <a:ext cx="7764463" cy="1485900"/>
          </a:xfrm>
        </p:spPr>
        <p:txBody>
          <a:bodyPr/>
          <a:lstStyle/>
          <a:p>
            <a:pPr algn="l"/>
            <a:r>
              <a:rPr lang="en-US" altLang="en-US" dirty="0"/>
              <a:t>OAC Rule 3701-17-03 Initial, renewal, and change of operator license applications; fees; issuance; revocation; notice.</a:t>
            </a:r>
          </a:p>
        </p:txBody>
      </p:sp>
      <p:sp>
        <p:nvSpPr>
          <p:cNvPr id="5" name="Content Placeholder 4">
            <a:extLst>
              <a:ext uri="{FF2B5EF4-FFF2-40B4-BE49-F238E27FC236}">
                <a16:creationId xmlns:a16="http://schemas.microsoft.com/office/drawing/2014/main" id="{E5EA0301-99B1-4789-83E4-210A326F518D}"/>
              </a:ext>
            </a:extLst>
          </p:cNvPr>
          <p:cNvSpPr>
            <a:spLocks noGrp="1"/>
          </p:cNvSpPr>
          <p:nvPr>
            <p:ph idx="1"/>
          </p:nvPr>
        </p:nvSpPr>
        <p:spPr>
          <a:xfrm>
            <a:off x="685800" y="2315360"/>
            <a:ext cx="7764463" cy="4385477"/>
          </a:xfrm>
        </p:spPr>
        <p:txBody>
          <a:bodyPr/>
          <a:lstStyle/>
          <a:p>
            <a:pPr>
              <a:defRPr/>
            </a:pPr>
            <a:r>
              <a:rPr lang="en-US" sz="1800" dirty="0"/>
              <a:t>Previous version was rescinded</a:t>
            </a:r>
          </a:p>
          <a:p>
            <a:pPr>
              <a:defRPr/>
            </a:pPr>
            <a:r>
              <a:rPr lang="en-US" sz="1800" dirty="0"/>
              <a:t>Specifies requirements for applications to obtain, renew, or transfer a nursing home license</a:t>
            </a:r>
          </a:p>
          <a:p>
            <a:pPr>
              <a:defRPr/>
            </a:pPr>
            <a:r>
              <a:rPr lang="en-US" sz="1800" dirty="0"/>
              <a:t>Incorporates statutory requirements regarding a change of operator application</a:t>
            </a:r>
          </a:p>
          <a:p>
            <a:pPr>
              <a:defRPr/>
            </a:pPr>
            <a:r>
              <a:rPr lang="en-US" sz="1800" dirty="0"/>
              <a:t>Outlines which information must be provided as part of a licensing application</a:t>
            </a:r>
          </a:p>
          <a:p>
            <a:pPr>
              <a:defRPr/>
            </a:pPr>
            <a:r>
              <a:rPr lang="en-US" sz="1800" dirty="0"/>
              <a:t>Specifies remedies available to ODH if a change of operator occurs without a submitted application</a:t>
            </a:r>
          </a:p>
          <a:p>
            <a:pPr>
              <a:defRPr/>
            </a:pPr>
            <a:r>
              <a:rPr lang="en-US" sz="1800" dirty="0"/>
              <a:t>Clarifies that the state and regional long-term care ombudsman must be notified in the event of a nursing home closure or change in information regarding owners and operators</a:t>
            </a:r>
          </a:p>
        </p:txBody>
      </p:sp>
    </p:spTree>
    <p:extLst>
      <p:ext uri="{BB962C8B-B14F-4D97-AF65-F5344CB8AC3E}">
        <p14:creationId xmlns:p14="http://schemas.microsoft.com/office/powerpoint/2010/main" val="4165652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OHCA-Presentation.potx" id="{396D806D-6769-4535-9BD4-B00F4C819E09}" vid="{92665DF3-63C3-411F-B381-9BD0ECE82A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2616</TotalTime>
  <Words>3239</Words>
  <Application>Microsoft Office PowerPoint</Application>
  <PresentationFormat>On-screen Show (4:3)</PresentationFormat>
  <Paragraphs>241</Paragraphs>
  <Slides>46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Bookman Old Style</vt:lpstr>
      <vt:lpstr>Calibri</vt:lpstr>
      <vt:lpstr>CochinArchaic</vt:lpstr>
      <vt:lpstr>Rockwell</vt:lpstr>
      <vt:lpstr>Damask</vt:lpstr>
      <vt:lpstr> Ohio SNF Licensure Rules Update 2025  </vt:lpstr>
      <vt:lpstr>Today’s Speaker</vt:lpstr>
      <vt:lpstr>Background</vt:lpstr>
      <vt:lpstr>Ohio Specific Guidance</vt:lpstr>
      <vt:lpstr>Ohio Specific Guidance</vt:lpstr>
      <vt:lpstr>OAC Rule 3701-17-01 Definitions</vt:lpstr>
      <vt:lpstr>OAC Rule 3701-17-01 Definitions</vt:lpstr>
      <vt:lpstr>OAC Rule 3701-17-02 Application of Rules</vt:lpstr>
      <vt:lpstr>OAC Rule 3701-17-03 Initial, renewal, and change of operator license applications; fees; issuance; revocation; notice.</vt:lpstr>
      <vt:lpstr>OAC Rule 3701-17-03.1 Expedited initial licensure inspections</vt:lpstr>
      <vt:lpstr>OAC Rule 3701-17-04 Type and number of residents in home; beds</vt:lpstr>
      <vt:lpstr>OAC Rule 3701-17-06 Responsibility of operator and nursing home administrator; quality assurance and performance improvement</vt:lpstr>
      <vt:lpstr>OAC Rule 3701-17-06 Responsibility of operator and nursing home administrator; quality assurance and performance improvement</vt:lpstr>
      <vt:lpstr>OAC Rule 3701-17-06 Responsibility of operator and nursing home administrator; quality assurance and performance improvement</vt:lpstr>
      <vt:lpstr>OAC Rule 3701-17-06 Responsibility of operator and nursing home administrator; quality assurance and performance improvement</vt:lpstr>
      <vt:lpstr>OAC Rule 3701-17-06 Responsibility of operator and nursing home administrator; quality assurance and performance improvement</vt:lpstr>
      <vt:lpstr>OAC Rule 3701-17-07 Qualifications and health of personnel</vt:lpstr>
      <vt:lpstr>OAC Rule 3701-17-07.1 Training and competency evaluation for nurse aides working in long-term care facilities</vt:lpstr>
      <vt:lpstr>OAC Rule 3701-17-07.2 Dining assistants</vt:lpstr>
      <vt:lpstr>OAC Rule 3701-17-07.3 Nurse aide registry</vt:lpstr>
      <vt:lpstr>OAC Rule 3701-17-07.8 Personnel standards</vt:lpstr>
      <vt:lpstr>OAC Rule 3701-17-07.8 Personnel standards</vt:lpstr>
      <vt:lpstr>OAC Rule 3701-17-07.9 Resident life enrichment</vt:lpstr>
      <vt:lpstr>OAC Rule 3701-17-10 Resident assessment; advanced care planning</vt:lpstr>
      <vt:lpstr>OAC Rule 3701-17-10 Resident assessment; advanced care planning</vt:lpstr>
      <vt:lpstr>OAC Rule 3701-17-10 Resident assessment; advanced care planning</vt:lpstr>
      <vt:lpstr>OAC Rule 3701-17-11 Infection control</vt:lpstr>
      <vt:lpstr>OAC Rule 3701-17-12 Notification and reporting of changes in health status, illness, injury and death of a resident</vt:lpstr>
      <vt:lpstr>OAC Rule 3701-17-13 Medical supervision</vt:lpstr>
      <vt:lpstr>OAC Rule 3701-17-14 Plan of care; treatment and care; discharge planning, bathing</vt:lpstr>
      <vt:lpstr>OAC Rule 3701-17-15 Restraints</vt:lpstr>
      <vt:lpstr>OAC Rule 3701-17-16 Equipment and supplies</vt:lpstr>
      <vt:lpstr>OAC Rule 3701-17-16 Equipment and supplies</vt:lpstr>
      <vt:lpstr>OAC Rule 3701-17-17 Medicines and drugs</vt:lpstr>
      <vt:lpstr>OAC Rule 3701-17-17 Medicines and drugs</vt:lpstr>
      <vt:lpstr>OAC Rule 3701-17-19 Records and reports</vt:lpstr>
      <vt:lpstr>OAC Rule 3701-17-20 Smoking or use of flame producing devices; waste containers and ash trays</vt:lpstr>
      <vt:lpstr>OAC Rule 3701-17-21 Dining and recreation rooms; utility rooms; toilet rooms</vt:lpstr>
      <vt:lpstr>OAC Rule 3701-17-22 Building, plumbing and sanitation standards</vt:lpstr>
      <vt:lpstr>OAC Rule 3701-17-23 Limitation of number in wards</vt:lpstr>
      <vt:lpstr>OAC Rule 3701-17-24 Temperature regulation in homes</vt:lpstr>
      <vt:lpstr>OAC Rule 3701-17-25 Disaster preparedness, fire and carbon monoxide safety</vt:lpstr>
      <vt:lpstr>OAC Rule 3701-17-25 Disaster preparedness, fire and carbon monoxide safety</vt:lpstr>
      <vt:lpstr>OAC Rule 3701-17-26 Variances</vt:lpstr>
      <vt:lpstr>What was changed from the original draft due to provider and association comments?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Stapleton</dc:creator>
  <cp:lastModifiedBy>Tammy Cassidy</cp:lastModifiedBy>
  <cp:revision>92</cp:revision>
  <dcterms:created xsi:type="dcterms:W3CDTF">2014-09-29T15:38:28Z</dcterms:created>
  <dcterms:modified xsi:type="dcterms:W3CDTF">2025-07-22T01:56:58Z</dcterms:modified>
</cp:coreProperties>
</file>