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05" r:id="rId5"/>
    <p:sldId id="306" r:id="rId6"/>
    <p:sldId id="310" r:id="rId7"/>
    <p:sldId id="320" r:id="rId8"/>
    <p:sldId id="319" r:id="rId9"/>
    <p:sldId id="308" r:id="rId10"/>
    <p:sldId id="321" r:id="rId11"/>
    <p:sldId id="325" r:id="rId12"/>
    <p:sldId id="323" r:id="rId13"/>
    <p:sldId id="322" r:id="rId14"/>
    <p:sldId id="326" r:id="rId15"/>
    <p:sldId id="324" r:id="rId16"/>
    <p:sldId id="327"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792" userDrawn="1">
          <p15:clr>
            <a:srgbClr val="A4A3A4"/>
          </p15:clr>
        </p15:guide>
        <p15:guide id="3" pos="528" userDrawn="1">
          <p15:clr>
            <a:srgbClr val="A4A3A4"/>
          </p15:clr>
        </p15:guide>
        <p15:guide id="4" pos="7128" userDrawn="1">
          <p15:clr>
            <a:srgbClr val="A4A3A4"/>
          </p15:clr>
        </p15:guide>
        <p15:guide id="5" orient="horz" pos="2808" userDrawn="1">
          <p15:clr>
            <a:srgbClr val="A4A3A4"/>
          </p15:clr>
        </p15:guide>
        <p15:guide id="6" pos="2976" userDrawn="1">
          <p15:clr>
            <a:srgbClr val="A4A3A4"/>
          </p15:clr>
        </p15:guide>
        <p15:guide id="7"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D230F3-CF80-4859-8CE7-A43EE81993B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2"/>
  </p:normalViewPr>
  <p:slideViewPr>
    <p:cSldViewPr snapToGrid="0">
      <p:cViewPr varScale="1">
        <p:scale>
          <a:sx n="78" d="100"/>
          <a:sy n="78" d="100"/>
        </p:scale>
        <p:origin x="835" y="288"/>
      </p:cViewPr>
      <p:guideLst>
        <p:guide orient="horz" pos="3792"/>
        <p:guide pos="528"/>
        <p:guide pos="7128"/>
        <p:guide orient="horz" pos="2808"/>
        <p:guide pos="2976"/>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6_1" csCatId="accent6" phldr="1"/>
      <dgm:spPr/>
      <dgm:t>
        <a:bodyPr/>
        <a:lstStyle/>
        <a:p>
          <a:endParaRPr lang="en-US"/>
        </a:p>
      </dgm:t>
    </dgm:pt>
    <dgm:pt modelId="{A8C03FBB-4A75-4460-AEA6-DEAEB9C61496}">
      <dgm:prSet phldrT="[Text]" phldr="0" custT="1"/>
      <dgm:spPr/>
      <dgm:t>
        <a:bodyPr/>
        <a:lstStyle/>
        <a:p>
          <a:pPr>
            <a:defRPr b="1"/>
          </a:pPr>
          <a:r>
            <a:rPr lang="en-US" sz="2000" b="1" i="0" dirty="0">
              <a:latin typeface="+mn-lt"/>
            </a:rPr>
            <a:t>FEB 23</a:t>
          </a:r>
        </a:p>
      </dgm:t>
    </dgm:pt>
    <dgm:pt modelId="{4E972F7F-4B1B-47AA-A25B-1FFC561F1C76}" type="parTrans" cxnId="{D3D81948-D963-4D1E-AE16-9705EAF510FC}">
      <dgm:prSet/>
      <dgm:spPr/>
      <dgm:t>
        <a:bodyPr/>
        <a:lstStyle/>
        <a:p>
          <a:endParaRPr lang="en-US" sz="2000" b="0" i="0">
            <a:latin typeface="+mn-lt"/>
          </a:endParaRPr>
        </a:p>
      </dgm:t>
    </dgm:pt>
    <dgm:pt modelId="{67361508-930A-4A23-8CFC-BB56DA645C3C}" type="sibTrans" cxnId="{D3D81948-D963-4D1E-AE16-9705EAF510FC}">
      <dgm:prSet/>
      <dgm:spPr/>
      <dgm:t>
        <a:bodyPr/>
        <a:lstStyle/>
        <a:p>
          <a:endParaRPr lang="en-US" sz="2000" b="0" i="0">
            <a:latin typeface="+mn-lt"/>
          </a:endParaRPr>
        </a:p>
      </dgm:t>
    </dgm:pt>
    <dgm:pt modelId="{5E71F362-34DF-4EEC-92A3-0EFE450E05E4}">
      <dgm:prSet phldrT="[Text]" phldr="0" custT="1"/>
      <dgm:spPr/>
      <dgm:t>
        <a:bodyPr/>
        <a:lstStyle/>
        <a:p>
          <a:r>
            <a:rPr lang="en-US" sz="1800" b="0" i="0" dirty="0">
              <a:latin typeface="+mn-lt"/>
            </a:rPr>
            <a:t>Launch PNM</a:t>
          </a:r>
        </a:p>
      </dgm:t>
    </dgm:pt>
    <dgm:pt modelId="{8E5EE4D1-908E-455C-B8B3-281AD42DEC9A}" type="parTrans" cxnId="{B99CA6C9-28D1-4DDB-B8EC-AED73AD115CA}">
      <dgm:prSet/>
      <dgm:spPr/>
      <dgm:t>
        <a:bodyPr/>
        <a:lstStyle/>
        <a:p>
          <a:endParaRPr lang="en-US" sz="2000" b="0" i="0">
            <a:latin typeface="+mn-lt"/>
          </a:endParaRPr>
        </a:p>
      </dgm:t>
    </dgm:pt>
    <dgm:pt modelId="{B208B24A-E9FD-40A9-B764-FB7C2B7ED8B9}" type="sibTrans" cxnId="{B99CA6C9-28D1-4DDB-B8EC-AED73AD115CA}">
      <dgm:prSet/>
      <dgm:spPr/>
      <dgm:t>
        <a:bodyPr/>
        <a:lstStyle/>
        <a:p>
          <a:endParaRPr lang="en-US" sz="2000" b="0" i="0">
            <a:latin typeface="+mn-lt"/>
          </a:endParaRPr>
        </a:p>
      </dgm:t>
    </dgm:pt>
    <dgm:pt modelId="{91969DED-4CB8-4A14-A50B-3F7B848E46B5}">
      <dgm:prSet phldrT="[Text]" phldr="0" custT="1"/>
      <dgm:spPr/>
      <dgm:t>
        <a:bodyPr/>
        <a:lstStyle/>
        <a:p>
          <a:pPr>
            <a:defRPr b="1"/>
          </a:pPr>
          <a:r>
            <a:rPr lang="en-US" sz="2000" b="1" i="0" dirty="0">
              <a:latin typeface="+mn-lt"/>
            </a:rPr>
            <a:t>MAR-APR 23</a:t>
          </a:r>
        </a:p>
      </dgm:t>
    </dgm:pt>
    <dgm:pt modelId="{441CD73D-85E1-42A6-BCF8-362A3247E2F3}" type="parTrans" cxnId="{537F2ED0-8BD0-4AD5-B60D-89B660EDA1AC}">
      <dgm:prSet/>
      <dgm:spPr/>
      <dgm:t>
        <a:bodyPr/>
        <a:lstStyle/>
        <a:p>
          <a:endParaRPr lang="en-US" sz="2000" b="0" i="0">
            <a:latin typeface="+mn-lt"/>
          </a:endParaRPr>
        </a:p>
      </dgm:t>
    </dgm:pt>
    <dgm:pt modelId="{81CA8AA2-C0C3-4381-BA8B-413EDD578B83}" type="sibTrans" cxnId="{537F2ED0-8BD0-4AD5-B60D-89B660EDA1AC}">
      <dgm:prSet/>
      <dgm:spPr/>
      <dgm:t>
        <a:bodyPr/>
        <a:lstStyle/>
        <a:p>
          <a:endParaRPr lang="en-US" sz="2000" b="0" i="0">
            <a:latin typeface="+mn-lt"/>
          </a:endParaRPr>
        </a:p>
      </dgm:t>
    </dgm:pt>
    <dgm:pt modelId="{8A04F340-E8E1-4146-9905-E7ADCAEAABD7}">
      <dgm:prSet phldrT="[Text]" phldr="0" custT="1"/>
      <dgm:spPr/>
      <dgm:t>
        <a:bodyPr/>
        <a:lstStyle/>
        <a:p>
          <a:r>
            <a:rPr lang="en-US" sz="1800" b="0" i="0" dirty="0">
              <a:latin typeface="+mn-lt"/>
            </a:rPr>
            <a:t>Duplicate Payments</a:t>
          </a:r>
        </a:p>
      </dgm:t>
    </dgm:pt>
    <dgm:pt modelId="{4EBD5EC2-45ED-4ED6-8376-97D155A911AE}" type="parTrans" cxnId="{E636BFFB-0404-4D4B-B3F0-C64FDFD9DDEF}">
      <dgm:prSet/>
      <dgm:spPr/>
      <dgm:t>
        <a:bodyPr/>
        <a:lstStyle/>
        <a:p>
          <a:endParaRPr lang="en-US" sz="2000" b="0" i="0">
            <a:latin typeface="+mn-lt"/>
          </a:endParaRPr>
        </a:p>
      </dgm:t>
    </dgm:pt>
    <dgm:pt modelId="{F9CD2A04-6A34-4104-A971-391788B88F55}" type="sibTrans" cxnId="{E636BFFB-0404-4D4B-B3F0-C64FDFD9DDEF}">
      <dgm:prSet/>
      <dgm:spPr/>
      <dgm:t>
        <a:bodyPr/>
        <a:lstStyle/>
        <a:p>
          <a:endParaRPr lang="en-US" sz="2000" b="0" i="0">
            <a:latin typeface="+mn-lt"/>
          </a:endParaRPr>
        </a:p>
      </dgm:t>
    </dgm:pt>
    <dgm:pt modelId="{3CC73758-10C1-47F8-AFA7-1A986D4DDD60}">
      <dgm:prSet phldrT="[Text]" phldr="0" custT="1"/>
      <dgm:spPr/>
      <dgm:t>
        <a:bodyPr/>
        <a:lstStyle/>
        <a:p>
          <a:pPr>
            <a:defRPr b="1"/>
          </a:pPr>
          <a:r>
            <a:rPr lang="en-US" sz="2000" b="1" i="0" dirty="0">
              <a:latin typeface="+mn-lt"/>
            </a:rPr>
            <a:t>DEC 23</a:t>
          </a:r>
        </a:p>
      </dgm:t>
    </dgm:pt>
    <dgm:pt modelId="{FF6AE4B6-4A2F-49EE-9316-9AF55E77838B}" type="parTrans" cxnId="{4A69F85D-5C15-48FD-893A-B3050E1BADEB}">
      <dgm:prSet/>
      <dgm:spPr/>
      <dgm:t>
        <a:bodyPr/>
        <a:lstStyle/>
        <a:p>
          <a:endParaRPr lang="en-US" sz="2000" b="0" i="0">
            <a:latin typeface="+mn-lt"/>
          </a:endParaRPr>
        </a:p>
      </dgm:t>
    </dgm:pt>
    <dgm:pt modelId="{D8170BBA-6035-4773-8431-FEDD687647FF}" type="sibTrans" cxnId="{4A69F85D-5C15-48FD-893A-B3050E1BADEB}">
      <dgm:prSet/>
      <dgm:spPr/>
      <dgm:t>
        <a:bodyPr/>
        <a:lstStyle/>
        <a:p>
          <a:endParaRPr lang="en-US" sz="2000" b="0" i="0">
            <a:latin typeface="+mn-lt"/>
          </a:endParaRPr>
        </a:p>
      </dgm:t>
    </dgm:pt>
    <dgm:pt modelId="{FD9CA14A-483C-4869-B0C1-7C5FB7EEDBCC}">
      <dgm:prSet phldrT="[Text]" phldr="0" custT="1"/>
      <dgm:spPr/>
      <dgm:t>
        <a:bodyPr/>
        <a:lstStyle/>
        <a:p>
          <a:r>
            <a:rPr lang="en-US" sz="1800" b="0" i="0" dirty="0">
              <a:latin typeface="+mn-lt"/>
            </a:rPr>
            <a:t> Mass Adjustments</a:t>
          </a:r>
        </a:p>
      </dgm:t>
    </dgm:pt>
    <dgm:pt modelId="{8182A92F-45BA-4CD1-8E43-0B0810A50FEB}" type="parTrans" cxnId="{5EDA943F-300F-408A-A52E-3D5140FD5C22}">
      <dgm:prSet/>
      <dgm:spPr/>
      <dgm:t>
        <a:bodyPr/>
        <a:lstStyle/>
        <a:p>
          <a:endParaRPr lang="en-US" sz="2000" b="0" i="0">
            <a:latin typeface="+mn-lt"/>
          </a:endParaRPr>
        </a:p>
      </dgm:t>
    </dgm:pt>
    <dgm:pt modelId="{914BB93C-EA8A-4B5B-8F06-30DA7C7F4B7B}" type="sibTrans" cxnId="{5EDA943F-300F-408A-A52E-3D5140FD5C22}">
      <dgm:prSet/>
      <dgm:spPr/>
      <dgm:t>
        <a:bodyPr/>
        <a:lstStyle/>
        <a:p>
          <a:endParaRPr lang="en-US" sz="2000" b="0" i="0">
            <a:latin typeface="+mn-lt"/>
          </a:endParaRPr>
        </a:p>
      </dgm:t>
    </dgm:pt>
    <dgm:pt modelId="{D2FE027B-4161-41E1-B4D4-02AECB2E3FA0}">
      <dgm:prSet phldrT="[Text]" phldr="0" custT="1"/>
      <dgm:spPr/>
      <dgm:t>
        <a:bodyPr/>
        <a:lstStyle/>
        <a:p>
          <a:pPr>
            <a:defRPr b="1"/>
          </a:pPr>
          <a:r>
            <a:rPr lang="en-US" sz="2000" b="1" i="0" dirty="0">
              <a:latin typeface="+mn-lt"/>
            </a:rPr>
            <a:t>FEB 24</a:t>
          </a:r>
        </a:p>
      </dgm:t>
    </dgm:pt>
    <dgm:pt modelId="{88680CFE-3CE0-4842-B3D3-716D3B671238}" type="parTrans" cxnId="{4F4F82A2-02F1-492B-96C1-46C070BEFCE3}">
      <dgm:prSet/>
      <dgm:spPr/>
      <dgm:t>
        <a:bodyPr/>
        <a:lstStyle/>
        <a:p>
          <a:endParaRPr lang="en-US" sz="2000" b="0" i="0">
            <a:latin typeface="+mn-lt"/>
          </a:endParaRPr>
        </a:p>
      </dgm:t>
    </dgm:pt>
    <dgm:pt modelId="{4D59E06B-629C-40B5-96D3-423B7A56C945}" type="sibTrans" cxnId="{4F4F82A2-02F1-492B-96C1-46C070BEFCE3}">
      <dgm:prSet/>
      <dgm:spPr/>
      <dgm:t>
        <a:bodyPr/>
        <a:lstStyle/>
        <a:p>
          <a:endParaRPr lang="en-US" sz="2000" b="0" i="0">
            <a:latin typeface="+mn-lt"/>
          </a:endParaRPr>
        </a:p>
      </dgm:t>
    </dgm:pt>
    <dgm:pt modelId="{2BE415B7-7185-4956-8487-237B40BC0EE5}">
      <dgm:prSet phldrT="[Text]" phldr="0" custT="1"/>
      <dgm:spPr/>
      <dgm:t>
        <a:bodyPr/>
        <a:lstStyle/>
        <a:p>
          <a:r>
            <a:rPr lang="en-US" sz="1800" b="0" i="0" dirty="0">
              <a:latin typeface="+mn-lt"/>
            </a:rPr>
            <a:t>First Recoupment attempt</a:t>
          </a:r>
        </a:p>
      </dgm:t>
    </dgm:pt>
    <dgm:pt modelId="{A38E847E-0D1D-4F40-9A71-4D5999ADE08B}" type="parTrans" cxnId="{CB32A309-9CA9-4554-941D-519A91A9E733}">
      <dgm:prSet/>
      <dgm:spPr/>
      <dgm:t>
        <a:bodyPr/>
        <a:lstStyle/>
        <a:p>
          <a:endParaRPr lang="en-US" sz="2000" b="0" i="0">
            <a:latin typeface="+mn-lt"/>
          </a:endParaRPr>
        </a:p>
      </dgm:t>
    </dgm:pt>
    <dgm:pt modelId="{F0D1C61C-E3F2-49BA-A2D8-C04A81308E5D}" type="sibTrans" cxnId="{CB32A309-9CA9-4554-941D-519A91A9E733}">
      <dgm:prSet/>
      <dgm:spPr/>
      <dgm:t>
        <a:bodyPr/>
        <a:lstStyle/>
        <a:p>
          <a:endParaRPr lang="en-US" sz="2000" b="0" i="0">
            <a:latin typeface="+mn-lt"/>
          </a:endParaRPr>
        </a:p>
      </dgm:t>
    </dgm:pt>
    <dgm:pt modelId="{8DD61F6F-4917-450C-ACC8-3185D487B222}">
      <dgm:prSet phldrT="[Text]" phldr="0" custT="1"/>
      <dgm:spPr/>
      <dgm:t>
        <a:bodyPr/>
        <a:lstStyle/>
        <a:p>
          <a:pPr>
            <a:defRPr b="1"/>
          </a:pPr>
          <a:r>
            <a:rPr lang="en-US" sz="1800" b="1" i="0" dirty="0">
              <a:latin typeface="+mn-lt"/>
            </a:rPr>
            <a:t>MAR 25</a:t>
          </a:r>
        </a:p>
      </dgm:t>
    </dgm:pt>
    <dgm:pt modelId="{1299D0AF-B4E0-49F8-B8C2-DC962149F8C8}" type="parTrans" cxnId="{4CE7B405-60A1-4A9E-8EE7-346EE71629FB}">
      <dgm:prSet/>
      <dgm:spPr/>
      <dgm:t>
        <a:bodyPr/>
        <a:lstStyle/>
        <a:p>
          <a:endParaRPr lang="en-US"/>
        </a:p>
      </dgm:t>
    </dgm:pt>
    <dgm:pt modelId="{8E59B103-7070-46EA-8FFA-EC173783051D}" type="sibTrans" cxnId="{4CE7B405-60A1-4A9E-8EE7-346EE71629FB}">
      <dgm:prSet/>
      <dgm:spPr/>
      <dgm:t>
        <a:bodyPr/>
        <a:lstStyle/>
        <a:p>
          <a:endParaRPr lang="en-US"/>
        </a:p>
      </dgm:t>
    </dgm:pt>
    <dgm:pt modelId="{8EE6B972-AC53-4F20-A592-46AA859BC08C}">
      <dgm:prSet phldrT="[Text]" phldr="0" custT="1"/>
      <dgm:spPr/>
      <dgm:t>
        <a:bodyPr/>
        <a:lstStyle/>
        <a:p>
          <a:r>
            <a:rPr lang="en-US" sz="1800" b="0" i="0" dirty="0">
              <a:latin typeface="+mn-lt"/>
            </a:rPr>
            <a:t>Additional Overpayments</a:t>
          </a:r>
        </a:p>
      </dgm:t>
    </dgm:pt>
    <dgm:pt modelId="{233CC12F-27BB-4D26-B560-5500766870AC}" type="parTrans" cxnId="{E4C54EA5-C391-4216-9AA1-3741D7FA1071}">
      <dgm:prSet/>
      <dgm:spPr/>
      <dgm:t>
        <a:bodyPr/>
        <a:lstStyle/>
        <a:p>
          <a:endParaRPr lang="en-US"/>
        </a:p>
      </dgm:t>
    </dgm:pt>
    <dgm:pt modelId="{68EA385D-2B7E-41AC-B48E-372A74C1F2D3}" type="sibTrans" cxnId="{E4C54EA5-C391-4216-9AA1-3741D7FA1071}">
      <dgm:prSet/>
      <dgm:spPr/>
      <dgm:t>
        <a:bodyPr/>
        <a:lstStyle/>
        <a:p>
          <a:endParaRPr lang="en-US"/>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5">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5"/>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5"/>
      <dgm:spPr>
        <a:noFill/>
        <a:ln w="6350" cap="flat" cmpd="sng" algn="ctr">
          <a:solidFill>
            <a:schemeClr val="accent6">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5"/>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5">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5" custScaleX="145079"/>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5"/>
      <dgm:spPr>
        <a:noFill/>
        <a:ln w="6350" cap="flat" cmpd="sng" algn="ctr">
          <a:solidFill>
            <a:schemeClr val="accent6">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5"/>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5">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5"/>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5"/>
      <dgm:spPr>
        <a:noFill/>
        <a:ln w="6350" cap="flat" cmpd="sng" algn="ctr">
          <a:solidFill>
            <a:schemeClr val="accent6">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5"/>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5">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5"/>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5"/>
      <dgm:spPr>
        <a:noFill/>
        <a:ln w="6350" cap="flat" cmpd="sng" algn="ctr">
          <a:solidFill>
            <a:schemeClr val="accent6">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5"/>
      <dgm:spPr/>
    </dgm:pt>
    <dgm:pt modelId="{34434334-A935-4057-946F-93B826088F38}" type="pres">
      <dgm:prSet presAssocID="{D2FE027B-4161-41E1-B4D4-02AECB2E3FA0}" presName="EmptyPlaceHolder" presStyleCnt="0"/>
      <dgm:spPr/>
    </dgm:pt>
    <dgm:pt modelId="{24726206-B2F8-42F8-87F9-D923FBE76DE4}" type="pres">
      <dgm:prSet presAssocID="{4D59E06B-629C-40B5-96D3-423B7A56C945}" presName="spaceBetweenRectangles" presStyleCnt="0"/>
      <dgm:spPr/>
    </dgm:pt>
    <dgm:pt modelId="{71DC4B76-837E-4D21-93C6-DB5C482AA80B}" type="pres">
      <dgm:prSet presAssocID="{8DD61F6F-4917-450C-ACC8-3185D487B222}" presName="composite" presStyleCnt="0"/>
      <dgm:spPr/>
    </dgm:pt>
    <dgm:pt modelId="{34E209FC-0AA8-41A3-BDA0-F080B8E73A8F}" type="pres">
      <dgm:prSet presAssocID="{8DD61F6F-4917-450C-ACC8-3185D487B222}" presName="L1TextContainer" presStyleLbl="revTx" presStyleIdx="4" presStyleCnt="5">
        <dgm:presLayoutVars>
          <dgm:chMax val="1"/>
          <dgm:chPref val="1"/>
          <dgm:bulletEnabled val="1"/>
        </dgm:presLayoutVars>
      </dgm:prSet>
      <dgm:spPr/>
    </dgm:pt>
    <dgm:pt modelId="{FED330B4-430D-4943-A35D-2691A26F2CEA}" type="pres">
      <dgm:prSet presAssocID="{8DD61F6F-4917-450C-ACC8-3185D487B222}" presName="L2TextContainerWrapper" presStyleCnt="0">
        <dgm:presLayoutVars>
          <dgm:chMax val="0"/>
          <dgm:chPref val="0"/>
          <dgm:bulletEnabled val="1"/>
        </dgm:presLayoutVars>
      </dgm:prSet>
      <dgm:spPr/>
    </dgm:pt>
    <dgm:pt modelId="{45D9EF8C-02D5-4683-B3D8-8B3C480E12A8}" type="pres">
      <dgm:prSet presAssocID="{8DD61F6F-4917-450C-ACC8-3185D487B222}" presName="L2TextContainer" presStyleLbl="bgAcc1" presStyleIdx="4" presStyleCnt="5"/>
      <dgm:spPr/>
    </dgm:pt>
    <dgm:pt modelId="{803562AC-E640-4A54-B8E8-EC74298FEC7F}" type="pres">
      <dgm:prSet presAssocID="{8DD61F6F-4917-450C-ACC8-3185D487B222}" presName="FlexibleEmptyPlaceHolder" presStyleCnt="0"/>
      <dgm:spPr/>
    </dgm:pt>
    <dgm:pt modelId="{AD87A361-4F71-4296-AB9C-5E092553DCCA}" type="pres">
      <dgm:prSet presAssocID="{8DD61F6F-4917-450C-ACC8-3185D487B222}" presName="ConnectLine"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D3C274C7-74B7-48EE-980A-66FB50A193F6}" type="pres">
      <dgm:prSet presAssocID="{8DD61F6F-4917-450C-ACC8-3185D487B222}" presName="ConnectorPoint" presStyleLbl="alignNode1" presStyleIdx="4" presStyleCnt="5"/>
      <dgm:spPr/>
    </dgm:pt>
    <dgm:pt modelId="{05AD0D35-1E0E-4A57-86AA-4115F545A26C}" type="pres">
      <dgm:prSet presAssocID="{8DD61F6F-4917-450C-ACC8-3185D487B222}" presName="EmptyPlaceHolder" presStyleCnt="0"/>
      <dgm:spPr/>
    </dgm:pt>
  </dgm:ptLst>
  <dgm:cxnLst>
    <dgm:cxn modelId="{4CE7B405-60A1-4A9E-8EE7-346EE71629FB}" srcId="{A66480AC-C0DE-4E5E-9ECD-9AE37E3FCB79}" destId="{8DD61F6F-4917-450C-ACC8-3185D487B222}" srcOrd="4" destOrd="0" parTransId="{1299D0AF-B4E0-49F8-B8C2-DC962149F8C8}" sibTransId="{8E59B103-7070-46EA-8FFA-EC173783051D}"/>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E775E27E-3E19-4348-98CA-E7908CF59906}" type="presOf" srcId="{8DD61F6F-4917-450C-ACC8-3185D487B222}" destId="{34E209FC-0AA8-41A3-BDA0-F080B8E73A8F}"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E4C54EA5-C391-4216-9AA1-3741D7FA1071}" srcId="{8DD61F6F-4917-450C-ACC8-3185D487B222}" destId="{8EE6B972-AC53-4F20-A592-46AA859BC08C}" srcOrd="0" destOrd="0" parTransId="{233CC12F-27BB-4D26-B560-5500766870AC}" sibTransId="{68EA385D-2B7E-41AC-B48E-372A74C1F2D3}"/>
    <dgm:cxn modelId="{4CE397A6-DB48-4AAE-BCFB-3D992789379D}" type="presOf" srcId="{5E71F362-34DF-4EEC-92A3-0EFE450E05E4}" destId="{BA29120C-7C6B-4F62-9079-4AD528BC0744}" srcOrd="0" destOrd="0" presId="urn:microsoft.com/office/officeart/2016/7/layout/BasicTimeline"/>
    <dgm:cxn modelId="{403289E4-3239-47E4-B54A-5E9EF8AD8160}" type="presOf" srcId="{8EE6B972-AC53-4F20-A592-46AA859BC08C}" destId="{45D9EF8C-02D5-4683-B3D8-8B3C480E12A8}"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403E30EA-CA23-4A5A-9D22-DF82F93CFF08}" type="presOf" srcId="{A66480AC-C0DE-4E5E-9ECD-9AE37E3FCB79}" destId="{9FFA803F-EA25-49D8-A073-96E9747E345F}" srcOrd="0" destOrd="0" presId="urn:microsoft.com/office/officeart/2016/7/layout/BasicTimeline"/>
    <dgm:cxn modelId="{537F2ED0-8BD0-4AD5-B60D-89B660EDA1AC}" srcId="{A66480AC-C0DE-4E5E-9ECD-9AE37E3FCB79}" destId="{91969DED-4CB8-4A14-A50B-3F7B848E46B5}" srcOrd="1" destOrd="0" parTransId="{441CD73D-85E1-42A6-BCF8-362A3247E2F3}" sibTransId="{81CA8AA2-C0C3-4381-BA8B-413EDD578B83}"/>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 modelId="{44655E0A-5755-4DE3-A6B6-B11ACD140627}" type="presParOf" srcId="{BDA8F949-88B8-486D-9E41-ABA1463A8926}" destId="{24726206-B2F8-42F8-87F9-D923FBE76DE4}" srcOrd="7" destOrd="0" presId="urn:microsoft.com/office/officeart/2016/7/layout/BasicTimeline"/>
    <dgm:cxn modelId="{FF2FB192-D46F-4B51-A3E3-E5F31D083664}" type="presParOf" srcId="{BDA8F949-88B8-486D-9E41-ABA1463A8926}" destId="{71DC4B76-837E-4D21-93C6-DB5C482AA80B}" srcOrd="8" destOrd="0" presId="urn:microsoft.com/office/officeart/2016/7/layout/BasicTimeline"/>
    <dgm:cxn modelId="{3D75A495-09E7-408F-A66A-38E4A4D8FDEC}" type="presParOf" srcId="{71DC4B76-837E-4D21-93C6-DB5C482AA80B}" destId="{34E209FC-0AA8-41A3-BDA0-F080B8E73A8F}" srcOrd="0" destOrd="0" presId="urn:microsoft.com/office/officeart/2016/7/layout/BasicTimeline"/>
    <dgm:cxn modelId="{5457A145-7CFD-4915-BA60-7748BCB1782B}" type="presParOf" srcId="{71DC4B76-837E-4D21-93C6-DB5C482AA80B}" destId="{FED330B4-430D-4943-A35D-2691A26F2CEA}" srcOrd="1" destOrd="0" presId="urn:microsoft.com/office/officeart/2016/7/layout/BasicTimeline"/>
    <dgm:cxn modelId="{4E194EDD-40D9-406D-BE28-D390F446C9BF}" type="presParOf" srcId="{FED330B4-430D-4943-A35D-2691A26F2CEA}" destId="{45D9EF8C-02D5-4683-B3D8-8B3C480E12A8}" srcOrd="0" destOrd="0" presId="urn:microsoft.com/office/officeart/2016/7/layout/BasicTimeline"/>
    <dgm:cxn modelId="{B3B51C83-660C-4EE7-B798-A3C902B35E31}" type="presParOf" srcId="{FED330B4-430D-4943-A35D-2691A26F2CEA}" destId="{803562AC-E640-4A54-B8E8-EC74298FEC7F}" srcOrd="1" destOrd="0" presId="urn:microsoft.com/office/officeart/2016/7/layout/BasicTimeline"/>
    <dgm:cxn modelId="{CAD7E4D3-529E-46EB-8322-51A035D562A5}" type="presParOf" srcId="{71DC4B76-837E-4D21-93C6-DB5C482AA80B}" destId="{AD87A361-4F71-4296-AB9C-5E092553DCCA}" srcOrd="2" destOrd="0" presId="urn:microsoft.com/office/officeart/2016/7/layout/BasicTimeline"/>
    <dgm:cxn modelId="{82809BAC-96D6-499D-A6A9-3474C1996BBD}" type="presParOf" srcId="{71DC4B76-837E-4D21-93C6-DB5C482AA80B}" destId="{D3C274C7-74B7-48EE-980A-66FB50A193F6}" srcOrd="3" destOrd="0" presId="urn:microsoft.com/office/officeart/2016/7/layout/BasicTimeline"/>
    <dgm:cxn modelId="{D5A0DC81-ED12-4BAF-BAF3-29DBD864609A}" type="presParOf" srcId="{71DC4B76-837E-4D21-93C6-DB5C482AA80B}" destId="{05AD0D35-1E0E-4A57-86AA-4115F545A26C}"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1874901"/>
          <a:ext cx="10170368" cy="0"/>
        </a:xfrm>
        <a:prstGeom prst="lin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62937" y="2013643"/>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FEB 23</a:t>
          </a:r>
        </a:p>
      </dsp:txBody>
      <dsp:txXfrm>
        <a:off x="162937" y="2013643"/>
        <a:ext cx="2372953" cy="423727"/>
      </dsp:txXfrm>
    </dsp:sp>
    <dsp:sp modelId="{BA29120C-7C6B-4F62-9079-4AD528BC0744}">
      <dsp:nvSpPr>
        <dsp:cNvPr id="0" name=""/>
        <dsp:cNvSpPr/>
      </dsp:nvSpPr>
      <dsp:spPr>
        <a:xfrm>
          <a:off x="1144" y="523097"/>
          <a:ext cx="2696538" cy="639341"/>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Launch PNM</a:t>
          </a:r>
        </a:p>
      </dsp:txBody>
      <dsp:txXfrm>
        <a:off x="32354" y="554307"/>
        <a:ext cx="2634118" cy="576921"/>
      </dsp:txXfrm>
    </dsp:sp>
    <dsp:sp modelId="{A95DB80B-444A-4D69-B205-3A801BB8524A}">
      <dsp:nvSpPr>
        <dsp:cNvPr id="0" name=""/>
        <dsp:cNvSpPr/>
      </dsp:nvSpPr>
      <dsp:spPr>
        <a:xfrm>
          <a:off x="1349413" y="1162438"/>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2334715" y="1312430"/>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MAR-APR 23</a:t>
          </a:r>
        </a:p>
      </dsp:txBody>
      <dsp:txXfrm>
        <a:off x="2334715" y="1312430"/>
        <a:ext cx="2372953" cy="423727"/>
      </dsp:txXfrm>
    </dsp:sp>
    <dsp:sp modelId="{FA19A0AA-8B0B-4AA8-A80D-08CFFDD3F112}">
      <dsp:nvSpPr>
        <dsp:cNvPr id="0" name=""/>
        <dsp:cNvSpPr/>
      </dsp:nvSpPr>
      <dsp:spPr>
        <a:xfrm>
          <a:off x="1321290"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565136" y="2587363"/>
          <a:ext cx="3912110" cy="639341"/>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Duplicate Payments</a:t>
          </a:r>
        </a:p>
      </dsp:txBody>
      <dsp:txXfrm>
        <a:off x="1596346" y="2618573"/>
        <a:ext cx="3849690" cy="576921"/>
      </dsp:txXfrm>
    </dsp:sp>
    <dsp:sp modelId="{DBD74D6B-057A-432C-9067-BF618C19EB2A}">
      <dsp:nvSpPr>
        <dsp:cNvPr id="0" name=""/>
        <dsp:cNvSpPr/>
      </dsp:nvSpPr>
      <dsp:spPr>
        <a:xfrm>
          <a:off x="3521191" y="1874900"/>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4506493" y="2013643"/>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DEC 23</a:t>
          </a:r>
        </a:p>
      </dsp:txBody>
      <dsp:txXfrm>
        <a:off x="4506493" y="2013643"/>
        <a:ext cx="2372953" cy="423727"/>
      </dsp:txXfrm>
    </dsp:sp>
    <dsp:sp modelId="{0F979253-FD39-4920-BFCA-78C564B167EA}">
      <dsp:nvSpPr>
        <dsp:cNvPr id="0" name=""/>
        <dsp:cNvSpPr/>
      </dsp:nvSpPr>
      <dsp:spPr>
        <a:xfrm>
          <a:off x="3493068"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4344701" y="523097"/>
          <a:ext cx="2696538" cy="639341"/>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 Mass Adjustments</a:t>
          </a:r>
        </a:p>
      </dsp:txBody>
      <dsp:txXfrm>
        <a:off x="4375911" y="554307"/>
        <a:ext cx="2634118" cy="576921"/>
      </dsp:txXfrm>
    </dsp:sp>
    <dsp:sp modelId="{DCAE8A46-752C-4E82-84CE-E790E1F2918E}">
      <dsp:nvSpPr>
        <dsp:cNvPr id="0" name=""/>
        <dsp:cNvSpPr/>
      </dsp:nvSpPr>
      <dsp:spPr>
        <a:xfrm>
          <a:off x="5692970" y="1162438"/>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6070485" y="1312430"/>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FEB 24</a:t>
          </a:r>
        </a:p>
      </dsp:txBody>
      <dsp:txXfrm>
        <a:off x="6070485" y="1312430"/>
        <a:ext cx="2372953" cy="423727"/>
      </dsp:txXfrm>
    </dsp:sp>
    <dsp:sp modelId="{B6459BF8-D2C3-4018-9C28-98667DC203F4}">
      <dsp:nvSpPr>
        <dsp:cNvPr id="0" name=""/>
        <dsp:cNvSpPr/>
      </dsp:nvSpPr>
      <dsp:spPr>
        <a:xfrm>
          <a:off x="5664846"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5908693" y="2587363"/>
          <a:ext cx="2696538" cy="919053"/>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First Recoupment attempt</a:t>
          </a:r>
        </a:p>
      </dsp:txBody>
      <dsp:txXfrm>
        <a:off x="5953557" y="2632227"/>
        <a:ext cx="2606810" cy="829325"/>
      </dsp:txXfrm>
    </dsp:sp>
    <dsp:sp modelId="{086FB9B1-82B2-4197-8B33-6E7FF94F8D2E}">
      <dsp:nvSpPr>
        <dsp:cNvPr id="0" name=""/>
        <dsp:cNvSpPr/>
      </dsp:nvSpPr>
      <dsp:spPr>
        <a:xfrm>
          <a:off x="7256962" y="1874900"/>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4E209FC-0AA8-41A3-BDA0-F080B8E73A8F}">
      <dsp:nvSpPr>
        <dsp:cNvPr id="0" name=""/>
        <dsp:cNvSpPr/>
      </dsp:nvSpPr>
      <dsp:spPr>
        <a:xfrm>
          <a:off x="7634477" y="2013643"/>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i="0" kern="1200" dirty="0">
              <a:latin typeface="+mn-lt"/>
            </a:rPr>
            <a:t>MAR 25</a:t>
          </a:r>
        </a:p>
      </dsp:txBody>
      <dsp:txXfrm>
        <a:off x="7634477" y="2013643"/>
        <a:ext cx="2372953" cy="423727"/>
      </dsp:txXfrm>
    </dsp:sp>
    <dsp:sp modelId="{3F359E8B-7C7E-4FD9-B106-36CCBFC731D5}">
      <dsp:nvSpPr>
        <dsp:cNvPr id="0" name=""/>
        <dsp:cNvSpPr/>
      </dsp:nvSpPr>
      <dsp:spPr>
        <a:xfrm>
          <a:off x="7228838"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9EF8C-02D5-4683-B3D8-8B3C480E12A8}">
      <dsp:nvSpPr>
        <dsp:cNvPr id="0" name=""/>
        <dsp:cNvSpPr/>
      </dsp:nvSpPr>
      <dsp:spPr>
        <a:xfrm>
          <a:off x="7472685" y="243385"/>
          <a:ext cx="2696538" cy="919053"/>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Additional Overpayments</a:t>
          </a:r>
        </a:p>
      </dsp:txBody>
      <dsp:txXfrm>
        <a:off x="7517549" y="288249"/>
        <a:ext cx="2606810" cy="829325"/>
      </dsp:txXfrm>
    </dsp:sp>
    <dsp:sp modelId="{AD87A361-4F71-4296-AB9C-5E092553DCCA}">
      <dsp:nvSpPr>
        <dsp:cNvPr id="0" name=""/>
        <dsp:cNvSpPr/>
      </dsp:nvSpPr>
      <dsp:spPr>
        <a:xfrm>
          <a:off x="8820954" y="1162438"/>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3C274C7-74B7-48EE-980A-66FB50A193F6}">
      <dsp:nvSpPr>
        <dsp:cNvPr id="0" name=""/>
        <dsp:cNvSpPr/>
      </dsp:nvSpPr>
      <dsp:spPr>
        <a:xfrm>
          <a:off x="8792830"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5/28/2025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5/28/2025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215"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3358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C5788EE-4EDA-20FA-8EB9-2F0639E8A2B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8" name="Graphic 7">
            <a:extLst>
              <a:ext uri="{FF2B5EF4-FFF2-40B4-BE49-F238E27FC236}">
                <a16:creationId xmlns:a16="http://schemas.microsoft.com/office/drawing/2014/main" id="{9D053CA0-7A9F-FC49-AD3F-F3280344D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767F6939-7B7E-F49F-8219-DC8CDAC85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1" name="Graphic 10">
            <a:extLst>
              <a:ext uri="{FF2B5EF4-FFF2-40B4-BE49-F238E27FC236}">
                <a16:creationId xmlns:a16="http://schemas.microsoft.com/office/drawing/2014/main" id="{FACCA700-291A-CD50-0CF3-749300C8D7A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2" name="Graphic 11">
            <a:extLst>
              <a:ext uri="{FF2B5EF4-FFF2-40B4-BE49-F238E27FC236}">
                <a16:creationId xmlns:a16="http://schemas.microsoft.com/office/drawing/2014/main" id="{0EFADD4D-8EF2-3DF8-F5F4-9459752D546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3" name="Graphic 12">
            <a:extLst>
              <a:ext uri="{FF2B5EF4-FFF2-40B4-BE49-F238E27FC236}">
                <a16:creationId xmlns:a16="http://schemas.microsoft.com/office/drawing/2014/main" id="{B5B36F67-81DA-36AC-5D17-0172FF5A70C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841248" y="1527048"/>
            <a:ext cx="10479024" cy="4498848"/>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316346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image 03">
    <p:bg>
      <p:bgPr>
        <a:solidFill>
          <a:schemeClr val="accent6">
            <a:lumMod val="50000"/>
          </a:schemeClr>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092952" y="0"/>
            <a:ext cx="6099048" cy="6876288"/>
          </a:xfrm>
          <a:solidFill>
            <a:schemeClr val="accent6">
              <a:lumMod val="75000"/>
            </a:schemeClr>
          </a:solidFill>
        </p:spPr>
        <p:txBody>
          <a:bodyPr/>
          <a:lstStyle>
            <a:lvl1pPr marL="0" indent="0" algn="l">
              <a:buNone/>
              <a:defRPr>
                <a:solidFill>
                  <a:schemeClr val="bg1"/>
                </a:solidFill>
              </a:defRPr>
            </a:lvl1pPr>
          </a:lstStyle>
          <a:p>
            <a:r>
              <a:rPr lang="en-US"/>
              <a:t>Click icon to add picture</a:t>
            </a:r>
            <a:endParaRPr lang="en-US" dirty="0"/>
          </a:p>
        </p:txBody>
      </p:sp>
      <p:sp>
        <p:nvSpPr>
          <p:cNvPr id="124" name="Title 123">
            <a:extLst>
              <a:ext uri="{FF2B5EF4-FFF2-40B4-BE49-F238E27FC236}">
                <a16:creationId xmlns:a16="http://schemas.microsoft.com/office/drawing/2014/main" id="{5EF8E4BF-2FB4-FFDD-E565-805C476240FE}"/>
              </a:ext>
            </a:extLst>
          </p:cNvPr>
          <p:cNvSpPr>
            <a:spLocks noGrp="1"/>
          </p:cNvSpPr>
          <p:nvPr>
            <p:ph type="title"/>
          </p:nvPr>
        </p:nvSpPr>
        <p:spPr>
          <a:xfrm>
            <a:off x="841244" y="832104"/>
            <a:ext cx="6099048" cy="5219236"/>
          </a:xfrm>
        </p:spPr>
        <p:txBody>
          <a:bodyPr anchor="t"/>
          <a:lstStyle>
            <a:lvl1pPr>
              <a:lnSpc>
                <a:spcPct val="75000"/>
              </a:lnSpc>
              <a:defRPr sz="8000" b="0" spc="0" baseline="0">
                <a:solidFill>
                  <a:schemeClr val="bg1"/>
                </a:solidFill>
                <a:latin typeface="+mn-lt"/>
              </a:defRPr>
            </a:lvl1pPr>
          </a:lstStyle>
          <a:p>
            <a:r>
              <a:rPr lang="en-US"/>
              <a:t>Click to edit Master title style</a:t>
            </a:r>
            <a:endParaRPr lang="en-US" dirty="0"/>
          </a:p>
        </p:txBody>
      </p:sp>
      <p:sp>
        <p:nvSpPr>
          <p:cNvPr id="123" name="Text Placeholder 122">
            <a:extLst>
              <a:ext uri="{FF2B5EF4-FFF2-40B4-BE49-F238E27FC236}">
                <a16:creationId xmlns:a16="http://schemas.microsoft.com/office/drawing/2014/main" id="{25C59923-6546-AB3B-534C-22113CD9D671}"/>
              </a:ext>
            </a:extLst>
          </p:cNvPr>
          <p:cNvSpPr>
            <a:spLocks noGrp="1"/>
          </p:cNvSpPr>
          <p:nvPr>
            <p:ph type="body" sz="quarter" idx="15"/>
          </p:nvPr>
        </p:nvSpPr>
        <p:spPr>
          <a:xfrm>
            <a:off x="8401353" y="-1"/>
            <a:ext cx="3790650" cy="1155691"/>
          </a:xfrm>
          <a:custGeom>
            <a:avLst/>
            <a:gdLst>
              <a:gd name="connsiteX0" fmla="*/ 2293575 w 3790650"/>
              <a:gd name="connsiteY0" fmla="*/ 0 h 1155691"/>
              <a:gd name="connsiteX1" fmla="*/ 3790650 w 3790650"/>
              <a:gd name="connsiteY1" fmla="*/ 0 h 1155691"/>
              <a:gd name="connsiteX2" fmla="*/ 3790650 w 3790650"/>
              <a:gd name="connsiteY2" fmla="*/ 1098632 h 1155691"/>
              <a:gd name="connsiteX3" fmla="*/ 3775153 w 3790650"/>
              <a:gd name="connsiteY3" fmla="*/ 1104304 h 1155691"/>
              <a:gd name="connsiteX4" fmla="*/ 3435268 w 3790650"/>
              <a:gd name="connsiteY4" fmla="*/ 1155691 h 1155691"/>
              <a:gd name="connsiteX5" fmla="*/ 2292295 w 3790650"/>
              <a:gd name="connsiteY5" fmla="*/ 12701 h 1155691"/>
              <a:gd name="connsiteX6" fmla="*/ 1280 w 3790650"/>
              <a:gd name="connsiteY6" fmla="*/ 0 h 1155691"/>
              <a:gd name="connsiteX7" fmla="*/ 2284665 w 3790650"/>
              <a:gd name="connsiteY7" fmla="*/ 0 h 1155691"/>
              <a:gd name="connsiteX8" fmla="*/ 2285945 w 3790650"/>
              <a:gd name="connsiteY8" fmla="*/ 12701 h 1155691"/>
              <a:gd name="connsiteX9" fmla="*/ 1142973 w 3790650"/>
              <a:gd name="connsiteY9" fmla="*/ 1155691 h 1155691"/>
              <a:gd name="connsiteX10" fmla="*/ 0 w 3790650"/>
              <a:gd name="connsiteY10" fmla="*/ 12701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0650" h="1155691">
                <a:moveTo>
                  <a:pt x="2293575" y="0"/>
                </a:moveTo>
                <a:lnTo>
                  <a:pt x="3790650" y="0"/>
                </a:lnTo>
                <a:lnTo>
                  <a:pt x="3790650" y="1098632"/>
                </a:lnTo>
                <a:lnTo>
                  <a:pt x="3775153" y="1104304"/>
                </a:lnTo>
                <a:cubicBezTo>
                  <a:pt x="3667783" y="1137700"/>
                  <a:pt x="3553627" y="1155691"/>
                  <a:pt x="3435268" y="1155691"/>
                </a:cubicBezTo>
                <a:cubicBezTo>
                  <a:pt x="2804021" y="1155691"/>
                  <a:pt x="2292295" y="643957"/>
                  <a:pt x="2292295" y="12701"/>
                </a:cubicBezTo>
                <a:close/>
                <a:moveTo>
                  <a:pt x="1280" y="0"/>
                </a:moveTo>
                <a:lnTo>
                  <a:pt x="2284665" y="0"/>
                </a:lnTo>
                <a:lnTo>
                  <a:pt x="2285945" y="12701"/>
                </a:lnTo>
                <a:cubicBezTo>
                  <a:pt x="2285945" y="643957"/>
                  <a:pt x="1774219" y="1155691"/>
                  <a:pt x="1142973" y="1155691"/>
                </a:cubicBezTo>
                <a:cubicBezTo>
                  <a:pt x="511726" y="1155691"/>
                  <a:pt x="0" y="643957"/>
                  <a:pt x="0" y="12701"/>
                </a:cubicBezTo>
                <a:close/>
              </a:path>
            </a:pathLst>
          </a:custGeom>
          <a:solidFill>
            <a:schemeClr val="accent6">
              <a:lumMod val="75000"/>
              <a:alpha val="25000"/>
            </a:schemeClr>
          </a:solidFill>
        </p:spPr>
        <p:txBody>
          <a:bodyPr wrap="square">
            <a:noAutofit/>
          </a:bodyPr>
          <a:lstStyle>
            <a:lvl1pPr>
              <a:defRPr>
                <a:noFill/>
              </a:defRPr>
            </a:lvl1pPr>
          </a:lstStyle>
          <a:p>
            <a:pPr lvl="0"/>
            <a:r>
              <a:rPr lang="en-US"/>
              <a:t>Click to edit Master text styles</a:t>
            </a:r>
          </a:p>
        </p:txBody>
      </p:sp>
      <p:sp>
        <p:nvSpPr>
          <p:cNvPr id="48" name="Text Placeholder 47">
            <a:extLst>
              <a:ext uri="{FF2B5EF4-FFF2-40B4-BE49-F238E27FC236}">
                <a16:creationId xmlns:a16="http://schemas.microsoft.com/office/drawing/2014/main" id="{880C9A0C-95B8-C535-9B78-63FDB782BE10}"/>
              </a:ext>
            </a:extLst>
          </p:cNvPr>
          <p:cNvSpPr>
            <a:spLocks noGrp="1"/>
          </p:cNvSpPr>
          <p:nvPr>
            <p:ph type="body" sz="quarter" idx="12"/>
          </p:nvPr>
        </p:nvSpPr>
        <p:spPr>
          <a:xfrm>
            <a:off x="-3" y="5727700"/>
            <a:ext cx="12192003" cy="1130300"/>
          </a:xfrm>
          <a:custGeom>
            <a:avLst/>
            <a:gdLst>
              <a:gd name="connsiteX0" fmla="*/ 11823828 w 12192003"/>
              <a:gd name="connsiteY0" fmla="*/ 0 h 1130300"/>
              <a:gd name="connsiteX1" fmla="*/ 12163721 w 12192003"/>
              <a:gd name="connsiteY1" fmla="*/ 51387 h 1130300"/>
              <a:gd name="connsiteX2" fmla="*/ 12192003 w 12192003"/>
              <a:gd name="connsiteY2" fmla="*/ 61738 h 1130300"/>
              <a:gd name="connsiteX3" fmla="*/ 12192003 w 12192003"/>
              <a:gd name="connsiteY3" fmla="*/ 1130300 h 1130300"/>
              <a:gd name="connsiteX4" fmla="*/ 10681469 w 12192003"/>
              <a:gd name="connsiteY4" fmla="*/ 1130300 h 1130300"/>
              <a:gd name="connsiteX5" fmla="*/ 10686729 w 12192003"/>
              <a:gd name="connsiteY5" fmla="*/ 1026126 h 1130300"/>
              <a:gd name="connsiteX6" fmla="*/ 11823828 w 12192003"/>
              <a:gd name="connsiteY6" fmla="*/ 0 h 1130300"/>
              <a:gd name="connsiteX7" fmla="*/ 9531478 w 12192003"/>
              <a:gd name="connsiteY7" fmla="*/ 0 h 1130300"/>
              <a:gd name="connsiteX8" fmla="*/ 10668577 w 12192003"/>
              <a:gd name="connsiteY8" fmla="*/ 1026126 h 1130300"/>
              <a:gd name="connsiteX9" fmla="*/ 10673837 w 12192003"/>
              <a:gd name="connsiteY9" fmla="*/ 1130300 h 1130300"/>
              <a:gd name="connsiteX10" fmla="*/ 8389119 w 12192003"/>
              <a:gd name="connsiteY10" fmla="*/ 1130300 h 1130300"/>
              <a:gd name="connsiteX11" fmla="*/ 8394379 w 12192003"/>
              <a:gd name="connsiteY11" fmla="*/ 1026126 h 1130300"/>
              <a:gd name="connsiteX12" fmla="*/ 9531478 w 12192003"/>
              <a:gd name="connsiteY12" fmla="*/ 0 h 1130300"/>
              <a:gd name="connsiteX13" fmla="*/ 7239129 w 12192003"/>
              <a:gd name="connsiteY13" fmla="*/ 0 h 1130300"/>
              <a:gd name="connsiteX14" fmla="*/ 8376227 w 12192003"/>
              <a:gd name="connsiteY14" fmla="*/ 1026126 h 1130300"/>
              <a:gd name="connsiteX15" fmla="*/ 8381487 w 12192003"/>
              <a:gd name="connsiteY15" fmla="*/ 1130300 h 1130300"/>
              <a:gd name="connsiteX16" fmla="*/ 6096769 w 12192003"/>
              <a:gd name="connsiteY16" fmla="*/ 1130300 h 1130300"/>
              <a:gd name="connsiteX17" fmla="*/ 6102029 w 12192003"/>
              <a:gd name="connsiteY17" fmla="*/ 1026126 h 1130300"/>
              <a:gd name="connsiteX18" fmla="*/ 7239129 w 12192003"/>
              <a:gd name="connsiteY18" fmla="*/ 0 h 1130300"/>
              <a:gd name="connsiteX19" fmla="*/ 4946780 w 12192003"/>
              <a:gd name="connsiteY19" fmla="*/ 0 h 1130300"/>
              <a:gd name="connsiteX20" fmla="*/ 6083878 w 12192003"/>
              <a:gd name="connsiteY20" fmla="*/ 1026126 h 1130300"/>
              <a:gd name="connsiteX21" fmla="*/ 6089139 w 12192003"/>
              <a:gd name="connsiteY21" fmla="*/ 1130300 h 1130300"/>
              <a:gd name="connsiteX22" fmla="*/ 3804423 w 12192003"/>
              <a:gd name="connsiteY22" fmla="*/ 1130300 h 1130300"/>
              <a:gd name="connsiteX23" fmla="*/ 3809684 w 12192003"/>
              <a:gd name="connsiteY23" fmla="*/ 1026126 h 1130300"/>
              <a:gd name="connsiteX24" fmla="*/ 4946780 w 12192003"/>
              <a:gd name="connsiteY24" fmla="*/ 0 h 1130300"/>
              <a:gd name="connsiteX25" fmla="*/ 2654431 w 12192003"/>
              <a:gd name="connsiteY25" fmla="*/ 0 h 1130300"/>
              <a:gd name="connsiteX26" fmla="*/ 3791530 w 12192003"/>
              <a:gd name="connsiteY26" fmla="*/ 1026126 h 1130300"/>
              <a:gd name="connsiteX27" fmla="*/ 3796791 w 12192003"/>
              <a:gd name="connsiteY27" fmla="*/ 1130300 h 1130300"/>
              <a:gd name="connsiteX28" fmla="*/ 1512072 w 12192003"/>
              <a:gd name="connsiteY28" fmla="*/ 1130300 h 1130300"/>
              <a:gd name="connsiteX29" fmla="*/ 1517332 w 12192003"/>
              <a:gd name="connsiteY29" fmla="*/ 1026126 h 1130300"/>
              <a:gd name="connsiteX30" fmla="*/ 2654431 w 12192003"/>
              <a:gd name="connsiteY30" fmla="*/ 0 h 1130300"/>
              <a:gd name="connsiteX31" fmla="*/ 362080 w 12192003"/>
              <a:gd name="connsiteY31" fmla="*/ 0 h 1130300"/>
              <a:gd name="connsiteX32" fmla="*/ 1499179 w 12192003"/>
              <a:gd name="connsiteY32" fmla="*/ 1026126 h 1130300"/>
              <a:gd name="connsiteX33" fmla="*/ 1504439 w 12192003"/>
              <a:gd name="connsiteY33" fmla="*/ 1130300 h 1130300"/>
              <a:gd name="connsiteX34" fmla="*/ 0 w 12192003"/>
              <a:gd name="connsiteY34" fmla="*/ 1130300 h 1130300"/>
              <a:gd name="connsiteX35" fmla="*/ 0 w 12192003"/>
              <a:gd name="connsiteY35" fmla="*/ 59507 h 1130300"/>
              <a:gd name="connsiteX36" fmla="*/ 22187 w 12192003"/>
              <a:gd name="connsiteY36" fmla="*/ 51387 h 1130300"/>
              <a:gd name="connsiteX37" fmla="*/ 362080 w 12192003"/>
              <a:gd name="connsiteY3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3" h="1130300">
                <a:moveTo>
                  <a:pt x="11823828" y="0"/>
                </a:moveTo>
                <a:cubicBezTo>
                  <a:pt x="11942189" y="0"/>
                  <a:pt x="12056349" y="17991"/>
                  <a:pt x="12163721" y="51387"/>
                </a:cubicBezTo>
                <a:lnTo>
                  <a:pt x="12192003" y="61738"/>
                </a:lnTo>
                <a:lnTo>
                  <a:pt x="12192003" y="1130300"/>
                </a:lnTo>
                <a:lnTo>
                  <a:pt x="10681469" y="1130300"/>
                </a:lnTo>
                <a:lnTo>
                  <a:pt x="10686729" y="1026126"/>
                </a:lnTo>
                <a:cubicBezTo>
                  <a:pt x="10745262" y="449767"/>
                  <a:pt x="11232021" y="0"/>
                  <a:pt x="11823828" y="0"/>
                </a:cubicBezTo>
                <a:close/>
                <a:moveTo>
                  <a:pt x="9531478" y="0"/>
                </a:moveTo>
                <a:cubicBezTo>
                  <a:pt x="10123285" y="0"/>
                  <a:pt x="10610044" y="449767"/>
                  <a:pt x="10668577" y="1026126"/>
                </a:cubicBezTo>
                <a:lnTo>
                  <a:pt x="10673837" y="1130300"/>
                </a:lnTo>
                <a:lnTo>
                  <a:pt x="8389119" y="1130300"/>
                </a:lnTo>
                <a:lnTo>
                  <a:pt x="8394379" y="1026126"/>
                </a:lnTo>
                <a:cubicBezTo>
                  <a:pt x="8452912" y="449767"/>
                  <a:pt x="8939671" y="0"/>
                  <a:pt x="9531478" y="0"/>
                </a:cubicBezTo>
                <a:close/>
                <a:moveTo>
                  <a:pt x="7239129" y="0"/>
                </a:moveTo>
                <a:cubicBezTo>
                  <a:pt x="7830936" y="0"/>
                  <a:pt x="8317694" y="449767"/>
                  <a:pt x="8376227" y="1026126"/>
                </a:cubicBezTo>
                <a:lnTo>
                  <a:pt x="8381487" y="1130300"/>
                </a:lnTo>
                <a:lnTo>
                  <a:pt x="6096769" y="1130300"/>
                </a:lnTo>
                <a:lnTo>
                  <a:pt x="6102029" y="1026126"/>
                </a:lnTo>
                <a:cubicBezTo>
                  <a:pt x="6160563" y="449767"/>
                  <a:pt x="6647322" y="0"/>
                  <a:pt x="7239129" y="0"/>
                </a:cubicBezTo>
                <a:close/>
                <a:moveTo>
                  <a:pt x="4946780" y="0"/>
                </a:moveTo>
                <a:cubicBezTo>
                  <a:pt x="5538587" y="0"/>
                  <a:pt x="6025345" y="449767"/>
                  <a:pt x="6083878" y="1026126"/>
                </a:cubicBezTo>
                <a:lnTo>
                  <a:pt x="6089139" y="1130300"/>
                </a:lnTo>
                <a:lnTo>
                  <a:pt x="3804423" y="1130300"/>
                </a:lnTo>
                <a:lnTo>
                  <a:pt x="3809684" y="1026126"/>
                </a:lnTo>
                <a:cubicBezTo>
                  <a:pt x="3868216" y="449767"/>
                  <a:pt x="4354972" y="0"/>
                  <a:pt x="4946780" y="0"/>
                </a:cubicBezTo>
                <a:close/>
                <a:moveTo>
                  <a:pt x="2654431" y="0"/>
                </a:moveTo>
                <a:cubicBezTo>
                  <a:pt x="3246238" y="0"/>
                  <a:pt x="3732997" y="449767"/>
                  <a:pt x="3791530" y="1026126"/>
                </a:cubicBezTo>
                <a:lnTo>
                  <a:pt x="3796791" y="1130300"/>
                </a:lnTo>
                <a:lnTo>
                  <a:pt x="1512072" y="1130300"/>
                </a:lnTo>
                <a:lnTo>
                  <a:pt x="1517332" y="1026126"/>
                </a:lnTo>
                <a:cubicBezTo>
                  <a:pt x="1575865" y="449767"/>
                  <a:pt x="2062624" y="0"/>
                  <a:pt x="2654431" y="0"/>
                </a:cubicBezTo>
                <a:close/>
                <a:moveTo>
                  <a:pt x="362080" y="0"/>
                </a:moveTo>
                <a:cubicBezTo>
                  <a:pt x="953887" y="0"/>
                  <a:pt x="1440646" y="449767"/>
                  <a:pt x="1499179" y="1026126"/>
                </a:cubicBezTo>
                <a:lnTo>
                  <a:pt x="1504439" y="1130300"/>
                </a:lnTo>
                <a:lnTo>
                  <a:pt x="0" y="1130300"/>
                </a:lnTo>
                <a:lnTo>
                  <a:pt x="0" y="59507"/>
                </a:lnTo>
                <a:lnTo>
                  <a:pt x="22187" y="51387"/>
                </a:lnTo>
                <a:cubicBezTo>
                  <a:pt x="129559" y="17991"/>
                  <a:pt x="243719" y="0"/>
                  <a:pt x="362080" y="0"/>
                </a:cubicBezTo>
                <a:close/>
              </a:path>
            </a:pathLst>
          </a:custGeom>
          <a:solidFill>
            <a:schemeClr val="accent6">
              <a:lumMod val="75000"/>
              <a:alpha val="25000"/>
            </a:schemeClr>
          </a:solidFill>
        </p:spPr>
        <p:txBody>
          <a:bodyPr wrap="square">
            <a:noAutofit/>
          </a:bodyPr>
          <a:lstStyle>
            <a:lvl1pPr>
              <a:defRPr>
                <a:noFill/>
              </a:defRPr>
            </a:lvl1pPr>
          </a:lstStyle>
          <a:p>
            <a:pPr lvl="0"/>
            <a:r>
              <a:rPr lang="en-US"/>
              <a:t>Click to edit Master text styles</a:t>
            </a:r>
          </a:p>
        </p:txBody>
      </p:sp>
      <p:sp>
        <p:nvSpPr>
          <p:cNvPr id="62" name="Text Placeholder 61">
            <a:extLst>
              <a:ext uri="{FF2B5EF4-FFF2-40B4-BE49-F238E27FC236}">
                <a16:creationId xmlns:a16="http://schemas.microsoft.com/office/drawing/2014/main" id="{70972619-C968-1257-58C9-0DC661642915}"/>
              </a:ext>
            </a:extLst>
          </p:cNvPr>
          <p:cNvSpPr>
            <a:spLocks noGrp="1"/>
          </p:cNvSpPr>
          <p:nvPr>
            <p:ph type="body" sz="quarter" idx="13"/>
          </p:nvPr>
        </p:nvSpPr>
        <p:spPr>
          <a:xfrm>
            <a:off x="0" y="5724189"/>
            <a:ext cx="1503729" cy="1133811"/>
          </a:xfrm>
          <a:custGeom>
            <a:avLst/>
            <a:gdLst>
              <a:gd name="connsiteX0" fmla="*/ 367995 w 1503729"/>
              <a:gd name="connsiteY0" fmla="*/ 19 h 1133811"/>
              <a:gd name="connsiteX1" fmla="*/ 1481576 w 1503729"/>
              <a:gd name="connsiteY1" fmla="*/ 913359 h 1133811"/>
              <a:gd name="connsiteX2" fmla="*/ 1503729 w 1503729"/>
              <a:gd name="connsiteY2" fmla="*/ 1133811 h 1133811"/>
              <a:gd name="connsiteX3" fmla="*/ 1371482 w 1503729"/>
              <a:gd name="connsiteY3" fmla="*/ 1133811 h 1133811"/>
              <a:gd name="connsiteX4" fmla="*/ 1275407 w 1503729"/>
              <a:gd name="connsiteY4" fmla="*/ 1118667 h 1133811"/>
              <a:gd name="connsiteX5" fmla="*/ 367995 w 1503729"/>
              <a:gd name="connsiteY5" fmla="*/ 19 h 1133811"/>
              <a:gd name="connsiteX6" fmla="*/ 367996 w 1503729"/>
              <a:gd name="connsiteY6" fmla="*/ 0 h 1133811"/>
              <a:gd name="connsiteX7" fmla="*/ 33218 w 1503729"/>
              <a:gd name="connsiteY7" fmla="*/ 808204 h 1133811"/>
              <a:gd name="connsiteX8" fmla="*/ 0 w 1503729"/>
              <a:gd name="connsiteY8" fmla="*/ 838393 h 1133811"/>
              <a:gd name="connsiteX9" fmla="*/ 0 w 1503729"/>
              <a:gd name="connsiteY9" fmla="*/ 61671 h 1133811"/>
              <a:gd name="connsiteX10" fmla="*/ 28102 w 1503729"/>
              <a:gd name="connsiteY10" fmla="*/ 51386 h 1133811"/>
              <a:gd name="connsiteX11" fmla="*/ 367996 w 1503729"/>
              <a:gd name="connsiteY11" fmla="*/ 0 h 11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3729" h="1133811">
                <a:moveTo>
                  <a:pt x="367995" y="19"/>
                </a:moveTo>
                <a:cubicBezTo>
                  <a:pt x="917788" y="3008"/>
                  <a:pt x="1375686" y="394157"/>
                  <a:pt x="1481576" y="913359"/>
                </a:cubicBezTo>
                <a:lnTo>
                  <a:pt x="1503729" y="1133811"/>
                </a:lnTo>
                <a:lnTo>
                  <a:pt x="1371482" y="1133811"/>
                </a:lnTo>
                <a:lnTo>
                  <a:pt x="1275407" y="1118667"/>
                </a:lnTo>
                <a:cubicBezTo>
                  <a:pt x="757177" y="1010082"/>
                  <a:pt x="368000" y="550498"/>
                  <a:pt x="367995" y="19"/>
                </a:cubicBezTo>
                <a:close/>
                <a:moveTo>
                  <a:pt x="367996" y="0"/>
                </a:moveTo>
                <a:cubicBezTo>
                  <a:pt x="367996" y="315623"/>
                  <a:pt x="240061" y="601366"/>
                  <a:pt x="33218" y="808204"/>
                </a:cubicBezTo>
                <a:lnTo>
                  <a:pt x="0" y="838393"/>
                </a:lnTo>
                <a:lnTo>
                  <a:pt x="0" y="61671"/>
                </a:lnTo>
                <a:lnTo>
                  <a:pt x="28102" y="51386"/>
                </a:lnTo>
                <a:cubicBezTo>
                  <a:pt x="135475" y="17991"/>
                  <a:pt x="249634" y="0"/>
                  <a:pt x="367996"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r>
              <a:rPr lang="en-US"/>
              <a:t>Click to edit Master text styles</a:t>
            </a:r>
          </a:p>
        </p:txBody>
      </p:sp>
      <p:sp>
        <p:nvSpPr>
          <p:cNvPr id="93" name="Text Placeholder 92">
            <a:extLst>
              <a:ext uri="{FF2B5EF4-FFF2-40B4-BE49-F238E27FC236}">
                <a16:creationId xmlns:a16="http://schemas.microsoft.com/office/drawing/2014/main" id="{0A4A3873-48BC-94DF-6006-FC7F81660A5D}"/>
              </a:ext>
            </a:extLst>
          </p:cNvPr>
          <p:cNvSpPr>
            <a:spLocks noGrp="1"/>
          </p:cNvSpPr>
          <p:nvPr>
            <p:ph type="body" sz="quarter" idx="14"/>
          </p:nvPr>
        </p:nvSpPr>
        <p:spPr>
          <a:xfrm>
            <a:off x="8401353" y="0"/>
            <a:ext cx="3790647" cy="1143002"/>
          </a:xfrm>
          <a:custGeom>
            <a:avLst/>
            <a:gdLst>
              <a:gd name="connsiteX0" fmla="*/ 3790647 w 3790647"/>
              <a:gd name="connsiteY0" fmla="*/ 304585 h 1143002"/>
              <a:gd name="connsiteX1" fmla="*/ 3790647 w 3790647"/>
              <a:gd name="connsiteY1" fmla="*/ 1081329 h 1143002"/>
              <a:gd name="connsiteX2" fmla="*/ 3762543 w 3790647"/>
              <a:gd name="connsiteY2" fmla="*/ 1091615 h 1143002"/>
              <a:gd name="connsiteX3" fmla="*/ 3422649 w 3790647"/>
              <a:gd name="connsiteY3" fmla="*/ 1143002 h 1143002"/>
              <a:gd name="connsiteX4" fmla="*/ 3757427 w 3790647"/>
              <a:gd name="connsiteY4" fmla="*/ 334777 h 1143002"/>
              <a:gd name="connsiteX5" fmla="*/ 2285997 w 3790647"/>
              <a:gd name="connsiteY5" fmla="*/ 17 h 1143002"/>
              <a:gd name="connsiteX6" fmla="*/ 3422650 w 3790647"/>
              <a:gd name="connsiteY6" fmla="*/ 1142983 h 1143002"/>
              <a:gd name="connsiteX7" fmla="*/ 2285997 w 3790647"/>
              <a:gd name="connsiteY7" fmla="*/ 17 h 1143002"/>
              <a:gd name="connsiteX8" fmla="*/ 0 w 3790647"/>
              <a:gd name="connsiteY8" fmla="*/ 17 h 1143002"/>
              <a:gd name="connsiteX9" fmla="*/ 1136650 w 3790647"/>
              <a:gd name="connsiteY9" fmla="*/ 1142983 h 1143002"/>
              <a:gd name="connsiteX10" fmla="*/ 0 w 3790647"/>
              <a:gd name="connsiteY10" fmla="*/ 17 h 1143002"/>
              <a:gd name="connsiteX11" fmla="*/ 2279650 w 3790647"/>
              <a:gd name="connsiteY11" fmla="*/ 0 h 1143002"/>
              <a:gd name="connsiteX12" fmla="*/ 1136650 w 3790647"/>
              <a:gd name="connsiteY12" fmla="*/ 1143002 h 1143002"/>
              <a:gd name="connsiteX13" fmla="*/ 2279650 w 3790647"/>
              <a:gd name="connsiteY13" fmla="*/ 0 h 11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647" h="1143002">
                <a:moveTo>
                  <a:pt x="3790647" y="304585"/>
                </a:moveTo>
                <a:lnTo>
                  <a:pt x="3790647" y="1081329"/>
                </a:lnTo>
                <a:lnTo>
                  <a:pt x="3762543" y="1091615"/>
                </a:lnTo>
                <a:cubicBezTo>
                  <a:pt x="3655170" y="1125011"/>
                  <a:pt x="3541011" y="1143002"/>
                  <a:pt x="3422649" y="1143002"/>
                </a:cubicBezTo>
                <a:cubicBezTo>
                  <a:pt x="3422649" y="827371"/>
                  <a:pt x="3550584" y="541620"/>
                  <a:pt x="3757427" y="334777"/>
                </a:cubicBezTo>
                <a:close/>
                <a:moveTo>
                  <a:pt x="2285997" y="17"/>
                </a:moveTo>
                <a:cubicBezTo>
                  <a:pt x="2914332" y="3435"/>
                  <a:pt x="3422644" y="513848"/>
                  <a:pt x="3422650" y="1142983"/>
                </a:cubicBezTo>
                <a:cubicBezTo>
                  <a:pt x="2794315" y="1139567"/>
                  <a:pt x="2286006" y="629153"/>
                  <a:pt x="2285997" y="17"/>
                </a:cubicBezTo>
                <a:close/>
                <a:moveTo>
                  <a:pt x="0" y="17"/>
                </a:moveTo>
                <a:cubicBezTo>
                  <a:pt x="628334" y="3435"/>
                  <a:pt x="1136644" y="513848"/>
                  <a:pt x="1136650" y="1142983"/>
                </a:cubicBezTo>
                <a:cubicBezTo>
                  <a:pt x="508316" y="1139567"/>
                  <a:pt x="9" y="629153"/>
                  <a:pt x="0" y="17"/>
                </a:cubicBezTo>
                <a:close/>
                <a:moveTo>
                  <a:pt x="2279650" y="0"/>
                </a:moveTo>
                <a:cubicBezTo>
                  <a:pt x="2279650" y="631263"/>
                  <a:pt x="1767910" y="1143002"/>
                  <a:pt x="1136650" y="1143002"/>
                </a:cubicBezTo>
                <a:cubicBezTo>
                  <a:pt x="1136650" y="511739"/>
                  <a:pt x="1648390" y="0"/>
                  <a:pt x="2279650"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r>
              <a:rPr lang="en-US"/>
              <a:t>Click to edit Master text styles</a:t>
            </a:r>
          </a:p>
        </p:txBody>
      </p:sp>
      <p:pic>
        <p:nvPicPr>
          <p:cNvPr id="120" name="Graphic 119">
            <a:extLst>
              <a:ext uri="{FF2B5EF4-FFF2-40B4-BE49-F238E27FC236}">
                <a16:creationId xmlns:a16="http://schemas.microsoft.com/office/drawing/2014/main" id="{9C01A786-0C1A-6C4A-1466-1AE233D142A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8908" b="83148"/>
          <a:stretch/>
        </p:blipFill>
        <p:spPr>
          <a:xfrm>
            <a:off x="8401354" y="12700"/>
            <a:ext cx="3790646" cy="1155700"/>
          </a:xfrm>
          <a:prstGeom prst="rect">
            <a:avLst/>
          </a:prstGeom>
        </p:spPr>
      </p:pic>
    </p:spTree>
    <p:extLst>
      <p:ext uri="{BB962C8B-B14F-4D97-AF65-F5344CB8AC3E}">
        <p14:creationId xmlns:p14="http://schemas.microsoft.com/office/powerpoint/2010/main" val="37409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b="1"/>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457200" indent="-457200">
              <a:lnSpc>
                <a:spcPct val="90000"/>
              </a:lnSpc>
              <a:spcBef>
                <a:spcPts val="1000"/>
              </a:spcBef>
              <a:spcAft>
                <a:spcPts val="0"/>
              </a:spcAft>
              <a:buSzPct val="100000"/>
              <a:buFont typeface="+mj-lt"/>
              <a:buAutoNum type="arabicPeriod"/>
              <a:defRPr sz="2000"/>
            </a:lvl1pPr>
            <a:lvl2pPr marL="914400" indent="-457200">
              <a:buSzPct val="100000"/>
              <a:buFont typeface="+mj-lt"/>
              <a:buAutoNum type="alphaLcPeriod"/>
              <a:defRPr sz="2000"/>
            </a:lvl2pPr>
            <a:lvl3pPr marL="1371600" indent="-457200">
              <a:buSzPct val="100000"/>
              <a:buFont typeface="+mj-lt"/>
              <a:buAutoNum type="romanLcPeriod"/>
              <a:defRPr sz="1800"/>
            </a:lvl3pPr>
            <a:lvl4pPr marL="1828800" indent="-457200">
              <a:buSzPct val="100000"/>
              <a:buFont typeface="+mj-lt"/>
              <a:buAutoNum type="arabicParenR"/>
              <a:defRPr sz="1800"/>
            </a:lvl4pPr>
            <a:lvl5pPr marL="2286000" indent="-457200">
              <a:buSzPct val="100000"/>
              <a:buFont typeface="+mj-lt"/>
              <a:buAutoNum type="alphaLcParen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2846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3" name="Title 123">
            <a:extLst>
              <a:ext uri="{FF2B5EF4-FFF2-40B4-BE49-F238E27FC236}">
                <a16:creationId xmlns:a16="http://schemas.microsoft.com/office/drawing/2014/main" id="{0B9C7C4B-FC2C-5D51-5679-3D5ED85185DA}"/>
              </a:ext>
            </a:extLst>
          </p:cNvPr>
          <p:cNvSpPr>
            <a:spLocks noGrp="1"/>
          </p:cNvSpPr>
          <p:nvPr>
            <p:ph type="title"/>
          </p:nvPr>
        </p:nvSpPr>
        <p:spPr>
          <a:xfrm>
            <a:off x="841243" y="832104"/>
            <a:ext cx="10479088" cy="2587625"/>
          </a:xfrm>
        </p:spPr>
        <p:txBody>
          <a:bodyPr anchor="t"/>
          <a:lstStyle>
            <a:lvl1pPr>
              <a:lnSpc>
                <a:spcPct val="75000"/>
              </a:lnSpc>
              <a:defRPr sz="8000" b="0" spc="0" baseline="0">
                <a:solidFill>
                  <a:schemeClr val="bg1"/>
                </a:solidFill>
                <a:latin typeface="+mn-lt"/>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79F5B69-7199-E3E6-5554-6CC2207D48E4}"/>
              </a:ext>
            </a:extLst>
          </p:cNvPr>
          <p:cNvSpPr>
            <a:spLocks noGrp="1"/>
          </p:cNvSpPr>
          <p:nvPr>
            <p:ph type="body" sz="quarter" idx="11"/>
          </p:nvPr>
        </p:nvSpPr>
        <p:spPr>
          <a:xfrm>
            <a:off x="841375" y="3705309"/>
            <a:ext cx="10479088" cy="2587625"/>
          </a:xfrm>
        </p:spPr>
        <p:txBody>
          <a:bodyPr/>
          <a:lstStyle>
            <a:lvl1pPr marL="0" indent="0">
              <a:lnSpc>
                <a:spcPct val="130000"/>
              </a:lnSpc>
              <a:spcAft>
                <a:spcPts val="1000"/>
              </a:spcAft>
              <a:buNone/>
              <a:defRPr b="1" i="0" cap="all" spc="300"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4309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F8CAB-74EE-F5E0-2A98-D49729C5739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6" name="Graphic 5">
            <a:extLst>
              <a:ext uri="{FF2B5EF4-FFF2-40B4-BE49-F238E27FC236}">
                <a16:creationId xmlns:a16="http://schemas.microsoft.com/office/drawing/2014/main" id="{8783521D-ED5D-D5DB-16FA-CD1B1203DF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87659"/>
          <a:stretch/>
        </p:blipFill>
        <p:spPr>
          <a:xfrm>
            <a:off x="0" y="5731979"/>
            <a:ext cx="1504645" cy="1146408"/>
          </a:xfrm>
          <a:prstGeom prst="rect">
            <a:avLst/>
          </a:prstGeom>
        </p:spPr>
      </p:pic>
      <p:pic>
        <p:nvPicPr>
          <p:cNvPr id="7" name="Graphic 6">
            <a:extLst>
              <a:ext uri="{FF2B5EF4-FFF2-40B4-BE49-F238E27FC236}">
                <a16:creationId xmlns:a16="http://schemas.microsoft.com/office/drawing/2014/main" id="{9381EED1-F8B1-76DD-2AF9-959C65437F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8" name="Graphic 7">
            <a:extLst>
              <a:ext uri="{FF2B5EF4-FFF2-40B4-BE49-F238E27FC236}">
                <a16:creationId xmlns:a16="http://schemas.microsoft.com/office/drawing/2014/main" id="{1D23ADF4-87AF-5693-9986-341478D502B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9" name="Graphic 8">
            <a:extLst>
              <a:ext uri="{FF2B5EF4-FFF2-40B4-BE49-F238E27FC236}">
                <a16:creationId xmlns:a16="http://schemas.microsoft.com/office/drawing/2014/main" id="{2E5EE104-2241-C262-895C-BCA76913401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4" name="Content Placeholder 12">
            <a:extLst>
              <a:ext uri="{FF2B5EF4-FFF2-40B4-BE49-F238E27FC236}">
                <a16:creationId xmlns:a16="http://schemas.microsoft.com/office/drawing/2014/main" id="{19B7E7AC-A0E6-BE9A-4728-8FE036CF3538}"/>
              </a:ext>
            </a:extLst>
          </p:cNvPr>
          <p:cNvSpPr>
            <a:spLocks noGrp="1"/>
          </p:cNvSpPr>
          <p:nvPr>
            <p:ph sz="quarter" idx="13"/>
          </p:nvPr>
        </p:nvSpPr>
        <p:spPr>
          <a:xfrm>
            <a:off x="841248" y="1536827"/>
            <a:ext cx="6556375" cy="4479925"/>
          </a:xfrm>
        </p:spPr>
        <p:txBody>
          <a:bodyPr>
            <a:normAutofit/>
          </a:bodyPr>
          <a:lstStyle>
            <a:lvl1pPr>
              <a:lnSpc>
                <a:spcPct val="140000"/>
              </a:lnSpc>
              <a:spcAft>
                <a:spcPts val="0"/>
              </a:spcAft>
              <a:defRPr sz="2800"/>
            </a:lvl1pPr>
            <a:lvl2pPr>
              <a:defRPr sz="2800"/>
            </a:lvl2pPr>
            <a:lvl3pPr>
              <a:defRPr sz="2400"/>
            </a:lvl3pPr>
            <a:lvl4pPr>
              <a:defRPr sz="24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18956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image 01">
    <p:bg>
      <p:bgPr>
        <a:solidFill>
          <a:schemeClr val="accent6">
            <a:lumMod val="5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F0337A6-0579-B5BC-C526-F7EBDDB8E8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4" name="Graphic 3">
            <a:extLst>
              <a:ext uri="{FF2B5EF4-FFF2-40B4-BE49-F238E27FC236}">
                <a16:creationId xmlns:a16="http://schemas.microsoft.com/office/drawing/2014/main" id="{4166F179-9203-AC2D-A267-E25FA28E978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4BFC5468-5E1B-2FE4-DA95-D0CCC383D3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2" name="Graphic 11">
            <a:extLst>
              <a:ext uri="{FF2B5EF4-FFF2-40B4-BE49-F238E27FC236}">
                <a16:creationId xmlns:a16="http://schemas.microsoft.com/office/drawing/2014/main" id="{617493C4-12E7-500C-5FD5-68370B57A20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3" name="Graphic 12">
            <a:extLst>
              <a:ext uri="{FF2B5EF4-FFF2-40B4-BE49-F238E27FC236}">
                <a16:creationId xmlns:a16="http://schemas.microsoft.com/office/drawing/2014/main" id="{149B5038-6091-D5DF-F2DA-3900885F498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4" name="Graphic 13">
            <a:extLst>
              <a:ext uri="{FF2B5EF4-FFF2-40B4-BE49-F238E27FC236}">
                <a16:creationId xmlns:a16="http://schemas.microsoft.com/office/drawing/2014/main" id="{9442ADAB-F6BA-A55C-036E-C837F95C8F8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111240" y="2231136"/>
            <a:ext cx="6080760" cy="4626864"/>
          </a:xfrm>
          <a:solidFill>
            <a:schemeClr val="accent6">
              <a:lumMod val="50000"/>
            </a:schemeClr>
          </a:solidFill>
        </p:spPr>
        <p:txBody>
          <a:bodyPr/>
          <a:lstStyle>
            <a:lvl1pPr marL="0" indent="0" algn="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6931152"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6931152"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78945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8B122A-848F-E50E-C503-3930933A5C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908"/>
          <a:stretch/>
        </p:blipFill>
        <p:spPr>
          <a:xfrm>
            <a:off x="8401354" y="0"/>
            <a:ext cx="3790646" cy="6857999"/>
          </a:xfrm>
          <a:prstGeom prst="rect">
            <a:avLst/>
          </a:prstGeom>
        </p:spPr>
      </p:pic>
      <p:pic>
        <p:nvPicPr>
          <p:cNvPr id="12" name="Graphic 11">
            <a:extLst>
              <a:ext uri="{FF2B5EF4-FFF2-40B4-BE49-F238E27FC236}">
                <a16:creationId xmlns:a16="http://schemas.microsoft.com/office/drawing/2014/main" id="{08CD9875-E4AF-D7EA-9F8B-D27F2C3104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13" name="Graphic 12">
            <a:extLst>
              <a:ext uri="{FF2B5EF4-FFF2-40B4-BE49-F238E27FC236}">
                <a16:creationId xmlns:a16="http://schemas.microsoft.com/office/drawing/2014/main" id="{8513E8A3-5E78-5821-6B7B-AF6343ACA73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E256415C-5388-7D35-1C15-8DA4ACDCA1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5" name="Graphic 14">
            <a:extLst>
              <a:ext uri="{FF2B5EF4-FFF2-40B4-BE49-F238E27FC236}">
                <a16:creationId xmlns:a16="http://schemas.microsoft.com/office/drawing/2014/main" id="{8B78E2E7-B83A-F17C-9869-FED59DD512E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6556375"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75861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02">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21C850-160D-5CD7-B829-ADE752EA7A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a:off x="6096000" y="0"/>
            <a:ext cx="6096000" cy="6857999"/>
          </a:xfrm>
          <a:prstGeom prst="rect">
            <a:avLst/>
          </a:prstGeom>
        </p:spPr>
      </p:pic>
      <p:pic>
        <p:nvPicPr>
          <p:cNvPr id="6" name="Graphic 5">
            <a:extLst>
              <a:ext uri="{FF2B5EF4-FFF2-40B4-BE49-F238E27FC236}">
                <a16:creationId xmlns:a16="http://schemas.microsoft.com/office/drawing/2014/main" id="{33105707-8D59-D00C-596A-380479D0E0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7" name="Graphic 6">
            <a:extLst>
              <a:ext uri="{FF2B5EF4-FFF2-40B4-BE49-F238E27FC236}">
                <a16:creationId xmlns:a16="http://schemas.microsoft.com/office/drawing/2014/main" id="{3DC4FC4F-BE00-1554-FEBD-DE21F3AB35B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0A310F08-0B34-7E1C-7605-4F81502355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9" name="Graphic 8">
            <a:extLst>
              <a:ext uri="{FF2B5EF4-FFF2-40B4-BE49-F238E27FC236}">
                <a16:creationId xmlns:a16="http://schemas.microsoft.com/office/drawing/2014/main" id="{63371AFC-6FAC-3C10-CCC0-ECE8DB9E9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024" cy="2679192"/>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0" y="4462272"/>
            <a:ext cx="12188952" cy="2395728"/>
          </a:xfrm>
          <a:solidFill>
            <a:schemeClr val="accent6">
              <a:lumMod val="75000"/>
            </a:schemeClr>
          </a:solidFill>
        </p:spPr>
        <p:txBody>
          <a:bodyPr/>
          <a:lstStyle>
            <a:lvl1pPr marL="0" indent="0" algn="ctr">
              <a:buNone/>
              <a:defRPr>
                <a:solidFill>
                  <a:sysClr val="windowText" lastClr="000000"/>
                </a:solidFill>
              </a:defRPr>
            </a:lvl1pPr>
          </a:lstStyle>
          <a:p>
            <a:r>
              <a:rPr lang="en-US"/>
              <a:t>Click icon to add picture</a:t>
            </a:r>
            <a:endParaRPr lang="en-US" dirty="0"/>
          </a:p>
        </p:txBody>
      </p:sp>
    </p:spTree>
    <p:extLst>
      <p:ext uri="{BB962C8B-B14F-4D97-AF65-F5344CB8AC3E}">
        <p14:creationId xmlns:p14="http://schemas.microsoft.com/office/powerpoint/2010/main" val="20398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F0E0D3-11E9-A85D-821D-49C27B06B0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6" name="Graphic 5">
            <a:extLst>
              <a:ext uri="{FF2B5EF4-FFF2-40B4-BE49-F238E27FC236}">
                <a16:creationId xmlns:a16="http://schemas.microsoft.com/office/drawing/2014/main" id="{7433D848-BBB0-8852-CBA7-96FB04BFAD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556"/>
          <a:stretch/>
        </p:blipFill>
        <p:spPr>
          <a:xfrm>
            <a:off x="10687351" y="4584700"/>
            <a:ext cx="1504649" cy="1130300"/>
          </a:xfrm>
          <a:prstGeom prst="rect">
            <a:avLst/>
          </a:prstGeom>
        </p:spPr>
      </p:pic>
      <p:pic>
        <p:nvPicPr>
          <p:cNvPr id="7" name="Graphic 6">
            <a:extLst>
              <a:ext uri="{FF2B5EF4-FFF2-40B4-BE49-F238E27FC236}">
                <a16:creationId xmlns:a16="http://schemas.microsoft.com/office/drawing/2014/main" id="{3A0A5B28-1267-FF8C-DD34-4AE0CE17FD9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72FE7896-D379-408C-54BB-757C71F0DE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9515" r="34180"/>
          <a:stretch/>
        </p:blipFill>
        <p:spPr>
          <a:xfrm>
            <a:off x="10687351" y="1141376"/>
            <a:ext cx="1504649" cy="1154076"/>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37E02B10-F9DF-509C-64D5-91DEB6988175}"/>
              </a:ext>
            </a:extLst>
          </p:cNvPr>
          <p:cNvSpPr>
            <a:spLocks noGrp="1"/>
          </p:cNvSpPr>
          <p:nvPr>
            <p:ph type="body" sz="quarter" idx="15"/>
          </p:nvPr>
        </p:nvSpPr>
        <p:spPr>
          <a:xfrm>
            <a:off x="4791455" y="1536826"/>
            <a:ext cx="5650992" cy="557784"/>
          </a:xfrm>
        </p:spPr>
        <p:txBody>
          <a:bodyPr/>
          <a:lstStyle>
            <a:lvl1pPr marL="0" indent="0">
              <a:lnSpc>
                <a:spcPct val="90000"/>
              </a:lnSpc>
              <a:spcBef>
                <a:spcPts val="1000"/>
              </a:spcBef>
              <a:spcAft>
                <a:spcPts val="0"/>
              </a:spcAft>
              <a:buNone/>
              <a:defRPr sz="2000" b="1" baseline="0">
                <a:solidFill>
                  <a:schemeClr val="tx1"/>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2267712"/>
            <a:ext cx="5650992" cy="3767328"/>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583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CF12-4201-C23B-7B9A-02EB4F8A79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396"/>
          <a:stretch/>
        </p:blipFill>
        <p:spPr>
          <a:xfrm>
            <a:off x="0" y="5731980"/>
            <a:ext cx="12192000" cy="1138720"/>
          </a:xfrm>
          <a:prstGeom prst="rect">
            <a:avLst/>
          </a:prstGeom>
        </p:spPr>
      </p:pic>
      <p:pic>
        <p:nvPicPr>
          <p:cNvPr id="12" name="Graphic 11">
            <a:extLst>
              <a:ext uri="{FF2B5EF4-FFF2-40B4-BE49-F238E27FC236}">
                <a16:creationId xmlns:a16="http://schemas.microsoft.com/office/drawing/2014/main" id="{513CE0C7-867A-80BB-9E96-3008375B7E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8854" b="83396"/>
          <a:stretch/>
        </p:blipFill>
        <p:spPr>
          <a:xfrm>
            <a:off x="0" y="12700"/>
            <a:ext cx="3797300" cy="1138720"/>
          </a:xfrm>
          <a:prstGeom prst="rect">
            <a:avLst/>
          </a:prstGeom>
        </p:spPr>
      </p:pic>
      <p:pic>
        <p:nvPicPr>
          <p:cNvPr id="13" name="Graphic 12">
            <a:extLst>
              <a:ext uri="{FF2B5EF4-FFF2-40B4-BE49-F238E27FC236}">
                <a16:creationId xmlns:a16="http://schemas.microsoft.com/office/drawing/2014/main" id="{736CB758-B1DB-F2E0-00E7-BF5660C5F25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3598" b="49858"/>
          <a:stretch/>
        </p:blipFill>
        <p:spPr>
          <a:xfrm>
            <a:off x="0" y="9452"/>
            <a:ext cx="1517954" cy="1146248"/>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4764024" y="841248"/>
            <a:ext cx="6556248" cy="557784"/>
          </a:xfrm>
        </p:spPr>
        <p:txBody>
          <a:bodyPr anchor="t"/>
          <a:lstStyle>
            <a:lvl1pPr>
              <a:defRPr sz="2000" cap="all" spc="300" baseline="0"/>
            </a:lvl1pPr>
          </a:lstStyle>
          <a:p>
            <a:r>
              <a:rPr lang="en-US"/>
              <a:t>Click to edit Master title style</a:t>
            </a:r>
            <a:endParaRPr lang="en-US" dirty="0"/>
          </a:p>
        </p:txBody>
      </p:sp>
      <p:sp>
        <p:nvSpPr>
          <p:cNvPr id="14" name="Picture Placeholder 15">
            <a:extLst>
              <a:ext uri="{FF2B5EF4-FFF2-40B4-BE49-F238E27FC236}">
                <a16:creationId xmlns:a16="http://schemas.microsoft.com/office/drawing/2014/main" id="{A780F1E2-F795-D408-7361-9B32EA12F8E7}"/>
              </a:ext>
            </a:extLst>
          </p:cNvPr>
          <p:cNvSpPr>
            <a:spLocks noGrp="1"/>
          </p:cNvSpPr>
          <p:nvPr>
            <p:ph type="pic" sz="quarter" idx="14"/>
          </p:nvPr>
        </p:nvSpPr>
        <p:spPr>
          <a:xfrm>
            <a:off x="0" y="836676"/>
            <a:ext cx="3785616" cy="5184648"/>
          </a:xfrm>
          <a:solidFill>
            <a:schemeClr val="accent6">
              <a:lumMod val="75000"/>
            </a:schemeClr>
          </a:solidFill>
        </p:spPr>
        <p:txBody>
          <a:bodyPr/>
          <a:lstStyle>
            <a:lvl1pPr marL="0" indent="0" algn="ctr">
              <a:buNone/>
              <a:defRPr>
                <a:solidFill>
                  <a:sysClr val="windowText" lastClr="000000"/>
                </a:solidFill>
              </a:defRPr>
            </a:lvl1pPr>
          </a:lstStyle>
          <a:p>
            <a:r>
              <a:rPr lang="en-US"/>
              <a:t>Click icon to add picture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4764023" y="1536827"/>
            <a:ext cx="6556247"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0880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5327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342900" indent="-342900">
              <a:lnSpc>
                <a:spcPct val="90000"/>
              </a:lnSpc>
              <a:spcAft>
                <a:spcPts val="1800"/>
              </a:spcAft>
              <a:buSzPct val="100000"/>
              <a:buFont typeface="Arial" panose="020B0604020202020204" pitchFamily="34" charset="0"/>
              <a:buChar char="•"/>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27448" y="1536827"/>
            <a:ext cx="6592824"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pic>
        <p:nvPicPr>
          <p:cNvPr id="5" name="Graphic 4">
            <a:extLst>
              <a:ext uri="{FF2B5EF4-FFF2-40B4-BE49-F238E27FC236}">
                <a16:creationId xmlns:a16="http://schemas.microsoft.com/office/drawing/2014/main" id="{3FD831DA-EDBD-A492-3E6D-6ABBF4438F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b="83148"/>
          <a:stretch/>
        </p:blipFill>
        <p:spPr>
          <a:xfrm>
            <a:off x="10687350" y="12700"/>
            <a:ext cx="1504649" cy="1155700"/>
          </a:xfrm>
          <a:prstGeom prst="rect">
            <a:avLst/>
          </a:prstGeom>
        </p:spPr>
      </p:pic>
      <p:pic>
        <p:nvPicPr>
          <p:cNvPr id="6" name="Graphic 5">
            <a:extLst>
              <a:ext uri="{FF2B5EF4-FFF2-40B4-BE49-F238E27FC236}">
                <a16:creationId xmlns:a16="http://schemas.microsoft.com/office/drawing/2014/main" id="{00071AEB-E268-A464-7197-69FA762C3C5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444"/>
          <a:stretch/>
        </p:blipFill>
        <p:spPr>
          <a:xfrm>
            <a:off x="10687351" y="9452"/>
            <a:ext cx="1504649" cy="1155700"/>
          </a:xfrm>
          <a:prstGeom prst="rect">
            <a:avLst/>
          </a:prstGeom>
        </p:spPr>
      </p:pic>
    </p:spTree>
    <p:extLst>
      <p:ext uri="{BB962C8B-B14F-4D97-AF65-F5344CB8AC3E}">
        <p14:creationId xmlns:p14="http://schemas.microsoft.com/office/powerpoint/2010/main" val="29692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FOOTER TITLE</a:t>
            </a:r>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0917936" y="6385422"/>
            <a:ext cx="843264" cy="288000"/>
          </a:xfrm>
          <a:prstGeom prst="rect">
            <a:avLst/>
          </a:prstGeom>
          <a:noFill/>
        </p:spPr>
        <p:txBody>
          <a:bodyPr lIns="0" tIns="0" rIns="0" bIns="0" anchor="ctr"/>
          <a:lstStyle>
            <a:lvl1pPr algn="r">
              <a:defRPr lang="en-ZA" sz="1000" b="0" smtClean="0">
                <a:solidFill>
                  <a:sysClr val="windowText" lastClr="000000"/>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0"/>
        </a:spcBef>
        <a:spcAft>
          <a:spcPts val="1800"/>
        </a:spcAft>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17E-922A-1054-6306-D37C378F1165}"/>
              </a:ext>
            </a:extLst>
          </p:cNvPr>
          <p:cNvSpPr>
            <a:spLocks noGrp="1"/>
          </p:cNvSpPr>
          <p:nvPr>
            <p:ph type="title"/>
          </p:nvPr>
        </p:nvSpPr>
        <p:spPr>
          <a:xfrm>
            <a:off x="841248" y="841248"/>
            <a:ext cx="10479024" cy="557784"/>
          </a:xfrm>
        </p:spPr>
        <p:txBody>
          <a:bodyPr/>
          <a:lstStyle/>
          <a:p>
            <a:br>
              <a:rPr lang="en-US" dirty="0"/>
            </a:br>
            <a:endParaRPr lang="en-US" dirty="0"/>
          </a:p>
        </p:txBody>
      </p:sp>
      <p:sp>
        <p:nvSpPr>
          <p:cNvPr id="3" name="Text Placeholder 2">
            <a:extLst>
              <a:ext uri="{FF2B5EF4-FFF2-40B4-BE49-F238E27FC236}">
                <a16:creationId xmlns:a16="http://schemas.microsoft.com/office/drawing/2014/main" id="{1C3D50B0-02F8-A1E6-8A67-C0B7034A4743}"/>
              </a:ext>
            </a:extLst>
          </p:cNvPr>
          <p:cNvSpPr>
            <a:spLocks noGrp="1"/>
          </p:cNvSpPr>
          <p:nvPr>
            <p:ph type="body" sz="quarter" idx="10"/>
          </p:nvPr>
        </p:nvSpPr>
        <p:spPr>
          <a:xfrm>
            <a:off x="841247" y="1536192"/>
            <a:ext cx="10479215" cy="4480560"/>
          </a:xfrm>
        </p:spPr>
        <p:txBody>
          <a:bodyPr/>
          <a:lstStyle/>
          <a:p>
            <a:r>
              <a:rPr lang="en-US" sz="6000" dirty="0"/>
              <a:t>Spring 2025 </a:t>
            </a:r>
          </a:p>
          <a:p>
            <a:r>
              <a:rPr lang="en-US" sz="6000" dirty="0"/>
              <a:t>Medicaid Payment Reconciliation</a:t>
            </a:r>
          </a:p>
          <a:p>
            <a:endParaRPr lang="en-US" dirty="0"/>
          </a:p>
        </p:txBody>
      </p:sp>
      <p:pic>
        <p:nvPicPr>
          <p:cNvPr id="7" name="Picture 6" descr="A blue and white logo&#10;&#10;AI-generated content may be incorrect.">
            <a:extLst>
              <a:ext uri="{FF2B5EF4-FFF2-40B4-BE49-F238E27FC236}">
                <a16:creationId xmlns:a16="http://schemas.microsoft.com/office/drawing/2014/main" id="{36F11B15-DE49-D7BB-2CB7-5B8A73585F6C}"/>
              </a:ext>
            </a:extLst>
          </p:cNvPr>
          <p:cNvPicPr>
            <a:picLocks noChangeAspect="1"/>
          </p:cNvPicPr>
          <p:nvPr/>
        </p:nvPicPr>
        <p:blipFill>
          <a:blip r:embed="rId2"/>
          <a:stretch>
            <a:fillRect/>
          </a:stretch>
        </p:blipFill>
        <p:spPr>
          <a:xfrm>
            <a:off x="8249815" y="5244021"/>
            <a:ext cx="3234481" cy="988827"/>
          </a:xfrm>
          <a:prstGeom prst="rect">
            <a:avLst/>
          </a:prstGeom>
        </p:spPr>
      </p:pic>
    </p:spTree>
    <p:extLst>
      <p:ext uri="{BB962C8B-B14F-4D97-AF65-F5344CB8AC3E}">
        <p14:creationId xmlns:p14="http://schemas.microsoft.com/office/powerpoint/2010/main" val="151699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FDBCE-6447-F7A3-BAD5-C428E55F8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60063-8C41-2D3E-C9F9-ED2FE59EC061}"/>
              </a:ext>
            </a:extLst>
          </p:cNvPr>
          <p:cNvSpPr>
            <a:spLocks noGrp="1"/>
          </p:cNvSpPr>
          <p:nvPr>
            <p:ph type="title"/>
          </p:nvPr>
        </p:nvSpPr>
        <p:spPr>
          <a:xfrm>
            <a:off x="841248" y="841248"/>
            <a:ext cx="10479024" cy="557784"/>
          </a:xfrm>
        </p:spPr>
        <p:txBody>
          <a:bodyPr/>
          <a:lstStyle/>
          <a:p>
            <a:r>
              <a:rPr lang="en-US" dirty="0"/>
              <a:t>May 2025 Transactions</a:t>
            </a:r>
            <a:br>
              <a:rPr lang="en-US" dirty="0"/>
            </a:br>
            <a:endParaRPr lang="en-US" dirty="0"/>
          </a:p>
        </p:txBody>
      </p:sp>
      <p:sp>
        <p:nvSpPr>
          <p:cNvPr id="5" name="Content Placeholder 4">
            <a:extLst>
              <a:ext uri="{FF2B5EF4-FFF2-40B4-BE49-F238E27FC236}">
                <a16:creationId xmlns:a16="http://schemas.microsoft.com/office/drawing/2014/main" id="{26C48CC0-C2D1-ABC0-2D10-B773083DB097}"/>
              </a:ext>
            </a:extLst>
          </p:cNvPr>
          <p:cNvSpPr>
            <a:spLocks noGrp="1"/>
          </p:cNvSpPr>
          <p:nvPr>
            <p:ph sz="quarter" idx="13"/>
          </p:nvPr>
        </p:nvSpPr>
        <p:spPr>
          <a:xfrm>
            <a:off x="841248" y="1536827"/>
            <a:ext cx="10076688" cy="4479925"/>
          </a:xfrm>
        </p:spPr>
        <p:txBody>
          <a:bodyPr/>
          <a:lstStyle/>
          <a:p>
            <a:r>
              <a:rPr lang="en-US" b="1" dirty="0"/>
              <a:t>May 8 2025  </a:t>
            </a:r>
            <a:r>
              <a:rPr lang="en-US" dirty="0"/>
              <a:t>OHCA members report additional recoupments applied to their payments this week in the hundreds of thousands of dollars.  Some of these payments also include the April room and board payment</a:t>
            </a:r>
          </a:p>
          <a:p>
            <a:r>
              <a:rPr lang="en-US" b="1" dirty="0"/>
              <a:t>May 15 2025 </a:t>
            </a:r>
            <a:r>
              <a:rPr lang="en-US" dirty="0"/>
              <a:t>Most members receive the April room and board payment that did not receive it on May 8.</a:t>
            </a:r>
          </a:p>
          <a:p>
            <a:r>
              <a:rPr lang="en-US" b="1" dirty="0"/>
              <a:t>May 20 2025 </a:t>
            </a:r>
            <a:r>
              <a:rPr lang="en-US" dirty="0"/>
              <a:t>OHCA meets with ODM and learns that the May 8 recoupments are to offset the March 13 overpayments and should not contain recoupments from the larger overpayment project resultant of 2022 and 2023 transactions.</a:t>
            </a:r>
          </a:p>
          <a:p>
            <a:pPr lvl="1"/>
            <a:r>
              <a:rPr lang="en-US" dirty="0"/>
              <a:t>These are not clean transactions.</a:t>
            </a:r>
          </a:p>
          <a:p>
            <a:pPr lvl="1"/>
            <a:r>
              <a:rPr lang="en-US" dirty="0"/>
              <a:t>Underpayments and additional overpayments, while small, still resulted.</a:t>
            </a:r>
          </a:p>
          <a:p>
            <a:endParaRPr lang="en-US" dirty="0"/>
          </a:p>
        </p:txBody>
      </p:sp>
      <p:sp>
        <p:nvSpPr>
          <p:cNvPr id="4" name="Slide Number Placeholder 3">
            <a:extLst>
              <a:ext uri="{FF2B5EF4-FFF2-40B4-BE49-F238E27FC236}">
                <a16:creationId xmlns:a16="http://schemas.microsoft.com/office/drawing/2014/main" id="{0DE2B8E5-E3F6-9B18-5E19-C0C25816A8FE}"/>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10</a:t>
            </a:fld>
            <a:endParaRPr lang="en-US" dirty="0"/>
          </a:p>
        </p:txBody>
      </p:sp>
    </p:spTree>
    <p:extLst>
      <p:ext uri="{BB962C8B-B14F-4D97-AF65-F5344CB8AC3E}">
        <p14:creationId xmlns:p14="http://schemas.microsoft.com/office/powerpoint/2010/main" val="190467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1ED58-1007-35C7-9523-B06CB074B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9CC43-0F8D-B2BE-A228-E0673156352D}"/>
              </a:ext>
            </a:extLst>
          </p:cNvPr>
          <p:cNvSpPr>
            <a:spLocks noGrp="1"/>
          </p:cNvSpPr>
          <p:nvPr>
            <p:ph type="title"/>
          </p:nvPr>
        </p:nvSpPr>
        <p:spPr>
          <a:xfrm>
            <a:off x="841248" y="841248"/>
            <a:ext cx="10479024" cy="557784"/>
          </a:xfrm>
        </p:spPr>
        <p:txBody>
          <a:bodyPr/>
          <a:lstStyle/>
          <a:p>
            <a:r>
              <a:rPr lang="en-US" dirty="0"/>
              <a:t>Held accounts received</a:t>
            </a:r>
            <a:br>
              <a:rPr lang="en-US" dirty="0"/>
            </a:br>
            <a:endParaRPr lang="en-US" dirty="0"/>
          </a:p>
        </p:txBody>
      </p:sp>
      <p:sp>
        <p:nvSpPr>
          <p:cNvPr id="5" name="Content Placeholder 4">
            <a:extLst>
              <a:ext uri="{FF2B5EF4-FFF2-40B4-BE49-F238E27FC236}">
                <a16:creationId xmlns:a16="http://schemas.microsoft.com/office/drawing/2014/main" id="{EE2B7162-6449-FC21-7DAA-3BD02B0479A6}"/>
              </a:ext>
            </a:extLst>
          </p:cNvPr>
          <p:cNvSpPr>
            <a:spLocks noGrp="1"/>
          </p:cNvSpPr>
          <p:nvPr>
            <p:ph sz="quarter" idx="13"/>
          </p:nvPr>
        </p:nvSpPr>
        <p:spPr>
          <a:xfrm>
            <a:off x="841248" y="1536827"/>
            <a:ext cx="10076688" cy="4479925"/>
          </a:xfrm>
        </p:spPr>
        <p:txBody>
          <a:bodyPr/>
          <a:lstStyle/>
          <a:p>
            <a:r>
              <a:rPr lang="en-US" b="1" dirty="0"/>
              <a:t>When ODM intervened in the March 13 payments, some claims A/R were held</a:t>
            </a:r>
          </a:p>
          <a:p>
            <a:pPr lvl="1"/>
            <a:r>
              <a:rPr lang="en-US" dirty="0"/>
              <a:t>These claim holds were released in two batches</a:t>
            </a:r>
          </a:p>
          <a:p>
            <a:pPr lvl="1"/>
            <a:r>
              <a:rPr lang="en-US" dirty="0"/>
              <a:t>The most recent claim hold release was on May 8</a:t>
            </a:r>
          </a:p>
          <a:p>
            <a:pPr lvl="1"/>
            <a:r>
              <a:rPr lang="en-US" dirty="0"/>
              <a:t>Cash receipts for March through May should be averaged to see if you are still short cash for those payments</a:t>
            </a:r>
          </a:p>
          <a:p>
            <a:pPr lvl="1"/>
            <a:r>
              <a:rPr lang="en-US" dirty="0"/>
              <a:t>ODM feels that providers all received an average monthly payment</a:t>
            </a:r>
          </a:p>
          <a:p>
            <a:pPr lvl="2"/>
            <a:r>
              <a:rPr lang="en-US" dirty="0"/>
              <a:t>OHCA is disputing accuracy of these payments.</a:t>
            </a:r>
          </a:p>
          <a:p>
            <a:endParaRPr lang="en-US" dirty="0"/>
          </a:p>
        </p:txBody>
      </p:sp>
      <p:sp>
        <p:nvSpPr>
          <p:cNvPr id="4" name="Slide Number Placeholder 3">
            <a:extLst>
              <a:ext uri="{FF2B5EF4-FFF2-40B4-BE49-F238E27FC236}">
                <a16:creationId xmlns:a16="http://schemas.microsoft.com/office/drawing/2014/main" id="{5F713C24-157C-ADB1-F233-184C6504EBBD}"/>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11</a:t>
            </a:fld>
            <a:endParaRPr lang="en-US" dirty="0"/>
          </a:p>
        </p:txBody>
      </p:sp>
    </p:spTree>
    <p:extLst>
      <p:ext uri="{BB962C8B-B14F-4D97-AF65-F5344CB8AC3E}">
        <p14:creationId xmlns:p14="http://schemas.microsoft.com/office/powerpoint/2010/main" val="30046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6B271-13D1-4C09-F01A-DB5B4486E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DDFC0-BCF9-70D6-A027-E1F256089F8D}"/>
              </a:ext>
            </a:extLst>
          </p:cNvPr>
          <p:cNvSpPr>
            <a:spLocks noGrp="1"/>
          </p:cNvSpPr>
          <p:nvPr>
            <p:ph type="title"/>
          </p:nvPr>
        </p:nvSpPr>
        <p:spPr>
          <a:xfrm>
            <a:off x="841248" y="841248"/>
            <a:ext cx="10479024" cy="557784"/>
          </a:xfrm>
        </p:spPr>
        <p:txBody>
          <a:bodyPr/>
          <a:lstStyle/>
          <a:p>
            <a:r>
              <a:rPr lang="en-US" dirty="0"/>
              <a:t>Future recoupment plan</a:t>
            </a:r>
            <a:br>
              <a:rPr lang="en-US" dirty="0"/>
            </a:br>
            <a:endParaRPr lang="en-US" dirty="0"/>
          </a:p>
        </p:txBody>
      </p:sp>
      <p:sp>
        <p:nvSpPr>
          <p:cNvPr id="5" name="Content Placeholder 4">
            <a:extLst>
              <a:ext uri="{FF2B5EF4-FFF2-40B4-BE49-F238E27FC236}">
                <a16:creationId xmlns:a16="http://schemas.microsoft.com/office/drawing/2014/main" id="{AB5E0E88-6456-A3C0-97EB-5EBAF6C069D0}"/>
              </a:ext>
            </a:extLst>
          </p:cNvPr>
          <p:cNvSpPr>
            <a:spLocks noGrp="1"/>
          </p:cNvSpPr>
          <p:nvPr>
            <p:ph sz="quarter" idx="13"/>
          </p:nvPr>
        </p:nvSpPr>
        <p:spPr>
          <a:xfrm>
            <a:off x="841248" y="1536827"/>
            <a:ext cx="10076688" cy="4479925"/>
          </a:xfrm>
        </p:spPr>
        <p:txBody>
          <a:bodyPr/>
          <a:lstStyle/>
          <a:p>
            <a:r>
              <a:rPr lang="en-US" b="1" dirty="0"/>
              <a:t>During our meeting on May 20, ODM affirmed the following:</a:t>
            </a:r>
          </a:p>
          <a:p>
            <a:pPr lvl="1"/>
            <a:r>
              <a:rPr lang="en-US" dirty="0"/>
              <a:t>OHCA members will receive a dashboard to review prior to recoupments of original overpayments</a:t>
            </a:r>
          </a:p>
          <a:p>
            <a:pPr lvl="1"/>
            <a:r>
              <a:rPr lang="en-US" dirty="0"/>
              <a:t>Providers will be given an opportunity to dispute overpayments that you feel are not correct prior to the recoupments initiating</a:t>
            </a:r>
          </a:p>
          <a:p>
            <a:pPr lvl="1"/>
            <a:r>
              <a:rPr lang="en-US" dirty="0"/>
              <a:t>Timeline and exact process are still unknown</a:t>
            </a:r>
          </a:p>
          <a:p>
            <a:pPr lvl="1"/>
            <a:r>
              <a:rPr lang="en-US" dirty="0"/>
              <a:t>Total recoupment amount will be taken over 6 months at 15% a month</a:t>
            </a:r>
          </a:p>
          <a:p>
            <a:endParaRPr lang="en-US" dirty="0"/>
          </a:p>
        </p:txBody>
      </p:sp>
      <p:sp>
        <p:nvSpPr>
          <p:cNvPr id="4" name="Slide Number Placeholder 3">
            <a:extLst>
              <a:ext uri="{FF2B5EF4-FFF2-40B4-BE49-F238E27FC236}">
                <a16:creationId xmlns:a16="http://schemas.microsoft.com/office/drawing/2014/main" id="{E3F8ABDF-6DC5-B0A0-5D4B-2E937A83F99D}"/>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12</a:t>
            </a:fld>
            <a:endParaRPr lang="en-US" dirty="0"/>
          </a:p>
        </p:txBody>
      </p:sp>
    </p:spTree>
    <p:extLst>
      <p:ext uri="{BB962C8B-B14F-4D97-AF65-F5344CB8AC3E}">
        <p14:creationId xmlns:p14="http://schemas.microsoft.com/office/powerpoint/2010/main" val="272794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7715-E90F-CF8F-CFD2-EB264B85D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36719-6A0F-23E8-973B-2022A96EEF69}"/>
              </a:ext>
            </a:extLst>
          </p:cNvPr>
          <p:cNvSpPr>
            <a:spLocks noGrp="1"/>
          </p:cNvSpPr>
          <p:nvPr>
            <p:ph type="title"/>
          </p:nvPr>
        </p:nvSpPr>
        <p:spPr>
          <a:xfrm>
            <a:off x="841248" y="841248"/>
            <a:ext cx="10479024" cy="557784"/>
          </a:xfrm>
        </p:spPr>
        <p:txBody>
          <a:bodyPr/>
          <a:lstStyle/>
          <a:p>
            <a:r>
              <a:rPr lang="en-US" dirty="0"/>
              <a:t>Future recoupment plan</a:t>
            </a:r>
            <a:br>
              <a:rPr lang="en-US" dirty="0"/>
            </a:br>
            <a:endParaRPr lang="en-US" dirty="0"/>
          </a:p>
        </p:txBody>
      </p:sp>
      <p:sp>
        <p:nvSpPr>
          <p:cNvPr id="5" name="Content Placeholder 4">
            <a:extLst>
              <a:ext uri="{FF2B5EF4-FFF2-40B4-BE49-F238E27FC236}">
                <a16:creationId xmlns:a16="http://schemas.microsoft.com/office/drawing/2014/main" id="{B3A152EF-9FD8-757E-8F34-6445EF0B0A83}"/>
              </a:ext>
            </a:extLst>
          </p:cNvPr>
          <p:cNvSpPr>
            <a:spLocks noGrp="1"/>
          </p:cNvSpPr>
          <p:nvPr>
            <p:ph sz="quarter" idx="13"/>
          </p:nvPr>
        </p:nvSpPr>
        <p:spPr>
          <a:xfrm>
            <a:off x="841248" y="1536827"/>
            <a:ext cx="10076688" cy="4479925"/>
          </a:xfrm>
        </p:spPr>
        <p:txBody>
          <a:bodyPr/>
          <a:lstStyle/>
          <a:p>
            <a:r>
              <a:rPr lang="en-US" b="1" dirty="0"/>
              <a:t>Additional Considerations</a:t>
            </a:r>
          </a:p>
          <a:p>
            <a:pPr lvl="1"/>
            <a:r>
              <a:rPr lang="en-US" dirty="0"/>
              <a:t>Ensure that you have accounted for your overpayments</a:t>
            </a:r>
          </a:p>
          <a:p>
            <a:pPr lvl="1"/>
            <a:r>
              <a:rPr lang="en-US" dirty="0"/>
              <a:t>We do not recommend that you correct any claims issues resultant from March and May between now and when the dashboard is generated</a:t>
            </a:r>
          </a:p>
          <a:p>
            <a:pPr lvl="1"/>
            <a:r>
              <a:rPr lang="en-US" dirty="0"/>
              <a:t>Utilize every opportunity to dispute the recoupments that appear incorrect.</a:t>
            </a:r>
          </a:p>
          <a:p>
            <a:pPr lvl="1"/>
            <a:r>
              <a:rPr lang="en-US" dirty="0"/>
              <a:t>Make a copy of the dashboard via screen shot</a:t>
            </a:r>
          </a:p>
          <a:p>
            <a:pPr lvl="2"/>
            <a:r>
              <a:rPr lang="en-US" dirty="0"/>
              <a:t>Verify recoupments taken match the dashboard</a:t>
            </a:r>
          </a:p>
          <a:p>
            <a:pPr lvl="1"/>
            <a:r>
              <a:rPr lang="en-US" dirty="0"/>
              <a:t>Plan for reduction in cash based on recoupment amounts to be taken</a:t>
            </a:r>
          </a:p>
          <a:p>
            <a:pPr lvl="1"/>
            <a:r>
              <a:rPr lang="en-US" dirty="0"/>
              <a:t>Timely filing exceptions will be granted for erroneous recoupments</a:t>
            </a:r>
          </a:p>
          <a:p>
            <a:pPr lvl="2"/>
            <a:r>
              <a:rPr lang="en-US" dirty="0"/>
              <a:t>Burdensome and time consuming process</a:t>
            </a:r>
          </a:p>
          <a:p>
            <a:endParaRPr lang="en-US" dirty="0"/>
          </a:p>
        </p:txBody>
      </p:sp>
      <p:sp>
        <p:nvSpPr>
          <p:cNvPr id="4" name="Slide Number Placeholder 3">
            <a:extLst>
              <a:ext uri="{FF2B5EF4-FFF2-40B4-BE49-F238E27FC236}">
                <a16:creationId xmlns:a16="http://schemas.microsoft.com/office/drawing/2014/main" id="{2CF58AEF-B787-0B07-08BD-07353C0DED61}"/>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13</a:t>
            </a:fld>
            <a:endParaRPr lang="en-US" dirty="0"/>
          </a:p>
        </p:txBody>
      </p:sp>
    </p:spTree>
    <p:extLst>
      <p:ext uri="{BB962C8B-B14F-4D97-AF65-F5344CB8AC3E}">
        <p14:creationId xmlns:p14="http://schemas.microsoft.com/office/powerpoint/2010/main" val="403014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C25EE42-B3D5-AD1E-48BE-54CEFF2E3D79}"/>
              </a:ext>
            </a:extLst>
          </p:cNvPr>
          <p:cNvSpPr>
            <a:spLocks noGrp="1"/>
          </p:cNvSpPr>
          <p:nvPr>
            <p:ph type="title"/>
          </p:nvPr>
        </p:nvSpPr>
        <p:spPr/>
        <p:txBody>
          <a:bodyPr/>
          <a:lstStyle/>
          <a:p>
            <a:r>
              <a:rPr lang="en-US" dirty="0"/>
              <a:t>Questions?</a:t>
            </a:r>
          </a:p>
        </p:txBody>
      </p:sp>
      <p:sp>
        <p:nvSpPr>
          <p:cNvPr id="15" name="Text Placeholder 14">
            <a:extLst>
              <a:ext uri="{FF2B5EF4-FFF2-40B4-BE49-F238E27FC236}">
                <a16:creationId xmlns:a16="http://schemas.microsoft.com/office/drawing/2014/main" id="{F4027D16-8477-9439-2912-A02011AD8AC6}"/>
              </a:ext>
            </a:extLst>
          </p:cNvPr>
          <p:cNvSpPr>
            <a:spLocks noGrp="1"/>
          </p:cNvSpPr>
          <p:nvPr>
            <p:ph type="body" sz="quarter" idx="11"/>
          </p:nvPr>
        </p:nvSpPr>
        <p:spPr>
          <a:xfrm>
            <a:off x="841375" y="3705309"/>
            <a:ext cx="10479088" cy="2587625"/>
          </a:xfrm>
        </p:spPr>
        <p:txBody>
          <a:bodyPr/>
          <a:lstStyle/>
          <a:p>
            <a:r>
              <a:rPr lang="en-US" dirty="0"/>
              <a:t>Erin hart</a:t>
            </a:r>
            <a:br>
              <a:rPr lang="en-US" dirty="0"/>
            </a:br>
            <a:r>
              <a:rPr lang="en-US" dirty="0"/>
              <a:t>614-420-0291</a:t>
            </a:r>
            <a:br>
              <a:rPr lang="en-US" dirty="0"/>
            </a:br>
            <a:r>
              <a:rPr lang="en-US" dirty="0"/>
              <a:t>ehart@ohca.org</a:t>
            </a:r>
            <a:br>
              <a:rPr lang="en-US" dirty="0"/>
            </a:br>
            <a:endParaRPr lang="en-US" dirty="0"/>
          </a:p>
        </p:txBody>
      </p:sp>
    </p:spTree>
    <p:extLst>
      <p:ext uri="{BB962C8B-B14F-4D97-AF65-F5344CB8AC3E}">
        <p14:creationId xmlns:p14="http://schemas.microsoft.com/office/powerpoint/2010/main" val="198843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923F-2B95-8D5A-8578-DBC0FC0DCEA8}"/>
              </a:ext>
            </a:extLst>
          </p:cNvPr>
          <p:cNvSpPr>
            <a:spLocks noGrp="1"/>
          </p:cNvSpPr>
          <p:nvPr>
            <p:ph type="title"/>
          </p:nvPr>
        </p:nvSpPr>
        <p:spPr>
          <a:xfrm>
            <a:off x="841248" y="841248"/>
            <a:ext cx="10479024" cy="557784"/>
          </a:xfrm>
        </p:spPr>
        <p:txBody>
          <a:bodyPr/>
          <a:lstStyle/>
          <a:p>
            <a:r>
              <a:rPr lang="en-US" dirty="0"/>
              <a:t>Agenda</a:t>
            </a:r>
          </a:p>
        </p:txBody>
      </p:sp>
      <p:sp>
        <p:nvSpPr>
          <p:cNvPr id="5" name="Text Placeholder 4">
            <a:extLst>
              <a:ext uri="{FF2B5EF4-FFF2-40B4-BE49-F238E27FC236}">
                <a16:creationId xmlns:a16="http://schemas.microsoft.com/office/drawing/2014/main" id="{DFFF7AA9-7C16-A939-67C8-DF700FEF7D83}"/>
              </a:ext>
            </a:extLst>
          </p:cNvPr>
          <p:cNvSpPr>
            <a:spLocks noGrp="1"/>
          </p:cNvSpPr>
          <p:nvPr>
            <p:ph sz="quarter" idx="13"/>
          </p:nvPr>
        </p:nvSpPr>
        <p:spPr>
          <a:xfrm>
            <a:off x="841248" y="1536827"/>
            <a:ext cx="6556375" cy="4479925"/>
          </a:xfrm>
        </p:spPr>
        <p:txBody>
          <a:bodyPr/>
          <a:lstStyle/>
          <a:p>
            <a:r>
              <a:rPr lang="en-US" dirty="0"/>
              <a:t>History of overpayments</a:t>
            </a:r>
          </a:p>
          <a:p>
            <a:r>
              <a:rPr lang="en-US" dirty="0"/>
              <a:t>March 2025 Transactions</a:t>
            </a:r>
          </a:p>
          <a:p>
            <a:r>
              <a:rPr lang="en-US" dirty="0"/>
              <a:t>Correcting Remittance Advice</a:t>
            </a:r>
          </a:p>
          <a:p>
            <a:r>
              <a:rPr lang="en-US" dirty="0"/>
              <a:t>May 2025 Transactions</a:t>
            </a:r>
          </a:p>
          <a:p>
            <a:r>
              <a:rPr lang="en-US" dirty="0"/>
              <a:t>Future Recoupment Plan</a:t>
            </a:r>
          </a:p>
          <a:p>
            <a:endParaRPr lang="en-US" dirty="0"/>
          </a:p>
        </p:txBody>
      </p:sp>
      <p:sp>
        <p:nvSpPr>
          <p:cNvPr id="4" name="Slide Number Placeholder 3">
            <a:extLst>
              <a:ext uri="{FF2B5EF4-FFF2-40B4-BE49-F238E27FC236}">
                <a16:creationId xmlns:a16="http://schemas.microsoft.com/office/drawing/2014/main" id="{58FEA6BC-F3A8-6DDC-F1F8-6348F54E8BE2}"/>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2</a:t>
            </a:fld>
            <a:endParaRPr lang="en-US" dirty="0"/>
          </a:p>
        </p:txBody>
      </p:sp>
    </p:spTree>
    <p:extLst>
      <p:ext uri="{BB962C8B-B14F-4D97-AF65-F5344CB8AC3E}">
        <p14:creationId xmlns:p14="http://schemas.microsoft.com/office/powerpoint/2010/main" val="413263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D1FD-9CC8-4CB0-8247-CFAB90695FE8}"/>
              </a:ext>
            </a:extLst>
          </p:cNvPr>
          <p:cNvSpPr>
            <a:spLocks noGrp="1"/>
          </p:cNvSpPr>
          <p:nvPr>
            <p:ph type="title"/>
          </p:nvPr>
        </p:nvSpPr>
        <p:spPr>
          <a:xfrm>
            <a:off x="841248" y="841248"/>
            <a:ext cx="10479024" cy="557784"/>
          </a:xfrm>
        </p:spPr>
        <p:txBody>
          <a:bodyPr/>
          <a:lstStyle/>
          <a:p>
            <a:r>
              <a:rPr lang="en-US" dirty="0"/>
              <a:t>History of overpayments</a:t>
            </a:r>
            <a:br>
              <a:rPr lang="en-US" dirty="0"/>
            </a:br>
            <a:endParaRPr lang="en-US" dirty="0"/>
          </a:p>
        </p:txBody>
      </p:sp>
      <p:graphicFrame>
        <p:nvGraphicFramePr>
          <p:cNvPr id="7" name="Content Placeholder 6" descr="A timeline of the product launch">
            <a:extLst>
              <a:ext uri="{FF2B5EF4-FFF2-40B4-BE49-F238E27FC236}">
                <a16:creationId xmlns:a16="http://schemas.microsoft.com/office/drawing/2014/main" id="{7C6232C6-2D10-0E10-D9E1-9A3759D68BAF}"/>
              </a:ext>
            </a:extLst>
          </p:cNvPr>
          <p:cNvGraphicFramePr>
            <a:graphicFrameLocks noGrp="1"/>
          </p:cNvGraphicFramePr>
          <p:nvPr>
            <p:ph sz="quarter" idx="14"/>
            <p:extLst>
              <p:ext uri="{D42A27DB-BD31-4B8C-83A1-F6EECF244321}">
                <p14:modId xmlns:p14="http://schemas.microsoft.com/office/powerpoint/2010/main" val="3109362637"/>
              </p:ext>
            </p:extLst>
          </p:nvPr>
        </p:nvGraphicFramePr>
        <p:xfrm>
          <a:off x="1073021" y="2266951"/>
          <a:ext cx="10170368" cy="374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E7814C5-5D60-0866-7B45-798BC7C8D1CB}"/>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3</a:t>
            </a:fld>
            <a:endParaRPr lang="en-US" dirty="0"/>
          </a:p>
        </p:txBody>
      </p:sp>
    </p:spTree>
    <p:extLst>
      <p:ext uri="{BB962C8B-B14F-4D97-AF65-F5344CB8AC3E}">
        <p14:creationId xmlns:p14="http://schemas.microsoft.com/office/powerpoint/2010/main" val="8977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4355D-E9BB-4217-C6B9-D05943FC6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27341-286A-1E1F-9AC0-08517A2F665C}"/>
              </a:ext>
            </a:extLst>
          </p:cNvPr>
          <p:cNvSpPr>
            <a:spLocks noGrp="1"/>
          </p:cNvSpPr>
          <p:nvPr>
            <p:ph type="title"/>
          </p:nvPr>
        </p:nvSpPr>
        <p:spPr/>
        <p:txBody>
          <a:bodyPr/>
          <a:lstStyle/>
          <a:p>
            <a:r>
              <a:rPr lang="en-US" dirty="0"/>
              <a:t>HISTORY OF OVERPAYMENTS</a:t>
            </a:r>
          </a:p>
        </p:txBody>
      </p:sp>
      <p:sp>
        <p:nvSpPr>
          <p:cNvPr id="4" name="Text Placeholder 3">
            <a:extLst>
              <a:ext uri="{FF2B5EF4-FFF2-40B4-BE49-F238E27FC236}">
                <a16:creationId xmlns:a16="http://schemas.microsoft.com/office/drawing/2014/main" id="{C6E1BF0F-13FC-D675-5585-EB08421D9B84}"/>
              </a:ext>
            </a:extLst>
          </p:cNvPr>
          <p:cNvSpPr>
            <a:spLocks noGrp="1"/>
          </p:cNvSpPr>
          <p:nvPr>
            <p:ph type="body" sz="quarter" idx="15"/>
          </p:nvPr>
        </p:nvSpPr>
        <p:spPr>
          <a:xfrm>
            <a:off x="841248" y="1536826"/>
            <a:ext cx="9601199" cy="557784"/>
          </a:xfrm>
        </p:spPr>
        <p:txBody>
          <a:bodyPr/>
          <a:lstStyle/>
          <a:p>
            <a:r>
              <a:rPr lang="en-US" dirty="0"/>
              <a:t>Original overpayments</a:t>
            </a:r>
          </a:p>
        </p:txBody>
      </p:sp>
      <p:sp>
        <p:nvSpPr>
          <p:cNvPr id="5" name="Content Placeholder 4">
            <a:extLst>
              <a:ext uri="{FF2B5EF4-FFF2-40B4-BE49-F238E27FC236}">
                <a16:creationId xmlns:a16="http://schemas.microsoft.com/office/drawing/2014/main" id="{AEB85DC4-BCBD-19DB-0827-77D03F2FBEBC}"/>
              </a:ext>
            </a:extLst>
          </p:cNvPr>
          <p:cNvSpPr>
            <a:spLocks noGrp="1"/>
          </p:cNvSpPr>
          <p:nvPr>
            <p:ph sz="quarter" idx="14"/>
          </p:nvPr>
        </p:nvSpPr>
        <p:spPr>
          <a:xfrm>
            <a:off x="737118" y="2267712"/>
            <a:ext cx="9705330" cy="3767328"/>
          </a:xfrm>
        </p:spPr>
        <p:txBody>
          <a:bodyPr/>
          <a:lstStyle/>
          <a:p>
            <a:r>
              <a:rPr lang="en-US" dirty="0"/>
              <a:t>original overpayments originated from duplicate billing in MITS and PNM</a:t>
            </a:r>
          </a:p>
          <a:p>
            <a:r>
              <a:rPr lang="en-US" dirty="0"/>
              <a:t>December 2023 overpayments originated from ODM initiated adjustment claims to correct incorrect payments that did not deduct patient liability</a:t>
            </a:r>
          </a:p>
          <a:p>
            <a:r>
              <a:rPr lang="en-US" dirty="0"/>
              <a:t>Original attempts to recoup these dollars were unsuccessful</a:t>
            </a:r>
          </a:p>
          <a:p>
            <a:r>
              <a:rPr lang="en-US" dirty="0"/>
              <a:t>We requested staggered repayment and ability to review recoupments prior to initiation</a:t>
            </a:r>
          </a:p>
          <a:p>
            <a:pPr marL="0" indent="0">
              <a:buNone/>
            </a:pPr>
            <a:endParaRPr lang="en-US" dirty="0"/>
          </a:p>
        </p:txBody>
      </p:sp>
      <p:sp>
        <p:nvSpPr>
          <p:cNvPr id="6" name="Slide Number Placeholder 5">
            <a:extLst>
              <a:ext uri="{FF2B5EF4-FFF2-40B4-BE49-F238E27FC236}">
                <a16:creationId xmlns:a16="http://schemas.microsoft.com/office/drawing/2014/main" id="{2647F218-8BA7-9CF2-8D09-FCEFB53E0FCA}"/>
              </a:ext>
            </a:extLst>
          </p:cNvPr>
          <p:cNvSpPr>
            <a:spLocks noGrp="1"/>
          </p:cNvSpPr>
          <p:nvPr>
            <p:ph type="sldNum" sz="quarter" idx="11"/>
          </p:nvPr>
        </p:nvSpPr>
        <p:spPr/>
        <p:txBody>
          <a:bodyPr/>
          <a:lstStyle/>
          <a:p>
            <a:fld id="{B67B645E-C5E5-4727-B977-D372A0AA71D9}" type="slidenum">
              <a:rPr lang="en-US" smtClean="0"/>
              <a:pPr/>
              <a:t>4</a:t>
            </a:fld>
            <a:endParaRPr lang="en-US" dirty="0"/>
          </a:p>
        </p:txBody>
      </p:sp>
    </p:spTree>
    <p:extLst>
      <p:ext uri="{BB962C8B-B14F-4D97-AF65-F5344CB8AC3E}">
        <p14:creationId xmlns:p14="http://schemas.microsoft.com/office/powerpoint/2010/main" val="142464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CEEA-FF5A-FCDA-8EF8-2DE3D517C5D2}"/>
              </a:ext>
            </a:extLst>
          </p:cNvPr>
          <p:cNvSpPr>
            <a:spLocks noGrp="1"/>
          </p:cNvSpPr>
          <p:nvPr>
            <p:ph type="title"/>
          </p:nvPr>
        </p:nvSpPr>
        <p:spPr/>
        <p:txBody>
          <a:bodyPr/>
          <a:lstStyle/>
          <a:p>
            <a:r>
              <a:rPr lang="en-US" dirty="0"/>
              <a:t>First step of reconciliation</a:t>
            </a:r>
          </a:p>
        </p:txBody>
      </p:sp>
      <p:sp>
        <p:nvSpPr>
          <p:cNvPr id="4" name="Text Placeholder 3">
            <a:extLst>
              <a:ext uri="{FF2B5EF4-FFF2-40B4-BE49-F238E27FC236}">
                <a16:creationId xmlns:a16="http://schemas.microsoft.com/office/drawing/2014/main" id="{1448EDD6-177C-7539-FDCC-57CD9186C25D}"/>
              </a:ext>
            </a:extLst>
          </p:cNvPr>
          <p:cNvSpPr>
            <a:spLocks noGrp="1"/>
          </p:cNvSpPr>
          <p:nvPr>
            <p:ph type="body" sz="quarter" idx="15"/>
          </p:nvPr>
        </p:nvSpPr>
        <p:spPr>
          <a:xfrm>
            <a:off x="841248" y="1536826"/>
            <a:ext cx="9601199" cy="557784"/>
          </a:xfrm>
        </p:spPr>
        <p:txBody>
          <a:bodyPr/>
          <a:lstStyle/>
          <a:p>
            <a:r>
              <a:rPr lang="en-US" dirty="0"/>
              <a:t>Identify and account for overpayments</a:t>
            </a:r>
          </a:p>
        </p:txBody>
      </p:sp>
      <p:sp>
        <p:nvSpPr>
          <p:cNvPr id="5" name="Content Placeholder 4">
            <a:extLst>
              <a:ext uri="{FF2B5EF4-FFF2-40B4-BE49-F238E27FC236}">
                <a16:creationId xmlns:a16="http://schemas.microsoft.com/office/drawing/2014/main" id="{332F05AE-0124-ED5E-3045-39DF5059F0CE}"/>
              </a:ext>
            </a:extLst>
          </p:cNvPr>
          <p:cNvSpPr>
            <a:spLocks noGrp="1"/>
          </p:cNvSpPr>
          <p:nvPr>
            <p:ph sz="quarter" idx="14"/>
          </p:nvPr>
        </p:nvSpPr>
        <p:spPr>
          <a:xfrm>
            <a:off x="737118" y="2267712"/>
            <a:ext cx="9705330" cy="3767328"/>
          </a:xfrm>
        </p:spPr>
        <p:txBody>
          <a:bodyPr/>
          <a:lstStyle/>
          <a:p>
            <a:r>
              <a:rPr lang="en-US" dirty="0"/>
              <a:t>Did you post the original December 2023 transactions to resident level detail?</a:t>
            </a:r>
          </a:p>
          <a:p>
            <a:r>
              <a:rPr lang="en-US" dirty="0"/>
              <a:t>Did you already have the duplicate claims recouped in prior attempts?</a:t>
            </a:r>
          </a:p>
          <a:p>
            <a:r>
              <a:rPr lang="en-US" dirty="0"/>
              <a:t>Do you still have unidentified takebacks from old remittance advice reports that are unresolved?</a:t>
            </a:r>
          </a:p>
          <a:p>
            <a:pPr marL="0" indent="0">
              <a:buNone/>
            </a:pPr>
            <a:endParaRPr lang="en-US" dirty="0"/>
          </a:p>
        </p:txBody>
      </p:sp>
      <p:sp>
        <p:nvSpPr>
          <p:cNvPr id="6" name="Slide Number Placeholder 5">
            <a:extLst>
              <a:ext uri="{FF2B5EF4-FFF2-40B4-BE49-F238E27FC236}">
                <a16:creationId xmlns:a16="http://schemas.microsoft.com/office/drawing/2014/main" id="{CB791347-7290-686B-1EEA-7B4E22C14F00}"/>
              </a:ext>
            </a:extLst>
          </p:cNvPr>
          <p:cNvSpPr>
            <a:spLocks noGrp="1"/>
          </p:cNvSpPr>
          <p:nvPr>
            <p:ph type="sldNum" sz="quarter" idx="11"/>
          </p:nvPr>
        </p:nvSpPr>
        <p:spPr/>
        <p:txBody>
          <a:bodyPr/>
          <a:lstStyle/>
          <a:p>
            <a:fld id="{B67B645E-C5E5-4727-B977-D372A0AA71D9}" type="slidenum">
              <a:rPr lang="en-US" smtClean="0"/>
              <a:pPr/>
              <a:t>5</a:t>
            </a:fld>
            <a:endParaRPr lang="en-US" dirty="0"/>
          </a:p>
        </p:txBody>
      </p:sp>
    </p:spTree>
    <p:extLst>
      <p:ext uri="{BB962C8B-B14F-4D97-AF65-F5344CB8AC3E}">
        <p14:creationId xmlns:p14="http://schemas.microsoft.com/office/powerpoint/2010/main" val="264343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4DAF-F207-3061-24D6-6AFF552418DC}"/>
              </a:ext>
            </a:extLst>
          </p:cNvPr>
          <p:cNvSpPr>
            <a:spLocks noGrp="1"/>
          </p:cNvSpPr>
          <p:nvPr>
            <p:ph type="title"/>
          </p:nvPr>
        </p:nvSpPr>
        <p:spPr>
          <a:xfrm>
            <a:off x="841248" y="841248"/>
            <a:ext cx="10479024" cy="557784"/>
          </a:xfrm>
        </p:spPr>
        <p:txBody>
          <a:bodyPr/>
          <a:lstStyle/>
          <a:p>
            <a:r>
              <a:rPr lang="en-US" dirty="0"/>
              <a:t>March 2025 transactions</a:t>
            </a:r>
            <a:br>
              <a:rPr lang="en-US" dirty="0"/>
            </a:br>
            <a:endParaRPr lang="en-US" dirty="0"/>
          </a:p>
        </p:txBody>
      </p:sp>
      <p:sp>
        <p:nvSpPr>
          <p:cNvPr id="5" name="Content Placeholder 4">
            <a:extLst>
              <a:ext uri="{FF2B5EF4-FFF2-40B4-BE49-F238E27FC236}">
                <a16:creationId xmlns:a16="http://schemas.microsoft.com/office/drawing/2014/main" id="{8A94AC61-4F6E-98E2-D42B-F2114BBA120D}"/>
              </a:ext>
            </a:extLst>
          </p:cNvPr>
          <p:cNvSpPr>
            <a:spLocks noGrp="1"/>
          </p:cNvSpPr>
          <p:nvPr>
            <p:ph sz="quarter" idx="13"/>
          </p:nvPr>
        </p:nvSpPr>
        <p:spPr>
          <a:xfrm>
            <a:off x="841248" y="1536827"/>
            <a:ext cx="10076688" cy="4479925"/>
          </a:xfrm>
        </p:spPr>
        <p:txBody>
          <a:bodyPr/>
          <a:lstStyle/>
          <a:p>
            <a:r>
              <a:rPr lang="en-US" b="1" dirty="0"/>
              <a:t>February 28 2025 </a:t>
            </a:r>
            <a:r>
              <a:rPr lang="en-US" dirty="0"/>
              <a:t>ODM issues communication indicating that they will begin recouping overpayments from duplicate claims and patient liability overpayments over a 6 month period of time.  Providers would receive a report that shows the recoupments to be taken and have an opportunity to dispute.</a:t>
            </a:r>
          </a:p>
          <a:p>
            <a:r>
              <a:rPr lang="en-US" b="1" dirty="0"/>
              <a:t>March 6 2025 </a:t>
            </a:r>
            <a:r>
              <a:rPr lang="en-US" dirty="0"/>
              <a:t>OHCA receives reports that ODM has issued advance notice that they will recoup millions of dollars on the next payment cycle.  No reports have been issued.  OHCA requests these transactions be reversed.</a:t>
            </a:r>
          </a:p>
          <a:p>
            <a:r>
              <a:rPr lang="en-US" b="1" dirty="0"/>
              <a:t>March 13 2025 </a:t>
            </a:r>
            <a:r>
              <a:rPr lang="en-US" dirty="0"/>
              <a:t>ODM attempts to stop the transactions.  Some of the transactions are already in process.  This results in two occurrences</a:t>
            </a:r>
          </a:p>
          <a:p>
            <a:pPr lvl="1"/>
            <a:r>
              <a:rPr lang="en-US" dirty="0"/>
              <a:t>Some providers receive a normal payment with no issues</a:t>
            </a:r>
          </a:p>
          <a:p>
            <a:pPr lvl="1"/>
            <a:r>
              <a:rPr lang="en-US" dirty="0"/>
              <a:t>Most providers receive two payments.  One with recoupments and one LTC Correction Payment with no information on the payment</a:t>
            </a:r>
          </a:p>
          <a:p>
            <a:endParaRPr lang="en-US" dirty="0"/>
          </a:p>
        </p:txBody>
      </p:sp>
      <p:sp>
        <p:nvSpPr>
          <p:cNvPr id="4" name="Slide Number Placeholder 3">
            <a:extLst>
              <a:ext uri="{FF2B5EF4-FFF2-40B4-BE49-F238E27FC236}">
                <a16:creationId xmlns:a16="http://schemas.microsoft.com/office/drawing/2014/main" id="{D04F9477-0E09-541A-1BEE-18EAF43FE06E}"/>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6</a:t>
            </a:fld>
            <a:endParaRPr lang="en-US" dirty="0"/>
          </a:p>
        </p:txBody>
      </p:sp>
    </p:spTree>
    <p:extLst>
      <p:ext uri="{BB962C8B-B14F-4D97-AF65-F5344CB8AC3E}">
        <p14:creationId xmlns:p14="http://schemas.microsoft.com/office/powerpoint/2010/main" val="368847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FAE8-7924-F1C8-D36A-13AC72FFF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92955-61E1-3CC6-0360-542FECB4BA6F}"/>
              </a:ext>
            </a:extLst>
          </p:cNvPr>
          <p:cNvSpPr>
            <a:spLocks noGrp="1"/>
          </p:cNvSpPr>
          <p:nvPr>
            <p:ph type="title"/>
          </p:nvPr>
        </p:nvSpPr>
        <p:spPr>
          <a:xfrm>
            <a:off x="841248" y="841248"/>
            <a:ext cx="10479024" cy="557784"/>
          </a:xfrm>
        </p:spPr>
        <p:txBody>
          <a:bodyPr/>
          <a:lstStyle/>
          <a:p>
            <a:r>
              <a:rPr lang="en-US" dirty="0"/>
              <a:t>Correcting remittance advice</a:t>
            </a:r>
            <a:br>
              <a:rPr lang="en-US" dirty="0"/>
            </a:br>
            <a:endParaRPr lang="en-US" dirty="0"/>
          </a:p>
        </p:txBody>
      </p:sp>
      <p:sp>
        <p:nvSpPr>
          <p:cNvPr id="5" name="Content Placeholder 4">
            <a:extLst>
              <a:ext uri="{FF2B5EF4-FFF2-40B4-BE49-F238E27FC236}">
                <a16:creationId xmlns:a16="http://schemas.microsoft.com/office/drawing/2014/main" id="{FB864237-5620-2467-C270-6877C7B87A5B}"/>
              </a:ext>
            </a:extLst>
          </p:cNvPr>
          <p:cNvSpPr>
            <a:spLocks noGrp="1"/>
          </p:cNvSpPr>
          <p:nvPr>
            <p:ph sz="quarter" idx="13"/>
          </p:nvPr>
        </p:nvSpPr>
        <p:spPr>
          <a:xfrm>
            <a:off x="841248" y="1536827"/>
            <a:ext cx="10076688" cy="4479925"/>
          </a:xfrm>
        </p:spPr>
        <p:txBody>
          <a:bodyPr>
            <a:normAutofit/>
          </a:bodyPr>
          <a:lstStyle/>
          <a:p>
            <a:r>
              <a:rPr lang="en-US" b="1" dirty="0"/>
              <a:t>April 18 2025  </a:t>
            </a:r>
            <a:r>
              <a:rPr lang="en-US" dirty="0"/>
              <a:t>ODM issues communication indicating that providers will receive a dashboard to review overpayments and providing an explanation on the March 13 sequence of events</a:t>
            </a:r>
          </a:p>
          <a:p>
            <a:r>
              <a:rPr lang="en-US" b="1" dirty="0"/>
              <a:t>Throughout March and April, </a:t>
            </a:r>
            <a:r>
              <a:rPr lang="en-US" dirty="0"/>
              <a:t>providers receive multiple versions of the March 13 remittance advice reports, resulting in confusion.  OHCA requests that ODM reissue corrected remittance advice for all providers.</a:t>
            </a:r>
          </a:p>
          <a:p>
            <a:endParaRPr lang="en-US" dirty="0"/>
          </a:p>
        </p:txBody>
      </p:sp>
      <p:sp>
        <p:nvSpPr>
          <p:cNvPr id="4" name="Slide Number Placeholder 3">
            <a:extLst>
              <a:ext uri="{FF2B5EF4-FFF2-40B4-BE49-F238E27FC236}">
                <a16:creationId xmlns:a16="http://schemas.microsoft.com/office/drawing/2014/main" id="{1570798A-D7BF-E763-0185-22A136C4719F}"/>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7</a:t>
            </a:fld>
            <a:endParaRPr lang="en-US" dirty="0"/>
          </a:p>
        </p:txBody>
      </p:sp>
    </p:spTree>
    <p:extLst>
      <p:ext uri="{BB962C8B-B14F-4D97-AF65-F5344CB8AC3E}">
        <p14:creationId xmlns:p14="http://schemas.microsoft.com/office/powerpoint/2010/main" val="7621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88B4-CBDC-5B69-B2AB-8804155F8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DA71A-676C-0924-3737-E8B6B4974101}"/>
              </a:ext>
            </a:extLst>
          </p:cNvPr>
          <p:cNvSpPr>
            <a:spLocks noGrp="1"/>
          </p:cNvSpPr>
          <p:nvPr>
            <p:ph type="title"/>
          </p:nvPr>
        </p:nvSpPr>
        <p:spPr>
          <a:xfrm>
            <a:off x="841248" y="841248"/>
            <a:ext cx="10479024" cy="557784"/>
          </a:xfrm>
        </p:spPr>
        <p:txBody>
          <a:bodyPr/>
          <a:lstStyle/>
          <a:p>
            <a:r>
              <a:rPr lang="en-US" dirty="0"/>
              <a:t>Correcting remittance advice</a:t>
            </a:r>
            <a:br>
              <a:rPr lang="en-US" dirty="0"/>
            </a:br>
            <a:endParaRPr lang="en-US" dirty="0"/>
          </a:p>
        </p:txBody>
      </p:sp>
      <p:sp>
        <p:nvSpPr>
          <p:cNvPr id="5" name="Content Placeholder 4">
            <a:extLst>
              <a:ext uri="{FF2B5EF4-FFF2-40B4-BE49-F238E27FC236}">
                <a16:creationId xmlns:a16="http://schemas.microsoft.com/office/drawing/2014/main" id="{A09B4404-5B6D-C674-0FEB-D0F6F8C3408D}"/>
              </a:ext>
            </a:extLst>
          </p:cNvPr>
          <p:cNvSpPr>
            <a:spLocks noGrp="1"/>
          </p:cNvSpPr>
          <p:nvPr>
            <p:ph sz="quarter" idx="13"/>
          </p:nvPr>
        </p:nvSpPr>
        <p:spPr>
          <a:xfrm>
            <a:off x="841248" y="1536827"/>
            <a:ext cx="10076688" cy="4479925"/>
          </a:xfrm>
        </p:spPr>
        <p:txBody>
          <a:bodyPr>
            <a:normAutofit/>
          </a:bodyPr>
          <a:lstStyle/>
          <a:p>
            <a:r>
              <a:rPr lang="en-US" b="1" dirty="0"/>
              <a:t>May 2- May 9, 2025 </a:t>
            </a:r>
            <a:r>
              <a:rPr lang="en-US" dirty="0"/>
              <a:t>ODM issues new versions of the March 13 remittance advice report and remove erroneous versions on PNM.  It is only in PDF form in PNM and no 835 (electronic version) was generated.</a:t>
            </a:r>
          </a:p>
          <a:p>
            <a:pPr lvl="1"/>
            <a:r>
              <a:rPr lang="en-US" dirty="0"/>
              <a:t>Providers should remove the original posting of the original March 13 remit and </a:t>
            </a:r>
            <a:r>
              <a:rPr lang="en-US" u="sng" dirty="0"/>
              <a:t>only post the remits that are now in PNM</a:t>
            </a:r>
          </a:p>
          <a:p>
            <a:pPr lvl="1"/>
            <a:r>
              <a:rPr lang="en-US" dirty="0"/>
              <a:t>Some providers received multiple payments on March 13.  </a:t>
            </a:r>
          </a:p>
          <a:p>
            <a:pPr lvl="2"/>
            <a:r>
              <a:rPr lang="en-US" dirty="0"/>
              <a:t>Leave the batches in your system that still have a corresponding RA in PNM</a:t>
            </a:r>
          </a:p>
          <a:p>
            <a:pPr lvl="1"/>
            <a:r>
              <a:rPr lang="en-US" dirty="0"/>
              <a:t>If the payment amounts still do not match, please contact me</a:t>
            </a:r>
          </a:p>
          <a:p>
            <a:pPr lvl="1"/>
            <a:r>
              <a:rPr lang="en-US" dirty="0"/>
              <a:t>We have requested 835 files for these remits</a:t>
            </a:r>
          </a:p>
          <a:p>
            <a:endParaRPr lang="en-US" dirty="0"/>
          </a:p>
        </p:txBody>
      </p:sp>
      <p:sp>
        <p:nvSpPr>
          <p:cNvPr id="4" name="Slide Number Placeholder 3">
            <a:extLst>
              <a:ext uri="{FF2B5EF4-FFF2-40B4-BE49-F238E27FC236}">
                <a16:creationId xmlns:a16="http://schemas.microsoft.com/office/drawing/2014/main" id="{4464A51E-E29B-FFEB-E855-3DB9167EE447}"/>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8</a:t>
            </a:fld>
            <a:endParaRPr lang="en-US" dirty="0"/>
          </a:p>
        </p:txBody>
      </p:sp>
    </p:spTree>
    <p:extLst>
      <p:ext uri="{BB962C8B-B14F-4D97-AF65-F5344CB8AC3E}">
        <p14:creationId xmlns:p14="http://schemas.microsoft.com/office/powerpoint/2010/main" val="93273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8308-A212-D674-1DCA-0A661821D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F3D0D-B7E4-8B1F-EE12-FA595E337628}"/>
              </a:ext>
            </a:extLst>
          </p:cNvPr>
          <p:cNvSpPr>
            <a:spLocks noGrp="1"/>
          </p:cNvSpPr>
          <p:nvPr>
            <p:ph type="title"/>
          </p:nvPr>
        </p:nvSpPr>
        <p:spPr>
          <a:xfrm>
            <a:off x="841248" y="841248"/>
            <a:ext cx="10479024" cy="557784"/>
          </a:xfrm>
        </p:spPr>
        <p:txBody>
          <a:bodyPr/>
          <a:lstStyle/>
          <a:p>
            <a:r>
              <a:rPr lang="en-US" dirty="0"/>
              <a:t>LTC Correction payments</a:t>
            </a:r>
            <a:br>
              <a:rPr lang="en-US" dirty="0"/>
            </a:br>
            <a:endParaRPr lang="en-US" dirty="0"/>
          </a:p>
        </p:txBody>
      </p:sp>
      <p:sp>
        <p:nvSpPr>
          <p:cNvPr id="5" name="Content Placeholder 4">
            <a:extLst>
              <a:ext uri="{FF2B5EF4-FFF2-40B4-BE49-F238E27FC236}">
                <a16:creationId xmlns:a16="http://schemas.microsoft.com/office/drawing/2014/main" id="{97CCD7B5-89C2-2C6C-1CE0-79664E39BFC3}"/>
              </a:ext>
            </a:extLst>
          </p:cNvPr>
          <p:cNvSpPr>
            <a:spLocks noGrp="1"/>
          </p:cNvSpPr>
          <p:nvPr>
            <p:ph sz="quarter" idx="13"/>
          </p:nvPr>
        </p:nvSpPr>
        <p:spPr>
          <a:xfrm>
            <a:off x="841248" y="1536827"/>
            <a:ext cx="10076688" cy="4479925"/>
          </a:xfrm>
        </p:spPr>
        <p:txBody>
          <a:bodyPr/>
          <a:lstStyle/>
          <a:p>
            <a:r>
              <a:rPr lang="en-US" b="1" dirty="0"/>
              <a:t>Payments that were issued on March 13 were for the entire claim amount.</a:t>
            </a:r>
          </a:p>
          <a:p>
            <a:pPr lvl="1"/>
            <a:r>
              <a:rPr lang="en-US" dirty="0"/>
              <a:t>Example: Patient liability was recouped in the amount of $1000 on the original March 13 remittance advice.  The total claim payment amount for that date of service was $6000.</a:t>
            </a:r>
          </a:p>
          <a:p>
            <a:pPr lvl="1"/>
            <a:r>
              <a:rPr lang="en-US" dirty="0"/>
              <a:t>The LTC Correction payment repaid $6000 instead of the $1000 recouped.</a:t>
            </a:r>
          </a:p>
          <a:p>
            <a:pPr lvl="1"/>
            <a:r>
              <a:rPr lang="en-US" dirty="0"/>
              <a:t>This resulted in an additional overpayment</a:t>
            </a:r>
          </a:p>
          <a:p>
            <a:endParaRPr lang="en-US" dirty="0"/>
          </a:p>
        </p:txBody>
      </p:sp>
      <p:sp>
        <p:nvSpPr>
          <p:cNvPr id="4" name="Slide Number Placeholder 3">
            <a:extLst>
              <a:ext uri="{FF2B5EF4-FFF2-40B4-BE49-F238E27FC236}">
                <a16:creationId xmlns:a16="http://schemas.microsoft.com/office/drawing/2014/main" id="{15E024C3-247C-E6E8-D777-B2FECB7FAB8F}"/>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9</a:t>
            </a:fld>
            <a:endParaRPr lang="en-US" dirty="0"/>
          </a:p>
        </p:txBody>
      </p:sp>
    </p:spTree>
    <p:extLst>
      <p:ext uri="{BB962C8B-B14F-4D97-AF65-F5344CB8AC3E}">
        <p14:creationId xmlns:p14="http://schemas.microsoft.com/office/powerpoint/2010/main" val="579547623"/>
      </p:ext>
    </p:extLst>
  </p:cSld>
  <p:clrMapOvr>
    <a:masterClrMapping/>
  </p:clrMapOvr>
</p:sld>
</file>

<file path=ppt/theme/theme1.xml><?xml version="1.0" encoding="utf-8"?>
<a:theme xmlns:a="http://schemas.openxmlformats.org/drawingml/2006/main" name="Custom">
  <a:themeElements>
    <a:clrScheme name="TM66835393">
      <a:dk1>
        <a:srgbClr val="000000"/>
      </a:dk1>
      <a:lt1>
        <a:srgbClr val="FFFFFF"/>
      </a:lt1>
      <a:dk2>
        <a:srgbClr val="44546A"/>
      </a:dk2>
      <a:lt2>
        <a:srgbClr val="E7E6E6"/>
      </a:lt2>
      <a:accent1>
        <a:srgbClr val="55BC7E"/>
      </a:accent1>
      <a:accent2>
        <a:srgbClr val="FFC330"/>
      </a:accent2>
      <a:accent3>
        <a:srgbClr val="BE80FF"/>
      </a:accent3>
      <a:accent4>
        <a:srgbClr val="FF8345"/>
      </a:accent4>
      <a:accent5>
        <a:srgbClr val="FF70BF"/>
      </a:accent5>
      <a:accent6>
        <a:srgbClr val="60A2F5"/>
      </a:accent6>
      <a:hlink>
        <a:srgbClr val="5C4EDC"/>
      </a:hlink>
      <a:folHlink>
        <a:srgbClr val="7FC5FF"/>
      </a:folHlink>
    </a:clrScheme>
    <a:fontScheme name="Custom 3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66835393_win32_SD_v3" id="{4170EB69-3ACE-4C18-BE4C-C6CBD8BF8A79}" vid="{8A480AB3-AE5D-4813-AA67-ADACC5EA6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7B247F30-5811-40C0-99EC-CF53200590B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8837B91-4329-4308-94DA-BB811B5F3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Corporate colors presentation</Template>
  <TotalTime>41</TotalTime>
  <Words>915</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Light</vt:lpstr>
      <vt:lpstr>Arial</vt:lpstr>
      <vt:lpstr>Calibri</vt:lpstr>
      <vt:lpstr>Custom</vt:lpstr>
      <vt:lpstr> </vt:lpstr>
      <vt:lpstr>Agenda</vt:lpstr>
      <vt:lpstr>History of overpayments </vt:lpstr>
      <vt:lpstr>HISTORY OF OVERPAYMENTS</vt:lpstr>
      <vt:lpstr>First step of reconciliation</vt:lpstr>
      <vt:lpstr>March 2025 transactions </vt:lpstr>
      <vt:lpstr>Correcting remittance advice </vt:lpstr>
      <vt:lpstr>Correcting remittance advice </vt:lpstr>
      <vt:lpstr>LTC Correction payments </vt:lpstr>
      <vt:lpstr>May 2025 Transactions </vt:lpstr>
      <vt:lpstr>Held accounts received </vt:lpstr>
      <vt:lpstr>Future recoupment plan </vt:lpstr>
      <vt:lpstr>Future recoupment plan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Hart</dc:creator>
  <cp:lastModifiedBy>Erin Hart</cp:lastModifiedBy>
  <cp:revision>3</cp:revision>
  <dcterms:created xsi:type="dcterms:W3CDTF">2025-05-25T13:32:42Z</dcterms:created>
  <dcterms:modified xsi:type="dcterms:W3CDTF">2025-05-28T19:19:56Z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