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05" r:id="rId5"/>
    <p:sldId id="306" r:id="rId6"/>
    <p:sldId id="310" r:id="rId7"/>
    <p:sldId id="320" r:id="rId8"/>
    <p:sldId id="308" r:id="rId9"/>
    <p:sldId id="325" r:id="rId10"/>
    <p:sldId id="322" r:id="rId11"/>
    <p:sldId id="326" r:id="rId12"/>
    <p:sldId id="324" r:id="rId13"/>
    <p:sldId id="327" r:id="rId14"/>
    <p:sldId id="328" r:id="rId15"/>
    <p:sldId id="329" r:id="rId16"/>
    <p:sldId id="331"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792" userDrawn="1">
          <p15:clr>
            <a:srgbClr val="A4A3A4"/>
          </p15:clr>
        </p15:guide>
        <p15:guide id="3" pos="528" userDrawn="1">
          <p15:clr>
            <a:srgbClr val="A4A3A4"/>
          </p15:clr>
        </p15:guide>
        <p15:guide id="4" pos="7128" userDrawn="1">
          <p15:clr>
            <a:srgbClr val="A4A3A4"/>
          </p15:clr>
        </p15:guide>
        <p15:guide id="5" orient="horz" pos="2808" userDrawn="1">
          <p15:clr>
            <a:srgbClr val="A4A3A4"/>
          </p15:clr>
        </p15:guide>
        <p15:guide id="6" pos="2976" userDrawn="1">
          <p15:clr>
            <a:srgbClr val="A4A3A4"/>
          </p15:clr>
        </p15:guide>
        <p15:guide id="7"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2"/>
  </p:normalViewPr>
  <p:slideViewPr>
    <p:cSldViewPr snapToGrid="0">
      <p:cViewPr varScale="1">
        <p:scale>
          <a:sx n="78" d="100"/>
          <a:sy n="78" d="100"/>
        </p:scale>
        <p:origin x="835" y="288"/>
      </p:cViewPr>
      <p:guideLst>
        <p:guide orient="horz" pos="3792"/>
        <p:guide pos="528"/>
        <p:guide pos="7128"/>
        <p:guide orient="horz" pos="2808"/>
        <p:guide pos="2976"/>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6_1" csCatId="accent6" phldr="1"/>
      <dgm:spPr/>
      <dgm:t>
        <a:bodyPr/>
        <a:lstStyle/>
        <a:p>
          <a:endParaRPr lang="en-US"/>
        </a:p>
      </dgm:t>
    </dgm:pt>
    <dgm:pt modelId="{A8C03FBB-4A75-4460-AEA6-DEAEB9C61496}">
      <dgm:prSet phldrT="[Text]" phldr="0" custT="1"/>
      <dgm:spPr/>
      <dgm:t>
        <a:bodyPr/>
        <a:lstStyle/>
        <a:p>
          <a:pPr>
            <a:defRPr b="1"/>
          </a:pPr>
          <a:r>
            <a:rPr lang="en-US" sz="2000" b="1" i="0" dirty="0">
              <a:latin typeface="+mn-lt"/>
            </a:rPr>
            <a:t>FEB 23</a:t>
          </a:r>
        </a:p>
      </dgm:t>
    </dgm:pt>
    <dgm:pt modelId="{4E972F7F-4B1B-47AA-A25B-1FFC561F1C76}" type="parTrans" cxnId="{D3D81948-D963-4D1E-AE16-9705EAF510FC}">
      <dgm:prSet/>
      <dgm:spPr/>
      <dgm:t>
        <a:bodyPr/>
        <a:lstStyle/>
        <a:p>
          <a:endParaRPr lang="en-US" sz="2000" b="0" i="0">
            <a:latin typeface="+mn-lt"/>
          </a:endParaRPr>
        </a:p>
      </dgm:t>
    </dgm:pt>
    <dgm:pt modelId="{67361508-930A-4A23-8CFC-BB56DA645C3C}" type="sibTrans" cxnId="{D3D81948-D963-4D1E-AE16-9705EAF510FC}">
      <dgm:prSet/>
      <dgm:spPr/>
      <dgm:t>
        <a:bodyPr/>
        <a:lstStyle/>
        <a:p>
          <a:endParaRPr lang="en-US" sz="2000" b="0" i="0">
            <a:latin typeface="+mn-lt"/>
          </a:endParaRPr>
        </a:p>
      </dgm:t>
    </dgm:pt>
    <dgm:pt modelId="{5E71F362-34DF-4EEC-92A3-0EFE450E05E4}">
      <dgm:prSet phldrT="[Text]" phldr="0" custT="1"/>
      <dgm:spPr/>
      <dgm:t>
        <a:bodyPr/>
        <a:lstStyle/>
        <a:p>
          <a:r>
            <a:rPr lang="en-US" sz="1800" b="0" i="0" dirty="0">
              <a:latin typeface="+mn-lt"/>
            </a:rPr>
            <a:t>Launch PNM</a:t>
          </a:r>
        </a:p>
      </dgm:t>
    </dgm:pt>
    <dgm:pt modelId="{8E5EE4D1-908E-455C-B8B3-281AD42DEC9A}" type="parTrans" cxnId="{B99CA6C9-28D1-4DDB-B8EC-AED73AD115CA}">
      <dgm:prSet/>
      <dgm:spPr/>
      <dgm:t>
        <a:bodyPr/>
        <a:lstStyle/>
        <a:p>
          <a:endParaRPr lang="en-US" sz="2000" b="0" i="0">
            <a:latin typeface="+mn-lt"/>
          </a:endParaRPr>
        </a:p>
      </dgm:t>
    </dgm:pt>
    <dgm:pt modelId="{B208B24A-E9FD-40A9-B764-FB7C2B7ED8B9}" type="sibTrans" cxnId="{B99CA6C9-28D1-4DDB-B8EC-AED73AD115CA}">
      <dgm:prSet/>
      <dgm:spPr/>
      <dgm:t>
        <a:bodyPr/>
        <a:lstStyle/>
        <a:p>
          <a:endParaRPr lang="en-US" sz="2000" b="0" i="0">
            <a:latin typeface="+mn-lt"/>
          </a:endParaRPr>
        </a:p>
      </dgm:t>
    </dgm:pt>
    <dgm:pt modelId="{91969DED-4CB8-4A14-A50B-3F7B848E46B5}">
      <dgm:prSet phldrT="[Text]" phldr="0" custT="1"/>
      <dgm:spPr/>
      <dgm:t>
        <a:bodyPr/>
        <a:lstStyle/>
        <a:p>
          <a:pPr>
            <a:defRPr b="1"/>
          </a:pPr>
          <a:r>
            <a:rPr lang="en-US" sz="2000" b="1" i="0" dirty="0">
              <a:latin typeface="+mn-lt"/>
            </a:rPr>
            <a:t>MAR-APR 23</a:t>
          </a:r>
        </a:p>
      </dgm:t>
    </dgm:pt>
    <dgm:pt modelId="{441CD73D-85E1-42A6-BCF8-362A3247E2F3}" type="parTrans" cxnId="{537F2ED0-8BD0-4AD5-B60D-89B660EDA1AC}">
      <dgm:prSet/>
      <dgm:spPr/>
      <dgm:t>
        <a:bodyPr/>
        <a:lstStyle/>
        <a:p>
          <a:endParaRPr lang="en-US" sz="2000" b="0" i="0">
            <a:latin typeface="+mn-lt"/>
          </a:endParaRPr>
        </a:p>
      </dgm:t>
    </dgm:pt>
    <dgm:pt modelId="{81CA8AA2-C0C3-4381-BA8B-413EDD578B83}" type="sibTrans" cxnId="{537F2ED0-8BD0-4AD5-B60D-89B660EDA1AC}">
      <dgm:prSet/>
      <dgm:spPr/>
      <dgm:t>
        <a:bodyPr/>
        <a:lstStyle/>
        <a:p>
          <a:endParaRPr lang="en-US" sz="2000" b="0" i="0">
            <a:latin typeface="+mn-lt"/>
          </a:endParaRPr>
        </a:p>
      </dgm:t>
    </dgm:pt>
    <dgm:pt modelId="{8A04F340-E8E1-4146-9905-E7ADCAEAABD7}">
      <dgm:prSet phldrT="[Text]" phldr="0" custT="1"/>
      <dgm:spPr/>
      <dgm:t>
        <a:bodyPr/>
        <a:lstStyle/>
        <a:p>
          <a:r>
            <a:rPr lang="en-US" sz="1800" b="0" i="0" dirty="0">
              <a:latin typeface="+mn-lt"/>
            </a:rPr>
            <a:t>Duplicate Payments</a:t>
          </a:r>
        </a:p>
      </dgm:t>
    </dgm:pt>
    <dgm:pt modelId="{4EBD5EC2-45ED-4ED6-8376-97D155A911AE}" type="parTrans" cxnId="{E636BFFB-0404-4D4B-B3F0-C64FDFD9DDEF}">
      <dgm:prSet/>
      <dgm:spPr/>
      <dgm:t>
        <a:bodyPr/>
        <a:lstStyle/>
        <a:p>
          <a:endParaRPr lang="en-US" sz="2000" b="0" i="0">
            <a:latin typeface="+mn-lt"/>
          </a:endParaRPr>
        </a:p>
      </dgm:t>
    </dgm:pt>
    <dgm:pt modelId="{F9CD2A04-6A34-4104-A971-391788B88F55}" type="sibTrans" cxnId="{E636BFFB-0404-4D4B-B3F0-C64FDFD9DDEF}">
      <dgm:prSet/>
      <dgm:spPr/>
      <dgm:t>
        <a:bodyPr/>
        <a:lstStyle/>
        <a:p>
          <a:endParaRPr lang="en-US" sz="2000" b="0" i="0">
            <a:latin typeface="+mn-lt"/>
          </a:endParaRPr>
        </a:p>
      </dgm:t>
    </dgm:pt>
    <dgm:pt modelId="{3CC73758-10C1-47F8-AFA7-1A986D4DDD60}">
      <dgm:prSet phldrT="[Text]" phldr="0" custT="1"/>
      <dgm:spPr/>
      <dgm:t>
        <a:bodyPr/>
        <a:lstStyle/>
        <a:p>
          <a:pPr>
            <a:defRPr b="1"/>
          </a:pPr>
          <a:r>
            <a:rPr lang="en-US" sz="2000" b="1" i="0" dirty="0">
              <a:latin typeface="+mn-lt"/>
            </a:rPr>
            <a:t>DEC 23</a:t>
          </a:r>
        </a:p>
      </dgm:t>
    </dgm:pt>
    <dgm:pt modelId="{FF6AE4B6-4A2F-49EE-9316-9AF55E77838B}" type="parTrans" cxnId="{4A69F85D-5C15-48FD-893A-B3050E1BADEB}">
      <dgm:prSet/>
      <dgm:spPr/>
      <dgm:t>
        <a:bodyPr/>
        <a:lstStyle/>
        <a:p>
          <a:endParaRPr lang="en-US" sz="2000" b="0" i="0">
            <a:latin typeface="+mn-lt"/>
          </a:endParaRPr>
        </a:p>
      </dgm:t>
    </dgm:pt>
    <dgm:pt modelId="{D8170BBA-6035-4773-8431-FEDD687647FF}" type="sibTrans" cxnId="{4A69F85D-5C15-48FD-893A-B3050E1BADEB}">
      <dgm:prSet/>
      <dgm:spPr/>
      <dgm:t>
        <a:bodyPr/>
        <a:lstStyle/>
        <a:p>
          <a:endParaRPr lang="en-US" sz="2000" b="0" i="0">
            <a:latin typeface="+mn-lt"/>
          </a:endParaRPr>
        </a:p>
      </dgm:t>
    </dgm:pt>
    <dgm:pt modelId="{FD9CA14A-483C-4869-B0C1-7C5FB7EEDBCC}">
      <dgm:prSet phldrT="[Text]" phldr="0" custT="1"/>
      <dgm:spPr/>
      <dgm:t>
        <a:bodyPr/>
        <a:lstStyle/>
        <a:p>
          <a:r>
            <a:rPr lang="en-US" sz="1800" b="0" i="0" dirty="0">
              <a:latin typeface="+mn-lt"/>
            </a:rPr>
            <a:t> Mass Adjustments</a:t>
          </a:r>
        </a:p>
      </dgm:t>
    </dgm:pt>
    <dgm:pt modelId="{8182A92F-45BA-4CD1-8E43-0B0810A50FEB}" type="parTrans" cxnId="{5EDA943F-300F-408A-A52E-3D5140FD5C22}">
      <dgm:prSet/>
      <dgm:spPr/>
      <dgm:t>
        <a:bodyPr/>
        <a:lstStyle/>
        <a:p>
          <a:endParaRPr lang="en-US" sz="2000" b="0" i="0">
            <a:latin typeface="+mn-lt"/>
          </a:endParaRPr>
        </a:p>
      </dgm:t>
    </dgm:pt>
    <dgm:pt modelId="{914BB93C-EA8A-4B5B-8F06-30DA7C7F4B7B}" type="sibTrans" cxnId="{5EDA943F-300F-408A-A52E-3D5140FD5C22}">
      <dgm:prSet/>
      <dgm:spPr/>
      <dgm:t>
        <a:bodyPr/>
        <a:lstStyle/>
        <a:p>
          <a:endParaRPr lang="en-US" sz="2000" b="0" i="0">
            <a:latin typeface="+mn-lt"/>
          </a:endParaRPr>
        </a:p>
      </dgm:t>
    </dgm:pt>
    <dgm:pt modelId="{D2FE027B-4161-41E1-B4D4-02AECB2E3FA0}">
      <dgm:prSet phldrT="[Text]" phldr="0" custT="1"/>
      <dgm:spPr/>
      <dgm:t>
        <a:bodyPr/>
        <a:lstStyle/>
        <a:p>
          <a:pPr>
            <a:defRPr b="1"/>
          </a:pPr>
          <a:r>
            <a:rPr lang="en-US" sz="2000" b="1" i="0" dirty="0">
              <a:latin typeface="+mn-lt"/>
            </a:rPr>
            <a:t>FEB 24</a:t>
          </a:r>
        </a:p>
      </dgm:t>
    </dgm:pt>
    <dgm:pt modelId="{88680CFE-3CE0-4842-B3D3-716D3B671238}" type="parTrans" cxnId="{4F4F82A2-02F1-492B-96C1-46C070BEFCE3}">
      <dgm:prSet/>
      <dgm:spPr/>
      <dgm:t>
        <a:bodyPr/>
        <a:lstStyle/>
        <a:p>
          <a:endParaRPr lang="en-US" sz="2000" b="0" i="0">
            <a:latin typeface="+mn-lt"/>
          </a:endParaRPr>
        </a:p>
      </dgm:t>
    </dgm:pt>
    <dgm:pt modelId="{4D59E06B-629C-40B5-96D3-423B7A56C945}" type="sibTrans" cxnId="{4F4F82A2-02F1-492B-96C1-46C070BEFCE3}">
      <dgm:prSet/>
      <dgm:spPr/>
      <dgm:t>
        <a:bodyPr/>
        <a:lstStyle/>
        <a:p>
          <a:endParaRPr lang="en-US" sz="2000" b="0" i="0">
            <a:latin typeface="+mn-lt"/>
          </a:endParaRPr>
        </a:p>
      </dgm:t>
    </dgm:pt>
    <dgm:pt modelId="{2BE415B7-7185-4956-8487-237B40BC0EE5}">
      <dgm:prSet phldrT="[Text]" phldr="0" custT="1"/>
      <dgm:spPr/>
      <dgm:t>
        <a:bodyPr/>
        <a:lstStyle/>
        <a:p>
          <a:r>
            <a:rPr lang="en-US" sz="1800" b="0" i="0" dirty="0">
              <a:latin typeface="+mn-lt"/>
            </a:rPr>
            <a:t>First Recoupment attempt</a:t>
          </a:r>
        </a:p>
      </dgm:t>
    </dgm:pt>
    <dgm:pt modelId="{A38E847E-0D1D-4F40-9A71-4D5999ADE08B}" type="parTrans" cxnId="{CB32A309-9CA9-4554-941D-519A91A9E733}">
      <dgm:prSet/>
      <dgm:spPr/>
      <dgm:t>
        <a:bodyPr/>
        <a:lstStyle/>
        <a:p>
          <a:endParaRPr lang="en-US" sz="2000" b="0" i="0">
            <a:latin typeface="+mn-lt"/>
          </a:endParaRPr>
        </a:p>
      </dgm:t>
    </dgm:pt>
    <dgm:pt modelId="{F0D1C61C-E3F2-49BA-A2D8-C04A81308E5D}" type="sibTrans" cxnId="{CB32A309-9CA9-4554-941D-519A91A9E733}">
      <dgm:prSet/>
      <dgm:spPr/>
      <dgm:t>
        <a:bodyPr/>
        <a:lstStyle/>
        <a:p>
          <a:endParaRPr lang="en-US" sz="2000" b="0" i="0">
            <a:latin typeface="+mn-lt"/>
          </a:endParaRPr>
        </a:p>
      </dgm:t>
    </dgm:pt>
    <dgm:pt modelId="{8DD61F6F-4917-450C-ACC8-3185D487B222}">
      <dgm:prSet phldrT="[Text]" phldr="0" custT="1"/>
      <dgm:spPr/>
      <dgm:t>
        <a:bodyPr/>
        <a:lstStyle/>
        <a:p>
          <a:pPr>
            <a:defRPr b="1"/>
          </a:pPr>
          <a:r>
            <a:rPr lang="en-US" sz="1800" b="1" i="0" dirty="0">
              <a:latin typeface="+mn-lt"/>
            </a:rPr>
            <a:t>MAR 25</a:t>
          </a:r>
        </a:p>
      </dgm:t>
    </dgm:pt>
    <dgm:pt modelId="{1299D0AF-B4E0-49F8-B8C2-DC962149F8C8}" type="parTrans" cxnId="{4CE7B405-60A1-4A9E-8EE7-346EE71629FB}">
      <dgm:prSet/>
      <dgm:spPr/>
      <dgm:t>
        <a:bodyPr/>
        <a:lstStyle/>
        <a:p>
          <a:endParaRPr lang="en-US"/>
        </a:p>
      </dgm:t>
    </dgm:pt>
    <dgm:pt modelId="{8E59B103-7070-46EA-8FFA-EC173783051D}" type="sibTrans" cxnId="{4CE7B405-60A1-4A9E-8EE7-346EE71629FB}">
      <dgm:prSet/>
      <dgm:spPr/>
      <dgm:t>
        <a:bodyPr/>
        <a:lstStyle/>
        <a:p>
          <a:endParaRPr lang="en-US"/>
        </a:p>
      </dgm:t>
    </dgm:pt>
    <dgm:pt modelId="{8EE6B972-AC53-4F20-A592-46AA859BC08C}">
      <dgm:prSet phldrT="[Text]" phldr="0" custT="1"/>
      <dgm:spPr/>
      <dgm:t>
        <a:bodyPr/>
        <a:lstStyle/>
        <a:p>
          <a:r>
            <a:rPr lang="en-US" sz="1800" b="0" i="0" dirty="0">
              <a:latin typeface="+mn-lt"/>
            </a:rPr>
            <a:t>Additional Overpayments</a:t>
          </a:r>
        </a:p>
      </dgm:t>
    </dgm:pt>
    <dgm:pt modelId="{233CC12F-27BB-4D26-B560-5500766870AC}" type="parTrans" cxnId="{E4C54EA5-C391-4216-9AA1-3741D7FA1071}">
      <dgm:prSet/>
      <dgm:spPr/>
      <dgm:t>
        <a:bodyPr/>
        <a:lstStyle/>
        <a:p>
          <a:endParaRPr lang="en-US"/>
        </a:p>
      </dgm:t>
    </dgm:pt>
    <dgm:pt modelId="{68EA385D-2B7E-41AC-B48E-372A74C1F2D3}" type="sibTrans" cxnId="{E4C54EA5-C391-4216-9AA1-3741D7FA1071}">
      <dgm:prSet/>
      <dgm:spPr/>
      <dgm:t>
        <a:bodyPr/>
        <a:lstStyle/>
        <a:p>
          <a:endParaRPr lang="en-US"/>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5">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5"/>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5"/>
      <dgm:spPr>
        <a:noFill/>
        <a:ln w="6350" cap="flat" cmpd="sng" algn="ctr">
          <a:solidFill>
            <a:schemeClr val="accent6">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5"/>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5">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5" custScaleX="145079"/>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5"/>
      <dgm:spPr>
        <a:noFill/>
        <a:ln w="6350" cap="flat" cmpd="sng" algn="ctr">
          <a:solidFill>
            <a:schemeClr val="accent6">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5"/>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5">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5"/>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5"/>
      <dgm:spPr>
        <a:noFill/>
        <a:ln w="6350" cap="flat" cmpd="sng" algn="ctr">
          <a:solidFill>
            <a:schemeClr val="accent6">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5"/>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5">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5"/>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5"/>
      <dgm:spPr>
        <a:noFill/>
        <a:ln w="6350" cap="flat" cmpd="sng" algn="ctr">
          <a:solidFill>
            <a:schemeClr val="accent6">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5"/>
      <dgm:spPr/>
    </dgm:pt>
    <dgm:pt modelId="{34434334-A935-4057-946F-93B826088F38}" type="pres">
      <dgm:prSet presAssocID="{D2FE027B-4161-41E1-B4D4-02AECB2E3FA0}" presName="EmptyPlaceHolder" presStyleCnt="0"/>
      <dgm:spPr/>
    </dgm:pt>
    <dgm:pt modelId="{24726206-B2F8-42F8-87F9-D923FBE76DE4}" type="pres">
      <dgm:prSet presAssocID="{4D59E06B-629C-40B5-96D3-423B7A56C945}" presName="spaceBetweenRectangles" presStyleCnt="0"/>
      <dgm:spPr/>
    </dgm:pt>
    <dgm:pt modelId="{71DC4B76-837E-4D21-93C6-DB5C482AA80B}" type="pres">
      <dgm:prSet presAssocID="{8DD61F6F-4917-450C-ACC8-3185D487B222}" presName="composite" presStyleCnt="0"/>
      <dgm:spPr/>
    </dgm:pt>
    <dgm:pt modelId="{34E209FC-0AA8-41A3-BDA0-F080B8E73A8F}" type="pres">
      <dgm:prSet presAssocID="{8DD61F6F-4917-450C-ACC8-3185D487B222}" presName="L1TextContainer" presStyleLbl="revTx" presStyleIdx="4" presStyleCnt="5">
        <dgm:presLayoutVars>
          <dgm:chMax val="1"/>
          <dgm:chPref val="1"/>
          <dgm:bulletEnabled val="1"/>
        </dgm:presLayoutVars>
      </dgm:prSet>
      <dgm:spPr/>
    </dgm:pt>
    <dgm:pt modelId="{FED330B4-430D-4943-A35D-2691A26F2CEA}" type="pres">
      <dgm:prSet presAssocID="{8DD61F6F-4917-450C-ACC8-3185D487B222}" presName="L2TextContainerWrapper" presStyleCnt="0">
        <dgm:presLayoutVars>
          <dgm:chMax val="0"/>
          <dgm:chPref val="0"/>
          <dgm:bulletEnabled val="1"/>
        </dgm:presLayoutVars>
      </dgm:prSet>
      <dgm:spPr/>
    </dgm:pt>
    <dgm:pt modelId="{45D9EF8C-02D5-4683-B3D8-8B3C480E12A8}" type="pres">
      <dgm:prSet presAssocID="{8DD61F6F-4917-450C-ACC8-3185D487B222}" presName="L2TextContainer" presStyleLbl="bgAcc1" presStyleIdx="4" presStyleCnt="5"/>
      <dgm:spPr/>
    </dgm:pt>
    <dgm:pt modelId="{803562AC-E640-4A54-B8E8-EC74298FEC7F}" type="pres">
      <dgm:prSet presAssocID="{8DD61F6F-4917-450C-ACC8-3185D487B222}" presName="FlexibleEmptyPlaceHolder" presStyleCnt="0"/>
      <dgm:spPr/>
    </dgm:pt>
    <dgm:pt modelId="{AD87A361-4F71-4296-AB9C-5E092553DCCA}" type="pres">
      <dgm:prSet presAssocID="{8DD61F6F-4917-450C-ACC8-3185D487B222}" presName="ConnectLine"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D3C274C7-74B7-48EE-980A-66FB50A193F6}" type="pres">
      <dgm:prSet presAssocID="{8DD61F6F-4917-450C-ACC8-3185D487B222}" presName="ConnectorPoint" presStyleLbl="alignNode1" presStyleIdx="4" presStyleCnt="5"/>
      <dgm:spPr/>
    </dgm:pt>
    <dgm:pt modelId="{05AD0D35-1E0E-4A57-86AA-4115F545A26C}" type="pres">
      <dgm:prSet presAssocID="{8DD61F6F-4917-450C-ACC8-3185D487B222}" presName="EmptyPlaceHolder" presStyleCnt="0"/>
      <dgm:spPr/>
    </dgm:pt>
  </dgm:ptLst>
  <dgm:cxnLst>
    <dgm:cxn modelId="{4CE7B405-60A1-4A9E-8EE7-346EE71629FB}" srcId="{A66480AC-C0DE-4E5E-9ECD-9AE37E3FCB79}" destId="{8DD61F6F-4917-450C-ACC8-3185D487B222}" srcOrd="4" destOrd="0" parTransId="{1299D0AF-B4E0-49F8-B8C2-DC962149F8C8}" sibTransId="{8E59B103-7070-46EA-8FFA-EC173783051D}"/>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E775E27E-3E19-4348-98CA-E7908CF59906}" type="presOf" srcId="{8DD61F6F-4917-450C-ACC8-3185D487B222}" destId="{34E209FC-0AA8-41A3-BDA0-F080B8E73A8F}"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E4C54EA5-C391-4216-9AA1-3741D7FA1071}" srcId="{8DD61F6F-4917-450C-ACC8-3185D487B222}" destId="{8EE6B972-AC53-4F20-A592-46AA859BC08C}" srcOrd="0" destOrd="0" parTransId="{233CC12F-27BB-4D26-B560-5500766870AC}" sibTransId="{68EA385D-2B7E-41AC-B48E-372A74C1F2D3}"/>
    <dgm:cxn modelId="{4CE397A6-DB48-4AAE-BCFB-3D992789379D}" type="presOf" srcId="{5E71F362-34DF-4EEC-92A3-0EFE450E05E4}" destId="{BA29120C-7C6B-4F62-9079-4AD528BC0744}" srcOrd="0" destOrd="0" presId="urn:microsoft.com/office/officeart/2016/7/layout/BasicTimeline"/>
    <dgm:cxn modelId="{403289E4-3239-47E4-B54A-5E9EF8AD8160}" type="presOf" srcId="{8EE6B972-AC53-4F20-A592-46AA859BC08C}" destId="{45D9EF8C-02D5-4683-B3D8-8B3C480E12A8}"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403E30EA-CA23-4A5A-9D22-DF82F93CFF08}" type="presOf" srcId="{A66480AC-C0DE-4E5E-9ECD-9AE37E3FCB79}" destId="{9FFA803F-EA25-49D8-A073-96E9747E345F}" srcOrd="0" destOrd="0" presId="urn:microsoft.com/office/officeart/2016/7/layout/BasicTimeline"/>
    <dgm:cxn modelId="{537F2ED0-8BD0-4AD5-B60D-89B660EDA1AC}" srcId="{A66480AC-C0DE-4E5E-9ECD-9AE37E3FCB79}" destId="{91969DED-4CB8-4A14-A50B-3F7B848E46B5}" srcOrd="1" destOrd="0" parTransId="{441CD73D-85E1-42A6-BCF8-362A3247E2F3}" sibTransId="{81CA8AA2-C0C3-4381-BA8B-413EDD578B83}"/>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 modelId="{44655E0A-5755-4DE3-A6B6-B11ACD140627}" type="presParOf" srcId="{BDA8F949-88B8-486D-9E41-ABA1463A8926}" destId="{24726206-B2F8-42F8-87F9-D923FBE76DE4}" srcOrd="7" destOrd="0" presId="urn:microsoft.com/office/officeart/2016/7/layout/BasicTimeline"/>
    <dgm:cxn modelId="{FF2FB192-D46F-4B51-A3E3-E5F31D083664}" type="presParOf" srcId="{BDA8F949-88B8-486D-9E41-ABA1463A8926}" destId="{71DC4B76-837E-4D21-93C6-DB5C482AA80B}" srcOrd="8" destOrd="0" presId="urn:microsoft.com/office/officeart/2016/7/layout/BasicTimeline"/>
    <dgm:cxn modelId="{3D75A495-09E7-408F-A66A-38E4A4D8FDEC}" type="presParOf" srcId="{71DC4B76-837E-4D21-93C6-DB5C482AA80B}" destId="{34E209FC-0AA8-41A3-BDA0-F080B8E73A8F}" srcOrd="0" destOrd="0" presId="urn:microsoft.com/office/officeart/2016/7/layout/BasicTimeline"/>
    <dgm:cxn modelId="{5457A145-7CFD-4915-BA60-7748BCB1782B}" type="presParOf" srcId="{71DC4B76-837E-4D21-93C6-DB5C482AA80B}" destId="{FED330B4-430D-4943-A35D-2691A26F2CEA}" srcOrd="1" destOrd="0" presId="urn:microsoft.com/office/officeart/2016/7/layout/BasicTimeline"/>
    <dgm:cxn modelId="{4E194EDD-40D9-406D-BE28-D390F446C9BF}" type="presParOf" srcId="{FED330B4-430D-4943-A35D-2691A26F2CEA}" destId="{45D9EF8C-02D5-4683-B3D8-8B3C480E12A8}" srcOrd="0" destOrd="0" presId="urn:microsoft.com/office/officeart/2016/7/layout/BasicTimeline"/>
    <dgm:cxn modelId="{B3B51C83-660C-4EE7-B798-A3C902B35E31}" type="presParOf" srcId="{FED330B4-430D-4943-A35D-2691A26F2CEA}" destId="{803562AC-E640-4A54-B8E8-EC74298FEC7F}" srcOrd="1" destOrd="0" presId="urn:microsoft.com/office/officeart/2016/7/layout/BasicTimeline"/>
    <dgm:cxn modelId="{CAD7E4D3-529E-46EB-8322-51A035D562A5}" type="presParOf" srcId="{71DC4B76-837E-4D21-93C6-DB5C482AA80B}" destId="{AD87A361-4F71-4296-AB9C-5E092553DCCA}" srcOrd="2" destOrd="0" presId="urn:microsoft.com/office/officeart/2016/7/layout/BasicTimeline"/>
    <dgm:cxn modelId="{82809BAC-96D6-499D-A6A9-3474C1996BBD}" type="presParOf" srcId="{71DC4B76-837E-4D21-93C6-DB5C482AA80B}" destId="{D3C274C7-74B7-48EE-980A-66FB50A193F6}" srcOrd="3" destOrd="0" presId="urn:microsoft.com/office/officeart/2016/7/layout/BasicTimeline"/>
    <dgm:cxn modelId="{D5A0DC81-ED12-4BAF-BAF3-29DBD864609A}" type="presParOf" srcId="{71DC4B76-837E-4D21-93C6-DB5C482AA80B}" destId="{05AD0D35-1E0E-4A57-86AA-4115F545A26C}"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74901"/>
          <a:ext cx="10170368" cy="0"/>
        </a:xfrm>
        <a:prstGeom prst="line">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62937" y="2013643"/>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FEB 23</a:t>
          </a:r>
        </a:p>
      </dsp:txBody>
      <dsp:txXfrm>
        <a:off x="162937" y="2013643"/>
        <a:ext cx="2372953" cy="423727"/>
      </dsp:txXfrm>
    </dsp:sp>
    <dsp:sp modelId="{BA29120C-7C6B-4F62-9079-4AD528BC0744}">
      <dsp:nvSpPr>
        <dsp:cNvPr id="0" name=""/>
        <dsp:cNvSpPr/>
      </dsp:nvSpPr>
      <dsp:spPr>
        <a:xfrm>
          <a:off x="1144" y="523097"/>
          <a:ext cx="2696538" cy="639341"/>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Launch PNM</a:t>
          </a:r>
        </a:p>
      </dsp:txBody>
      <dsp:txXfrm>
        <a:off x="32354" y="554307"/>
        <a:ext cx="2634118" cy="576921"/>
      </dsp:txXfrm>
    </dsp:sp>
    <dsp:sp modelId="{A95DB80B-444A-4D69-B205-3A801BB8524A}">
      <dsp:nvSpPr>
        <dsp:cNvPr id="0" name=""/>
        <dsp:cNvSpPr/>
      </dsp:nvSpPr>
      <dsp:spPr>
        <a:xfrm>
          <a:off x="1349413" y="1162438"/>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2334715" y="1312430"/>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MAR-APR 23</a:t>
          </a:r>
        </a:p>
      </dsp:txBody>
      <dsp:txXfrm>
        <a:off x="2334715" y="1312430"/>
        <a:ext cx="2372953" cy="423727"/>
      </dsp:txXfrm>
    </dsp:sp>
    <dsp:sp modelId="{FA19A0AA-8B0B-4AA8-A80D-08CFFDD3F112}">
      <dsp:nvSpPr>
        <dsp:cNvPr id="0" name=""/>
        <dsp:cNvSpPr/>
      </dsp:nvSpPr>
      <dsp:spPr>
        <a:xfrm>
          <a:off x="1321290"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565136" y="2587363"/>
          <a:ext cx="3912110" cy="639341"/>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Duplicate Payments</a:t>
          </a:r>
        </a:p>
      </dsp:txBody>
      <dsp:txXfrm>
        <a:off x="1596346" y="2618573"/>
        <a:ext cx="3849690" cy="576921"/>
      </dsp:txXfrm>
    </dsp:sp>
    <dsp:sp modelId="{DBD74D6B-057A-432C-9067-BF618C19EB2A}">
      <dsp:nvSpPr>
        <dsp:cNvPr id="0" name=""/>
        <dsp:cNvSpPr/>
      </dsp:nvSpPr>
      <dsp:spPr>
        <a:xfrm>
          <a:off x="3521191" y="1874900"/>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4506493" y="2013643"/>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DEC 23</a:t>
          </a:r>
        </a:p>
      </dsp:txBody>
      <dsp:txXfrm>
        <a:off x="4506493" y="2013643"/>
        <a:ext cx="2372953" cy="423727"/>
      </dsp:txXfrm>
    </dsp:sp>
    <dsp:sp modelId="{0F979253-FD39-4920-BFCA-78C564B167EA}">
      <dsp:nvSpPr>
        <dsp:cNvPr id="0" name=""/>
        <dsp:cNvSpPr/>
      </dsp:nvSpPr>
      <dsp:spPr>
        <a:xfrm>
          <a:off x="3493068"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4344701" y="523097"/>
          <a:ext cx="2696538" cy="639341"/>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 Mass Adjustments</a:t>
          </a:r>
        </a:p>
      </dsp:txBody>
      <dsp:txXfrm>
        <a:off x="4375911" y="554307"/>
        <a:ext cx="2634118" cy="576921"/>
      </dsp:txXfrm>
    </dsp:sp>
    <dsp:sp modelId="{DCAE8A46-752C-4E82-84CE-E790E1F2918E}">
      <dsp:nvSpPr>
        <dsp:cNvPr id="0" name=""/>
        <dsp:cNvSpPr/>
      </dsp:nvSpPr>
      <dsp:spPr>
        <a:xfrm>
          <a:off x="5692970" y="1162438"/>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6070485" y="1312430"/>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i="0" kern="1200" dirty="0">
              <a:latin typeface="+mn-lt"/>
            </a:rPr>
            <a:t>FEB 24</a:t>
          </a:r>
        </a:p>
      </dsp:txBody>
      <dsp:txXfrm>
        <a:off x="6070485" y="1312430"/>
        <a:ext cx="2372953" cy="423727"/>
      </dsp:txXfrm>
    </dsp:sp>
    <dsp:sp modelId="{B6459BF8-D2C3-4018-9C28-98667DC203F4}">
      <dsp:nvSpPr>
        <dsp:cNvPr id="0" name=""/>
        <dsp:cNvSpPr/>
      </dsp:nvSpPr>
      <dsp:spPr>
        <a:xfrm>
          <a:off x="5664846"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5908693" y="2587363"/>
          <a:ext cx="2696538" cy="919053"/>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First Recoupment attempt</a:t>
          </a:r>
        </a:p>
      </dsp:txBody>
      <dsp:txXfrm>
        <a:off x="5953557" y="2632227"/>
        <a:ext cx="2606810" cy="829325"/>
      </dsp:txXfrm>
    </dsp:sp>
    <dsp:sp modelId="{086FB9B1-82B2-4197-8B33-6E7FF94F8D2E}">
      <dsp:nvSpPr>
        <dsp:cNvPr id="0" name=""/>
        <dsp:cNvSpPr/>
      </dsp:nvSpPr>
      <dsp:spPr>
        <a:xfrm>
          <a:off x="7256962" y="1874900"/>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4E209FC-0AA8-41A3-BDA0-F080B8E73A8F}">
      <dsp:nvSpPr>
        <dsp:cNvPr id="0" name=""/>
        <dsp:cNvSpPr/>
      </dsp:nvSpPr>
      <dsp:spPr>
        <a:xfrm>
          <a:off x="7634477" y="2013643"/>
          <a:ext cx="2372953" cy="423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i="0" kern="1200" dirty="0">
              <a:latin typeface="+mn-lt"/>
            </a:rPr>
            <a:t>MAR 25</a:t>
          </a:r>
        </a:p>
      </dsp:txBody>
      <dsp:txXfrm>
        <a:off x="7634477" y="2013643"/>
        <a:ext cx="2372953" cy="423727"/>
      </dsp:txXfrm>
    </dsp:sp>
    <dsp:sp modelId="{3F359E8B-7C7E-4FD9-B106-36CCBFC731D5}">
      <dsp:nvSpPr>
        <dsp:cNvPr id="0" name=""/>
        <dsp:cNvSpPr/>
      </dsp:nvSpPr>
      <dsp:spPr>
        <a:xfrm>
          <a:off x="7228838"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9EF8C-02D5-4683-B3D8-8B3C480E12A8}">
      <dsp:nvSpPr>
        <dsp:cNvPr id="0" name=""/>
        <dsp:cNvSpPr/>
      </dsp:nvSpPr>
      <dsp:spPr>
        <a:xfrm>
          <a:off x="7472685" y="243385"/>
          <a:ext cx="2696538" cy="919053"/>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mn-lt"/>
            </a:rPr>
            <a:t>Additional Overpayments</a:t>
          </a:r>
        </a:p>
      </dsp:txBody>
      <dsp:txXfrm>
        <a:off x="7517549" y="288249"/>
        <a:ext cx="2606810" cy="829325"/>
      </dsp:txXfrm>
    </dsp:sp>
    <dsp:sp modelId="{AD87A361-4F71-4296-AB9C-5E092553DCCA}">
      <dsp:nvSpPr>
        <dsp:cNvPr id="0" name=""/>
        <dsp:cNvSpPr/>
      </dsp:nvSpPr>
      <dsp:spPr>
        <a:xfrm>
          <a:off x="8820954" y="1162438"/>
          <a:ext cx="0" cy="71246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3C274C7-74B7-48EE-980A-66FB50A193F6}">
      <dsp:nvSpPr>
        <dsp:cNvPr id="0" name=""/>
        <dsp:cNvSpPr/>
      </dsp:nvSpPr>
      <dsp:spPr>
        <a:xfrm>
          <a:off x="8792830" y="1846777"/>
          <a:ext cx="56247" cy="562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5/29/2025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5/29/2025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215"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335880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C5788EE-4EDA-20FA-8EB9-2F0639E8A2B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8" name="Graphic 7">
            <a:extLst>
              <a:ext uri="{FF2B5EF4-FFF2-40B4-BE49-F238E27FC236}">
                <a16:creationId xmlns:a16="http://schemas.microsoft.com/office/drawing/2014/main" id="{9D053CA0-7A9F-FC49-AD3F-F3280344D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767F6939-7B7E-F49F-8219-DC8CDAC85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1" name="Graphic 10">
            <a:extLst>
              <a:ext uri="{FF2B5EF4-FFF2-40B4-BE49-F238E27FC236}">
                <a16:creationId xmlns:a16="http://schemas.microsoft.com/office/drawing/2014/main" id="{FACCA700-291A-CD50-0CF3-749300C8D7A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2" name="Graphic 11">
            <a:extLst>
              <a:ext uri="{FF2B5EF4-FFF2-40B4-BE49-F238E27FC236}">
                <a16:creationId xmlns:a16="http://schemas.microsoft.com/office/drawing/2014/main" id="{0EFADD4D-8EF2-3DF8-F5F4-9459752D546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3" name="Graphic 12">
            <a:extLst>
              <a:ext uri="{FF2B5EF4-FFF2-40B4-BE49-F238E27FC236}">
                <a16:creationId xmlns:a16="http://schemas.microsoft.com/office/drawing/2014/main" id="{B5B36F67-81DA-36AC-5D17-0172FF5A70C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841248" y="1527048"/>
            <a:ext cx="10479024" cy="4498848"/>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316346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with image 03">
    <p:bg>
      <p:bgPr>
        <a:solidFill>
          <a:schemeClr val="accent6">
            <a:lumMod val="50000"/>
          </a:schemeClr>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092952" y="0"/>
            <a:ext cx="6099048" cy="6876288"/>
          </a:xfrm>
          <a:solidFill>
            <a:schemeClr val="accent6">
              <a:lumMod val="75000"/>
            </a:schemeClr>
          </a:solidFill>
        </p:spPr>
        <p:txBody>
          <a:bodyPr/>
          <a:lstStyle>
            <a:lvl1pPr marL="0" indent="0" algn="l">
              <a:buNone/>
              <a:defRPr>
                <a:solidFill>
                  <a:schemeClr val="bg1"/>
                </a:solidFill>
              </a:defRPr>
            </a:lvl1pPr>
          </a:lstStyle>
          <a:p>
            <a:r>
              <a:rPr lang="en-US"/>
              <a:t>Click icon to add picture</a:t>
            </a:r>
            <a:endParaRPr lang="en-US" dirty="0"/>
          </a:p>
        </p:txBody>
      </p:sp>
      <p:sp>
        <p:nvSpPr>
          <p:cNvPr id="124" name="Title 123">
            <a:extLst>
              <a:ext uri="{FF2B5EF4-FFF2-40B4-BE49-F238E27FC236}">
                <a16:creationId xmlns:a16="http://schemas.microsoft.com/office/drawing/2014/main" id="{5EF8E4BF-2FB4-FFDD-E565-805C476240FE}"/>
              </a:ext>
            </a:extLst>
          </p:cNvPr>
          <p:cNvSpPr>
            <a:spLocks noGrp="1"/>
          </p:cNvSpPr>
          <p:nvPr>
            <p:ph type="title"/>
          </p:nvPr>
        </p:nvSpPr>
        <p:spPr>
          <a:xfrm>
            <a:off x="841244" y="832104"/>
            <a:ext cx="6099048" cy="5219236"/>
          </a:xfrm>
        </p:spPr>
        <p:txBody>
          <a:bodyPr anchor="t"/>
          <a:lstStyle>
            <a:lvl1pPr>
              <a:lnSpc>
                <a:spcPct val="75000"/>
              </a:lnSpc>
              <a:defRPr sz="8000" b="0" spc="0" baseline="0">
                <a:solidFill>
                  <a:schemeClr val="bg1"/>
                </a:solidFill>
                <a:latin typeface="+mn-lt"/>
              </a:defRPr>
            </a:lvl1pPr>
          </a:lstStyle>
          <a:p>
            <a:r>
              <a:rPr lang="en-US"/>
              <a:t>Click to edit Master title style</a:t>
            </a:r>
            <a:endParaRPr lang="en-US" dirty="0"/>
          </a:p>
        </p:txBody>
      </p:sp>
      <p:sp>
        <p:nvSpPr>
          <p:cNvPr id="123" name="Text Placeholder 122">
            <a:extLst>
              <a:ext uri="{FF2B5EF4-FFF2-40B4-BE49-F238E27FC236}">
                <a16:creationId xmlns:a16="http://schemas.microsoft.com/office/drawing/2014/main" id="{25C59923-6546-AB3B-534C-22113CD9D671}"/>
              </a:ext>
            </a:extLst>
          </p:cNvPr>
          <p:cNvSpPr>
            <a:spLocks noGrp="1"/>
          </p:cNvSpPr>
          <p:nvPr>
            <p:ph type="body" sz="quarter" idx="15"/>
          </p:nvPr>
        </p:nvSpPr>
        <p:spPr>
          <a:xfrm>
            <a:off x="8401353" y="-1"/>
            <a:ext cx="3790650" cy="1155691"/>
          </a:xfrm>
          <a:custGeom>
            <a:avLst/>
            <a:gdLst>
              <a:gd name="connsiteX0" fmla="*/ 2293575 w 3790650"/>
              <a:gd name="connsiteY0" fmla="*/ 0 h 1155691"/>
              <a:gd name="connsiteX1" fmla="*/ 3790650 w 3790650"/>
              <a:gd name="connsiteY1" fmla="*/ 0 h 1155691"/>
              <a:gd name="connsiteX2" fmla="*/ 3790650 w 3790650"/>
              <a:gd name="connsiteY2" fmla="*/ 1098632 h 1155691"/>
              <a:gd name="connsiteX3" fmla="*/ 3775153 w 3790650"/>
              <a:gd name="connsiteY3" fmla="*/ 1104304 h 1155691"/>
              <a:gd name="connsiteX4" fmla="*/ 3435268 w 3790650"/>
              <a:gd name="connsiteY4" fmla="*/ 1155691 h 1155691"/>
              <a:gd name="connsiteX5" fmla="*/ 2292295 w 3790650"/>
              <a:gd name="connsiteY5" fmla="*/ 12701 h 1155691"/>
              <a:gd name="connsiteX6" fmla="*/ 1280 w 3790650"/>
              <a:gd name="connsiteY6" fmla="*/ 0 h 1155691"/>
              <a:gd name="connsiteX7" fmla="*/ 2284665 w 3790650"/>
              <a:gd name="connsiteY7" fmla="*/ 0 h 1155691"/>
              <a:gd name="connsiteX8" fmla="*/ 2285945 w 3790650"/>
              <a:gd name="connsiteY8" fmla="*/ 12701 h 1155691"/>
              <a:gd name="connsiteX9" fmla="*/ 1142973 w 3790650"/>
              <a:gd name="connsiteY9" fmla="*/ 1155691 h 1155691"/>
              <a:gd name="connsiteX10" fmla="*/ 0 w 3790650"/>
              <a:gd name="connsiteY10" fmla="*/ 12701 h 115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0650" h="1155691">
                <a:moveTo>
                  <a:pt x="2293575" y="0"/>
                </a:moveTo>
                <a:lnTo>
                  <a:pt x="3790650" y="0"/>
                </a:lnTo>
                <a:lnTo>
                  <a:pt x="3790650" y="1098632"/>
                </a:lnTo>
                <a:lnTo>
                  <a:pt x="3775153" y="1104304"/>
                </a:lnTo>
                <a:cubicBezTo>
                  <a:pt x="3667783" y="1137700"/>
                  <a:pt x="3553627" y="1155691"/>
                  <a:pt x="3435268" y="1155691"/>
                </a:cubicBezTo>
                <a:cubicBezTo>
                  <a:pt x="2804021" y="1155691"/>
                  <a:pt x="2292295" y="643957"/>
                  <a:pt x="2292295" y="12701"/>
                </a:cubicBezTo>
                <a:close/>
                <a:moveTo>
                  <a:pt x="1280" y="0"/>
                </a:moveTo>
                <a:lnTo>
                  <a:pt x="2284665" y="0"/>
                </a:lnTo>
                <a:lnTo>
                  <a:pt x="2285945" y="12701"/>
                </a:lnTo>
                <a:cubicBezTo>
                  <a:pt x="2285945" y="643957"/>
                  <a:pt x="1774219" y="1155691"/>
                  <a:pt x="1142973" y="1155691"/>
                </a:cubicBezTo>
                <a:cubicBezTo>
                  <a:pt x="511726" y="1155691"/>
                  <a:pt x="0" y="643957"/>
                  <a:pt x="0" y="12701"/>
                </a:cubicBezTo>
                <a:close/>
              </a:path>
            </a:pathLst>
          </a:custGeom>
          <a:solidFill>
            <a:schemeClr val="accent6">
              <a:lumMod val="75000"/>
              <a:alpha val="25000"/>
            </a:schemeClr>
          </a:solidFill>
        </p:spPr>
        <p:txBody>
          <a:bodyPr wrap="square">
            <a:noAutofit/>
          </a:bodyPr>
          <a:lstStyle>
            <a:lvl1pPr>
              <a:defRPr>
                <a:noFill/>
              </a:defRPr>
            </a:lvl1pPr>
          </a:lstStyle>
          <a:p>
            <a:pPr lvl="0"/>
            <a:r>
              <a:rPr lang="en-US"/>
              <a:t>Click to edit Master text styles</a:t>
            </a:r>
          </a:p>
        </p:txBody>
      </p:sp>
      <p:sp>
        <p:nvSpPr>
          <p:cNvPr id="48" name="Text Placeholder 47">
            <a:extLst>
              <a:ext uri="{FF2B5EF4-FFF2-40B4-BE49-F238E27FC236}">
                <a16:creationId xmlns:a16="http://schemas.microsoft.com/office/drawing/2014/main" id="{880C9A0C-95B8-C535-9B78-63FDB782BE10}"/>
              </a:ext>
            </a:extLst>
          </p:cNvPr>
          <p:cNvSpPr>
            <a:spLocks noGrp="1"/>
          </p:cNvSpPr>
          <p:nvPr>
            <p:ph type="body" sz="quarter" idx="12"/>
          </p:nvPr>
        </p:nvSpPr>
        <p:spPr>
          <a:xfrm>
            <a:off x="-3" y="5727700"/>
            <a:ext cx="12192003" cy="1130300"/>
          </a:xfrm>
          <a:custGeom>
            <a:avLst/>
            <a:gdLst>
              <a:gd name="connsiteX0" fmla="*/ 11823828 w 12192003"/>
              <a:gd name="connsiteY0" fmla="*/ 0 h 1130300"/>
              <a:gd name="connsiteX1" fmla="*/ 12163721 w 12192003"/>
              <a:gd name="connsiteY1" fmla="*/ 51387 h 1130300"/>
              <a:gd name="connsiteX2" fmla="*/ 12192003 w 12192003"/>
              <a:gd name="connsiteY2" fmla="*/ 61738 h 1130300"/>
              <a:gd name="connsiteX3" fmla="*/ 12192003 w 12192003"/>
              <a:gd name="connsiteY3" fmla="*/ 1130300 h 1130300"/>
              <a:gd name="connsiteX4" fmla="*/ 10681469 w 12192003"/>
              <a:gd name="connsiteY4" fmla="*/ 1130300 h 1130300"/>
              <a:gd name="connsiteX5" fmla="*/ 10686729 w 12192003"/>
              <a:gd name="connsiteY5" fmla="*/ 1026126 h 1130300"/>
              <a:gd name="connsiteX6" fmla="*/ 11823828 w 12192003"/>
              <a:gd name="connsiteY6" fmla="*/ 0 h 1130300"/>
              <a:gd name="connsiteX7" fmla="*/ 9531478 w 12192003"/>
              <a:gd name="connsiteY7" fmla="*/ 0 h 1130300"/>
              <a:gd name="connsiteX8" fmla="*/ 10668577 w 12192003"/>
              <a:gd name="connsiteY8" fmla="*/ 1026126 h 1130300"/>
              <a:gd name="connsiteX9" fmla="*/ 10673837 w 12192003"/>
              <a:gd name="connsiteY9" fmla="*/ 1130300 h 1130300"/>
              <a:gd name="connsiteX10" fmla="*/ 8389119 w 12192003"/>
              <a:gd name="connsiteY10" fmla="*/ 1130300 h 1130300"/>
              <a:gd name="connsiteX11" fmla="*/ 8394379 w 12192003"/>
              <a:gd name="connsiteY11" fmla="*/ 1026126 h 1130300"/>
              <a:gd name="connsiteX12" fmla="*/ 9531478 w 12192003"/>
              <a:gd name="connsiteY12" fmla="*/ 0 h 1130300"/>
              <a:gd name="connsiteX13" fmla="*/ 7239129 w 12192003"/>
              <a:gd name="connsiteY13" fmla="*/ 0 h 1130300"/>
              <a:gd name="connsiteX14" fmla="*/ 8376227 w 12192003"/>
              <a:gd name="connsiteY14" fmla="*/ 1026126 h 1130300"/>
              <a:gd name="connsiteX15" fmla="*/ 8381487 w 12192003"/>
              <a:gd name="connsiteY15" fmla="*/ 1130300 h 1130300"/>
              <a:gd name="connsiteX16" fmla="*/ 6096769 w 12192003"/>
              <a:gd name="connsiteY16" fmla="*/ 1130300 h 1130300"/>
              <a:gd name="connsiteX17" fmla="*/ 6102029 w 12192003"/>
              <a:gd name="connsiteY17" fmla="*/ 1026126 h 1130300"/>
              <a:gd name="connsiteX18" fmla="*/ 7239129 w 12192003"/>
              <a:gd name="connsiteY18" fmla="*/ 0 h 1130300"/>
              <a:gd name="connsiteX19" fmla="*/ 4946780 w 12192003"/>
              <a:gd name="connsiteY19" fmla="*/ 0 h 1130300"/>
              <a:gd name="connsiteX20" fmla="*/ 6083878 w 12192003"/>
              <a:gd name="connsiteY20" fmla="*/ 1026126 h 1130300"/>
              <a:gd name="connsiteX21" fmla="*/ 6089139 w 12192003"/>
              <a:gd name="connsiteY21" fmla="*/ 1130300 h 1130300"/>
              <a:gd name="connsiteX22" fmla="*/ 3804423 w 12192003"/>
              <a:gd name="connsiteY22" fmla="*/ 1130300 h 1130300"/>
              <a:gd name="connsiteX23" fmla="*/ 3809684 w 12192003"/>
              <a:gd name="connsiteY23" fmla="*/ 1026126 h 1130300"/>
              <a:gd name="connsiteX24" fmla="*/ 4946780 w 12192003"/>
              <a:gd name="connsiteY24" fmla="*/ 0 h 1130300"/>
              <a:gd name="connsiteX25" fmla="*/ 2654431 w 12192003"/>
              <a:gd name="connsiteY25" fmla="*/ 0 h 1130300"/>
              <a:gd name="connsiteX26" fmla="*/ 3791530 w 12192003"/>
              <a:gd name="connsiteY26" fmla="*/ 1026126 h 1130300"/>
              <a:gd name="connsiteX27" fmla="*/ 3796791 w 12192003"/>
              <a:gd name="connsiteY27" fmla="*/ 1130300 h 1130300"/>
              <a:gd name="connsiteX28" fmla="*/ 1512072 w 12192003"/>
              <a:gd name="connsiteY28" fmla="*/ 1130300 h 1130300"/>
              <a:gd name="connsiteX29" fmla="*/ 1517332 w 12192003"/>
              <a:gd name="connsiteY29" fmla="*/ 1026126 h 1130300"/>
              <a:gd name="connsiteX30" fmla="*/ 2654431 w 12192003"/>
              <a:gd name="connsiteY30" fmla="*/ 0 h 1130300"/>
              <a:gd name="connsiteX31" fmla="*/ 362080 w 12192003"/>
              <a:gd name="connsiteY31" fmla="*/ 0 h 1130300"/>
              <a:gd name="connsiteX32" fmla="*/ 1499179 w 12192003"/>
              <a:gd name="connsiteY32" fmla="*/ 1026126 h 1130300"/>
              <a:gd name="connsiteX33" fmla="*/ 1504439 w 12192003"/>
              <a:gd name="connsiteY33" fmla="*/ 1130300 h 1130300"/>
              <a:gd name="connsiteX34" fmla="*/ 0 w 12192003"/>
              <a:gd name="connsiteY34" fmla="*/ 1130300 h 1130300"/>
              <a:gd name="connsiteX35" fmla="*/ 0 w 12192003"/>
              <a:gd name="connsiteY35" fmla="*/ 59507 h 1130300"/>
              <a:gd name="connsiteX36" fmla="*/ 22187 w 12192003"/>
              <a:gd name="connsiteY36" fmla="*/ 51387 h 1130300"/>
              <a:gd name="connsiteX37" fmla="*/ 362080 w 12192003"/>
              <a:gd name="connsiteY37" fmla="*/ 0 h 113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92003" h="1130300">
                <a:moveTo>
                  <a:pt x="11823828" y="0"/>
                </a:moveTo>
                <a:cubicBezTo>
                  <a:pt x="11942189" y="0"/>
                  <a:pt x="12056349" y="17991"/>
                  <a:pt x="12163721" y="51387"/>
                </a:cubicBezTo>
                <a:lnTo>
                  <a:pt x="12192003" y="61738"/>
                </a:lnTo>
                <a:lnTo>
                  <a:pt x="12192003" y="1130300"/>
                </a:lnTo>
                <a:lnTo>
                  <a:pt x="10681469" y="1130300"/>
                </a:lnTo>
                <a:lnTo>
                  <a:pt x="10686729" y="1026126"/>
                </a:lnTo>
                <a:cubicBezTo>
                  <a:pt x="10745262" y="449767"/>
                  <a:pt x="11232021" y="0"/>
                  <a:pt x="11823828" y="0"/>
                </a:cubicBezTo>
                <a:close/>
                <a:moveTo>
                  <a:pt x="9531478" y="0"/>
                </a:moveTo>
                <a:cubicBezTo>
                  <a:pt x="10123285" y="0"/>
                  <a:pt x="10610044" y="449767"/>
                  <a:pt x="10668577" y="1026126"/>
                </a:cubicBezTo>
                <a:lnTo>
                  <a:pt x="10673837" y="1130300"/>
                </a:lnTo>
                <a:lnTo>
                  <a:pt x="8389119" y="1130300"/>
                </a:lnTo>
                <a:lnTo>
                  <a:pt x="8394379" y="1026126"/>
                </a:lnTo>
                <a:cubicBezTo>
                  <a:pt x="8452912" y="449767"/>
                  <a:pt x="8939671" y="0"/>
                  <a:pt x="9531478" y="0"/>
                </a:cubicBezTo>
                <a:close/>
                <a:moveTo>
                  <a:pt x="7239129" y="0"/>
                </a:moveTo>
                <a:cubicBezTo>
                  <a:pt x="7830936" y="0"/>
                  <a:pt x="8317694" y="449767"/>
                  <a:pt x="8376227" y="1026126"/>
                </a:cubicBezTo>
                <a:lnTo>
                  <a:pt x="8381487" y="1130300"/>
                </a:lnTo>
                <a:lnTo>
                  <a:pt x="6096769" y="1130300"/>
                </a:lnTo>
                <a:lnTo>
                  <a:pt x="6102029" y="1026126"/>
                </a:lnTo>
                <a:cubicBezTo>
                  <a:pt x="6160563" y="449767"/>
                  <a:pt x="6647322" y="0"/>
                  <a:pt x="7239129" y="0"/>
                </a:cubicBezTo>
                <a:close/>
                <a:moveTo>
                  <a:pt x="4946780" y="0"/>
                </a:moveTo>
                <a:cubicBezTo>
                  <a:pt x="5538587" y="0"/>
                  <a:pt x="6025345" y="449767"/>
                  <a:pt x="6083878" y="1026126"/>
                </a:cubicBezTo>
                <a:lnTo>
                  <a:pt x="6089139" y="1130300"/>
                </a:lnTo>
                <a:lnTo>
                  <a:pt x="3804423" y="1130300"/>
                </a:lnTo>
                <a:lnTo>
                  <a:pt x="3809684" y="1026126"/>
                </a:lnTo>
                <a:cubicBezTo>
                  <a:pt x="3868216" y="449767"/>
                  <a:pt x="4354972" y="0"/>
                  <a:pt x="4946780" y="0"/>
                </a:cubicBezTo>
                <a:close/>
                <a:moveTo>
                  <a:pt x="2654431" y="0"/>
                </a:moveTo>
                <a:cubicBezTo>
                  <a:pt x="3246238" y="0"/>
                  <a:pt x="3732997" y="449767"/>
                  <a:pt x="3791530" y="1026126"/>
                </a:cubicBezTo>
                <a:lnTo>
                  <a:pt x="3796791" y="1130300"/>
                </a:lnTo>
                <a:lnTo>
                  <a:pt x="1512072" y="1130300"/>
                </a:lnTo>
                <a:lnTo>
                  <a:pt x="1517332" y="1026126"/>
                </a:lnTo>
                <a:cubicBezTo>
                  <a:pt x="1575865" y="449767"/>
                  <a:pt x="2062624" y="0"/>
                  <a:pt x="2654431" y="0"/>
                </a:cubicBezTo>
                <a:close/>
                <a:moveTo>
                  <a:pt x="362080" y="0"/>
                </a:moveTo>
                <a:cubicBezTo>
                  <a:pt x="953887" y="0"/>
                  <a:pt x="1440646" y="449767"/>
                  <a:pt x="1499179" y="1026126"/>
                </a:cubicBezTo>
                <a:lnTo>
                  <a:pt x="1504439" y="1130300"/>
                </a:lnTo>
                <a:lnTo>
                  <a:pt x="0" y="1130300"/>
                </a:lnTo>
                <a:lnTo>
                  <a:pt x="0" y="59507"/>
                </a:lnTo>
                <a:lnTo>
                  <a:pt x="22187" y="51387"/>
                </a:lnTo>
                <a:cubicBezTo>
                  <a:pt x="129559" y="17991"/>
                  <a:pt x="243719" y="0"/>
                  <a:pt x="362080" y="0"/>
                </a:cubicBezTo>
                <a:close/>
              </a:path>
            </a:pathLst>
          </a:custGeom>
          <a:solidFill>
            <a:schemeClr val="accent6">
              <a:lumMod val="75000"/>
              <a:alpha val="25000"/>
            </a:schemeClr>
          </a:solidFill>
        </p:spPr>
        <p:txBody>
          <a:bodyPr wrap="square">
            <a:noAutofit/>
          </a:bodyPr>
          <a:lstStyle>
            <a:lvl1pPr>
              <a:defRPr>
                <a:noFill/>
              </a:defRPr>
            </a:lvl1pPr>
          </a:lstStyle>
          <a:p>
            <a:pPr lvl="0"/>
            <a:r>
              <a:rPr lang="en-US"/>
              <a:t>Click to edit Master text styles</a:t>
            </a:r>
          </a:p>
        </p:txBody>
      </p:sp>
      <p:sp>
        <p:nvSpPr>
          <p:cNvPr id="62" name="Text Placeholder 61">
            <a:extLst>
              <a:ext uri="{FF2B5EF4-FFF2-40B4-BE49-F238E27FC236}">
                <a16:creationId xmlns:a16="http://schemas.microsoft.com/office/drawing/2014/main" id="{70972619-C968-1257-58C9-0DC661642915}"/>
              </a:ext>
            </a:extLst>
          </p:cNvPr>
          <p:cNvSpPr>
            <a:spLocks noGrp="1"/>
          </p:cNvSpPr>
          <p:nvPr>
            <p:ph type="body" sz="quarter" idx="13"/>
          </p:nvPr>
        </p:nvSpPr>
        <p:spPr>
          <a:xfrm>
            <a:off x="0" y="5724189"/>
            <a:ext cx="1503729" cy="1133811"/>
          </a:xfrm>
          <a:custGeom>
            <a:avLst/>
            <a:gdLst>
              <a:gd name="connsiteX0" fmla="*/ 367995 w 1503729"/>
              <a:gd name="connsiteY0" fmla="*/ 19 h 1133811"/>
              <a:gd name="connsiteX1" fmla="*/ 1481576 w 1503729"/>
              <a:gd name="connsiteY1" fmla="*/ 913359 h 1133811"/>
              <a:gd name="connsiteX2" fmla="*/ 1503729 w 1503729"/>
              <a:gd name="connsiteY2" fmla="*/ 1133811 h 1133811"/>
              <a:gd name="connsiteX3" fmla="*/ 1371482 w 1503729"/>
              <a:gd name="connsiteY3" fmla="*/ 1133811 h 1133811"/>
              <a:gd name="connsiteX4" fmla="*/ 1275407 w 1503729"/>
              <a:gd name="connsiteY4" fmla="*/ 1118667 h 1133811"/>
              <a:gd name="connsiteX5" fmla="*/ 367995 w 1503729"/>
              <a:gd name="connsiteY5" fmla="*/ 19 h 1133811"/>
              <a:gd name="connsiteX6" fmla="*/ 367996 w 1503729"/>
              <a:gd name="connsiteY6" fmla="*/ 0 h 1133811"/>
              <a:gd name="connsiteX7" fmla="*/ 33218 w 1503729"/>
              <a:gd name="connsiteY7" fmla="*/ 808204 h 1133811"/>
              <a:gd name="connsiteX8" fmla="*/ 0 w 1503729"/>
              <a:gd name="connsiteY8" fmla="*/ 838393 h 1133811"/>
              <a:gd name="connsiteX9" fmla="*/ 0 w 1503729"/>
              <a:gd name="connsiteY9" fmla="*/ 61671 h 1133811"/>
              <a:gd name="connsiteX10" fmla="*/ 28102 w 1503729"/>
              <a:gd name="connsiteY10" fmla="*/ 51386 h 1133811"/>
              <a:gd name="connsiteX11" fmla="*/ 367996 w 1503729"/>
              <a:gd name="connsiteY11" fmla="*/ 0 h 113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3729" h="1133811">
                <a:moveTo>
                  <a:pt x="367995" y="19"/>
                </a:moveTo>
                <a:cubicBezTo>
                  <a:pt x="917788" y="3008"/>
                  <a:pt x="1375686" y="394157"/>
                  <a:pt x="1481576" y="913359"/>
                </a:cubicBezTo>
                <a:lnTo>
                  <a:pt x="1503729" y="1133811"/>
                </a:lnTo>
                <a:lnTo>
                  <a:pt x="1371482" y="1133811"/>
                </a:lnTo>
                <a:lnTo>
                  <a:pt x="1275407" y="1118667"/>
                </a:lnTo>
                <a:cubicBezTo>
                  <a:pt x="757177" y="1010082"/>
                  <a:pt x="368000" y="550498"/>
                  <a:pt x="367995" y="19"/>
                </a:cubicBezTo>
                <a:close/>
                <a:moveTo>
                  <a:pt x="367996" y="0"/>
                </a:moveTo>
                <a:cubicBezTo>
                  <a:pt x="367996" y="315623"/>
                  <a:pt x="240061" y="601366"/>
                  <a:pt x="33218" y="808204"/>
                </a:cubicBezTo>
                <a:lnTo>
                  <a:pt x="0" y="838393"/>
                </a:lnTo>
                <a:lnTo>
                  <a:pt x="0" y="61671"/>
                </a:lnTo>
                <a:lnTo>
                  <a:pt x="28102" y="51386"/>
                </a:lnTo>
                <a:cubicBezTo>
                  <a:pt x="135475" y="17991"/>
                  <a:pt x="249634" y="0"/>
                  <a:pt x="367996"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r>
              <a:rPr lang="en-US"/>
              <a:t>Click to edit Master text styles</a:t>
            </a:r>
          </a:p>
        </p:txBody>
      </p:sp>
      <p:sp>
        <p:nvSpPr>
          <p:cNvPr id="93" name="Text Placeholder 92">
            <a:extLst>
              <a:ext uri="{FF2B5EF4-FFF2-40B4-BE49-F238E27FC236}">
                <a16:creationId xmlns:a16="http://schemas.microsoft.com/office/drawing/2014/main" id="{0A4A3873-48BC-94DF-6006-FC7F81660A5D}"/>
              </a:ext>
            </a:extLst>
          </p:cNvPr>
          <p:cNvSpPr>
            <a:spLocks noGrp="1"/>
          </p:cNvSpPr>
          <p:nvPr>
            <p:ph type="body" sz="quarter" idx="14"/>
          </p:nvPr>
        </p:nvSpPr>
        <p:spPr>
          <a:xfrm>
            <a:off x="8401353" y="0"/>
            <a:ext cx="3790647" cy="1143002"/>
          </a:xfrm>
          <a:custGeom>
            <a:avLst/>
            <a:gdLst>
              <a:gd name="connsiteX0" fmla="*/ 3790647 w 3790647"/>
              <a:gd name="connsiteY0" fmla="*/ 304585 h 1143002"/>
              <a:gd name="connsiteX1" fmla="*/ 3790647 w 3790647"/>
              <a:gd name="connsiteY1" fmla="*/ 1081329 h 1143002"/>
              <a:gd name="connsiteX2" fmla="*/ 3762543 w 3790647"/>
              <a:gd name="connsiteY2" fmla="*/ 1091615 h 1143002"/>
              <a:gd name="connsiteX3" fmla="*/ 3422649 w 3790647"/>
              <a:gd name="connsiteY3" fmla="*/ 1143002 h 1143002"/>
              <a:gd name="connsiteX4" fmla="*/ 3757427 w 3790647"/>
              <a:gd name="connsiteY4" fmla="*/ 334777 h 1143002"/>
              <a:gd name="connsiteX5" fmla="*/ 2285997 w 3790647"/>
              <a:gd name="connsiteY5" fmla="*/ 17 h 1143002"/>
              <a:gd name="connsiteX6" fmla="*/ 3422650 w 3790647"/>
              <a:gd name="connsiteY6" fmla="*/ 1142983 h 1143002"/>
              <a:gd name="connsiteX7" fmla="*/ 2285997 w 3790647"/>
              <a:gd name="connsiteY7" fmla="*/ 17 h 1143002"/>
              <a:gd name="connsiteX8" fmla="*/ 0 w 3790647"/>
              <a:gd name="connsiteY8" fmla="*/ 17 h 1143002"/>
              <a:gd name="connsiteX9" fmla="*/ 1136650 w 3790647"/>
              <a:gd name="connsiteY9" fmla="*/ 1142983 h 1143002"/>
              <a:gd name="connsiteX10" fmla="*/ 0 w 3790647"/>
              <a:gd name="connsiteY10" fmla="*/ 17 h 1143002"/>
              <a:gd name="connsiteX11" fmla="*/ 2279650 w 3790647"/>
              <a:gd name="connsiteY11" fmla="*/ 0 h 1143002"/>
              <a:gd name="connsiteX12" fmla="*/ 1136650 w 3790647"/>
              <a:gd name="connsiteY12" fmla="*/ 1143002 h 1143002"/>
              <a:gd name="connsiteX13" fmla="*/ 2279650 w 3790647"/>
              <a:gd name="connsiteY13" fmla="*/ 0 h 114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0647" h="1143002">
                <a:moveTo>
                  <a:pt x="3790647" y="304585"/>
                </a:moveTo>
                <a:lnTo>
                  <a:pt x="3790647" y="1081329"/>
                </a:lnTo>
                <a:lnTo>
                  <a:pt x="3762543" y="1091615"/>
                </a:lnTo>
                <a:cubicBezTo>
                  <a:pt x="3655170" y="1125011"/>
                  <a:pt x="3541011" y="1143002"/>
                  <a:pt x="3422649" y="1143002"/>
                </a:cubicBezTo>
                <a:cubicBezTo>
                  <a:pt x="3422649" y="827371"/>
                  <a:pt x="3550584" y="541620"/>
                  <a:pt x="3757427" y="334777"/>
                </a:cubicBezTo>
                <a:close/>
                <a:moveTo>
                  <a:pt x="2285997" y="17"/>
                </a:moveTo>
                <a:cubicBezTo>
                  <a:pt x="2914332" y="3435"/>
                  <a:pt x="3422644" y="513848"/>
                  <a:pt x="3422650" y="1142983"/>
                </a:cubicBezTo>
                <a:cubicBezTo>
                  <a:pt x="2794315" y="1139567"/>
                  <a:pt x="2286006" y="629153"/>
                  <a:pt x="2285997" y="17"/>
                </a:cubicBezTo>
                <a:close/>
                <a:moveTo>
                  <a:pt x="0" y="17"/>
                </a:moveTo>
                <a:cubicBezTo>
                  <a:pt x="628334" y="3435"/>
                  <a:pt x="1136644" y="513848"/>
                  <a:pt x="1136650" y="1142983"/>
                </a:cubicBezTo>
                <a:cubicBezTo>
                  <a:pt x="508316" y="1139567"/>
                  <a:pt x="9" y="629153"/>
                  <a:pt x="0" y="17"/>
                </a:cubicBezTo>
                <a:close/>
                <a:moveTo>
                  <a:pt x="2279650" y="0"/>
                </a:moveTo>
                <a:cubicBezTo>
                  <a:pt x="2279650" y="631263"/>
                  <a:pt x="1767910" y="1143002"/>
                  <a:pt x="1136650" y="1143002"/>
                </a:cubicBezTo>
                <a:cubicBezTo>
                  <a:pt x="1136650" y="511739"/>
                  <a:pt x="1648390" y="0"/>
                  <a:pt x="2279650" y="0"/>
                </a:cubicBezTo>
                <a:close/>
              </a:path>
            </a:pathLst>
          </a:custGeom>
          <a:solidFill>
            <a:schemeClr val="accent6">
              <a:lumMod val="60000"/>
              <a:lumOff val="40000"/>
              <a:alpha val="20000"/>
            </a:schemeClr>
          </a:solidFill>
          <a:ln w="4154" cap="flat">
            <a:noFill/>
            <a:prstDash val="solid"/>
            <a:miter/>
          </a:ln>
        </p:spPr>
        <p:txBody>
          <a:bodyPr wrap="square">
            <a:noAutofit/>
          </a:bodyPr>
          <a:lstStyle>
            <a:lvl1pPr>
              <a:defRPr>
                <a:noFill/>
              </a:defRPr>
            </a:lvl1pPr>
          </a:lstStyle>
          <a:p>
            <a:pPr lvl="0"/>
            <a:r>
              <a:rPr lang="en-US"/>
              <a:t>Click to edit Master text styles</a:t>
            </a:r>
          </a:p>
        </p:txBody>
      </p:sp>
      <p:pic>
        <p:nvPicPr>
          <p:cNvPr id="120" name="Graphic 119">
            <a:extLst>
              <a:ext uri="{FF2B5EF4-FFF2-40B4-BE49-F238E27FC236}">
                <a16:creationId xmlns:a16="http://schemas.microsoft.com/office/drawing/2014/main" id="{9C01A786-0C1A-6C4A-1466-1AE233D142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8908" b="83148"/>
          <a:stretch/>
        </p:blipFill>
        <p:spPr>
          <a:xfrm>
            <a:off x="8401354" y="12700"/>
            <a:ext cx="3790646" cy="1155700"/>
          </a:xfrm>
          <a:prstGeom prst="rect">
            <a:avLst/>
          </a:prstGeom>
        </p:spPr>
      </p:pic>
    </p:spTree>
    <p:extLst>
      <p:ext uri="{BB962C8B-B14F-4D97-AF65-F5344CB8AC3E}">
        <p14:creationId xmlns:p14="http://schemas.microsoft.com/office/powerpoint/2010/main" val="3740971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b="1"/>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457200" indent="-457200">
              <a:lnSpc>
                <a:spcPct val="90000"/>
              </a:lnSpc>
              <a:spcBef>
                <a:spcPts val="1000"/>
              </a:spcBef>
              <a:spcAft>
                <a:spcPts val="0"/>
              </a:spcAft>
              <a:buSzPct val="100000"/>
              <a:buFont typeface="+mj-lt"/>
              <a:buAutoNum type="arabicPeriod"/>
              <a:defRPr sz="2000"/>
            </a:lvl1pPr>
            <a:lvl2pPr marL="914400" indent="-457200">
              <a:buSzPct val="100000"/>
              <a:buFont typeface="+mj-lt"/>
              <a:buAutoNum type="alphaLcPeriod"/>
              <a:defRPr sz="2000"/>
            </a:lvl2pPr>
            <a:lvl3pPr marL="1371600" indent="-457200">
              <a:buSzPct val="100000"/>
              <a:buFont typeface="+mj-lt"/>
              <a:buAutoNum type="romanLcPeriod"/>
              <a:defRPr sz="1800"/>
            </a:lvl3pPr>
            <a:lvl4pPr marL="1828800" indent="-457200">
              <a:buSzPct val="100000"/>
              <a:buFont typeface="+mj-lt"/>
              <a:buAutoNum type="arabicParenR"/>
              <a:defRPr sz="1800"/>
            </a:lvl4pPr>
            <a:lvl5pPr marL="2286000" indent="-457200">
              <a:buSzPct val="100000"/>
              <a:buFont typeface="+mj-lt"/>
              <a:buAutoNum type="alphaLcParen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22846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10FBCDE-EE59-33A6-32CA-9F6279AA43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2700"/>
            <a:ext cx="12192000" cy="6858000"/>
          </a:xfrm>
          <a:prstGeom prst="rect">
            <a:avLst/>
          </a:prstGeom>
        </p:spPr>
      </p:pic>
      <p:pic>
        <p:nvPicPr>
          <p:cNvPr id="6" name="Graphic 5">
            <a:extLst>
              <a:ext uri="{FF2B5EF4-FFF2-40B4-BE49-F238E27FC236}">
                <a16:creationId xmlns:a16="http://schemas.microsoft.com/office/drawing/2014/main" id="{E45A58EF-738C-B1BA-F49A-84ADB68F8A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9858"/>
          <a:stretch/>
        </p:blipFill>
        <p:spPr>
          <a:xfrm>
            <a:off x="8401354" y="9452"/>
            <a:ext cx="2286000" cy="1146248"/>
          </a:xfrm>
          <a:prstGeom prst="rect">
            <a:avLst/>
          </a:prstGeom>
        </p:spPr>
      </p:pic>
      <p:pic>
        <p:nvPicPr>
          <p:cNvPr id="7" name="Graphic 6">
            <a:extLst>
              <a:ext uri="{FF2B5EF4-FFF2-40B4-BE49-F238E27FC236}">
                <a16:creationId xmlns:a16="http://schemas.microsoft.com/office/drawing/2014/main" id="{37F78E2C-6843-1373-E993-79393D85843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858"/>
          <a:stretch/>
        </p:blipFill>
        <p:spPr>
          <a:xfrm>
            <a:off x="10687351" y="9452"/>
            <a:ext cx="1504649" cy="1146248"/>
          </a:xfrm>
          <a:prstGeom prst="rect">
            <a:avLst/>
          </a:prstGeom>
        </p:spPr>
      </p:pic>
      <p:pic>
        <p:nvPicPr>
          <p:cNvPr id="8" name="Graphic 7">
            <a:extLst>
              <a:ext uri="{FF2B5EF4-FFF2-40B4-BE49-F238E27FC236}">
                <a16:creationId xmlns:a16="http://schemas.microsoft.com/office/drawing/2014/main" id="{9559DD38-C8CC-7B28-F492-ACB263A81476}"/>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9" name="Graphic 8">
            <a:extLst>
              <a:ext uri="{FF2B5EF4-FFF2-40B4-BE49-F238E27FC236}">
                <a16:creationId xmlns:a16="http://schemas.microsoft.com/office/drawing/2014/main" id="{8DEFF3B2-90E8-5D9B-CEA8-00B05000BF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3" name="Title 123">
            <a:extLst>
              <a:ext uri="{FF2B5EF4-FFF2-40B4-BE49-F238E27FC236}">
                <a16:creationId xmlns:a16="http://schemas.microsoft.com/office/drawing/2014/main" id="{0B9C7C4B-FC2C-5D51-5679-3D5ED85185DA}"/>
              </a:ext>
            </a:extLst>
          </p:cNvPr>
          <p:cNvSpPr>
            <a:spLocks noGrp="1"/>
          </p:cNvSpPr>
          <p:nvPr>
            <p:ph type="title"/>
          </p:nvPr>
        </p:nvSpPr>
        <p:spPr>
          <a:xfrm>
            <a:off x="841243" y="832104"/>
            <a:ext cx="10479088" cy="2587625"/>
          </a:xfrm>
        </p:spPr>
        <p:txBody>
          <a:bodyPr anchor="t"/>
          <a:lstStyle>
            <a:lvl1pPr>
              <a:lnSpc>
                <a:spcPct val="75000"/>
              </a:lnSpc>
              <a:defRPr sz="8000" b="0" spc="0" baseline="0">
                <a:solidFill>
                  <a:schemeClr val="bg1"/>
                </a:solidFill>
                <a:latin typeface="+mn-lt"/>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79F5B69-7199-E3E6-5554-6CC2207D48E4}"/>
              </a:ext>
            </a:extLst>
          </p:cNvPr>
          <p:cNvSpPr>
            <a:spLocks noGrp="1"/>
          </p:cNvSpPr>
          <p:nvPr>
            <p:ph type="body" sz="quarter" idx="11"/>
          </p:nvPr>
        </p:nvSpPr>
        <p:spPr>
          <a:xfrm>
            <a:off x="841375" y="3705309"/>
            <a:ext cx="10479088" cy="2587625"/>
          </a:xfrm>
        </p:spPr>
        <p:txBody>
          <a:bodyPr/>
          <a:lstStyle>
            <a:lvl1pPr marL="0" indent="0">
              <a:lnSpc>
                <a:spcPct val="130000"/>
              </a:lnSpc>
              <a:spcAft>
                <a:spcPts val="1000"/>
              </a:spcAft>
              <a:buNone/>
              <a:defRPr b="1" i="0" cap="all" spc="300"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4309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EF8CAB-74EE-F5E0-2A98-D49729C5739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6" name="Graphic 5">
            <a:extLst>
              <a:ext uri="{FF2B5EF4-FFF2-40B4-BE49-F238E27FC236}">
                <a16:creationId xmlns:a16="http://schemas.microsoft.com/office/drawing/2014/main" id="{8783521D-ED5D-D5DB-16FA-CD1B1203DF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87659"/>
          <a:stretch/>
        </p:blipFill>
        <p:spPr>
          <a:xfrm>
            <a:off x="0" y="5731979"/>
            <a:ext cx="1504645" cy="1146408"/>
          </a:xfrm>
          <a:prstGeom prst="rect">
            <a:avLst/>
          </a:prstGeom>
        </p:spPr>
      </p:pic>
      <p:pic>
        <p:nvPicPr>
          <p:cNvPr id="7" name="Graphic 6">
            <a:extLst>
              <a:ext uri="{FF2B5EF4-FFF2-40B4-BE49-F238E27FC236}">
                <a16:creationId xmlns:a16="http://schemas.microsoft.com/office/drawing/2014/main" id="{9381EED1-F8B1-76DD-2AF9-959C65437F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8" name="Graphic 7">
            <a:extLst>
              <a:ext uri="{FF2B5EF4-FFF2-40B4-BE49-F238E27FC236}">
                <a16:creationId xmlns:a16="http://schemas.microsoft.com/office/drawing/2014/main" id="{1D23ADF4-87AF-5693-9986-341478D502B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9" name="Graphic 8">
            <a:extLst>
              <a:ext uri="{FF2B5EF4-FFF2-40B4-BE49-F238E27FC236}">
                <a16:creationId xmlns:a16="http://schemas.microsoft.com/office/drawing/2014/main" id="{2E5EE104-2241-C262-895C-BCA76913401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4" name="Content Placeholder 12">
            <a:extLst>
              <a:ext uri="{FF2B5EF4-FFF2-40B4-BE49-F238E27FC236}">
                <a16:creationId xmlns:a16="http://schemas.microsoft.com/office/drawing/2014/main" id="{19B7E7AC-A0E6-BE9A-4728-8FE036CF3538}"/>
              </a:ext>
            </a:extLst>
          </p:cNvPr>
          <p:cNvSpPr>
            <a:spLocks noGrp="1"/>
          </p:cNvSpPr>
          <p:nvPr>
            <p:ph sz="quarter" idx="13"/>
          </p:nvPr>
        </p:nvSpPr>
        <p:spPr>
          <a:xfrm>
            <a:off x="841248" y="1536827"/>
            <a:ext cx="6556375" cy="4479925"/>
          </a:xfrm>
        </p:spPr>
        <p:txBody>
          <a:bodyPr>
            <a:normAutofit/>
          </a:bodyPr>
          <a:lstStyle>
            <a:lvl1pPr>
              <a:lnSpc>
                <a:spcPct val="140000"/>
              </a:lnSpc>
              <a:spcAft>
                <a:spcPts val="0"/>
              </a:spcAft>
              <a:defRPr sz="2800"/>
            </a:lvl1pPr>
            <a:lvl2pPr>
              <a:defRPr sz="2800"/>
            </a:lvl2pPr>
            <a:lvl3pPr>
              <a:defRPr sz="2400"/>
            </a:lvl3pPr>
            <a:lvl4pPr>
              <a:defRPr sz="2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189564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ith image 01">
    <p:bg>
      <p:bgPr>
        <a:solidFill>
          <a:schemeClr val="accent6">
            <a:lumMod val="50000"/>
          </a:schemeClr>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F0337A6-0579-B5BC-C526-F7EBDDB8E8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 b="49999"/>
          <a:stretch/>
        </p:blipFill>
        <p:spPr>
          <a:xfrm>
            <a:off x="6096000" y="0"/>
            <a:ext cx="6095999" cy="3429000"/>
          </a:xfrm>
          <a:prstGeom prst="rect">
            <a:avLst/>
          </a:prstGeom>
        </p:spPr>
      </p:pic>
      <p:pic>
        <p:nvPicPr>
          <p:cNvPr id="4" name="Graphic 3">
            <a:extLst>
              <a:ext uri="{FF2B5EF4-FFF2-40B4-BE49-F238E27FC236}">
                <a16:creationId xmlns:a16="http://schemas.microsoft.com/office/drawing/2014/main" id="{4166F179-9203-AC2D-A267-E25FA28E978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0" name="Graphic 9">
            <a:extLst>
              <a:ext uri="{FF2B5EF4-FFF2-40B4-BE49-F238E27FC236}">
                <a16:creationId xmlns:a16="http://schemas.microsoft.com/office/drawing/2014/main" id="{4BFC5468-5E1B-2FE4-DA95-D0CCC383D3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2" name="Graphic 11">
            <a:extLst>
              <a:ext uri="{FF2B5EF4-FFF2-40B4-BE49-F238E27FC236}">
                <a16:creationId xmlns:a16="http://schemas.microsoft.com/office/drawing/2014/main" id="{617493C4-12E7-500C-5FD5-68370B57A20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3" name="Graphic 12">
            <a:extLst>
              <a:ext uri="{FF2B5EF4-FFF2-40B4-BE49-F238E27FC236}">
                <a16:creationId xmlns:a16="http://schemas.microsoft.com/office/drawing/2014/main" id="{149B5038-6091-D5DF-F2DA-3900885F498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4" name="Graphic 13">
            <a:extLst>
              <a:ext uri="{FF2B5EF4-FFF2-40B4-BE49-F238E27FC236}">
                <a16:creationId xmlns:a16="http://schemas.microsoft.com/office/drawing/2014/main" id="{9442ADAB-F6BA-A55C-036E-C837F95C8F8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6111240" y="2231136"/>
            <a:ext cx="6080760" cy="4626864"/>
          </a:xfrm>
          <a:solidFill>
            <a:schemeClr val="accent6">
              <a:lumMod val="50000"/>
            </a:schemeClr>
          </a:solidFill>
        </p:spPr>
        <p:txBody>
          <a:bodyPr/>
          <a:lstStyle>
            <a:lvl1pPr marL="0" indent="0" algn="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6931152"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6931152" cy="4480560"/>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Tree>
    <p:extLst>
      <p:ext uri="{BB962C8B-B14F-4D97-AF65-F5344CB8AC3E}">
        <p14:creationId xmlns:p14="http://schemas.microsoft.com/office/powerpoint/2010/main" val="78945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18B122A-848F-E50E-C503-3930933A5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8908"/>
          <a:stretch/>
        </p:blipFill>
        <p:spPr>
          <a:xfrm>
            <a:off x="8401354" y="0"/>
            <a:ext cx="3790646" cy="6857999"/>
          </a:xfrm>
          <a:prstGeom prst="rect">
            <a:avLst/>
          </a:prstGeom>
        </p:spPr>
      </p:pic>
      <p:pic>
        <p:nvPicPr>
          <p:cNvPr id="12" name="Graphic 11">
            <a:extLst>
              <a:ext uri="{FF2B5EF4-FFF2-40B4-BE49-F238E27FC236}">
                <a16:creationId xmlns:a16="http://schemas.microsoft.com/office/drawing/2014/main" id="{08CD9875-E4AF-D7EA-9F8B-D27F2C3104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13" name="Graphic 12">
            <a:extLst>
              <a:ext uri="{FF2B5EF4-FFF2-40B4-BE49-F238E27FC236}">
                <a16:creationId xmlns:a16="http://schemas.microsoft.com/office/drawing/2014/main" id="{8513E8A3-5E78-5821-6B7B-AF6343ACA73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E256415C-5388-7D35-1C15-8DA4ACDCA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15" name="Graphic 14">
            <a:extLst>
              <a:ext uri="{FF2B5EF4-FFF2-40B4-BE49-F238E27FC236}">
                <a16:creationId xmlns:a16="http://schemas.microsoft.com/office/drawing/2014/main" id="{8B78E2E7-B83A-F17C-9869-FED59DD512E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6556375"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75861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ith image 02">
    <p:bg>
      <p:bgPr>
        <a:solidFill>
          <a:schemeClr val="accent6">
            <a:lumMod val="5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321C850-160D-5CD7-B829-ADE752EA7A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a:off x="6096000" y="0"/>
            <a:ext cx="6096000" cy="6857999"/>
          </a:xfrm>
          <a:prstGeom prst="rect">
            <a:avLst/>
          </a:prstGeom>
        </p:spPr>
      </p:pic>
      <p:pic>
        <p:nvPicPr>
          <p:cNvPr id="6" name="Graphic 5">
            <a:extLst>
              <a:ext uri="{FF2B5EF4-FFF2-40B4-BE49-F238E27FC236}">
                <a16:creationId xmlns:a16="http://schemas.microsoft.com/office/drawing/2014/main" id="{33105707-8D59-D00C-596A-380479D0E0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2297076"/>
            <a:ext cx="2286000" cy="2286000"/>
          </a:xfrm>
          <a:prstGeom prst="rect">
            <a:avLst/>
          </a:prstGeom>
        </p:spPr>
      </p:pic>
      <p:pic>
        <p:nvPicPr>
          <p:cNvPr id="7" name="Graphic 6">
            <a:extLst>
              <a:ext uri="{FF2B5EF4-FFF2-40B4-BE49-F238E27FC236}">
                <a16:creationId xmlns:a16="http://schemas.microsoft.com/office/drawing/2014/main" id="{3DC4FC4F-BE00-1554-FEBD-DE21F3AB35B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0A310F08-0B34-7E1C-7605-4F81502355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01354" y="9452"/>
            <a:ext cx="2286000" cy="2286000"/>
          </a:xfrm>
          <a:prstGeom prst="rect">
            <a:avLst/>
          </a:prstGeom>
        </p:spPr>
      </p:pic>
      <p:pic>
        <p:nvPicPr>
          <p:cNvPr id="9" name="Graphic 8">
            <a:extLst>
              <a:ext uri="{FF2B5EF4-FFF2-40B4-BE49-F238E27FC236}">
                <a16:creationId xmlns:a16="http://schemas.microsoft.com/office/drawing/2014/main" id="{63371AFC-6FAC-3C10-CCC0-ECE8DB9E9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sp>
        <p:nvSpPr>
          <p:cNvPr id="2" name="Title 1">
            <a:extLst>
              <a:ext uri="{FF2B5EF4-FFF2-40B4-BE49-F238E27FC236}">
                <a16:creationId xmlns:a16="http://schemas.microsoft.com/office/drawing/2014/main" id="{9BAE121A-5259-1180-7385-CE2C03431052}"/>
              </a:ext>
            </a:extLst>
          </p:cNvPr>
          <p:cNvSpPr>
            <a:spLocks noGrp="1"/>
          </p:cNvSpPr>
          <p:nvPr>
            <p:ph type="title"/>
          </p:nvPr>
        </p:nvSpPr>
        <p:spPr>
          <a:xfrm>
            <a:off x="841248" y="841248"/>
            <a:ext cx="10479024" cy="557784"/>
          </a:xfrm>
        </p:spPr>
        <p:txBody>
          <a:bodyPr anchor="t"/>
          <a:lstStyle>
            <a:lvl1pPr>
              <a:defRPr sz="2000" b="1" cap="all" spc="300" baseline="0">
                <a:solidFill>
                  <a:schemeClr val="bg1">
                    <a:lumMod val="95000"/>
                  </a:schemeClr>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B810682D-F26A-B1BF-CD97-BB8BD31B2F32}"/>
              </a:ext>
            </a:extLst>
          </p:cNvPr>
          <p:cNvSpPr>
            <a:spLocks noGrp="1"/>
          </p:cNvSpPr>
          <p:nvPr>
            <p:ph type="body" sz="quarter" idx="10"/>
          </p:nvPr>
        </p:nvSpPr>
        <p:spPr>
          <a:xfrm>
            <a:off x="841247" y="1536192"/>
            <a:ext cx="10479024" cy="2679192"/>
          </a:xfrm>
        </p:spPr>
        <p:txBody>
          <a:bodyPr/>
          <a:lstStyle>
            <a:lvl1pPr marL="0" indent="0">
              <a:lnSpc>
                <a:spcPct val="75000"/>
              </a:lnSpc>
              <a:buNone/>
              <a:defRPr sz="8000">
                <a:solidFill>
                  <a:schemeClr val="bg1">
                    <a:lumMod val="95000"/>
                  </a:schemeClr>
                </a:solidFill>
              </a:defRPr>
            </a:lvl1pPr>
          </a:lstStyle>
          <a:p>
            <a:pPr lvl="0"/>
            <a:r>
              <a:rPr lang="en-US"/>
              <a:t>Click to edit Master text styles</a:t>
            </a:r>
          </a:p>
        </p:txBody>
      </p:sp>
      <p:sp>
        <p:nvSpPr>
          <p:cNvPr id="16" name="Picture Placeholder 15">
            <a:extLst>
              <a:ext uri="{FF2B5EF4-FFF2-40B4-BE49-F238E27FC236}">
                <a16:creationId xmlns:a16="http://schemas.microsoft.com/office/drawing/2014/main" id="{7E35C9AB-B94F-CACD-3F8A-C5FE3B695994}"/>
              </a:ext>
            </a:extLst>
          </p:cNvPr>
          <p:cNvSpPr>
            <a:spLocks noGrp="1"/>
          </p:cNvSpPr>
          <p:nvPr>
            <p:ph type="pic" sz="quarter" idx="11"/>
          </p:nvPr>
        </p:nvSpPr>
        <p:spPr>
          <a:xfrm>
            <a:off x="0" y="4462272"/>
            <a:ext cx="12188952" cy="2395728"/>
          </a:xfrm>
          <a:solidFill>
            <a:schemeClr val="accent6">
              <a:lumMod val="75000"/>
            </a:schemeClr>
          </a:solidFill>
        </p:spPr>
        <p:txBody>
          <a:bodyPr/>
          <a:lstStyle>
            <a:lvl1pPr marL="0" indent="0" algn="ctr">
              <a:buNone/>
              <a:defRPr>
                <a:solidFill>
                  <a:sysClr val="windowText" lastClr="000000"/>
                </a:solidFill>
              </a:defRPr>
            </a:lvl1pPr>
          </a:lstStyle>
          <a:p>
            <a:r>
              <a:rPr lang="en-US"/>
              <a:t>Click icon to add picture</a:t>
            </a:r>
            <a:endParaRPr lang="en-US" dirty="0"/>
          </a:p>
        </p:txBody>
      </p:sp>
    </p:spTree>
    <p:extLst>
      <p:ext uri="{BB962C8B-B14F-4D97-AF65-F5344CB8AC3E}">
        <p14:creationId xmlns:p14="http://schemas.microsoft.com/office/powerpoint/2010/main" val="203980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0F0E0D3-11E9-A85D-821D-49C27B06B0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6" name="Graphic 5">
            <a:extLst>
              <a:ext uri="{FF2B5EF4-FFF2-40B4-BE49-F238E27FC236}">
                <a16:creationId xmlns:a16="http://schemas.microsoft.com/office/drawing/2014/main" id="{7433D848-BBB0-8852-CBA7-96FB04BFADE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556"/>
          <a:stretch/>
        </p:blipFill>
        <p:spPr>
          <a:xfrm>
            <a:off x="10687351" y="4584700"/>
            <a:ext cx="1504649" cy="1130300"/>
          </a:xfrm>
          <a:prstGeom prst="rect">
            <a:avLst/>
          </a:prstGeom>
        </p:spPr>
      </p:pic>
      <p:pic>
        <p:nvPicPr>
          <p:cNvPr id="7" name="Graphic 6">
            <a:extLst>
              <a:ext uri="{FF2B5EF4-FFF2-40B4-BE49-F238E27FC236}">
                <a16:creationId xmlns:a16="http://schemas.microsoft.com/office/drawing/2014/main" id="{3A0A5B28-1267-FF8C-DD34-4AE0CE17FD9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8" name="Graphic 7">
            <a:extLst>
              <a:ext uri="{FF2B5EF4-FFF2-40B4-BE49-F238E27FC236}">
                <a16:creationId xmlns:a16="http://schemas.microsoft.com/office/drawing/2014/main" id="{72FE7896-D379-408C-54BB-757C71F0DEF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9515" r="34180"/>
          <a:stretch/>
        </p:blipFill>
        <p:spPr>
          <a:xfrm>
            <a:off x="10687351" y="1141376"/>
            <a:ext cx="1504649" cy="1154076"/>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37E02B10-F9DF-509C-64D5-91DEB6988175}"/>
              </a:ext>
            </a:extLst>
          </p:cNvPr>
          <p:cNvSpPr>
            <a:spLocks noGrp="1"/>
          </p:cNvSpPr>
          <p:nvPr>
            <p:ph type="body" sz="quarter" idx="15"/>
          </p:nvPr>
        </p:nvSpPr>
        <p:spPr>
          <a:xfrm>
            <a:off x="4791455" y="1536826"/>
            <a:ext cx="5650992" cy="557784"/>
          </a:xfrm>
        </p:spPr>
        <p:txBody>
          <a:bodyPr/>
          <a:lstStyle>
            <a:lvl1pPr marL="0" indent="0">
              <a:lnSpc>
                <a:spcPct val="90000"/>
              </a:lnSpc>
              <a:spcBef>
                <a:spcPts val="1000"/>
              </a:spcBef>
              <a:spcAft>
                <a:spcPts val="0"/>
              </a:spcAft>
              <a:buNone/>
              <a:defRPr sz="2000" b="1" baseline="0">
                <a:solidFill>
                  <a:schemeClr val="tx1"/>
                </a:solidFill>
                <a:latin typeface="+mj-lt"/>
              </a:defRPr>
            </a:lvl1pPr>
          </a:lstStyle>
          <a:p>
            <a:pPr lvl="0"/>
            <a:r>
              <a:rPr lang="en-US"/>
              <a:t>Click to edit Master text styles</a:t>
            </a:r>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2267712"/>
            <a:ext cx="5650992" cy="3767328"/>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583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CE1CF12-4201-C23B-7B9A-02EB4F8A79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396"/>
          <a:stretch/>
        </p:blipFill>
        <p:spPr>
          <a:xfrm>
            <a:off x="0" y="5731980"/>
            <a:ext cx="12192000" cy="1138720"/>
          </a:xfrm>
          <a:prstGeom prst="rect">
            <a:avLst/>
          </a:prstGeom>
        </p:spPr>
      </p:pic>
      <p:pic>
        <p:nvPicPr>
          <p:cNvPr id="12" name="Graphic 11">
            <a:extLst>
              <a:ext uri="{FF2B5EF4-FFF2-40B4-BE49-F238E27FC236}">
                <a16:creationId xmlns:a16="http://schemas.microsoft.com/office/drawing/2014/main" id="{513CE0C7-867A-80BB-9E96-3008375B7E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8854" b="83396"/>
          <a:stretch/>
        </p:blipFill>
        <p:spPr>
          <a:xfrm>
            <a:off x="0" y="12700"/>
            <a:ext cx="3797300" cy="1138720"/>
          </a:xfrm>
          <a:prstGeom prst="rect">
            <a:avLst/>
          </a:prstGeom>
        </p:spPr>
      </p:pic>
      <p:pic>
        <p:nvPicPr>
          <p:cNvPr id="13" name="Graphic 12">
            <a:extLst>
              <a:ext uri="{FF2B5EF4-FFF2-40B4-BE49-F238E27FC236}">
                <a16:creationId xmlns:a16="http://schemas.microsoft.com/office/drawing/2014/main" id="{736CB758-B1DB-F2E0-00E7-BF5660C5F25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3598" b="49858"/>
          <a:stretch/>
        </p:blipFill>
        <p:spPr>
          <a:xfrm>
            <a:off x="0" y="9452"/>
            <a:ext cx="1517954" cy="1146248"/>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4764024" y="841248"/>
            <a:ext cx="6556248" cy="557784"/>
          </a:xfrm>
        </p:spPr>
        <p:txBody>
          <a:bodyPr anchor="t"/>
          <a:lstStyle>
            <a:lvl1pPr>
              <a:defRPr sz="2000" cap="all" spc="300" baseline="0"/>
            </a:lvl1pPr>
          </a:lstStyle>
          <a:p>
            <a:r>
              <a:rPr lang="en-US"/>
              <a:t>Click to edit Master title style</a:t>
            </a:r>
            <a:endParaRPr lang="en-US" dirty="0"/>
          </a:p>
        </p:txBody>
      </p:sp>
      <p:sp>
        <p:nvSpPr>
          <p:cNvPr id="14" name="Picture Placeholder 15">
            <a:extLst>
              <a:ext uri="{FF2B5EF4-FFF2-40B4-BE49-F238E27FC236}">
                <a16:creationId xmlns:a16="http://schemas.microsoft.com/office/drawing/2014/main" id="{A780F1E2-F795-D408-7361-9B32EA12F8E7}"/>
              </a:ext>
            </a:extLst>
          </p:cNvPr>
          <p:cNvSpPr>
            <a:spLocks noGrp="1"/>
          </p:cNvSpPr>
          <p:nvPr>
            <p:ph type="pic" sz="quarter" idx="14"/>
          </p:nvPr>
        </p:nvSpPr>
        <p:spPr>
          <a:xfrm>
            <a:off x="0" y="836676"/>
            <a:ext cx="3785616" cy="5184648"/>
          </a:xfrm>
          <a:solidFill>
            <a:schemeClr val="accent6">
              <a:lumMod val="75000"/>
            </a:schemeClr>
          </a:solidFill>
        </p:spPr>
        <p:txBody>
          <a:bodyPr/>
          <a:lstStyle>
            <a:lvl1pPr marL="0" indent="0" algn="ctr">
              <a:buNone/>
              <a:defRPr>
                <a:solidFill>
                  <a:sysClr val="windowText" lastClr="000000"/>
                </a:solidFill>
              </a:defRPr>
            </a:lvl1pPr>
          </a:lstStyle>
          <a:p>
            <a:r>
              <a:rPr lang="en-US"/>
              <a:t>Click icon to add picture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4764023" y="1536827"/>
            <a:ext cx="6556247" cy="4479925"/>
          </a:xfrm>
        </p:spPr>
        <p:txBody>
          <a:bodyPr>
            <a:normAutofit/>
          </a:bodyPr>
          <a:lstStyle>
            <a:lvl1pPr>
              <a:lnSpc>
                <a:spcPct val="90000"/>
              </a:lnSpc>
              <a:spcAft>
                <a:spcPts val="1800"/>
              </a:spcAft>
              <a:buSzPct val="100000"/>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408805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59F316-9319-477C-3BD8-C3B19F248A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a:stretch/>
        </p:blipFill>
        <p:spPr>
          <a:xfrm>
            <a:off x="10687350" y="12700"/>
            <a:ext cx="1504649" cy="6858000"/>
          </a:xfrm>
          <a:prstGeom prst="rect">
            <a:avLst/>
          </a:prstGeom>
        </p:spPr>
      </p:pic>
      <p:pic>
        <p:nvPicPr>
          <p:cNvPr id="12" name="Graphic 11">
            <a:extLst>
              <a:ext uri="{FF2B5EF4-FFF2-40B4-BE49-F238E27FC236}">
                <a16:creationId xmlns:a16="http://schemas.microsoft.com/office/drawing/2014/main" id="{AEF98D51-D262-470D-2214-A8A0EDB7362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4584700"/>
            <a:ext cx="1504649" cy="2286000"/>
          </a:xfrm>
          <a:prstGeom prst="rect">
            <a:avLst/>
          </a:prstGeom>
        </p:spPr>
      </p:pic>
      <p:pic>
        <p:nvPicPr>
          <p:cNvPr id="13" name="Graphic 12">
            <a:extLst>
              <a:ext uri="{FF2B5EF4-FFF2-40B4-BE49-F238E27FC236}">
                <a16:creationId xmlns:a16="http://schemas.microsoft.com/office/drawing/2014/main" id="{3480B83D-EEC7-5C2D-9338-841D0054570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2297076"/>
            <a:ext cx="1504649" cy="2286000"/>
          </a:xfrm>
          <a:prstGeom prst="rect">
            <a:avLst/>
          </a:prstGeom>
        </p:spPr>
      </p:pic>
      <p:pic>
        <p:nvPicPr>
          <p:cNvPr id="14" name="Graphic 13">
            <a:extLst>
              <a:ext uri="{FF2B5EF4-FFF2-40B4-BE49-F238E27FC236}">
                <a16:creationId xmlns:a16="http://schemas.microsoft.com/office/drawing/2014/main" id="{69BE97B1-E4D2-AA2A-1E85-0D59873513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a:stretch/>
        </p:blipFill>
        <p:spPr>
          <a:xfrm>
            <a:off x="10687351" y="9452"/>
            <a:ext cx="1504649" cy="2286000"/>
          </a:xfrm>
          <a:prstGeom prst="rect">
            <a:avLst/>
          </a:prstGeom>
        </p:spPr>
      </p:pic>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0" indent="0">
              <a:lnSpc>
                <a:spcPct val="90000"/>
              </a:lnSpc>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91456" y="1536827"/>
            <a:ext cx="5650992"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5327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227120C-DBC1-2EDA-E58C-E1DAD7E550F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3283" r="50000"/>
          <a:stretch/>
        </p:blipFill>
        <p:spPr>
          <a:xfrm>
            <a:off x="0" y="5731979"/>
            <a:ext cx="6096000" cy="1146408"/>
          </a:xfrm>
          <a:prstGeom prst="rect">
            <a:avLst/>
          </a:prstGeom>
        </p:spPr>
      </p:pic>
      <p:pic>
        <p:nvPicPr>
          <p:cNvPr id="17" name="Graphic 16">
            <a:extLst>
              <a:ext uri="{FF2B5EF4-FFF2-40B4-BE49-F238E27FC236}">
                <a16:creationId xmlns:a16="http://schemas.microsoft.com/office/drawing/2014/main" id="{3FDA3437-5725-1727-4B8A-FCE59556193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 b="50186"/>
          <a:stretch/>
        </p:blipFill>
        <p:spPr>
          <a:xfrm rot="10800000">
            <a:off x="1504646" y="5731981"/>
            <a:ext cx="2286000" cy="1138718"/>
          </a:xfrm>
          <a:prstGeom prst="rect">
            <a:avLst/>
          </a:prstGeom>
        </p:spPr>
      </p:pic>
      <p:pic>
        <p:nvPicPr>
          <p:cNvPr id="18" name="Graphic 17">
            <a:extLst>
              <a:ext uri="{FF2B5EF4-FFF2-40B4-BE49-F238E27FC236}">
                <a16:creationId xmlns:a16="http://schemas.microsoft.com/office/drawing/2014/main" id="{35C8D2AF-CEDF-4131-723C-91569E90C29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50186"/>
          <a:stretch/>
        </p:blipFill>
        <p:spPr>
          <a:xfrm rot="10800000">
            <a:off x="-3" y="5731980"/>
            <a:ext cx="1504649" cy="1138720"/>
          </a:xfrm>
          <a:prstGeom prst="rect">
            <a:avLst/>
          </a:prstGeom>
        </p:spPr>
      </p:pic>
      <p:sp>
        <p:nvSpPr>
          <p:cNvPr id="2" name="Title 1">
            <a:extLst>
              <a:ext uri="{FF2B5EF4-FFF2-40B4-BE49-F238E27FC236}">
                <a16:creationId xmlns:a16="http://schemas.microsoft.com/office/drawing/2014/main" id="{C07285C8-D51D-91BB-C356-908E67607044}"/>
              </a:ext>
            </a:extLst>
          </p:cNvPr>
          <p:cNvSpPr>
            <a:spLocks noGrp="1"/>
          </p:cNvSpPr>
          <p:nvPr>
            <p:ph type="title"/>
          </p:nvPr>
        </p:nvSpPr>
        <p:spPr>
          <a:xfrm>
            <a:off x="841248" y="841248"/>
            <a:ext cx="10479024" cy="557784"/>
          </a:xfrm>
        </p:spPr>
        <p:txBody>
          <a:bodyPr anchor="t"/>
          <a:lstStyle>
            <a:lvl1pPr>
              <a:defRPr sz="2000" cap="all" spc="300" baseline="0"/>
            </a:lvl1pPr>
          </a:lstStyle>
          <a:p>
            <a:r>
              <a:rPr lang="en-US"/>
              <a:t>Click to edit Master title style</a:t>
            </a:r>
            <a:endParaRPr lang="en-US" dirty="0"/>
          </a:p>
        </p:txBody>
      </p:sp>
      <p:sp>
        <p:nvSpPr>
          <p:cNvPr id="16" name="Content Placeholder 12">
            <a:extLst>
              <a:ext uri="{FF2B5EF4-FFF2-40B4-BE49-F238E27FC236}">
                <a16:creationId xmlns:a16="http://schemas.microsoft.com/office/drawing/2014/main" id="{854FEE13-908D-1E41-D8D6-51FE4B1E0A0C}"/>
              </a:ext>
            </a:extLst>
          </p:cNvPr>
          <p:cNvSpPr>
            <a:spLocks noGrp="1"/>
          </p:cNvSpPr>
          <p:nvPr>
            <p:ph sz="quarter" idx="13"/>
          </p:nvPr>
        </p:nvSpPr>
        <p:spPr>
          <a:xfrm>
            <a:off x="841248" y="1536827"/>
            <a:ext cx="2862072" cy="4479925"/>
          </a:xfrm>
        </p:spPr>
        <p:txBody>
          <a:bodyPr>
            <a:normAutofit/>
          </a:bodyPr>
          <a:lstStyle>
            <a:lvl1pPr marL="342900" indent="-342900">
              <a:lnSpc>
                <a:spcPct val="90000"/>
              </a:lnSpc>
              <a:spcAft>
                <a:spcPts val="1800"/>
              </a:spcAft>
              <a:buSzPct val="100000"/>
              <a:buFont typeface="Arial" panose="020B0604020202020204" pitchFamily="34" charset="0"/>
              <a:buChar char="•"/>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2">
            <a:extLst>
              <a:ext uri="{FF2B5EF4-FFF2-40B4-BE49-F238E27FC236}">
                <a16:creationId xmlns:a16="http://schemas.microsoft.com/office/drawing/2014/main" id="{4D580F1D-9A19-7B41-1ACE-62B7B5444253}"/>
              </a:ext>
            </a:extLst>
          </p:cNvPr>
          <p:cNvSpPr>
            <a:spLocks noGrp="1"/>
          </p:cNvSpPr>
          <p:nvPr>
            <p:ph sz="quarter" idx="14"/>
          </p:nvPr>
        </p:nvSpPr>
        <p:spPr>
          <a:xfrm>
            <a:off x="4727448" y="1536827"/>
            <a:ext cx="6592824" cy="4480560"/>
          </a:xfrm>
        </p:spPr>
        <p:txBody>
          <a:bodyPr>
            <a:normAutofit/>
          </a:bodyPr>
          <a:lstStyle>
            <a:lvl1pPr marL="0" indent="0">
              <a:lnSpc>
                <a:spcPct val="90000"/>
              </a:lnSpc>
              <a:spcBef>
                <a:spcPts val="1000"/>
              </a:spcBef>
              <a:spcAft>
                <a:spcPts val="1800"/>
              </a:spcAft>
              <a:buSzPct val="100000"/>
              <a:buNone/>
              <a:defRPr sz="2000"/>
            </a:lvl1pPr>
            <a:lvl2pPr>
              <a:buSzPct val="100000"/>
              <a:defRPr sz="2000"/>
            </a:lvl2pPr>
            <a:lvl3pPr>
              <a:buSzPct val="100000"/>
              <a:defRPr sz="1800"/>
            </a:lvl3pPr>
            <a:lvl4pPr>
              <a:buSzPct val="100000"/>
              <a:defRPr sz="1800"/>
            </a:lvl4pPr>
            <a:lvl5pPr>
              <a:buSzPct val="10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A54D0E8A-D840-3B34-461F-395ACC9FA827}"/>
              </a:ext>
            </a:extLst>
          </p:cNvPr>
          <p:cNvSpPr>
            <a:spLocks noGrp="1"/>
          </p:cNvSpPr>
          <p:nvPr>
            <p:ph type="ftr" sz="quarter" idx="10"/>
          </p:nvPr>
        </p:nvSpPr>
        <p:spPr/>
        <p:txBody>
          <a:bodyPr/>
          <a:lstStyle/>
          <a:p>
            <a:r>
              <a:rPr lang="en-US" noProof="0" dirty="0"/>
              <a:t>FOOTER TITLE</a:t>
            </a:r>
          </a:p>
        </p:txBody>
      </p:sp>
      <p:sp>
        <p:nvSpPr>
          <p:cNvPr id="4" name="Slide Number Placeholder 3">
            <a:extLst>
              <a:ext uri="{FF2B5EF4-FFF2-40B4-BE49-F238E27FC236}">
                <a16:creationId xmlns:a16="http://schemas.microsoft.com/office/drawing/2014/main" id="{108E551C-14F1-4049-29C9-7A53E172F850}"/>
              </a:ext>
            </a:extLst>
          </p:cNvPr>
          <p:cNvSpPr>
            <a:spLocks noGrp="1"/>
          </p:cNvSpPr>
          <p:nvPr>
            <p:ph type="sldNum" sz="quarter" idx="11"/>
          </p:nvPr>
        </p:nvSpPr>
        <p:spPr/>
        <p:txBody>
          <a:bodyPr/>
          <a:lstStyle/>
          <a:p>
            <a:fld id="{B67B645E-C5E5-4727-B977-D372A0AA71D9}" type="slidenum">
              <a:rPr lang="en-US" smtClean="0"/>
              <a:pPr/>
              <a:t>‹#›</a:t>
            </a:fld>
            <a:endParaRPr lang="en-US" dirty="0"/>
          </a:p>
        </p:txBody>
      </p:sp>
      <p:pic>
        <p:nvPicPr>
          <p:cNvPr id="5" name="Graphic 4">
            <a:extLst>
              <a:ext uri="{FF2B5EF4-FFF2-40B4-BE49-F238E27FC236}">
                <a16:creationId xmlns:a16="http://schemas.microsoft.com/office/drawing/2014/main" id="{3FD831DA-EDBD-A492-3E6D-6ABBF4438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7659" b="83148"/>
          <a:stretch/>
        </p:blipFill>
        <p:spPr>
          <a:xfrm>
            <a:off x="10687350" y="12700"/>
            <a:ext cx="1504649" cy="1155700"/>
          </a:xfrm>
          <a:prstGeom prst="rect">
            <a:avLst/>
          </a:prstGeom>
        </p:spPr>
      </p:pic>
      <p:pic>
        <p:nvPicPr>
          <p:cNvPr id="6" name="Graphic 5">
            <a:extLst>
              <a:ext uri="{FF2B5EF4-FFF2-40B4-BE49-F238E27FC236}">
                <a16:creationId xmlns:a16="http://schemas.microsoft.com/office/drawing/2014/main" id="{00071AEB-E268-A464-7197-69FA762C3C5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180" b="49444"/>
          <a:stretch/>
        </p:blipFill>
        <p:spPr>
          <a:xfrm>
            <a:off x="10687351" y="9452"/>
            <a:ext cx="1504649" cy="1155700"/>
          </a:xfrm>
          <a:prstGeom prst="rect">
            <a:avLst/>
          </a:prstGeom>
        </p:spPr>
      </p:pic>
    </p:spTree>
    <p:extLst>
      <p:ext uri="{BB962C8B-B14F-4D97-AF65-F5344CB8AC3E}">
        <p14:creationId xmlns:p14="http://schemas.microsoft.com/office/powerpoint/2010/main" val="296928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FOOTER TITLE</a:t>
            </a:r>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0917936" y="6385422"/>
            <a:ext cx="843264" cy="288000"/>
          </a:xfrm>
          <a:prstGeom prst="rect">
            <a:avLst/>
          </a:prstGeom>
          <a:noFill/>
        </p:spPr>
        <p:txBody>
          <a:bodyPr lIns="0" tIns="0" rIns="0" bIns="0" anchor="ctr"/>
          <a:lstStyle>
            <a:lvl1pPr algn="r">
              <a:defRPr lang="en-ZA" sz="1000" b="0" smtClean="0">
                <a:solidFill>
                  <a:sysClr val="windowText" lastClr="000000"/>
                </a:solidFill>
              </a:defRPr>
            </a:lvl1pPr>
          </a:lstStyle>
          <a:p>
            <a:fld id="{B67B645E-C5E5-4727-B977-D372A0AA71D9}" type="slidenum">
              <a:rPr lang="en-US" smtClean="0"/>
              <a:pPr/>
              <a:t>‹#›</a:t>
            </a:fld>
            <a:endParaRPr lang="en-US"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347472" indent="-347472" algn="l" defTabSz="914400" rtl="0" eaLnBrk="1" latinLnBrk="0" hangingPunct="1">
        <a:lnSpc>
          <a:spcPct val="90000"/>
        </a:lnSpc>
        <a:spcBef>
          <a:spcPts val="0"/>
        </a:spcBef>
        <a:spcAft>
          <a:spcPts val="1800"/>
        </a:spcAft>
        <a:buSzPct val="75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731520" indent="-347472"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09728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463040" indent="-347472" algn="l" defTabSz="914400" rtl="0" eaLnBrk="1" latinLnBrk="0" hangingPunct="1">
        <a:lnSpc>
          <a:spcPct val="90000"/>
        </a:lnSpc>
        <a:spcBef>
          <a:spcPts val="500"/>
        </a:spcBef>
        <a:buSzPct val="75000"/>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828800" indent="-347472"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917E-922A-1054-6306-D37C378F1165}"/>
              </a:ext>
            </a:extLst>
          </p:cNvPr>
          <p:cNvSpPr>
            <a:spLocks noGrp="1"/>
          </p:cNvSpPr>
          <p:nvPr>
            <p:ph type="title"/>
          </p:nvPr>
        </p:nvSpPr>
        <p:spPr>
          <a:xfrm>
            <a:off x="841248" y="841248"/>
            <a:ext cx="10479024" cy="557784"/>
          </a:xfrm>
        </p:spPr>
        <p:txBody>
          <a:bodyPr/>
          <a:lstStyle/>
          <a:p>
            <a:br>
              <a:rPr lang="en-US" dirty="0"/>
            </a:br>
            <a:endParaRPr lang="en-US" dirty="0"/>
          </a:p>
        </p:txBody>
      </p:sp>
      <p:sp>
        <p:nvSpPr>
          <p:cNvPr id="3" name="Text Placeholder 2">
            <a:extLst>
              <a:ext uri="{FF2B5EF4-FFF2-40B4-BE49-F238E27FC236}">
                <a16:creationId xmlns:a16="http://schemas.microsoft.com/office/drawing/2014/main" id="{1C3D50B0-02F8-A1E6-8A67-C0B7034A4743}"/>
              </a:ext>
            </a:extLst>
          </p:cNvPr>
          <p:cNvSpPr>
            <a:spLocks noGrp="1"/>
          </p:cNvSpPr>
          <p:nvPr>
            <p:ph type="body" sz="quarter" idx="10"/>
          </p:nvPr>
        </p:nvSpPr>
        <p:spPr>
          <a:xfrm>
            <a:off x="841247" y="1536192"/>
            <a:ext cx="10479215" cy="4480560"/>
          </a:xfrm>
        </p:spPr>
        <p:txBody>
          <a:bodyPr/>
          <a:lstStyle/>
          <a:p>
            <a:r>
              <a:rPr lang="en-US" sz="6000" dirty="0"/>
              <a:t>Spring 2025 </a:t>
            </a:r>
          </a:p>
          <a:p>
            <a:r>
              <a:rPr lang="en-US" sz="6000" dirty="0"/>
              <a:t>Medicaid Transactions and Impacts for Financial Statements</a:t>
            </a:r>
          </a:p>
          <a:p>
            <a:endParaRPr lang="en-US" dirty="0"/>
          </a:p>
        </p:txBody>
      </p:sp>
      <p:pic>
        <p:nvPicPr>
          <p:cNvPr id="7" name="Picture 6" descr="A blue and white logo&#10;&#10;AI-generated content may be incorrect.">
            <a:extLst>
              <a:ext uri="{FF2B5EF4-FFF2-40B4-BE49-F238E27FC236}">
                <a16:creationId xmlns:a16="http://schemas.microsoft.com/office/drawing/2014/main" id="{36F11B15-DE49-D7BB-2CB7-5B8A73585F6C}"/>
              </a:ext>
            </a:extLst>
          </p:cNvPr>
          <p:cNvPicPr>
            <a:picLocks noChangeAspect="1"/>
          </p:cNvPicPr>
          <p:nvPr/>
        </p:nvPicPr>
        <p:blipFill>
          <a:blip r:embed="rId2"/>
          <a:stretch>
            <a:fillRect/>
          </a:stretch>
        </p:blipFill>
        <p:spPr>
          <a:xfrm>
            <a:off x="8249815" y="5244021"/>
            <a:ext cx="3234481" cy="988827"/>
          </a:xfrm>
          <a:prstGeom prst="rect">
            <a:avLst/>
          </a:prstGeom>
        </p:spPr>
      </p:pic>
    </p:spTree>
    <p:extLst>
      <p:ext uri="{BB962C8B-B14F-4D97-AF65-F5344CB8AC3E}">
        <p14:creationId xmlns:p14="http://schemas.microsoft.com/office/powerpoint/2010/main" val="151699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7715-E90F-CF8F-CFD2-EB264B85D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36719-6A0F-23E8-973B-2022A96EEF69}"/>
              </a:ext>
            </a:extLst>
          </p:cNvPr>
          <p:cNvSpPr>
            <a:spLocks noGrp="1"/>
          </p:cNvSpPr>
          <p:nvPr>
            <p:ph type="title"/>
          </p:nvPr>
        </p:nvSpPr>
        <p:spPr>
          <a:xfrm>
            <a:off x="841248" y="841248"/>
            <a:ext cx="10479024" cy="557784"/>
          </a:xfrm>
        </p:spPr>
        <p:txBody>
          <a:bodyPr/>
          <a:lstStyle/>
          <a:p>
            <a:r>
              <a:rPr lang="en-US" dirty="0"/>
              <a:t>Future recoupment plan</a:t>
            </a:r>
            <a:br>
              <a:rPr lang="en-US" dirty="0"/>
            </a:br>
            <a:endParaRPr lang="en-US" dirty="0"/>
          </a:p>
        </p:txBody>
      </p:sp>
      <p:sp>
        <p:nvSpPr>
          <p:cNvPr id="5" name="Content Placeholder 4">
            <a:extLst>
              <a:ext uri="{FF2B5EF4-FFF2-40B4-BE49-F238E27FC236}">
                <a16:creationId xmlns:a16="http://schemas.microsoft.com/office/drawing/2014/main" id="{B3A152EF-9FD8-757E-8F34-6445EF0B0A83}"/>
              </a:ext>
            </a:extLst>
          </p:cNvPr>
          <p:cNvSpPr>
            <a:spLocks noGrp="1"/>
          </p:cNvSpPr>
          <p:nvPr>
            <p:ph sz="quarter" idx="13"/>
          </p:nvPr>
        </p:nvSpPr>
        <p:spPr>
          <a:xfrm>
            <a:off x="841248" y="1536827"/>
            <a:ext cx="10076688" cy="4479925"/>
          </a:xfrm>
        </p:spPr>
        <p:txBody>
          <a:bodyPr/>
          <a:lstStyle/>
          <a:p>
            <a:r>
              <a:rPr lang="en-US" b="1" dirty="0"/>
              <a:t>Additional Considerations</a:t>
            </a:r>
          </a:p>
          <a:p>
            <a:pPr lvl="1"/>
            <a:r>
              <a:rPr lang="en-US" dirty="0"/>
              <a:t>Ensure that you have accounted for your overpayments</a:t>
            </a:r>
          </a:p>
          <a:p>
            <a:pPr lvl="2"/>
            <a:r>
              <a:rPr lang="en-US" dirty="0"/>
              <a:t>Ensure that March 13 cash posting matches the bank deposits</a:t>
            </a:r>
          </a:p>
          <a:p>
            <a:pPr lvl="1"/>
            <a:r>
              <a:rPr lang="en-US" dirty="0"/>
              <a:t>Utilize every opportunity to dispute the recoupments that appear incorrect.</a:t>
            </a:r>
          </a:p>
          <a:p>
            <a:pPr lvl="1"/>
            <a:r>
              <a:rPr lang="en-US" dirty="0"/>
              <a:t>Make a copy of the dashboard via screen shot</a:t>
            </a:r>
          </a:p>
          <a:p>
            <a:pPr lvl="2"/>
            <a:r>
              <a:rPr lang="en-US" dirty="0"/>
              <a:t>Verify recoupments taken match the dashboard</a:t>
            </a:r>
          </a:p>
          <a:p>
            <a:pPr lvl="1"/>
            <a:r>
              <a:rPr lang="en-US" dirty="0"/>
              <a:t>Plan for reduction in cash based on recoupment amounts to be taken</a:t>
            </a:r>
          </a:p>
          <a:p>
            <a:pPr lvl="1"/>
            <a:r>
              <a:rPr lang="en-US" dirty="0"/>
              <a:t>Timely filing exceptions will be granted for erroneous recoupments</a:t>
            </a:r>
          </a:p>
          <a:p>
            <a:pPr marL="0" indent="0">
              <a:buNone/>
            </a:pPr>
            <a:endParaRPr lang="en-US" dirty="0"/>
          </a:p>
        </p:txBody>
      </p:sp>
      <p:sp>
        <p:nvSpPr>
          <p:cNvPr id="4" name="Slide Number Placeholder 3">
            <a:extLst>
              <a:ext uri="{FF2B5EF4-FFF2-40B4-BE49-F238E27FC236}">
                <a16:creationId xmlns:a16="http://schemas.microsoft.com/office/drawing/2014/main" id="{2CF58AEF-B787-0B07-08BD-07353C0DED61}"/>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10</a:t>
            </a:fld>
            <a:endParaRPr lang="en-US" dirty="0"/>
          </a:p>
        </p:txBody>
      </p:sp>
    </p:spTree>
    <p:extLst>
      <p:ext uri="{BB962C8B-B14F-4D97-AF65-F5344CB8AC3E}">
        <p14:creationId xmlns:p14="http://schemas.microsoft.com/office/powerpoint/2010/main" val="4030145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5DD0-50D6-3A91-6100-943125EEA47D}"/>
              </a:ext>
            </a:extLst>
          </p:cNvPr>
          <p:cNvSpPr>
            <a:spLocks noGrp="1"/>
          </p:cNvSpPr>
          <p:nvPr>
            <p:ph type="title"/>
          </p:nvPr>
        </p:nvSpPr>
        <p:spPr/>
        <p:txBody>
          <a:bodyPr/>
          <a:lstStyle/>
          <a:p>
            <a:r>
              <a:rPr lang="en-US" dirty="0"/>
              <a:t>Impacts on financial statements</a:t>
            </a:r>
          </a:p>
        </p:txBody>
      </p:sp>
      <p:sp>
        <p:nvSpPr>
          <p:cNvPr id="3" name="Content Placeholder 2">
            <a:extLst>
              <a:ext uri="{FF2B5EF4-FFF2-40B4-BE49-F238E27FC236}">
                <a16:creationId xmlns:a16="http://schemas.microsoft.com/office/drawing/2014/main" id="{7D926AA8-AEEB-FEA9-30C7-F786565D4701}"/>
              </a:ext>
            </a:extLst>
          </p:cNvPr>
          <p:cNvSpPr>
            <a:spLocks noGrp="1"/>
          </p:cNvSpPr>
          <p:nvPr>
            <p:ph sz="quarter" idx="13"/>
          </p:nvPr>
        </p:nvSpPr>
        <p:spPr>
          <a:xfrm>
            <a:off x="841248" y="1536827"/>
            <a:ext cx="10308533" cy="4479925"/>
          </a:xfrm>
        </p:spPr>
        <p:txBody>
          <a:bodyPr/>
          <a:lstStyle/>
          <a:p>
            <a:r>
              <a:rPr lang="en-US" dirty="0"/>
              <a:t>May 8 2025 Transactions created new receivables and new overpayments</a:t>
            </a:r>
          </a:p>
          <a:p>
            <a:pPr lvl="1"/>
            <a:r>
              <a:rPr lang="en-US" dirty="0"/>
              <a:t>Allowance for doubtful accounts</a:t>
            </a:r>
          </a:p>
          <a:p>
            <a:pPr lvl="2"/>
            <a:r>
              <a:rPr lang="en-US" dirty="0"/>
              <a:t>Reserves for Medicaid FFS AR generated in transactions between March and May should be reduced	</a:t>
            </a:r>
          </a:p>
          <a:p>
            <a:pPr lvl="1"/>
            <a:r>
              <a:rPr lang="en-US" dirty="0"/>
              <a:t>Reliability of AR amounts due</a:t>
            </a:r>
          </a:p>
          <a:p>
            <a:pPr lvl="1"/>
            <a:r>
              <a:rPr lang="en-US" dirty="0"/>
              <a:t>AR accounting of overpayments is crucial ahead of dashboard review</a:t>
            </a:r>
          </a:p>
          <a:p>
            <a:pPr lvl="2"/>
            <a:r>
              <a:rPr lang="en-US" dirty="0"/>
              <a:t>Move all amounts posted to General Ledger account to resident AR</a:t>
            </a:r>
          </a:p>
          <a:p>
            <a:pPr lvl="2"/>
            <a:r>
              <a:rPr lang="en-US" dirty="0"/>
              <a:t>Require billers to request all missing Ras</a:t>
            </a:r>
          </a:p>
          <a:p>
            <a:pPr lvl="2"/>
            <a:r>
              <a:rPr lang="en-US" dirty="0"/>
              <a:t>Require billers to submit tickets on all unidentified recoupment amounts</a:t>
            </a:r>
          </a:p>
          <a:p>
            <a:pPr marL="384048" lvl="1" indent="0">
              <a:buNone/>
            </a:pPr>
            <a:r>
              <a:rPr lang="en-US" dirty="0"/>
              <a:t> </a:t>
            </a:r>
          </a:p>
        </p:txBody>
      </p:sp>
      <p:sp>
        <p:nvSpPr>
          <p:cNvPr id="4" name="Slide Number Placeholder 3">
            <a:extLst>
              <a:ext uri="{FF2B5EF4-FFF2-40B4-BE49-F238E27FC236}">
                <a16:creationId xmlns:a16="http://schemas.microsoft.com/office/drawing/2014/main" id="{749440A2-4710-F5DB-FBFB-EDD04F87D3C1}"/>
              </a:ext>
            </a:extLst>
          </p:cNvPr>
          <p:cNvSpPr>
            <a:spLocks noGrp="1"/>
          </p:cNvSpPr>
          <p:nvPr>
            <p:ph type="sldNum" sz="quarter" idx="11"/>
          </p:nvPr>
        </p:nvSpPr>
        <p:spPr/>
        <p:txBody>
          <a:bodyPr/>
          <a:lstStyle/>
          <a:p>
            <a:fld id="{B67B645E-C5E5-4727-B977-D372A0AA71D9}" type="slidenum">
              <a:rPr lang="en-US" smtClean="0"/>
              <a:pPr/>
              <a:t>11</a:t>
            </a:fld>
            <a:endParaRPr lang="en-US" dirty="0"/>
          </a:p>
        </p:txBody>
      </p:sp>
    </p:spTree>
    <p:extLst>
      <p:ext uri="{BB962C8B-B14F-4D97-AF65-F5344CB8AC3E}">
        <p14:creationId xmlns:p14="http://schemas.microsoft.com/office/powerpoint/2010/main" val="266835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108D-AF40-F7F1-E4E4-F2709685EB9D}"/>
              </a:ext>
            </a:extLst>
          </p:cNvPr>
          <p:cNvSpPr>
            <a:spLocks noGrp="1"/>
          </p:cNvSpPr>
          <p:nvPr>
            <p:ph type="title"/>
          </p:nvPr>
        </p:nvSpPr>
        <p:spPr/>
        <p:txBody>
          <a:bodyPr/>
          <a:lstStyle/>
          <a:p>
            <a:r>
              <a:rPr lang="en-US" dirty="0" err="1"/>
              <a:t>IMPacts</a:t>
            </a:r>
            <a:r>
              <a:rPr lang="en-US" dirty="0"/>
              <a:t> on cash flow</a:t>
            </a:r>
          </a:p>
        </p:txBody>
      </p:sp>
      <p:sp>
        <p:nvSpPr>
          <p:cNvPr id="3" name="Content Placeholder 2">
            <a:extLst>
              <a:ext uri="{FF2B5EF4-FFF2-40B4-BE49-F238E27FC236}">
                <a16:creationId xmlns:a16="http://schemas.microsoft.com/office/drawing/2014/main" id="{EA40AAF2-E026-6B43-C0BD-D4B5A137FDF8}"/>
              </a:ext>
            </a:extLst>
          </p:cNvPr>
          <p:cNvSpPr>
            <a:spLocks noGrp="1"/>
          </p:cNvSpPr>
          <p:nvPr>
            <p:ph sz="quarter" idx="13"/>
          </p:nvPr>
        </p:nvSpPr>
        <p:spPr>
          <a:xfrm>
            <a:off x="841248" y="1536827"/>
            <a:ext cx="10076688" cy="4479925"/>
          </a:xfrm>
        </p:spPr>
        <p:txBody>
          <a:bodyPr/>
          <a:lstStyle/>
          <a:p>
            <a:r>
              <a:rPr lang="en-US" dirty="0"/>
              <a:t>Total amount of recoupment should be budgeted overtime</a:t>
            </a:r>
          </a:p>
          <a:p>
            <a:pPr lvl="1"/>
            <a:r>
              <a:rPr lang="en-US" dirty="0"/>
              <a:t>Dashboard total recoupment balance * 15% for 6 month period</a:t>
            </a:r>
          </a:p>
          <a:p>
            <a:pPr lvl="1"/>
            <a:r>
              <a:rPr lang="en-US" dirty="0"/>
              <a:t>Expected to start soon after the dashboard is issued</a:t>
            </a:r>
          </a:p>
          <a:p>
            <a:pPr lvl="1"/>
            <a:r>
              <a:rPr lang="en-US" dirty="0"/>
              <a:t>No confirmed timeline on cash impact to date, estimate June-July start date</a:t>
            </a:r>
            <a:br>
              <a:rPr lang="en-US" dirty="0"/>
            </a:br>
            <a:endParaRPr lang="en-US" dirty="0"/>
          </a:p>
          <a:p>
            <a:r>
              <a:rPr lang="en-US" dirty="0"/>
              <a:t>Previous transactions occurred in two phases</a:t>
            </a:r>
          </a:p>
          <a:p>
            <a:pPr lvl="1"/>
            <a:r>
              <a:rPr lang="en-US" dirty="0"/>
              <a:t>Takeback one week and repayment of claim next week</a:t>
            </a:r>
          </a:p>
          <a:p>
            <a:pPr lvl="1"/>
            <a:r>
              <a:rPr lang="en-US" dirty="0"/>
              <a:t>Work with billers on impact to your cash flow if entire claim amount is withheld</a:t>
            </a:r>
          </a:p>
        </p:txBody>
      </p:sp>
      <p:sp>
        <p:nvSpPr>
          <p:cNvPr id="4" name="Slide Number Placeholder 3">
            <a:extLst>
              <a:ext uri="{FF2B5EF4-FFF2-40B4-BE49-F238E27FC236}">
                <a16:creationId xmlns:a16="http://schemas.microsoft.com/office/drawing/2014/main" id="{489F0025-CD90-F6C5-7A13-869EEBE71EA2}"/>
              </a:ext>
            </a:extLst>
          </p:cNvPr>
          <p:cNvSpPr>
            <a:spLocks noGrp="1"/>
          </p:cNvSpPr>
          <p:nvPr>
            <p:ph type="sldNum" sz="quarter" idx="11"/>
          </p:nvPr>
        </p:nvSpPr>
        <p:spPr/>
        <p:txBody>
          <a:bodyPr/>
          <a:lstStyle/>
          <a:p>
            <a:fld id="{B67B645E-C5E5-4727-B977-D372A0AA71D9}" type="slidenum">
              <a:rPr lang="en-US" smtClean="0"/>
              <a:pPr/>
              <a:t>12</a:t>
            </a:fld>
            <a:endParaRPr lang="en-US" dirty="0"/>
          </a:p>
        </p:txBody>
      </p:sp>
    </p:spTree>
    <p:extLst>
      <p:ext uri="{BB962C8B-B14F-4D97-AF65-F5344CB8AC3E}">
        <p14:creationId xmlns:p14="http://schemas.microsoft.com/office/powerpoint/2010/main" val="291862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98528-C673-4B59-8187-EC205C6F5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7EDEA-8545-5345-118C-10EB1F9A4368}"/>
              </a:ext>
            </a:extLst>
          </p:cNvPr>
          <p:cNvSpPr>
            <a:spLocks noGrp="1"/>
          </p:cNvSpPr>
          <p:nvPr>
            <p:ph type="title"/>
          </p:nvPr>
        </p:nvSpPr>
        <p:spPr/>
        <p:txBody>
          <a:bodyPr/>
          <a:lstStyle/>
          <a:p>
            <a:r>
              <a:rPr lang="en-US" dirty="0" err="1"/>
              <a:t>IMPacts</a:t>
            </a:r>
            <a:r>
              <a:rPr lang="en-US" dirty="0"/>
              <a:t> on cash flow</a:t>
            </a:r>
          </a:p>
        </p:txBody>
      </p:sp>
      <p:sp>
        <p:nvSpPr>
          <p:cNvPr id="3" name="Content Placeholder 2">
            <a:extLst>
              <a:ext uri="{FF2B5EF4-FFF2-40B4-BE49-F238E27FC236}">
                <a16:creationId xmlns:a16="http://schemas.microsoft.com/office/drawing/2014/main" id="{6134D205-2A80-091E-C605-6190E8DFF035}"/>
              </a:ext>
            </a:extLst>
          </p:cNvPr>
          <p:cNvSpPr>
            <a:spLocks noGrp="1"/>
          </p:cNvSpPr>
          <p:nvPr>
            <p:ph sz="quarter" idx="13"/>
          </p:nvPr>
        </p:nvSpPr>
        <p:spPr>
          <a:xfrm>
            <a:off x="841248" y="1536827"/>
            <a:ext cx="10076688" cy="4479925"/>
          </a:xfrm>
        </p:spPr>
        <p:txBody>
          <a:bodyPr/>
          <a:lstStyle/>
          <a:p>
            <a:pPr marL="0" indent="0">
              <a:buNone/>
            </a:pPr>
            <a:r>
              <a:rPr lang="en-US" dirty="0"/>
              <a:t>Example</a:t>
            </a:r>
          </a:p>
          <a:p>
            <a:r>
              <a:rPr lang="en-US" dirty="0"/>
              <a:t>Total overpayment on claim is $1000.  Total reimbursement for claim is $5000</a:t>
            </a:r>
          </a:p>
          <a:p>
            <a:pPr lvl="1"/>
            <a:r>
              <a:rPr lang="en-US" dirty="0"/>
              <a:t>ODM takeback $5000 on July 11, reducing vendor for June by $5000</a:t>
            </a:r>
          </a:p>
          <a:p>
            <a:pPr lvl="1"/>
            <a:r>
              <a:rPr lang="en-US" dirty="0"/>
              <a:t>ODM repays $4000 on July 18, reconciling account</a:t>
            </a:r>
          </a:p>
        </p:txBody>
      </p:sp>
      <p:sp>
        <p:nvSpPr>
          <p:cNvPr id="4" name="Slide Number Placeholder 3">
            <a:extLst>
              <a:ext uri="{FF2B5EF4-FFF2-40B4-BE49-F238E27FC236}">
                <a16:creationId xmlns:a16="http://schemas.microsoft.com/office/drawing/2014/main" id="{36D99A0E-627D-9E18-70DB-3B8A00ABBC0E}"/>
              </a:ext>
            </a:extLst>
          </p:cNvPr>
          <p:cNvSpPr>
            <a:spLocks noGrp="1"/>
          </p:cNvSpPr>
          <p:nvPr>
            <p:ph type="sldNum" sz="quarter" idx="11"/>
          </p:nvPr>
        </p:nvSpPr>
        <p:spPr/>
        <p:txBody>
          <a:bodyPr/>
          <a:lstStyle/>
          <a:p>
            <a:fld id="{B67B645E-C5E5-4727-B977-D372A0AA71D9}" type="slidenum">
              <a:rPr lang="en-US" smtClean="0"/>
              <a:pPr/>
              <a:t>13</a:t>
            </a:fld>
            <a:endParaRPr lang="en-US" dirty="0"/>
          </a:p>
        </p:txBody>
      </p:sp>
    </p:spTree>
    <p:extLst>
      <p:ext uri="{BB962C8B-B14F-4D97-AF65-F5344CB8AC3E}">
        <p14:creationId xmlns:p14="http://schemas.microsoft.com/office/powerpoint/2010/main" val="72794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CC25EE42-B3D5-AD1E-48BE-54CEFF2E3D79}"/>
              </a:ext>
            </a:extLst>
          </p:cNvPr>
          <p:cNvSpPr>
            <a:spLocks noGrp="1"/>
          </p:cNvSpPr>
          <p:nvPr>
            <p:ph type="title"/>
          </p:nvPr>
        </p:nvSpPr>
        <p:spPr/>
        <p:txBody>
          <a:bodyPr/>
          <a:lstStyle/>
          <a:p>
            <a:r>
              <a:rPr lang="en-US" dirty="0"/>
              <a:t>Questions?</a:t>
            </a:r>
          </a:p>
        </p:txBody>
      </p:sp>
      <p:sp>
        <p:nvSpPr>
          <p:cNvPr id="15" name="Text Placeholder 14">
            <a:extLst>
              <a:ext uri="{FF2B5EF4-FFF2-40B4-BE49-F238E27FC236}">
                <a16:creationId xmlns:a16="http://schemas.microsoft.com/office/drawing/2014/main" id="{F4027D16-8477-9439-2912-A02011AD8AC6}"/>
              </a:ext>
            </a:extLst>
          </p:cNvPr>
          <p:cNvSpPr>
            <a:spLocks noGrp="1"/>
          </p:cNvSpPr>
          <p:nvPr>
            <p:ph type="body" sz="quarter" idx="11"/>
          </p:nvPr>
        </p:nvSpPr>
        <p:spPr>
          <a:xfrm>
            <a:off x="841375" y="3705309"/>
            <a:ext cx="10479088" cy="2587625"/>
          </a:xfrm>
        </p:spPr>
        <p:txBody>
          <a:bodyPr/>
          <a:lstStyle/>
          <a:p>
            <a:r>
              <a:rPr lang="en-US" dirty="0"/>
              <a:t>Erin hart</a:t>
            </a:r>
            <a:br>
              <a:rPr lang="en-US" dirty="0"/>
            </a:br>
            <a:r>
              <a:rPr lang="en-US" dirty="0"/>
              <a:t>614-420-0291</a:t>
            </a:r>
            <a:br>
              <a:rPr lang="en-US" dirty="0"/>
            </a:br>
            <a:r>
              <a:rPr lang="en-US" dirty="0"/>
              <a:t>ehart@ohca.org</a:t>
            </a:r>
            <a:br>
              <a:rPr lang="en-US" dirty="0"/>
            </a:br>
            <a:endParaRPr lang="en-US" dirty="0"/>
          </a:p>
        </p:txBody>
      </p:sp>
    </p:spTree>
    <p:extLst>
      <p:ext uri="{BB962C8B-B14F-4D97-AF65-F5344CB8AC3E}">
        <p14:creationId xmlns:p14="http://schemas.microsoft.com/office/powerpoint/2010/main" val="198843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923F-2B95-8D5A-8578-DBC0FC0DCEA8}"/>
              </a:ext>
            </a:extLst>
          </p:cNvPr>
          <p:cNvSpPr>
            <a:spLocks noGrp="1"/>
          </p:cNvSpPr>
          <p:nvPr>
            <p:ph type="title"/>
          </p:nvPr>
        </p:nvSpPr>
        <p:spPr>
          <a:xfrm>
            <a:off x="841248" y="841248"/>
            <a:ext cx="10479024" cy="557784"/>
          </a:xfrm>
        </p:spPr>
        <p:txBody>
          <a:bodyPr/>
          <a:lstStyle/>
          <a:p>
            <a:r>
              <a:rPr lang="en-US" dirty="0"/>
              <a:t>Agenda</a:t>
            </a:r>
          </a:p>
        </p:txBody>
      </p:sp>
      <p:sp>
        <p:nvSpPr>
          <p:cNvPr id="5" name="Text Placeholder 4">
            <a:extLst>
              <a:ext uri="{FF2B5EF4-FFF2-40B4-BE49-F238E27FC236}">
                <a16:creationId xmlns:a16="http://schemas.microsoft.com/office/drawing/2014/main" id="{DFFF7AA9-7C16-A939-67C8-DF700FEF7D83}"/>
              </a:ext>
            </a:extLst>
          </p:cNvPr>
          <p:cNvSpPr>
            <a:spLocks noGrp="1"/>
          </p:cNvSpPr>
          <p:nvPr>
            <p:ph sz="quarter" idx="13"/>
          </p:nvPr>
        </p:nvSpPr>
        <p:spPr>
          <a:xfrm>
            <a:off x="841248" y="1536827"/>
            <a:ext cx="6556375" cy="4479925"/>
          </a:xfrm>
        </p:spPr>
        <p:txBody>
          <a:bodyPr/>
          <a:lstStyle/>
          <a:p>
            <a:r>
              <a:rPr lang="en-US" dirty="0"/>
              <a:t>History of overpayments</a:t>
            </a:r>
          </a:p>
          <a:p>
            <a:r>
              <a:rPr lang="en-US" dirty="0"/>
              <a:t>Future Recoupment Plan</a:t>
            </a:r>
          </a:p>
          <a:p>
            <a:r>
              <a:rPr lang="en-US" dirty="0"/>
              <a:t>Impact on Financial Statements</a:t>
            </a:r>
          </a:p>
          <a:p>
            <a:r>
              <a:rPr lang="en-US" dirty="0"/>
              <a:t>Cash Flow Preparation</a:t>
            </a:r>
          </a:p>
          <a:p>
            <a:endParaRPr lang="en-US" dirty="0"/>
          </a:p>
        </p:txBody>
      </p:sp>
      <p:sp>
        <p:nvSpPr>
          <p:cNvPr id="4" name="Slide Number Placeholder 3">
            <a:extLst>
              <a:ext uri="{FF2B5EF4-FFF2-40B4-BE49-F238E27FC236}">
                <a16:creationId xmlns:a16="http://schemas.microsoft.com/office/drawing/2014/main" id="{58FEA6BC-F3A8-6DDC-F1F8-6348F54E8BE2}"/>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2</a:t>
            </a:fld>
            <a:endParaRPr lang="en-US" dirty="0"/>
          </a:p>
        </p:txBody>
      </p:sp>
    </p:spTree>
    <p:extLst>
      <p:ext uri="{BB962C8B-B14F-4D97-AF65-F5344CB8AC3E}">
        <p14:creationId xmlns:p14="http://schemas.microsoft.com/office/powerpoint/2010/main" val="413263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D1FD-9CC8-4CB0-8247-CFAB90695FE8}"/>
              </a:ext>
            </a:extLst>
          </p:cNvPr>
          <p:cNvSpPr>
            <a:spLocks noGrp="1"/>
          </p:cNvSpPr>
          <p:nvPr>
            <p:ph type="title"/>
          </p:nvPr>
        </p:nvSpPr>
        <p:spPr>
          <a:xfrm>
            <a:off x="841248" y="841248"/>
            <a:ext cx="10479024" cy="557784"/>
          </a:xfrm>
        </p:spPr>
        <p:txBody>
          <a:bodyPr/>
          <a:lstStyle/>
          <a:p>
            <a:r>
              <a:rPr lang="en-US" dirty="0"/>
              <a:t>History of overpayments</a:t>
            </a:r>
            <a:br>
              <a:rPr lang="en-US" dirty="0"/>
            </a:br>
            <a:endParaRPr lang="en-US" dirty="0"/>
          </a:p>
        </p:txBody>
      </p:sp>
      <p:graphicFrame>
        <p:nvGraphicFramePr>
          <p:cNvPr id="7" name="Content Placeholder 6" descr="A timeline of the product launch">
            <a:extLst>
              <a:ext uri="{FF2B5EF4-FFF2-40B4-BE49-F238E27FC236}">
                <a16:creationId xmlns:a16="http://schemas.microsoft.com/office/drawing/2014/main" id="{7C6232C6-2D10-0E10-D9E1-9A3759D68BAF}"/>
              </a:ext>
            </a:extLst>
          </p:cNvPr>
          <p:cNvGraphicFramePr>
            <a:graphicFrameLocks noGrp="1"/>
          </p:cNvGraphicFramePr>
          <p:nvPr>
            <p:ph sz="quarter" idx="14"/>
            <p:extLst>
              <p:ext uri="{D42A27DB-BD31-4B8C-83A1-F6EECF244321}">
                <p14:modId xmlns:p14="http://schemas.microsoft.com/office/powerpoint/2010/main" val="4071316044"/>
              </p:ext>
            </p:extLst>
          </p:nvPr>
        </p:nvGraphicFramePr>
        <p:xfrm>
          <a:off x="1073021" y="2266951"/>
          <a:ext cx="10170368" cy="374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E7814C5-5D60-0866-7B45-798BC7C8D1CB}"/>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3</a:t>
            </a:fld>
            <a:endParaRPr lang="en-US" dirty="0"/>
          </a:p>
        </p:txBody>
      </p:sp>
    </p:spTree>
    <p:extLst>
      <p:ext uri="{BB962C8B-B14F-4D97-AF65-F5344CB8AC3E}">
        <p14:creationId xmlns:p14="http://schemas.microsoft.com/office/powerpoint/2010/main" val="8977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4355D-E9BB-4217-C6B9-D05943FC6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27341-286A-1E1F-9AC0-08517A2F665C}"/>
              </a:ext>
            </a:extLst>
          </p:cNvPr>
          <p:cNvSpPr>
            <a:spLocks noGrp="1"/>
          </p:cNvSpPr>
          <p:nvPr>
            <p:ph type="title"/>
          </p:nvPr>
        </p:nvSpPr>
        <p:spPr/>
        <p:txBody>
          <a:bodyPr/>
          <a:lstStyle/>
          <a:p>
            <a:r>
              <a:rPr lang="en-US" dirty="0"/>
              <a:t>HISTORY OF OVERPAYMENTS</a:t>
            </a:r>
          </a:p>
        </p:txBody>
      </p:sp>
      <p:sp>
        <p:nvSpPr>
          <p:cNvPr id="4" name="Text Placeholder 3">
            <a:extLst>
              <a:ext uri="{FF2B5EF4-FFF2-40B4-BE49-F238E27FC236}">
                <a16:creationId xmlns:a16="http://schemas.microsoft.com/office/drawing/2014/main" id="{C6E1BF0F-13FC-D675-5585-EB08421D9B84}"/>
              </a:ext>
            </a:extLst>
          </p:cNvPr>
          <p:cNvSpPr>
            <a:spLocks noGrp="1"/>
          </p:cNvSpPr>
          <p:nvPr>
            <p:ph type="body" sz="quarter" idx="15"/>
          </p:nvPr>
        </p:nvSpPr>
        <p:spPr>
          <a:xfrm>
            <a:off x="841248" y="1536826"/>
            <a:ext cx="9601199" cy="557784"/>
          </a:xfrm>
        </p:spPr>
        <p:txBody>
          <a:bodyPr/>
          <a:lstStyle/>
          <a:p>
            <a:r>
              <a:rPr lang="en-US" dirty="0"/>
              <a:t>Original overpayments</a:t>
            </a:r>
          </a:p>
        </p:txBody>
      </p:sp>
      <p:sp>
        <p:nvSpPr>
          <p:cNvPr id="5" name="Content Placeholder 4">
            <a:extLst>
              <a:ext uri="{FF2B5EF4-FFF2-40B4-BE49-F238E27FC236}">
                <a16:creationId xmlns:a16="http://schemas.microsoft.com/office/drawing/2014/main" id="{AEB85DC4-BCBD-19DB-0827-77D03F2FBEBC}"/>
              </a:ext>
            </a:extLst>
          </p:cNvPr>
          <p:cNvSpPr>
            <a:spLocks noGrp="1"/>
          </p:cNvSpPr>
          <p:nvPr>
            <p:ph sz="quarter" idx="14"/>
          </p:nvPr>
        </p:nvSpPr>
        <p:spPr>
          <a:xfrm>
            <a:off x="737118" y="2267712"/>
            <a:ext cx="9705330" cy="3767328"/>
          </a:xfrm>
        </p:spPr>
        <p:txBody>
          <a:bodyPr/>
          <a:lstStyle/>
          <a:p>
            <a:r>
              <a:rPr lang="en-US" dirty="0"/>
              <a:t>2023 overpayments originated from duplicate billing in MITS and PNM</a:t>
            </a:r>
          </a:p>
          <a:p>
            <a:r>
              <a:rPr lang="en-US" dirty="0"/>
              <a:t>December 2023 overpayments originated from ODM initiated adjustment claims to correct incorrect payments that did not deduct patient liability</a:t>
            </a:r>
          </a:p>
          <a:p>
            <a:r>
              <a:rPr lang="en-US" dirty="0"/>
              <a:t>Original attempts to recoup these dollars were unsuccessful</a:t>
            </a:r>
          </a:p>
          <a:p>
            <a:r>
              <a:rPr lang="en-US" dirty="0"/>
              <a:t>We requested staggered repayment and ability to review recoupments prior to initiation</a:t>
            </a:r>
          </a:p>
          <a:p>
            <a:pPr marL="0" indent="0">
              <a:buNone/>
            </a:pPr>
            <a:endParaRPr lang="en-US" dirty="0"/>
          </a:p>
        </p:txBody>
      </p:sp>
      <p:sp>
        <p:nvSpPr>
          <p:cNvPr id="6" name="Slide Number Placeholder 5">
            <a:extLst>
              <a:ext uri="{FF2B5EF4-FFF2-40B4-BE49-F238E27FC236}">
                <a16:creationId xmlns:a16="http://schemas.microsoft.com/office/drawing/2014/main" id="{2647F218-8BA7-9CF2-8D09-FCEFB53E0FCA}"/>
              </a:ext>
            </a:extLst>
          </p:cNvPr>
          <p:cNvSpPr>
            <a:spLocks noGrp="1"/>
          </p:cNvSpPr>
          <p:nvPr>
            <p:ph type="sldNum" sz="quarter" idx="11"/>
          </p:nvPr>
        </p:nvSpPr>
        <p:spPr/>
        <p:txBody>
          <a:bodyPr/>
          <a:lstStyle/>
          <a:p>
            <a:fld id="{B67B645E-C5E5-4727-B977-D372A0AA71D9}" type="slidenum">
              <a:rPr lang="en-US" smtClean="0"/>
              <a:pPr/>
              <a:t>4</a:t>
            </a:fld>
            <a:endParaRPr lang="en-US" dirty="0"/>
          </a:p>
        </p:txBody>
      </p:sp>
    </p:spTree>
    <p:extLst>
      <p:ext uri="{BB962C8B-B14F-4D97-AF65-F5344CB8AC3E}">
        <p14:creationId xmlns:p14="http://schemas.microsoft.com/office/powerpoint/2010/main" val="142464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34DAF-F207-3061-24D6-6AFF552418DC}"/>
              </a:ext>
            </a:extLst>
          </p:cNvPr>
          <p:cNvSpPr>
            <a:spLocks noGrp="1"/>
          </p:cNvSpPr>
          <p:nvPr>
            <p:ph type="title"/>
          </p:nvPr>
        </p:nvSpPr>
        <p:spPr>
          <a:xfrm>
            <a:off x="841248" y="841248"/>
            <a:ext cx="10479024" cy="557784"/>
          </a:xfrm>
        </p:spPr>
        <p:txBody>
          <a:bodyPr/>
          <a:lstStyle/>
          <a:p>
            <a:r>
              <a:rPr lang="en-US" dirty="0"/>
              <a:t>March 2025 transactions</a:t>
            </a:r>
            <a:br>
              <a:rPr lang="en-US" dirty="0"/>
            </a:br>
            <a:endParaRPr lang="en-US" dirty="0"/>
          </a:p>
        </p:txBody>
      </p:sp>
      <p:sp>
        <p:nvSpPr>
          <p:cNvPr id="5" name="Content Placeholder 4">
            <a:extLst>
              <a:ext uri="{FF2B5EF4-FFF2-40B4-BE49-F238E27FC236}">
                <a16:creationId xmlns:a16="http://schemas.microsoft.com/office/drawing/2014/main" id="{8A94AC61-4F6E-98E2-D42B-F2114BBA120D}"/>
              </a:ext>
            </a:extLst>
          </p:cNvPr>
          <p:cNvSpPr>
            <a:spLocks noGrp="1"/>
          </p:cNvSpPr>
          <p:nvPr>
            <p:ph sz="quarter" idx="13"/>
          </p:nvPr>
        </p:nvSpPr>
        <p:spPr>
          <a:xfrm>
            <a:off x="841248" y="1536827"/>
            <a:ext cx="10076688" cy="4479925"/>
          </a:xfrm>
        </p:spPr>
        <p:txBody>
          <a:bodyPr/>
          <a:lstStyle/>
          <a:p>
            <a:r>
              <a:rPr lang="en-US" b="1" dirty="0"/>
              <a:t>February 28 2025 </a:t>
            </a:r>
            <a:r>
              <a:rPr lang="en-US" dirty="0"/>
              <a:t>ODM issues communication indicating that they will begin recouping overpayments from duplicate claims and patient liability overpayments over a 6 month period of time.  Providers would receive a report that shows the recoupments to be taken and have an opportunity to dispute.</a:t>
            </a:r>
          </a:p>
          <a:p>
            <a:r>
              <a:rPr lang="en-US" b="1" dirty="0"/>
              <a:t>March 6 2025 </a:t>
            </a:r>
            <a:r>
              <a:rPr lang="en-US" dirty="0"/>
              <a:t>OHCA Members report recoupments seen on RA</a:t>
            </a:r>
          </a:p>
          <a:p>
            <a:r>
              <a:rPr lang="en-US" b="1" dirty="0"/>
              <a:t>March 13 2025 </a:t>
            </a:r>
            <a:r>
              <a:rPr lang="en-US" dirty="0"/>
              <a:t>ODM attempts to stop the transactions. Some providers receive a normal payment with no issues</a:t>
            </a:r>
          </a:p>
          <a:p>
            <a:pPr lvl="1"/>
            <a:r>
              <a:rPr lang="en-US" dirty="0"/>
              <a:t>Most providers receive two payments.  One with recoupments and one LTC Correction Payment with no information on the payment</a:t>
            </a:r>
          </a:p>
          <a:p>
            <a:endParaRPr lang="en-US" dirty="0"/>
          </a:p>
        </p:txBody>
      </p:sp>
      <p:sp>
        <p:nvSpPr>
          <p:cNvPr id="4" name="Slide Number Placeholder 3">
            <a:extLst>
              <a:ext uri="{FF2B5EF4-FFF2-40B4-BE49-F238E27FC236}">
                <a16:creationId xmlns:a16="http://schemas.microsoft.com/office/drawing/2014/main" id="{D04F9477-0E09-541A-1BEE-18EAF43FE06E}"/>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5</a:t>
            </a:fld>
            <a:endParaRPr lang="en-US" dirty="0"/>
          </a:p>
        </p:txBody>
      </p:sp>
    </p:spTree>
    <p:extLst>
      <p:ext uri="{BB962C8B-B14F-4D97-AF65-F5344CB8AC3E}">
        <p14:creationId xmlns:p14="http://schemas.microsoft.com/office/powerpoint/2010/main" val="368847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88B4-CBDC-5B69-B2AB-8804155F8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DA71A-676C-0924-3737-E8B6B4974101}"/>
              </a:ext>
            </a:extLst>
          </p:cNvPr>
          <p:cNvSpPr>
            <a:spLocks noGrp="1"/>
          </p:cNvSpPr>
          <p:nvPr>
            <p:ph type="title"/>
          </p:nvPr>
        </p:nvSpPr>
        <p:spPr>
          <a:xfrm>
            <a:off x="841248" y="841248"/>
            <a:ext cx="10479024" cy="557784"/>
          </a:xfrm>
        </p:spPr>
        <p:txBody>
          <a:bodyPr/>
          <a:lstStyle/>
          <a:p>
            <a:r>
              <a:rPr lang="en-US" dirty="0"/>
              <a:t>Correcting remittance advice</a:t>
            </a:r>
            <a:br>
              <a:rPr lang="en-US" dirty="0"/>
            </a:br>
            <a:endParaRPr lang="en-US" dirty="0"/>
          </a:p>
        </p:txBody>
      </p:sp>
      <p:sp>
        <p:nvSpPr>
          <p:cNvPr id="5" name="Content Placeholder 4">
            <a:extLst>
              <a:ext uri="{FF2B5EF4-FFF2-40B4-BE49-F238E27FC236}">
                <a16:creationId xmlns:a16="http://schemas.microsoft.com/office/drawing/2014/main" id="{A09B4404-5B6D-C674-0FEB-D0F6F8C3408D}"/>
              </a:ext>
            </a:extLst>
          </p:cNvPr>
          <p:cNvSpPr>
            <a:spLocks noGrp="1"/>
          </p:cNvSpPr>
          <p:nvPr>
            <p:ph sz="quarter" idx="13"/>
          </p:nvPr>
        </p:nvSpPr>
        <p:spPr>
          <a:xfrm>
            <a:off x="841248" y="1536827"/>
            <a:ext cx="10076688" cy="4479925"/>
          </a:xfrm>
        </p:spPr>
        <p:txBody>
          <a:bodyPr>
            <a:normAutofit/>
          </a:bodyPr>
          <a:lstStyle/>
          <a:p>
            <a:r>
              <a:rPr lang="en-US" b="1" dirty="0"/>
              <a:t>May 2- May 9, 2025 </a:t>
            </a:r>
            <a:r>
              <a:rPr lang="en-US" dirty="0"/>
              <a:t>ODM issues new versions of the March 13 remittance advice report and remove erroneous versions on PNM.  It is only in PDF form in PNM and no 835 (electronic version) was generated.</a:t>
            </a:r>
          </a:p>
          <a:p>
            <a:pPr lvl="1"/>
            <a:r>
              <a:rPr lang="en-US" dirty="0"/>
              <a:t>Providers should remove the original posting of the original March 13 remit and </a:t>
            </a:r>
            <a:r>
              <a:rPr lang="en-US" u="sng" dirty="0"/>
              <a:t>only post the remits that are now in PNM</a:t>
            </a:r>
          </a:p>
          <a:p>
            <a:pPr lvl="1"/>
            <a:r>
              <a:rPr lang="en-US" dirty="0"/>
              <a:t>Some providers received multiple payments on March 13.  </a:t>
            </a:r>
          </a:p>
          <a:p>
            <a:endParaRPr lang="en-US" dirty="0"/>
          </a:p>
        </p:txBody>
      </p:sp>
      <p:sp>
        <p:nvSpPr>
          <p:cNvPr id="4" name="Slide Number Placeholder 3">
            <a:extLst>
              <a:ext uri="{FF2B5EF4-FFF2-40B4-BE49-F238E27FC236}">
                <a16:creationId xmlns:a16="http://schemas.microsoft.com/office/drawing/2014/main" id="{4464A51E-E29B-FFEB-E855-3DB9167EE447}"/>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6</a:t>
            </a:fld>
            <a:endParaRPr lang="en-US" dirty="0"/>
          </a:p>
        </p:txBody>
      </p:sp>
    </p:spTree>
    <p:extLst>
      <p:ext uri="{BB962C8B-B14F-4D97-AF65-F5344CB8AC3E}">
        <p14:creationId xmlns:p14="http://schemas.microsoft.com/office/powerpoint/2010/main" val="93273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FDBCE-6447-F7A3-BAD5-C428E55F8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60063-8C41-2D3E-C9F9-ED2FE59EC061}"/>
              </a:ext>
            </a:extLst>
          </p:cNvPr>
          <p:cNvSpPr>
            <a:spLocks noGrp="1"/>
          </p:cNvSpPr>
          <p:nvPr>
            <p:ph type="title"/>
          </p:nvPr>
        </p:nvSpPr>
        <p:spPr>
          <a:xfrm>
            <a:off x="841248" y="841248"/>
            <a:ext cx="10479024" cy="557784"/>
          </a:xfrm>
        </p:spPr>
        <p:txBody>
          <a:bodyPr/>
          <a:lstStyle/>
          <a:p>
            <a:r>
              <a:rPr lang="en-US" dirty="0"/>
              <a:t>May 2025 Transactions</a:t>
            </a:r>
            <a:br>
              <a:rPr lang="en-US" dirty="0"/>
            </a:br>
            <a:endParaRPr lang="en-US" dirty="0"/>
          </a:p>
        </p:txBody>
      </p:sp>
      <p:sp>
        <p:nvSpPr>
          <p:cNvPr id="5" name="Content Placeholder 4">
            <a:extLst>
              <a:ext uri="{FF2B5EF4-FFF2-40B4-BE49-F238E27FC236}">
                <a16:creationId xmlns:a16="http://schemas.microsoft.com/office/drawing/2014/main" id="{26C48CC0-C2D1-ABC0-2D10-B773083DB097}"/>
              </a:ext>
            </a:extLst>
          </p:cNvPr>
          <p:cNvSpPr>
            <a:spLocks noGrp="1"/>
          </p:cNvSpPr>
          <p:nvPr>
            <p:ph sz="quarter" idx="13"/>
          </p:nvPr>
        </p:nvSpPr>
        <p:spPr>
          <a:xfrm>
            <a:off x="841248" y="1536827"/>
            <a:ext cx="10076688" cy="4479925"/>
          </a:xfrm>
        </p:spPr>
        <p:txBody>
          <a:bodyPr/>
          <a:lstStyle/>
          <a:p>
            <a:r>
              <a:rPr lang="en-US" b="1" dirty="0"/>
              <a:t>May 8 2025  </a:t>
            </a:r>
            <a:r>
              <a:rPr lang="en-US" dirty="0"/>
              <a:t>OHCA members report additional recoupments applied to their payments this week in the hundreds of thousands of dollars.  Some of these payments also include the April room and board payment</a:t>
            </a:r>
          </a:p>
          <a:p>
            <a:r>
              <a:rPr lang="en-US" b="1" dirty="0"/>
              <a:t>May 20 2025 </a:t>
            </a:r>
            <a:r>
              <a:rPr lang="en-US" dirty="0"/>
              <a:t>OHCA meets with ODM and learns that the May 8 recoupments are to offset the March 13 overpayments and should not contain recoupments from the larger overpayment project resultant of 2022 and 2023 transactions.</a:t>
            </a:r>
          </a:p>
          <a:p>
            <a:pPr lvl="1"/>
            <a:r>
              <a:rPr lang="en-US" dirty="0"/>
              <a:t>These are not clean transactions.</a:t>
            </a:r>
          </a:p>
          <a:p>
            <a:pPr lvl="1"/>
            <a:r>
              <a:rPr lang="en-US" dirty="0"/>
              <a:t>Underpayments and additional overpayments, while small, still resulted.</a:t>
            </a:r>
          </a:p>
          <a:p>
            <a:endParaRPr lang="en-US" dirty="0"/>
          </a:p>
        </p:txBody>
      </p:sp>
      <p:sp>
        <p:nvSpPr>
          <p:cNvPr id="4" name="Slide Number Placeholder 3">
            <a:extLst>
              <a:ext uri="{FF2B5EF4-FFF2-40B4-BE49-F238E27FC236}">
                <a16:creationId xmlns:a16="http://schemas.microsoft.com/office/drawing/2014/main" id="{0DE2B8E5-E3F6-9B18-5E19-C0C25816A8FE}"/>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7</a:t>
            </a:fld>
            <a:endParaRPr lang="en-US" dirty="0"/>
          </a:p>
        </p:txBody>
      </p:sp>
    </p:spTree>
    <p:extLst>
      <p:ext uri="{BB962C8B-B14F-4D97-AF65-F5344CB8AC3E}">
        <p14:creationId xmlns:p14="http://schemas.microsoft.com/office/powerpoint/2010/main" val="190467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ED58-1007-35C7-9523-B06CB074B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9CC43-0F8D-B2BE-A228-E0673156352D}"/>
              </a:ext>
            </a:extLst>
          </p:cNvPr>
          <p:cNvSpPr>
            <a:spLocks noGrp="1"/>
          </p:cNvSpPr>
          <p:nvPr>
            <p:ph type="title"/>
          </p:nvPr>
        </p:nvSpPr>
        <p:spPr>
          <a:xfrm>
            <a:off x="841248" y="841248"/>
            <a:ext cx="10479024" cy="557784"/>
          </a:xfrm>
        </p:spPr>
        <p:txBody>
          <a:bodyPr/>
          <a:lstStyle/>
          <a:p>
            <a:r>
              <a:rPr lang="en-US" dirty="0"/>
              <a:t>Held accounts received</a:t>
            </a:r>
            <a:br>
              <a:rPr lang="en-US" dirty="0"/>
            </a:br>
            <a:endParaRPr lang="en-US" dirty="0"/>
          </a:p>
        </p:txBody>
      </p:sp>
      <p:sp>
        <p:nvSpPr>
          <p:cNvPr id="5" name="Content Placeholder 4">
            <a:extLst>
              <a:ext uri="{FF2B5EF4-FFF2-40B4-BE49-F238E27FC236}">
                <a16:creationId xmlns:a16="http://schemas.microsoft.com/office/drawing/2014/main" id="{EE2B7162-6449-FC21-7DAA-3BD02B0479A6}"/>
              </a:ext>
            </a:extLst>
          </p:cNvPr>
          <p:cNvSpPr>
            <a:spLocks noGrp="1"/>
          </p:cNvSpPr>
          <p:nvPr>
            <p:ph sz="quarter" idx="13"/>
          </p:nvPr>
        </p:nvSpPr>
        <p:spPr>
          <a:xfrm>
            <a:off x="841248" y="1536827"/>
            <a:ext cx="10076688" cy="4479925"/>
          </a:xfrm>
        </p:spPr>
        <p:txBody>
          <a:bodyPr/>
          <a:lstStyle/>
          <a:p>
            <a:r>
              <a:rPr lang="en-US" b="1" dirty="0"/>
              <a:t>When ODM intervened in the March 13 payments, some claims A/R were held</a:t>
            </a:r>
          </a:p>
          <a:p>
            <a:pPr lvl="1"/>
            <a:r>
              <a:rPr lang="en-US" dirty="0"/>
              <a:t>These claim holds were released in two batches</a:t>
            </a:r>
          </a:p>
          <a:p>
            <a:pPr lvl="1"/>
            <a:r>
              <a:rPr lang="en-US" dirty="0"/>
              <a:t>The most recent claim hold release was on May 8</a:t>
            </a:r>
          </a:p>
          <a:p>
            <a:pPr lvl="1"/>
            <a:r>
              <a:rPr lang="en-US" dirty="0"/>
              <a:t>Cash receipts for March through May should be averaged to see if you are still short cash for those payments</a:t>
            </a:r>
          </a:p>
          <a:p>
            <a:endParaRPr lang="en-US" dirty="0"/>
          </a:p>
        </p:txBody>
      </p:sp>
      <p:sp>
        <p:nvSpPr>
          <p:cNvPr id="4" name="Slide Number Placeholder 3">
            <a:extLst>
              <a:ext uri="{FF2B5EF4-FFF2-40B4-BE49-F238E27FC236}">
                <a16:creationId xmlns:a16="http://schemas.microsoft.com/office/drawing/2014/main" id="{5F713C24-157C-ADB1-F233-184C6504EBBD}"/>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8</a:t>
            </a:fld>
            <a:endParaRPr lang="en-US" dirty="0"/>
          </a:p>
        </p:txBody>
      </p:sp>
    </p:spTree>
    <p:extLst>
      <p:ext uri="{BB962C8B-B14F-4D97-AF65-F5344CB8AC3E}">
        <p14:creationId xmlns:p14="http://schemas.microsoft.com/office/powerpoint/2010/main" val="30046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6B271-13D1-4C09-F01A-DB5B4486E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DDFC0-BCF9-70D6-A027-E1F256089F8D}"/>
              </a:ext>
            </a:extLst>
          </p:cNvPr>
          <p:cNvSpPr>
            <a:spLocks noGrp="1"/>
          </p:cNvSpPr>
          <p:nvPr>
            <p:ph type="title"/>
          </p:nvPr>
        </p:nvSpPr>
        <p:spPr>
          <a:xfrm>
            <a:off x="841248" y="841248"/>
            <a:ext cx="10479024" cy="557784"/>
          </a:xfrm>
        </p:spPr>
        <p:txBody>
          <a:bodyPr/>
          <a:lstStyle/>
          <a:p>
            <a:r>
              <a:rPr lang="en-US" dirty="0"/>
              <a:t>Future recoupment plan</a:t>
            </a:r>
            <a:br>
              <a:rPr lang="en-US" dirty="0"/>
            </a:br>
            <a:endParaRPr lang="en-US" dirty="0"/>
          </a:p>
        </p:txBody>
      </p:sp>
      <p:sp>
        <p:nvSpPr>
          <p:cNvPr id="5" name="Content Placeholder 4">
            <a:extLst>
              <a:ext uri="{FF2B5EF4-FFF2-40B4-BE49-F238E27FC236}">
                <a16:creationId xmlns:a16="http://schemas.microsoft.com/office/drawing/2014/main" id="{AB5E0E88-6456-A3C0-97EB-5EBAF6C069D0}"/>
              </a:ext>
            </a:extLst>
          </p:cNvPr>
          <p:cNvSpPr>
            <a:spLocks noGrp="1"/>
          </p:cNvSpPr>
          <p:nvPr>
            <p:ph sz="quarter" idx="13"/>
          </p:nvPr>
        </p:nvSpPr>
        <p:spPr>
          <a:xfrm>
            <a:off x="841248" y="1536827"/>
            <a:ext cx="10076688" cy="4479925"/>
          </a:xfrm>
        </p:spPr>
        <p:txBody>
          <a:bodyPr/>
          <a:lstStyle/>
          <a:p>
            <a:r>
              <a:rPr lang="en-US" b="1" dirty="0"/>
              <a:t>During our meeting on May 20, ODM affirmed the following:</a:t>
            </a:r>
          </a:p>
          <a:p>
            <a:pPr lvl="1"/>
            <a:r>
              <a:rPr lang="en-US" dirty="0"/>
              <a:t>OHCA members will receive a dashboard to review prior to recoupments of original overpayments</a:t>
            </a:r>
          </a:p>
          <a:p>
            <a:pPr lvl="1"/>
            <a:r>
              <a:rPr lang="en-US" dirty="0"/>
              <a:t>Providers will be given an opportunity to dispute overpayments that you feel are not correct prior to the recoupments initiating</a:t>
            </a:r>
          </a:p>
          <a:p>
            <a:pPr lvl="1"/>
            <a:r>
              <a:rPr lang="en-US" dirty="0"/>
              <a:t>Timeline and exact process are still unknown</a:t>
            </a:r>
          </a:p>
          <a:p>
            <a:pPr lvl="1"/>
            <a:r>
              <a:rPr lang="en-US" dirty="0"/>
              <a:t>Total recoupment amount will be taken over 6 months at 15% a month</a:t>
            </a:r>
          </a:p>
          <a:p>
            <a:endParaRPr lang="en-US" dirty="0"/>
          </a:p>
        </p:txBody>
      </p:sp>
      <p:sp>
        <p:nvSpPr>
          <p:cNvPr id="4" name="Slide Number Placeholder 3">
            <a:extLst>
              <a:ext uri="{FF2B5EF4-FFF2-40B4-BE49-F238E27FC236}">
                <a16:creationId xmlns:a16="http://schemas.microsoft.com/office/drawing/2014/main" id="{E3F8ABDF-6DC5-B0A0-5D4B-2E937A83F99D}"/>
              </a:ext>
            </a:extLst>
          </p:cNvPr>
          <p:cNvSpPr>
            <a:spLocks noGrp="1"/>
          </p:cNvSpPr>
          <p:nvPr>
            <p:ph type="sldNum" sz="quarter" idx="11"/>
          </p:nvPr>
        </p:nvSpPr>
        <p:spPr>
          <a:xfrm>
            <a:off x="10917936" y="6385422"/>
            <a:ext cx="843264" cy="288000"/>
          </a:xfrm>
        </p:spPr>
        <p:txBody>
          <a:bodyPr/>
          <a:lstStyle/>
          <a:p>
            <a:fld id="{B67B645E-C5E5-4727-B977-D372A0AA71D9}" type="slidenum">
              <a:rPr lang="en-US" smtClean="0"/>
              <a:pPr/>
              <a:t>9</a:t>
            </a:fld>
            <a:endParaRPr lang="en-US" dirty="0"/>
          </a:p>
        </p:txBody>
      </p:sp>
    </p:spTree>
    <p:extLst>
      <p:ext uri="{BB962C8B-B14F-4D97-AF65-F5344CB8AC3E}">
        <p14:creationId xmlns:p14="http://schemas.microsoft.com/office/powerpoint/2010/main" val="2727944109"/>
      </p:ext>
    </p:extLst>
  </p:cSld>
  <p:clrMapOvr>
    <a:masterClrMapping/>
  </p:clrMapOvr>
</p:sld>
</file>

<file path=ppt/theme/theme1.xml><?xml version="1.0" encoding="utf-8"?>
<a:theme xmlns:a="http://schemas.openxmlformats.org/drawingml/2006/main" name="Custom">
  <a:themeElements>
    <a:clrScheme name="TM66835393">
      <a:dk1>
        <a:srgbClr val="000000"/>
      </a:dk1>
      <a:lt1>
        <a:srgbClr val="FFFFFF"/>
      </a:lt1>
      <a:dk2>
        <a:srgbClr val="44546A"/>
      </a:dk2>
      <a:lt2>
        <a:srgbClr val="E7E6E6"/>
      </a:lt2>
      <a:accent1>
        <a:srgbClr val="55BC7E"/>
      </a:accent1>
      <a:accent2>
        <a:srgbClr val="FFC330"/>
      </a:accent2>
      <a:accent3>
        <a:srgbClr val="BE80FF"/>
      </a:accent3>
      <a:accent4>
        <a:srgbClr val="FF8345"/>
      </a:accent4>
      <a:accent5>
        <a:srgbClr val="FF70BF"/>
      </a:accent5>
      <a:accent6>
        <a:srgbClr val="60A2F5"/>
      </a:accent6>
      <a:hlink>
        <a:srgbClr val="5C4EDC"/>
      </a:hlink>
      <a:folHlink>
        <a:srgbClr val="7FC5FF"/>
      </a:folHlink>
    </a:clrScheme>
    <a:fontScheme name="Custom 32">
      <a:majorFont>
        <a:latin typeface="Aptos"/>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66835393_win32_SD_v3" id="{4170EB69-3ACE-4C18-BE4C-C6CBD8BF8A79}" vid="{8A480AB3-AE5D-4813-AA67-ADACC5EA6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8837B91-4329-4308-94DA-BB811B5F3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Corporate colors presentation</Template>
  <TotalTime>82</TotalTime>
  <Words>798</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Light</vt:lpstr>
      <vt:lpstr>Arial</vt:lpstr>
      <vt:lpstr>Calibri</vt:lpstr>
      <vt:lpstr>Custom</vt:lpstr>
      <vt:lpstr> </vt:lpstr>
      <vt:lpstr>Agenda</vt:lpstr>
      <vt:lpstr>History of overpayments </vt:lpstr>
      <vt:lpstr>HISTORY OF OVERPAYMENTS</vt:lpstr>
      <vt:lpstr>March 2025 transactions </vt:lpstr>
      <vt:lpstr>Correcting remittance advice </vt:lpstr>
      <vt:lpstr>May 2025 Transactions </vt:lpstr>
      <vt:lpstr>Held accounts received </vt:lpstr>
      <vt:lpstr>Future recoupment plan </vt:lpstr>
      <vt:lpstr>Future recoupment plan </vt:lpstr>
      <vt:lpstr>Impacts on financial statements</vt:lpstr>
      <vt:lpstr>IMPacts on cash flow</vt:lpstr>
      <vt:lpstr>IMPacts on cash flow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Hart</dc:creator>
  <cp:lastModifiedBy>Erin Hart</cp:lastModifiedBy>
  <cp:revision>4</cp:revision>
  <dcterms:created xsi:type="dcterms:W3CDTF">2025-05-25T13:32:42Z</dcterms:created>
  <dcterms:modified xsi:type="dcterms:W3CDTF">2025-05-29T19:15:12Z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