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15"/>
  </p:notesMasterIdLst>
  <p:sldIdLst>
    <p:sldId id="256" r:id="rId2"/>
    <p:sldId id="257" r:id="rId3"/>
    <p:sldId id="267" r:id="rId4"/>
    <p:sldId id="268" r:id="rId5"/>
    <p:sldId id="275" r:id="rId6"/>
    <p:sldId id="1850" r:id="rId7"/>
    <p:sldId id="1851" r:id="rId8"/>
    <p:sldId id="269" r:id="rId9"/>
    <p:sldId id="270" r:id="rId10"/>
    <p:sldId id="271" r:id="rId11"/>
    <p:sldId id="272" r:id="rId12"/>
    <p:sldId id="273" r:id="rId13"/>
    <p:sldId id="274" r:id="rId14"/>
    <p:sldId id="276" r:id="rId15"/>
    <p:sldId id="277" r:id="rId16"/>
    <p:sldId id="278" r:id="rId17"/>
    <p:sldId id="279" r:id="rId18"/>
    <p:sldId id="280" r:id="rId19"/>
    <p:sldId id="288" r:id="rId20"/>
    <p:sldId id="1852" r:id="rId21"/>
    <p:sldId id="281" r:id="rId22"/>
    <p:sldId id="282" r:id="rId23"/>
    <p:sldId id="283" r:id="rId24"/>
    <p:sldId id="284" r:id="rId25"/>
    <p:sldId id="285" r:id="rId26"/>
    <p:sldId id="286" r:id="rId27"/>
    <p:sldId id="287" r:id="rId28"/>
    <p:sldId id="258" r:id="rId29"/>
    <p:sldId id="1888" r:id="rId30"/>
    <p:sldId id="1831" r:id="rId31"/>
    <p:sldId id="1832" r:id="rId32"/>
    <p:sldId id="1833" r:id="rId33"/>
    <p:sldId id="1834" r:id="rId34"/>
    <p:sldId id="1835" r:id="rId35"/>
    <p:sldId id="1836" r:id="rId36"/>
    <p:sldId id="1837" r:id="rId37"/>
    <p:sldId id="1840" r:id="rId38"/>
    <p:sldId id="1838" r:id="rId39"/>
    <p:sldId id="1841" r:id="rId40"/>
    <p:sldId id="1842" r:id="rId41"/>
    <p:sldId id="1847" r:id="rId42"/>
    <p:sldId id="1843" r:id="rId43"/>
    <p:sldId id="1846" r:id="rId44"/>
    <p:sldId id="1844" r:id="rId45"/>
    <p:sldId id="1845" r:id="rId46"/>
    <p:sldId id="1848" r:id="rId47"/>
    <p:sldId id="1849" r:id="rId48"/>
    <p:sldId id="1857" r:id="rId49"/>
    <p:sldId id="1853" r:id="rId50"/>
    <p:sldId id="1854" r:id="rId51"/>
    <p:sldId id="1855" r:id="rId52"/>
    <p:sldId id="1856" r:id="rId53"/>
    <p:sldId id="1858" r:id="rId54"/>
    <p:sldId id="1859" r:id="rId55"/>
    <p:sldId id="1860" r:id="rId56"/>
    <p:sldId id="1889" r:id="rId57"/>
    <p:sldId id="1890" r:id="rId58"/>
    <p:sldId id="1891" r:id="rId59"/>
    <p:sldId id="1892" r:id="rId60"/>
    <p:sldId id="1893" r:id="rId61"/>
    <p:sldId id="1894" r:id="rId62"/>
    <p:sldId id="1895" r:id="rId63"/>
    <p:sldId id="1896" r:id="rId64"/>
    <p:sldId id="1897" r:id="rId65"/>
    <p:sldId id="1898" r:id="rId66"/>
    <p:sldId id="1886" r:id="rId67"/>
    <p:sldId id="259" r:id="rId68"/>
    <p:sldId id="1900" r:id="rId69"/>
    <p:sldId id="1862" r:id="rId70"/>
    <p:sldId id="1863" r:id="rId71"/>
    <p:sldId id="1864" r:id="rId72"/>
    <p:sldId id="1869" r:id="rId73"/>
    <p:sldId id="1871" r:id="rId74"/>
    <p:sldId id="1865" r:id="rId75"/>
    <p:sldId id="1872" r:id="rId76"/>
    <p:sldId id="1866" r:id="rId77"/>
    <p:sldId id="1874" r:id="rId78"/>
    <p:sldId id="1873" r:id="rId79"/>
    <p:sldId id="1867" r:id="rId80"/>
    <p:sldId id="1875" r:id="rId81"/>
    <p:sldId id="1876" r:id="rId82"/>
    <p:sldId id="1877" r:id="rId83"/>
    <p:sldId id="1878" r:id="rId84"/>
    <p:sldId id="1879" r:id="rId85"/>
    <p:sldId id="1880" r:id="rId86"/>
    <p:sldId id="1881" r:id="rId87"/>
    <p:sldId id="1883" r:id="rId88"/>
    <p:sldId id="1882" r:id="rId89"/>
    <p:sldId id="1884" r:id="rId90"/>
    <p:sldId id="1885" r:id="rId91"/>
    <p:sldId id="1899" r:id="rId92"/>
    <p:sldId id="1901" r:id="rId93"/>
    <p:sldId id="1902" r:id="rId94"/>
    <p:sldId id="1903" r:id="rId95"/>
    <p:sldId id="1904" r:id="rId96"/>
    <p:sldId id="1905" r:id="rId97"/>
    <p:sldId id="1906" r:id="rId98"/>
    <p:sldId id="1907" r:id="rId99"/>
    <p:sldId id="1908" r:id="rId100"/>
    <p:sldId id="1909" r:id="rId101"/>
    <p:sldId id="1887" r:id="rId102"/>
    <p:sldId id="260" r:id="rId103"/>
    <p:sldId id="1952" r:id="rId104"/>
    <p:sldId id="1926" r:id="rId105"/>
    <p:sldId id="1927" r:id="rId106"/>
    <p:sldId id="1928" r:id="rId107"/>
    <p:sldId id="1929" r:id="rId108"/>
    <p:sldId id="1930" r:id="rId109"/>
    <p:sldId id="1951" r:id="rId110"/>
    <p:sldId id="1953" r:id="rId111"/>
    <p:sldId id="1954" r:id="rId112"/>
    <p:sldId id="1955" r:id="rId113"/>
    <p:sldId id="1956" r:id="rId114"/>
    <p:sldId id="1957" r:id="rId115"/>
    <p:sldId id="2085" r:id="rId116"/>
    <p:sldId id="1958" r:id="rId117"/>
    <p:sldId id="1931" r:id="rId118"/>
    <p:sldId id="1979" r:id="rId119"/>
    <p:sldId id="1932" r:id="rId120"/>
    <p:sldId id="1938" r:id="rId121"/>
    <p:sldId id="1933" r:id="rId122"/>
    <p:sldId id="1935" r:id="rId123"/>
    <p:sldId id="1934" r:id="rId124"/>
    <p:sldId id="1936" r:id="rId125"/>
    <p:sldId id="1937" r:id="rId126"/>
    <p:sldId id="1939" r:id="rId127"/>
    <p:sldId id="1940" r:id="rId128"/>
    <p:sldId id="1941" r:id="rId129"/>
    <p:sldId id="1943" r:id="rId130"/>
    <p:sldId id="1978" r:id="rId131"/>
    <p:sldId id="1980" r:id="rId132"/>
    <p:sldId id="1986" r:id="rId133"/>
    <p:sldId id="1981" r:id="rId134"/>
    <p:sldId id="1987" r:id="rId135"/>
    <p:sldId id="1982" r:id="rId136"/>
    <p:sldId id="1988" r:id="rId137"/>
    <p:sldId id="1983" r:id="rId138"/>
    <p:sldId id="1989" r:id="rId139"/>
    <p:sldId id="1984" r:id="rId140"/>
    <p:sldId id="1990" r:id="rId141"/>
    <p:sldId id="1985" r:id="rId142"/>
    <p:sldId id="261" r:id="rId143"/>
    <p:sldId id="2020" r:id="rId144"/>
    <p:sldId id="1828" r:id="rId145"/>
    <p:sldId id="1829" r:id="rId146"/>
    <p:sldId id="2021" r:id="rId147"/>
    <p:sldId id="2022" r:id="rId148"/>
    <p:sldId id="2023" r:id="rId149"/>
    <p:sldId id="2024" r:id="rId150"/>
    <p:sldId id="2025" r:id="rId151"/>
    <p:sldId id="2026" r:id="rId152"/>
    <p:sldId id="2027" r:id="rId153"/>
    <p:sldId id="2028" r:id="rId154"/>
    <p:sldId id="2029" r:id="rId155"/>
    <p:sldId id="2030" r:id="rId156"/>
    <p:sldId id="2031" r:id="rId157"/>
    <p:sldId id="2032" r:id="rId158"/>
    <p:sldId id="2033" r:id="rId159"/>
    <p:sldId id="2036" r:id="rId160"/>
    <p:sldId id="2037" r:id="rId161"/>
    <p:sldId id="2039" r:id="rId162"/>
    <p:sldId id="2038" r:id="rId163"/>
    <p:sldId id="2040" r:id="rId164"/>
    <p:sldId id="2041" r:id="rId165"/>
    <p:sldId id="2042" r:id="rId166"/>
    <p:sldId id="2043" r:id="rId167"/>
    <p:sldId id="2044" r:id="rId168"/>
    <p:sldId id="2045" r:id="rId169"/>
    <p:sldId id="2046" r:id="rId170"/>
    <p:sldId id="2047" r:id="rId171"/>
    <p:sldId id="2048" r:id="rId172"/>
    <p:sldId id="2049" r:id="rId173"/>
    <p:sldId id="2054" r:id="rId174"/>
    <p:sldId id="2050" r:id="rId175"/>
    <p:sldId id="2055" r:id="rId176"/>
    <p:sldId id="2051" r:id="rId177"/>
    <p:sldId id="2056" r:id="rId178"/>
    <p:sldId id="2052" r:id="rId179"/>
    <p:sldId id="2086" r:id="rId180"/>
    <p:sldId id="2053" r:id="rId181"/>
    <p:sldId id="2057" r:id="rId182"/>
    <p:sldId id="2058" r:id="rId183"/>
    <p:sldId id="262" r:id="rId184"/>
    <p:sldId id="1811" r:id="rId185"/>
    <p:sldId id="1813" r:id="rId186"/>
    <p:sldId id="1812" r:id="rId187"/>
    <p:sldId id="1910" r:id="rId188"/>
    <p:sldId id="1911" r:id="rId189"/>
    <p:sldId id="1912" r:id="rId190"/>
    <p:sldId id="1913" r:id="rId191"/>
    <p:sldId id="1914" r:id="rId192"/>
    <p:sldId id="1915" r:id="rId193"/>
    <p:sldId id="1916" r:id="rId194"/>
    <p:sldId id="1917" r:id="rId195"/>
    <p:sldId id="1918" r:id="rId196"/>
    <p:sldId id="1919" r:id="rId197"/>
    <p:sldId id="1920" r:id="rId198"/>
    <p:sldId id="1921" r:id="rId199"/>
    <p:sldId id="1922" r:id="rId200"/>
    <p:sldId id="1923" r:id="rId201"/>
    <p:sldId id="1924" r:id="rId202"/>
    <p:sldId id="1925" r:id="rId203"/>
    <p:sldId id="1814" r:id="rId204"/>
    <p:sldId id="1815" r:id="rId205"/>
    <p:sldId id="1816" r:id="rId206"/>
    <p:sldId id="1817" r:id="rId207"/>
    <p:sldId id="1818" r:id="rId208"/>
    <p:sldId id="1819" r:id="rId209"/>
    <p:sldId id="1820" r:id="rId210"/>
    <p:sldId id="1821" r:id="rId211"/>
    <p:sldId id="1822" r:id="rId212"/>
    <p:sldId id="1823" r:id="rId213"/>
    <p:sldId id="1824" r:id="rId214"/>
    <p:sldId id="1825" r:id="rId215"/>
    <p:sldId id="1802" r:id="rId216"/>
    <p:sldId id="1827" r:id="rId217"/>
    <p:sldId id="1803" r:id="rId218"/>
    <p:sldId id="1826" r:id="rId219"/>
    <p:sldId id="1805" r:id="rId220"/>
    <p:sldId id="1806" r:id="rId221"/>
    <p:sldId id="1807" r:id="rId222"/>
    <p:sldId id="1808" r:id="rId223"/>
    <p:sldId id="1809" r:id="rId224"/>
    <p:sldId id="1810" r:id="rId225"/>
    <p:sldId id="1800" r:id="rId226"/>
    <p:sldId id="263" r:id="rId227"/>
    <p:sldId id="1991" r:id="rId228"/>
    <p:sldId id="1992" r:id="rId229"/>
    <p:sldId id="1993" r:id="rId230"/>
    <p:sldId id="1994" r:id="rId231"/>
    <p:sldId id="1995" r:id="rId232"/>
    <p:sldId id="1996" r:id="rId233"/>
    <p:sldId id="1997" r:id="rId234"/>
    <p:sldId id="1998" r:id="rId235"/>
    <p:sldId id="1999" r:id="rId236"/>
    <p:sldId id="2000" r:id="rId237"/>
    <p:sldId id="2001" r:id="rId238"/>
    <p:sldId id="2002" r:id="rId239"/>
    <p:sldId id="2003" r:id="rId240"/>
    <p:sldId id="2004" r:id="rId241"/>
    <p:sldId id="2005" r:id="rId242"/>
    <p:sldId id="2006" r:id="rId243"/>
    <p:sldId id="2007" r:id="rId244"/>
    <p:sldId id="2008" r:id="rId245"/>
    <p:sldId id="2009" r:id="rId246"/>
    <p:sldId id="2010" r:id="rId247"/>
    <p:sldId id="2011" r:id="rId248"/>
    <p:sldId id="2012" r:id="rId249"/>
    <p:sldId id="2013" r:id="rId250"/>
    <p:sldId id="2014" r:id="rId251"/>
    <p:sldId id="2015" r:id="rId252"/>
    <p:sldId id="2016" r:id="rId253"/>
    <p:sldId id="2017" r:id="rId254"/>
    <p:sldId id="2018" r:id="rId255"/>
    <p:sldId id="2019" r:id="rId256"/>
    <p:sldId id="264" r:id="rId257"/>
    <p:sldId id="2059" r:id="rId258"/>
    <p:sldId id="2060" r:id="rId259"/>
    <p:sldId id="2061" r:id="rId260"/>
    <p:sldId id="2062" r:id="rId261"/>
    <p:sldId id="2063" r:id="rId262"/>
    <p:sldId id="2064" r:id="rId263"/>
    <p:sldId id="2065" r:id="rId264"/>
    <p:sldId id="2066" r:id="rId265"/>
    <p:sldId id="2067" r:id="rId266"/>
    <p:sldId id="2068" r:id="rId267"/>
    <p:sldId id="2069" r:id="rId268"/>
    <p:sldId id="2070" r:id="rId269"/>
    <p:sldId id="2071" r:id="rId270"/>
    <p:sldId id="2072" r:id="rId271"/>
    <p:sldId id="2073" r:id="rId272"/>
    <p:sldId id="2074" r:id="rId273"/>
    <p:sldId id="2075" r:id="rId274"/>
    <p:sldId id="2076" r:id="rId275"/>
    <p:sldId id="2077" r:id="rId276"/>
    <p:sldId id="2078" r:id="rId277"/>
    <p:sldId id="265" r:id="rId278"/>
    <p:sldId id="1966" r:id="rId279"/>
    <p:sldId id="1959" r:id="rId280"/>
    <p:sldId id="1960" r:id="rId281"/>
    <p:sldId id="1961" r:id="rId282"/>
    <p:sldId id="1962" r:id="rId283"/>
    <p:sldId id="1963" r:id="rId284"/>
    <p:sldId id="1964" r:id="rId285"/>
    <p:sldId id="1944" r:id="rId286"/>
    <p:sldId id="1945" r:id="rId287"/>
    <p:sldId id="1946" r:id="rId288"/>
    <p:sldId id="1947" r:id="rId289"/>
    <p:sldId id="1948" r:id="rId290"/>
    <p:sldId id="1949" r:id="rId291"/>
    <p:sldId id="1950" r:id="rId292"/>
    <p:sldId id="2034" r:id="rId293"/>
    <p:sldId id="2035" r:id="rId294"/>
    <p:sldId id="1965" r:id="rId295"/>
    <p:sldId id="1967" r:id="rId296"/>
    <p:sldId id="1968" r:id="rId297"/>
    <p:sldId id="1969" r:id="rId298"/>
    <p:sldId id="1970" r:id="rId299"/>
    <p:sldId id="1971" r:id="rId300"/>
    <p:sldId id="1972" r:id="rId301"/>
    <p:sldId id="1973" r:id="rId302"/>
    <p:sldId id="1974" r:id="rId303"/>
    <p:sldId id="1975" r:id="rId304"/>
    <p:sldId id="1976" r:id="rId305"/>
    <p:sldId id="1977" r:id="rId306"/>
    <p:sldId id="266" r:id="rId307"/>
    <p:sldId id="1839" r:id="rId308"/>
    <p:sldId id="2079" r:id="rId309"/>
    <p:sldId id="2080" r:id="rId310"/>
    <p:sldId id="2081" r:id="rId311"/>
    <p:sldId id="2082" r:id="rId312"/>
    <p:sldId id="2084" r:id="rId313"/>
    <p:sldId id="2083" r:id="rId314"/>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 BULL" initials="BB" lastIdx="1" clrIdx="0">
    <p:extLst>
      <p:ext uri="{19B8F6BF-5375-455C-9EA6-DF929625EA0E}">
        <p15:presenceInfo xmlns:p15="http://schemas.microsoft.com/office/powerpoint/2012/main" userId="dcf0e5489768bb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4660"/>
  </p:normalViewPr>
  <p:slideViewPr>
    <p:cSldViewPr snapToGrid="0">
      <p:cViewPr varScale="1">
        <p:scale>
          <a:sx n="63" d="100"/>
          <a:sy n="63" d="100"/>
        </p:scale>
        <p:origin x="86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notesMaster" Target="notesMasters/notesMaster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commentAuthors" Target="commentAuthor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tableStyles" Target="tableStyle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633" cy="470705"/>
          </a:xfrm>
          <a:prstGeom prst="rect">
            <a:avLst/>
          </a:prstGeom>
        </p:spPr>
        <p:txBody>
          <a:bodyPr vert="horz" lIns="92318" tIns="46158" rIns="92318" bIns="46158" rtlCol="0"/>
          <a:lstStyle>
            <a:lvl1pPr algn="l">
              <a:defRPr sz="1200"/>
            </a:lvl1pPr>
          </a:lstStyle>
          <a:p>
            <a:endParaRPr lang="en-US" dirty="0"/>
          </a:p>
        </p:txBody>
      </p:sp>
      <p:sp>
        <p:nvSpPr>
          <p:cNvPr id="3" name="Date Placeholder 2"/>
          <p:cNvSpPr>
            <a:spLocks noGrp="1"/>
          </p:cNvSpPr>
          <p:nvPr>
            <p:ph type="dt" idx="1"/>
          </p:nvPr>
        </p:nvSpPr>
        <p:spPr>
          <a:xfrm>
            <a:off x="4023237" y="1"/>
            <a:ext cx="3077633" cy="470705"/>
          </a:xfrm>
          <a:prstGeom prst="rect">
            <a:avLst/>
          </a:prstGeom>
        </p:spPr>
        <p:txBody>
          <a:bodyPr vert="horz" lIns="92318" tIns="46158" rIns="92318" bIns="46158" rtlCol="0"/>
          <a:lstStyle>
            <a:lvl1pPr algn="r">
              <a:defRPr sz="1200"/>
            </a:lvl1pPr>
          </a:lstStyle>
          <a:p>
            <a:fld id="{BEFCC802-74C4-437A-8CE6-ED88D29A5931}" type="datetimeFigureOut">
              <a:rPr lang="en-US" smtClean="0"/>
              <a:t>10/15/2025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2318" tIns="46158" rIns="92318" bIns="46158" rtlCol="0" anchor="ctr"/>
          <a:lstStyle/>
          <a:p>
            <a:endParaRPr lang="en-US" dirty="0"/>
          </a:p>
        </p:txBody>
      </p:sp>
      <p:sp>
        <p:nvSpPr>
          <p:cNvPr id="5" name="Notes Placeholder 4"/>
          <p:cNvSpPr>
            <a:spLocks noGrp="1"/>
          </p:cNvSpPr>
          <p:nvPr>
            <p:ph type="body" sz="quarter" idx="3"/>
          </p:nvPr>
        </p:nvSpPr>
        <p:spPr>
          <a:xfrm>
            <a:off x="709606" y="4518123"/>
            <a:ext cx="5683264" cy="3696793"/>
          </a:xfrm>
          <a:prstGeom prst="rect">
            <a:avLst/>
          </a:prstGeom>
        </p:spPr>
        <p:txBody>
          <a:bodyPr vert="horz" lIns="92318" tIns="46158" rIns="92318" bIns="461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772"/>
            <a:ext cx="3077633" cy="470705"/>
          </a:xfrm>
          <a:prstGeom prst="rect">
            <a:avLst/>
          </a:prstGeom>
        </p:spPr>
        <p:txBody>
          <a:bodyPr vert="horz" lIns="92318" tIns="46158" rIns="92318" bIns="4615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237" y="8917772"/>
            <a:ext cx="3077633" cy="470705"/>
          </a:xfrm>
          <a:prstGeom prst="rect">
            <a:avLst/>
          </a:prstGeom>
        </p:spPr>
        <p:txBody>
          <a:bodyPr vert="horz" lIns="92318" tIns="46158" rIns="92318" bIns="46158" rtlCol="0" anchor="b"/>
          <a:lstStyle>
            <a:lvl1pPr algn="r">
              <a:defRPr sz="1200"/>
            </a:lvl1pPr>
          </a:lstStyle>
          <a:p>
            <a:fld id="{90624B38-3683-4064-B7DF-FF37AFD7703A}" type="slidenum">
              <a:rPr lang="en-US" smtClean="0"/>
              <a:t>‹#›</a:t>
            </a:fld>
            <a:endParaRPr lang="en-US" dirty="0"/>
          </a:p>
        </p:txBody>
      </p:sp>
    </p:spTree>
    <p:extLst>
      <p:ext uri="{BB962C8B-B14F-4D97-AF65-F5344CB8AC3E}">
        <p14:creationId xmlns:p14="http://schemas.microsoft.com/office/powerpoint/2010/main" val="45129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a:t>
            </a:fld>
            <a:endParaRPr lang="en-US" dirty="0"/>
          </a:p>
        </p:txBody>
      </p:sp>
    </p:spTree>
    <p:extLst>
      <p:ext uri="{BB962C8B-B14F-4D97-AF65-F5344CB8AC3E}">
        <p14:creationId xmlns:p14="http://schemas.microsoft.com/office/powerpoint/2010/main" val="353186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10</a:t>
            </a:fld>
            <a:endParaRPr lang="en-US" dirty="0"/>
          </a:p>
        </p:txBody>
      </p:sp>
    </p:spTree>
    <p:extLst>
      <p:ext uri="{BB962C8B-B14F-4D97-AF65-F5344CB8AC3E}">
        <p14:creationId xmlns:p14="http://schemas.microsoft.com/office/powerpoint/2010/main" val="16488328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100</a:t>
            </a:fld>
            <a:endParaRPr lang="en-US" dirty="0"/>
          </a:p>
        </p:txBody>
      </p:sp>
    </p:spTree>
    <p:extLst>
      <p:ext uri="{BB962C8B-B14F-4D97-AF65-F5344CB8AC3E}">
        <p14:creationId xmlns:p14="http://schemas.microsoft.com/office/powerpoint/2010/main" val="31176888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1F8C6-CC8B-F4DC-4EEF-1E63B669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FF4CC-7AA5-79B3-F2F4-ED833F652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FC2EE-1CAD-1B7D-500A-A129C0DAA9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D42FC1-276C-A7C2-5BDB-3BFF82858787}"/>
              </a:ext>
            </a:extLst>
          </p:cNvPr>
          <p:cNvSpPr>
            <a:spLocks noGrp="1"/>
          </p:cNvSpPr>
          <p:nvPr>
            <p:ph type="sldNum" sz="quarter" idx="5"/>
          </p:nvPr>
        </p:nvSpPr>
        <p:spPr/>
        <p:txBody>
          <a:bodyPr/>
          <a:lstStyle/>
          <a:p>
            <a:fld id="{90624B38-3683-4064-B7DF-FF37AFD7703A}" type="slidenum">
              <a:rPr lang="en-US" smtClean="0"/>
              <a:t>101</a:t>
            </a:fld>
            <a:endParaRPr lang="en-US" dirty="0"/>
          </a:p>
        </p:txBody>
      </p:sp>
    </p:spTree>
    <p:extLst>
      <p:ext uri="{BB962C8B-B14F-4D97-AF65-F5344CB8AC3E}">
        <p14:creationId xmlns:p14="http://schemas.microsoft.com/office/powerpoint/2010/main" val="41277113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102</a:t>
            </a:fld>
            <a:endParaRPr lang="en-US" dirty="0"/>
          </a:p>
        </p:txBody>
      </p:sp>
    </p:spTree>
    <p:extLst>
      <p:ext uri="{BB962C8B-B14F-4D97-AF65-F5344CB8AC3E}">
        <p14:creationId xmlns:p14="http://schemas.microsoft.com/office/powerpoint/2010/main" val="39058115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103</a:t>
            </a:fld>
            <a:endParaRPr lang="en-US" dirty="0"/>
          </a:p>
        </p:txBody>
      </p:sp>
    </p:spTree>
    <p:extLst>
      <p:ext uri="{BB962C8B-B14F-4D97-AF65-F5344CB8AC3E}">
        <p14:creationId xmlns:p14="http://schemas.microsoft.com/office/powerpoint/2010/main" val="4012837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104</a:t>
            </a:fld>
            <a:endParaRPr lang="en-US" dirty="0"/>
          </a:p>
        </p:txBody>
      </p:sp>
    </p:spTree>
    <p:extLst>
      <p:ext uri="{BB962C8B-B14F-4D97-AF65-F5344CB8AC3E}">
        <p14:creationId xmlns:p14="http://schemas.microsoft.com/office/powerpoint/2010/main" val="3018432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105</a:t>
            </a:fld>
            <a:endParaRPr lang="en-US" dirty="0"/>
          </a:p>
        </p:txBody>
      </p:sp>
    </p:spTree>
    <p:extLst>
      <p:ext uri="{BB962C8B-B14F-4D97-AF65-F5344CB8AC3E}">
        <p14:creationId xmlns:p14="http://schemas.microsoft.com/office/powerpoint/2010/main" val="35306419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106</a:t>
            </a:fld>
            <a:endParaRPr lang="en-US" dirty="0"/>
          </a:p>
        </p:txBody>
      </p:sp>
    </p:spTree>
    <p:extLst>
      <p:ext uri="{BB962C8B-B14F-4D97-AF65-F5344CB8AC3E}">
        <p14:creationId xmlns:p14="http://schemas.microsoft.com/office/powerpoint/2010/main" val="3921977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107</a:t>
            </a:fld>
            <a:endParaRPr lang="en-US" dirty="0"/>
          </a:p>
        </p:txBody>
      </p:sp>
    </p:spTree>
    <p:extLst>
      <p:ext uri="{BB962C8B-B14F-4D97-AF65-F5344CB8AC3E}">
        <p14:creationId xmlns:p14="http://schemas.microsoft.com/office/powerpoint/2010/main" val="14950352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108</a:t>
            </a:fld>
            <a:endParaRPr lang="en-US" dirty="0"/>
          </a:p>
        </p:txBody>
      </p:sp>
    </p:spTree>
    <p:extLst>
      <p:ext uri="{BB962C8B-B14F-4D97-AF65-F5344CB8AC3E}">
        <p14:creationId xmlns:p14="http://schemas.microsoft.com/office/powerpoint/2010/main" val="42108118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109</a:t>
            </a:fld>
            <a:endParaRPr lang="en-US" dirty="0"/>
          </a:p>
        </p:txBody>
      </p:sp>
    </p:spTree>
    <p:extLst>
      <p:ext uri="{BB962C8B-B14F-4D97-AF65-F5344CB8AC3E}">
        <p14:creationId xmlns:p14="http://schemas.microsoft.com/office/powerpoint/2010/main" val="3411715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11</a:t>
            </a:fld>
            <a:endParaRPr lang="en-US" dirty="0"/>
          </a:p>
        </p:txBody>
      </p:sp>
    </p:spTree>
    <p:extLst>
      <p:ext uri="{BB962C8B-B14F-4D97-AF65-F5344CB8AC3E}">
        <p14:creationId xmlns:p14="http://schemas.microsoft.com/office/powerpoint/2010/main" val="10188296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110</a:t>
            </a:fld>
            <a:endParaRPr lang="en-US" dirty="0"/>
          </a:p>
        </p:txBody>
      </p:sp>
    </p:spTree>
    <p:extLst>
      <p:ext uri="{BB962C8B-B14F-4D97-AF65-F5344CB8AC3E}">
        <p14:creationId xmlns:p14="http://schemas.microsoft.com/office/powerpoint/2010/main" val="11841779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111</a:t>
            </a:fld>
            <a:endParaRPr lang="en-US" dirty="0"/>
          </a:p>
        </p:txBody>
      </p:sp>
    </p:spTree>
    <p:extLst>
      <p:ext uri="{BB962C8B-B14F-4D97-AF65-F5344CB8AC3E}">
        <p14:creationId xmlns:p14="http://schemas.microsoft.com/office/powerpoint/2010/main" val="25740800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112</a:t>
            </a:fld>
            <a:endParaRPr lang="en-US" dirty="0"/>
          </a:p>
        </p:txBody>
      </p:sp>
    </p:spTree>
    <p:extLst>
      <p:ext uri="{BB962C8B-B14F-4D97-AF65-F5344CB8AC3E}">
        <p14:creationId xmlns:p14="http://schemas.microsoft.com/office/powerpoint/2010/main" val="28183483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113</a:t>
            </a:fld>
            <a:endParaRPr lang="en-US" dirty="0"/>
          </a:p>
        </p:txBody>
      </p:sp>
    </p:spTree>
    <p:extLst>
      <p:ext uri="{BB962C8B-B14F-4D97-AF65-F5344CB8AC3E}">
        <p14:creationId xmlns:p14="http://schemas.microsoft.com/office/powerpoint/2010/main" val="32292600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114</a:t>
            </a:fld>
            <a:endParaRPr lang="en-US" dirty="0"/>
          </a:p>
        </p:txBody>
      </p:sp>
    </p:spTree>
    <p:extLst>
      <p:ext uri="{BB962C8B-B14F-4D97-AF65-F5344CB8AC3E}">
        <p14:creationId xmlns:p14="http://schemas.microsoft.com/office/powerpoint/2010/main" val="24561959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115</a:t>
            </a:fld>
            <a:endParaRPr lang="en-US" dirty="0"/>
          </a:p>
        </p:txBody>
      </p:sp>
    </p:spTree>
    <p:extLst>
      <p:ext uri="{BB962C8B-B14F-4D97-AF65-F5344CB8AC3E}">
        <p14:creationId xmlns:p14="http://schemas.microsoft.com/office/powerpoint/2010/main" val="31822023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6D632-70FE-443E-7417-BB732C991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6A57B-3AE5-0795-B85F-F1AF5A3E0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13DF0-D4DF-2314-30B3-4022986D51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BB508A-AEB8-9C80-F5F7-F6199921621A}"/>
              </a:ext>
            </a:extLst>
          </p:cNvPr>
          <p:cNvSpPr>
            <a:spLocks noGrp="1"/>
          </p:cNvSpPr>
          <p:nvPr>
            <p:ph type="sldNum" sz="quarter" idx="5"/>
          </p:nvPr>
        </p:nvSpPr>
        <p:spPr/>
        <p:txBody>
          <a:bodyPr/>
          <a:lstStyle/>
          <a:p>
            <a:fld id="{90624B38-3683-4064-B7DF-FF37AFD7703A}" type="slidenum">
              <a:rPr lang="en-US" smtClean="0"/>
              <a:t>116</a:t>
            </a:fld>
            <a:endParaRPr lang="en-US" dirty="0"/>
          </a:p>
        </p:txBody>
      </p:sp>
    </p:spTree>
    <p:extLst>
      <p:ext uri="{BB962C8B-B14F-4D97-AF65-F5344CB8AC3E}">
        <p14:creationId xmlns:p14="http://schemas.microsoft.com/office/powerpoint/2010/main" val="3237591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117</a:t>
            </a:fld>
            <a:endParaRPr lang="en-US" dirty="0"/>
          </a:p>
        </p:txBody>
      </p:sp>
    </p:spTree>
    <p:extLst>
      <p:ext uri="{BB962C8B-B14F-4D97-AF65-F5344CB8AC3E}">
        <p14:creationId xmlns:p14="http://schemas.microsoft.com/office/powerpoint/2010/main" val="36821295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118</a:t>
            </a:fld>
            <a:endParaRPr lang="en-US" dirty="0"/>
          </a:p>
        </p:txBody>
      </p:sp>
    </p:spTree>
    <p:extLst>
      <p:ext uri="{BB962C8B-B14F-4D97-AF65-F5344CB8AC3E}">
        <p14:creationId xmlns:p14="http://schemas.microsoft.com/office/powerpoint/2010/main" val="193048174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119</a:t>
            </a:fld>
            <a:endParaRPr lang="en-US" dirty="0"/>
          </a:p>
        </p:txBody>
      </p:sp>
    </p:spTree>
    <p:extLst>
      <p:ext uri="{BB962C8B-B14F-4D97-AF65-F5344CB8AC3E}">
        <p14:creationId xmlns:p14="http://schemas.microsoft.com/office/powerpoint/2010/main" val="2877619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12</a:t>
            </a:fld>
            <a:endParaRPr lang="en-US" dirty="0"/>
          </a:p>
        </p:txBody>
      </p:sp>
    </p:spTree>
    <p:extLst>
      <p:ext uri="{BB962C8B-B14F-4D97-AF65-F5344CB8AC3E}">
        <p14:creationId xmlns:p14="http://schemas.microsoft.com/office/powerpoint/2010/main" val="21648563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120</a:t>
            </a:fld>
            <a:endParaRPr lang="en-US" dirty="0"/>
          </a:p>
        </p:txBody>
      </p:sp>
    </p:spTree>
    <p:extLst>
      <p:ext uri="{BB962C8B-B14F-4D97-AF65-F5344CB8AC3E}">
        <p14:creationId xmlns:p14="http://schemas.microsoft.com/office/powerpoint/2010/main" val="21168307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121</a:t>
            </a:fld>
            <a:endParaRPr lang="en-US" dirty="0"/>
          </a:p>
        </p:txBody>
      </p:sp>
    </p:spTree>
    <p:extLst>
      <p:ext uri="{BB962C8B-B14F-4D97-AF65-F5344CB8AC3E}">
        <p14:creationId xmlns:p14="http://schemas.microsoft.com/office/powerpoint/2010/main" val="29740486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122</a:t>
            </a:fld>
            <a:endParaRPr lang="en-US" dirty="0"/>
          </a:p>
        </p:txBody>
      </p:sp>
    </p:spTree>
    <p:extLst>
      <p:ext uri="{BB962C8B-B14F-4D97-AF65-F5344CB8AC3E}">
        <p14:creationId xmlns:p14="http://schemas.microsoft.com/office/powerpoint/2010/main" val="36142442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123</a:t>
            </a:fld>
            <a:endParaRPr lang="en-US" dirty="0"/>
          </a:p>
        </p:txBody>
      </p:sp>
    </p:spTree>
    <p:extLst>
      <p:ext uri="{BB962C8B-B14F-4D97-AF65-F5344CB8AC3E}">
        <p14:creationId xmlns:p14="http://schemas.microsoft.com/office/powerpoint/2010/main" val="8337592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124</a:t>
            </a:fld>
            <a:endParaRPr lang="en-US" dirty="0"/>
          </a:p>
        </p:txBody>
      </p:sp>
    </p:spTree>
    <p:extLst>
      <p:ext uri="{BB962C8B-B14F-4D97-AF65-F5344CB8AC3E}">
        <p14:creationId xmlns:p14="http://schemas.microsoft.com/office/powerpoint/2010/main" val="554233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125</a:t>
            </a:fld>
            <a:endParaRPr lang="en-US" dirty="0"/>
          </a:p>
        </p:txBody>
      </p:sp>
    </p:spTree>
    <p:extLst>
      <p:ext uri="{BB962C8B-B14F-4D97-AF65-F5344CB8AC3E}">
        <p14:creationId xmlns:p14="http://schemas.microsoft.com/office/powerpoint/2010/main" val="16916068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126</a:t>
            </a:fld>
            <a:endParaRPr lang="en-US" dirty="0"/>
          </a:p>
        </p:txBody>
      </p:sp>
    </p:spTree>
    <p:extLst>
      <p:ext uri="{BB962C8B-B14F-4D97-AF65-F5344CB8AC3E}">
        <p14:creationId xmlns:p14="http://schemas.microsoft.com/office/powerpoint/2010/main" val="7499360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127</a:t>
            </a:fld>
            <a:endParaRPr lang="en-US" dirty="0"/>
          </a:p>
        </p:txBody>
      </p:sp>
    </p:spTree>
    <p:extLst>
      <p:ext uri="{BB962C8B-B14F-4D97-AF65-F5344CB8AC3E}">
        <p14:creationId xmlns:p14="http://schemas.microsoft.com/office/powerpoint/2010/main" val="34328489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128</a:t>
            </a:fld>
            <a:endParaRPr lang="en-US" dirty="0"/>
          </a:p>
        </p:txBody>
      </p:sp>
    </p:spTree>
    <p:extLst>
      <p:ext uri="{BB962C8B-B14F-4D97-AF65-F5344CB8AC3E}">
        <p14:creationId xmlns:p14="http://schemas.microsoft.com/office/powerpoint/2010/main" val="12736329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129</a:t>
            </a:fld>
            <a:endParaRPr lang="en-US" dirty="0"/>
          </a:p>
        </p:txBody>
      </p:sp>
    </p:spTree>
    <p:extLst>
      <p:ext uri="{BB962C8B-B14F-4D97-AF65-F5344CB8AC3E}">
        <p14:creationId xmlns:p14="http://schemas.microsoft.com/office/powerpoint/2010/main" val="357723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13</a:t>
            </a:fld>
            <a:endParaRPr lang="en-US" dirty="0"/>
          </a:p>
        </p:txBody>
      </p:sp>
    </p:spTree>
    <p:extLst>
      <p:ext uri="{BB962C8B-B14F-4D97-AF65-F5344CB8AC3E}">
        <p14:creationId xmlns:p14="http://schemas.microsoft.com/office/powerpoint/2010/main" val="39888896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130</a:t>
            </a:fld>
            <a:endParaRPr lang="en-US" dirty="0"/>
          </a:p>
        </p:txBody>
      </p:sp>
    </p:spTree>
    <p:extLst>
      <p:ext uri="{BB962C8B-B14F-4D97-AF65-F5344CB8AC3E}">
        <p14:creationId xmlns:p14="http://schemas.microsoft.com/office/powerpoint/2010/main" val="19155969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131</a:t>
            </a:fld>
            <a:endParaRPr lang="en-US" dirty="0"/>
          </a:p>
        </p:txBody>
      </p:sp>
    </p:spTree>
    <p:extLst>
      <p:ext uri="{BB962C8B-B14F-4D97-AF65-F5344CB8AC3E}">
        <p14:creationId xmlns:p14="http://schemas.microsoft.com/office/powerpoint/2010/main" val="217336495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132</a:t>
            </a:fld>
            <a:endParaRPr lang="en-US" dirty="0"/>
          </a:p>
        </p:txBody>
      </p:sp>
    </p:spTree>
    <p:extLst>
      <p:ext uri="{BB962C8B-B14F-4D97-AF65-F5344CB8AC3E}">
        <p14:creationId xmlns:p14="http://schemas.microsoft.com/office/powerpoint/2010/main" val="2379313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133</a:t>
            </a:fld>
            <a:endParaRPr lang="en-US" dirty="0"/>
          </a:p>
        </p:txBody>
      </p:sp>
    </p:spTree>
    <p:extLst>
      <p:ext uri="{BB962C8B-B14F-4D97-AF65-F5344CB8AC3E}">
        <p14:creationId xmlns:p14="http://schemas.microsoft.com/office/powerpoint/2010/main" val="174174002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134</a:t>
            </a:fld>
            <a:endParaRPr lang="en-US" dirty="0"/>
          </a:p>
        </p:txBody>
      </p:sp>
    </p:spTree>
    <p:extLst>
      <p:ext uri="{BB962C8B-B14F-4D97-AF65-F5344CB8AC3E}">
        <p14:creationId xmlns:p14="http://schemas.microsoft.com/office/powerpoint/2010/main" val="3883108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135</a:t>
            </a:fld>
            <a:endParaRPr lang="en-US" dirty="0"/>
          </a:p>
        </p:txBody>
      </p:sp>
    </p:spTree>
    <p:extLst>
      <p:ext uri="{BB962C8B-B14F-4D97-AF65-F5344CB8AC3E}">
        <p14:creationId xmlns:p14="http://schemas.microsoft.com/office/powerpoint/2010/main" val="399328816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136</a:t>
            </a:fld>
            <a:endParaRPr lang="en-US" dirty="0"/>
          </a:p>
        </p:txBody>
      </p:sp>
    </p:spTree>
    <p:extLst>
      <p:ext uri="{BB962C8B-B14F-4D97-AF65-F5344CB8AC3E}">
        <p14:creationId xmlns:p14="http://schemas.microsoft.com/office/powerpoint/2010/main" val="136851140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137</a:t>
            </a:fld>
            <a:endParaRPr lang="en-US" dirty="0"/>
          </a:p>
        </p:txBody>
      </p:sp>
    </p:spTree>
    <p:extLst>
      <p:ext uri="{BB962C8B-B14F-4D97-AF65-F5344CB8AC3E}">
        <p14:creationId xmlns:p14="http://schemas.microsoft.com/office/powerpoint/2010/main" val="8879712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138</a:t>
            </a:fld>
            <a:endParaRPr lang="en-US" dirty="0"/>
          </a:p>
        </p:txBody>
      </p:sp>
    </p:spTree>
    <p:extLst>
      <p:ext uri="{BB962C8B-B14F-4D97-AF65-F5344CB8AC3E}">
        <p14:creationId xmlns:p14="http://schemas.microsoft.com/office/powerpoint/2010/main" val="16996029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139</a:t>
            </a:fld>
            <a:endParaRPr lang="en-US" dirty="0"/>
          </a:p>
        </p:txBody>
      </p:sp>
    </p:spTree>
    <p:extLst>
      <p:ext uri="{BB962C8B-B14F-4D97-AF65-F5344CB8AC3E}">
        <p14:creationId xmlns:p14="http://schemas.microsoft.com/office/powerpoint/2010/main" val="1232460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14</a:t>
            </a:fld>
            <a:endParaRPr lang="en-US" dirty="0"/>
          </a:p>
        </p:txBody>
      </p:sp>
    </p:spTree>
    <p:extLst>
      <p:ext uri="{BB962C8B-B14F-4D97-AF65-F5344CB8AC3E}">
        <p14:creationId xmlns:p14="http://schemas.microsoft.com/office/powerpoint/2010/main" val="93499289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140</a:t>
            </a:fld>
            <a:endParaRPr lang="en-US" dirty="0"/>
          </a:p>
        </p:txBody>
      </p:sp>
    </p:spTree>
    <p:extLst>
      <p:ext uri="{BB962C8B-B14F-4D97-AF65-F5344CB8AC3E}">
        <p14:creationId xmlns:p14="http://schemas.microsoft.com/office/powerpoint/2010/main" val="299214267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09A2-45A3-0D19-C64B-8FDB734FD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6EB37-2698-03D9-0883-8BDE129A9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C9400-B189-194F-9827-4A9325DE11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C3ED2B-96E2-E24D-4502-5BEBA7BB7962}"/>
              </a:ext>
            </a:extLst>
          </p:cNvPr>
          <p:cNvSpPr>
            <a:spLocks noGrp="1"/>
          </p:cNvSpPr>
          <p:nvPr>
            <p:ph type="sldNum" sz="quarter" idx="5"/>
          </p:nvPr>
        </p:nvSpPr>
        <p:spPr/>
        <p:txBody>
          <a:bodyPr/>
          <a:lstStyle/>
          <a:p>
            <a:fld id="{90624B38-3683-4064-B7DF-FF37AFD7703A}" type="slidenum">
              <a:rPr lang="en-US" smtClean="0"/>
              <a:t>141</a:t>
            </a:fld>
            <a:endParaRPr lang="en-US" dirty="0"/>
          </a:p>
        </p:txBody>
      </p:sp>
    </p:spTree>
    <p:extLst>
      <p:ext uri="{BB962C8B-B14F-4D97-AF65-F5344CB8AC3E}">
        <p14:creationId xmlns:p14="http://schemas.microsoft.com/office/powerpoint/2010/main" val="68361813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142</a:t>
            </a:fld>
            <a:endParaRPr lang="en-US" dirty="0"/>
          </a:p>
        </p:txBody>
      </p:sp>
    </p:spTree>
    <p:extLst>
      <p:ext uri="{BB962C8B-B14F-4D97-AF65-F5344CB8AC3E}">
        <p14:creationId xmlns:p14="http://schemas.microsoft.com/office/powerpoint/2010/main" val="21379732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143</a:t>
            </a:fld>
            <a:endParaRPr lang="en-US" dirty="0"/>
          </a:p>
        </p:txBody>
      </p:sp>
    </p:spTree>
    <p:extLst>
      <p:ext uri="{BB962C8B-B14F-4D97-AF65-F5344CB8AC3E}">
        <p14:creationId xmlns:p14="http://schemas.microsoft.com/office/powerpoint/2010/main" val="20645532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144</a:t>
            </a:fld>
            <a:endParaRPr lang="en-US" dirty="0"/>
          </a:p>
        </p:txBody>
      </p:sp>
    </p:spTree>
    <p:extLst>
      <p:ext uri="{BB962C8B-B14F-4D97-AF65-F5344CB8AC3E}">
        <p14:creationId xmlns:p14="http://schemas.microsoft.com/office/powerpoint/2010/main" val="133841672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145</a:t>
            </a:fld>
            <a:endParaRPr lang="en-US" dirty="0"/>
          </a:p>
        </p:txBody>
      </p:sp>
    </p:spTree>
    <p:extLst>
      <p:ext uri="{BB962C8B-B14F-4D97-AF65-F5344CB8AC3E}">
        <p14:creationId xmlns:p14="http://schemas.microsoft.com/office/powerpoint/2010/main" val="16852801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146</a:t>
            </a:fld>
            <a:endParaRPr lang="en-US" dirty="0"/>
          </a:p>
        </p:txBody>
      </p:sp>
    </p:spTree>
    <p:extLst>
      <p:ext uri="{BB962C8B-B14F-4D97-AF65-F5344CB8AC3E}">
        <p14:creationId xmlns:p14="http://schemas.microsoft.com/office/powerpoint/2010/main" val="3237599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147</a:t>
            </a:fld>
            <a:endParaRPr lang="en-US" dirty="0"/>
          </a:p>
        </p:txBody>
      </p:sp>
    </p:spTree>
    <p:extLst>
      <p:ext uri="{BB962C8B-B14F-4D97-AF65-F5344CB8AC3E}">
        <p14:creationId xmlns:p14="http://schemas.microsoft.com/office/powerpoint/2010/main" val="385044783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148</a:t>
            </a:fld>
            <a:endParaRPr lang="en-US" dirty="0"/>
          </a:p>
        </p:txBody>
      </p:sp>
    </p:spTree>
    <p:extLst>
      <p:ext uri="{BB962C8B-B14F-4D97-AF65-F5344CB8AC3E}">
        <p14:creationId xmlns:p14="http://schemas.microsoft.com/office/powerpoint/2010/main" val="40436000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149</a:t>
            </a:fld>
            <a:endParaRPr lang="en-US" dirty="0"/>
          </a:p>
        </p:txBody>
      </p:sp>
    </p:spTree>
    <p:extLst>
      <p:ext uri="{BB962C8B-B14F-4D97-AF65-F5344CB8AC3E}">
        <p14:creationId xmlns:p14="http://schemas.microsoft.com/office/powerpoint/2010/main" val="1249391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15</a:t>
            </a:fld>
            <a:endParaRPr lang="en-US" dirty="0"/>
          </a:p>
        </p:txBody>
      </p:sp>
    </p:spTree>
    <p:extLst>
      <p:ext uri="{BB962C8B-B14F-4D97-AF65-F5344CB8AC3E}">
        <p14:creationId xmlns:p14="http://schemas.microsoft.com/office/powerpoint/2010/main" val="33955094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150</a:t>
            </a:fld>
            <a:endParaRPr lang="en-US" dirty="0"/>
          </a:p>
        </p:txBody>
      </p:sp>
    </p:spTree>
    <p:extLst>
      <p:ext uri="{BB962C8B-B14F-4D97-AF65-F5344CB8AC3E}">
        <p14:creationId xmlns:p14="http://schemas.microsoft.com/office/powerpoint/2010/main" val="246972420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151</a:t>
            </a:fld>
            <a:endParaRPr lang="en-US" dirty="0"/>
          </a:p>
        </p:txBody>
      </p:sp>
    </p:spTree>
    <p:extLst>
      <p:ext uri="{BB962C8B-B14F-4D97-AF65-F5344CB8AC3E}">
        <p14:creationId xmlns:p14="http://schemas.microsoft.com/office/powerpoint/2010/main" val="25409399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152</a:t>
            </a:fld>
            <a:endParaRPr lang="en-US" dirty="0"/>
          </a:p>
        </p:txBody>
      </p:sp>
    </p:spTree>
    <p:extLst>
      <p:ext uri="{BB962C8B-B14F-4D97-AF65-F5344CB8AC3E}">
        <p14:creationId xmlns:p14="http://schemas.microsoft.com/office/powerpoint/2010/main" val="38254517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153</a:t>
            </a:fld>
            <a:endParaRPr lang="en-US" dirty="0"/>
          </a:p>
        </p:txBody>
      </p:sp>
    </p:spTree>
    <p:extLst>
      <p:ext uri="{BB962C8B-B14F-4D97-AF65-F5344CB8AC3E}">
        <p14:creationId xmlns:p14="http://schemas.microsoft.com/office/powerpoint/2010/main" val="33214225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154</a:t>
            </a:fld>
            <a:endParaRPr lang="en-US" dirty="0"/>
          </a:p>
        </p:txBody>
      </p:sp>
    </p:spTree>
    <p:extLst>
      <p:ext uri="{BB962C8B-B14F-4D97-AF65-F5344CB8AC3E}">
        <p14:creationId xmlns:p14="http://schemas.microsoft.com/office/powerpoint/2010/main" val="73859614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155</a:t>
            </a:fld>
            <a:endParaRPr lang="en-US" dirty="0"/>
          </a:p>
        </p:txBody>
      </p:sp>
    </p:spTree>
    <p:extLst>
      <p:ext uri="{BB962C8B-B14F-4D97-AF65-F5344CB8AC3E}">
        <p14:creationId xmlns:p14="http://schemas.microsoft.com/office/powerpoint/2010/main" val="259850907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156</a:t>
            </a:fld>
            <a:endParaRPr lang="en-US" dirty="0"/>
          </a:p>
        </p:txBody>
      </p:sp>
    </p:spTree>
    <p:extLst>
      <p:ext uri="{BB962C8B-B14F-4D97-AF65-F5344CB8AC3E}">
        <p14:creationId xmlns:p14="http://schemas.microsoft.com/office/powerpoint/2010/main" val="392742382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157</a:t>
            </a:fld>
            <a:endParaRPr lang="en-US" dirty="0"/>
          </a:p>
        </p:txBody>
      </p:sp>
    </p:spTree>
    <p:extLst>
      <p:ext uri="{BB962C8B-B14F-4D97-AF65-F5344CB8AC3E}">
        <p14:creationId xmlns:p14="http://schemas.microsoft.com/office/powerpoint/2010/main" val="243481681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158</a:t>
            </a:fld>
            <a:endParaRPr lang="en-US" dirty="0"/>
          </a:p>
        </p:txBody>
      </p:sp>
    </p:spTree>
    <p:extLst>
      <p:ext uri="{BB962C8B-B14F-4D97-AF65-F5344CB8AC3E}">
        <p14:creationId xmlns:p14="http://schemas.microsoft.com/office/powerpoint/2010/main" val="228698198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159</a:t>
            </a:fld>
            <a:endParaRPr lang="en-US" dirty="0"/>
          </a:p>
        </p:txBody>
      </p:sp>
    </p:spTree>
    <p:extLst>
      <p:ext uri="{BB962C8B-B14F-4D97-AF65-F5344CB8AC3E}">
        <p14:creationId xmlns:p14="http://schemas.microsoft.com/office/powerpoint/2010/main" val="182404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16</a:t>
            </a:fld>
            <a:endParaRPr lang="en-US" dirty="0"/>
          </a:p>
        </p:txBody>
      </p:sp>
    </p:spTree>
    <p:extLst>
      <p:ext uri="{BB962C8B-B14F-4D97-AF65-F5344CB8AC3E}">
        <p14:creationId xmlns:p14="http://schemas.microsoft.com/office/powerpoint/2010/main" val="57022758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160</a:t>
            </a:fld>
            <a:endParaRPr lang="en-US" dirty="0"/>
          </a:p>
        </p:txBody>
      </p:sp>
    </p:spTree>
    <p:extLst>
      <p:ext uri="{BB962C8B-B14F-4D97-AF65-F5344CB8AC3E}">
        <p14:creationId xmlns:p14="http://schemas.microsoft.com/office/powerpoint/2010/main" val="2351421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161</a:t>
            </a:fld>
            <a:endParaRPr lang="en-US" dirty="0"/>
          </a:p>
        </p:txBody>
      </p:sp>
    </p:spTree>
    <p:extLst>
      <p:ext uri="{BB962C8B-B14F-4D97-AF65-F5344CB8AC3E}">
        <p14:creationId xmlns:p14="http://schemas.microsoft.com/office/powerpoint/2010/main" val="415579229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162</a:t>
            </a:fld>
            <a:endParaRPr lang="en-US" dirty="0"/>
          </a:p>
        </p:txBody>
      </p:sp>
    </p:spTree>
    <p:extLst>
      <p:ext uri="{BB962C8B-B14F-4D97-AF65-F5344CB8AC3E}">
        <p14:creationId xmlns:p14="http://schemas.microsoft.com/office/powerpoint/2010/main" val="180514624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163</a:t>
            </a:fld>
            <a:endParaRPr lang="en-US" dirty="0"/>
          </a:p>
        </p:txBody>
      </p:sp>
    </p:spTree>
    <p:extLst>
      <p:ext uri="{BB962C8B-B14F-4D97-AF65-F5344CB8AC3E}">
        <p14:creationId xmlns:p14="http://schemas.microsoft.com/office/powerpoint/2010/main" val="176216011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164</a:t>
            </a:fld>
            <a:endParaRPr lang="en-US" dirty="0"/>
          </a:p>
        </p:txBody>
      </p:sp>
    </p:spTree>
    <p:extLst>
      <p:ext uri="{BB962C8B-B14F-4D97-AF65-F5344CB8AC3E}">
        <p14:creationId xmlns:p14="http://schemas.microsoft.com/office/powerpoint/2010/main" val="9763160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165</a:t>
            </a:fld>
            <a:endParaRPr lang="en-US" dirty="0"/>
          </a:p>
        </p:txBody>
      </p:sp>
    </p:spTree>
    <p:extLst>
      <p:ext uri="{BB962C8B-B14F-4D97-AF65-F5344CB8AC3E}">
        <p14:creationId xmlns:p14="http://schemas.microsoft.com/office/powerpoint/2010/main" val="88315744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166</a:t>
            </a:fld>
            <a:endParaRPr lang="en-US" dirty="0"/>
          </a:p>
        </p:txBody>
      </p:sp>
    </p:spTree>
    <p:extLst>
      <p:ext uri="{BB962C8B-B14F-4D97-AF65-F5344CB8AC3E}">
        <p14:creationId xmlns:p14="http://schemas.microsoft.com/office/powerpoint/2010/main" val="9197170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167</a:t>
            </a:fld>
            <a:endParaRPr lang="en-US" dirty="0"/>
          </a:p>
        </p:txBody>
      </p:sp>
    </p:spTree>
    <p:extLst>
      <p:ext uri="{BB962C8B-B14F-4D97-AF65-F5344CB8AC3E}">
        <p14:creationId xmlns:p14="http://schemas.microsoft.com/office/powerpoint/2010/main" val="22785084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168</a:t>
            </a:fld>
            <a:endParaRPr lang="en-US" dirty="0"/>
          </a:p>
        </p:txBody>
      </p:sp>
    </p:spTree>
    <p:extLst>
      <p:ext uri="{BB962C8B-B14F-4D97-AF65-F5344CB8AC3E}">
        <p14:creationId xmlns:p14="http://schemas.microsoft.com/office/powerpoint/2010/main" val="58266473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169</a:t>
            </a:fld>
            <a:endParaRPr lang="en-US" dirty="0"/>
          </a:p>
        </p:txBody>
      </p:sp>
    </p:spTree>
    <p:extLst>
      <p:ext uri="{BB962C8B-B14F-4D97-AF65-F5344CB8AC3E}">
        <p14:creationId xmlns:p14="http://schemas.microsoft.com/office/powerpoint/2010/main" val="3572444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17</a:t>
            </a:fld>
            <a:endParaRPr lang="en-US" dirty="0"/>
          </a:p>
        </p:txBody>
      </p:sp>
    </p:spTree>
    <p:extLst>
      <p:ext uri="{BB962C8B-B14F-4D97-AF65-F5344CB8AC3E}">
        <p14:creationId xmlns:p14="http://schemas.microsoft.com/office/powerpoint/2010/main" val="196069997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170</a:t>
            </a:fld>
            <a:endParaRPr lang="en-US" dirty="0"/>
          </a:p>
        </p:txBody>
      </p:sp>
    </p:spTree>
    <p:extLst>
      <p:ext uri="{BB962C8B-B14F-4D97-AF65-F5344CB8AC3E}">
        <p14:creationId xmlns:p14="http://schemas.microsoft.com/office/powerpoint/2010/main" val="60215953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171</a:t>
            </a:fld>
            <a:endParaRPr lang="en-US" dirty="0"/>
          </a:p>
        </p:txBody>
      </p:sp>
    </p:spTree>
    <p:extLst>
      <p:ext uri="{BB962C8B-B14F-4D97-AF65-F5344CB8AC3E}">
        <p14:creationId xmlns:p14="http://schemas.microsoft.com/office/powerpoint/2010/main" val="88930317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172</a:t>
            </a:fld>
            <a:endParaRPr lang="en-US" dirty="0"/>
          </a:p>
        </p:txBody>
      </p:sp>
    </p:spTree>
    <p:extLst>
      <p:ext uri="{BB962C8B-B14F-4D97-AF65-F5344CB8AC3E}">
        <p14:creationId xmlns:p14="http://schemas.microsoft.com/office/powerpoint/2010/main" val="79418328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173</a:t>
            </a:fld>
            <a:endParaRPr lang="en-US" dirty="0"/>
          </a:p>
        </p:txBody>
      </p:sp>
    </p:spTree>
    <p:extLst>
      <p:ext uri="{BB962C8B-B14F-4D97-AF65-F5344CB8AC3E}">
        <p14:creationId xmlns:p14="http://schemas.microsoft.com/office/powerpoint/2010/main" val="119603577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174</a:t>
            </a:fld>
            <a:endParaRPr lang="en-US" dirty="0"/>
          </a:p>
        </p:txBody>
      </p:sp>
    </p:spTree>
    <p:extLst>
      <p:ext uri="{BB962C8B-B14F-4D97-AF65-F5344CB8AC3E}">
        <p14:creationId xmlns:p14="http://schemas.microsoft.com/office/powerpoint/2010/main" val="193987987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175</a:t>
            </a:fld>
            <a:endParaRPr lang="en-US" dirty="0"/>
          </a:p>
        </p:txBody>
      </p:sp>
    </p:spTree>
    <p:extLst>
      <p:ext uri="{BB962C8B-B14F-4D97-AF65-F5344CB8AC3E}">
        <p14:creationId xmlns:p14="http://schemas.microsoft.com/office/powerpoint/2010/main" val="151752835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176</a:t>
            </a:fld>
            <a:endParaRPr lang="en-US" dirty="0"/>
          </a:p>
        </p:txBody>
      </p:sp>
    </p:spTree>
    <p:extLst>
      <p:ext uri="{BB962C8B-B14F-4D97-AF65-F5344CB8AC3E}">
        <p14:creationId xmlns:p14="http://schemas.microsoft.com/office/powerpoint/2010/main" val="100184862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177</a:t>
            </a:fld>
            <a:endParaRPr lang="en-US" dirty="0"/>
          </a:p>
        </p:txBody>
      </p:sp>
    </p:spTree>
    <p:extLst>
      <p:ext uri="{BB962C8B-B14F-4D97-AF65-F5344CB8AC3E}">
        <p14:creationId xmlns:p14="http://schemas.microsoft.com/office/powerpoint/2010/main" val="123020620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178</a:t>
            </a:fld>
            <a:endParaRPr lang="en-US" dirty="0"/>
          </a:p>
        </p:txBody>
      </p:sp>
    </p:spTree>
    <p:extLst>
      <p:ext uri="{BB962C8B-B14F-4D97-AF65-F5344CB8AC3E}">
        <p14:creationId xmlns:p14="http://schemas.microsoft.com/office/powerpoint/2010/main" val="296573713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179</a:t>
            </a:fld>
            <a:endParaRPr lang="en-US" dirty="0"/>
          </a:p>
        </p:txBody>
      </p:sp>
    </p:spTree>
    <p:extLst>
      <p:ext uri="{BB962C8B-B14F-4D97-AF65-F5344CB8AC3E}">
        <p14:creationId xmlns:p14="http://schemas.microsoft.com/office/powerpoint/2010/main" val="1051642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18</a:t>
            </a:fld>
            <a:endParaRPr lang="en-US" dirty="0"/>
          </a:p>
        </p:txBody>
      </p:sp>
    </p:spTree>
    <p:extLst>
      <p:ext uri="{BB962C8B-B14F-4D97-AF65-F5344CB8AC3E}">
        <p14:creationId xmlns:p14="http://schemas.microsoft.com/office/powerpoint/2010/main" val="288323655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180</a:t>
            </a:fld>
            <a:endParaRPr lang="en-US" dirty="0"/>
          </a:p>
        </p:txBody>
      </p:sp>
    </p:spTree>
    <p:extLst>
      <p:ext uri="{BB962C8B-B14F-4D97-AF65-F5344CB8AC3E}">
        <p14:creationId xmlns:p14="http://schemas.microsoft.com/office/powerpoint/2010/main" val="149538260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181</a:t>
            </a:fld>
            <a:endParaRPr lang="en-US" dirty="0"/>
          </a:p>
        </p:txBody>
      </p:sp>
    </p:spTree>
    <p:extLst>
      <p:ext uri="{BB962C8B-B14F-4D97-AF65-F5344CB8AC3E}">
        <p14:creationId xmlns:p14="http://schemas.microsoft.com/office/powerpoint/2010/main" val="184032407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182</a:t>
            </a:fld>
            <a:endParaRPr lang="en-US" dirty="0"/>
          </a:p>
        </p:txBody>
      </p:sp>
    </p:spTree>
    <p:extLst>
      <p:ext uri="{BB962C8B-B14F-4D97-AF65-F5344CB8AC3E}">
        <p14:creationId xmlns:p14="http://schemas.microsoft.com/office/powerpoint/2010/main" val="225198328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183</a:t>
            </a:fld>
            <a:endParaRPr lang="en-US" dirty="0"/>
          </a:p>
        </p:txBody>
      </p:sp>
    </p:spTree>
    <p:extLst>
      <p:ext uri="{BB962C8B-B14F-4D97-AF65-F5344CB8AC3E}">
        <p14:creationId xmlns:p14="http://schemas.microsoft.com/office/powerpoint/2010/main" val="171760382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184</a:t>
            </a:fld>
            <a:endParaRPr lang="en-US" dirty="0"/>
          </a:p>
        </p:txBody>
      </p:sp>
    </p:spTree>
    <p:extLst>
      <p:ext uri="{BB962C8B-B14F-4D97-AF65-F5344CB8AC3E}">
        <p14:creationId xmlns:p14="http://schemas.microsoft.com/office/powerpoint/2010/main" val="217922593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185</a:t>
            </a:fld>
            <a:endParaRPr lang="en-US" dirty="0"/>
          </a:p>
        </p:txBody>
      </p:sp>
    </p:spTree>
    <p:extLst>
      <p:ext uri="{BB962C8B-B14F-4D97-AF65-F5344CB8AC3E}">
        <p14:creationId xmlns:p14="http://schemas.microsoft.com/office/powerpoint/2010/main" val="307725928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186</a:t>
            </a:fld>
            <a:endParaRPr lang="en-US" dirty="0"/>
          </a:p>
        </p:txBody>
      </p:sp>
    </p:spTree>
    <p:extLst>
      <p:ext uri="{BB962C8B-B14F-4D97-AF65-F5344CB8AC3E}">
        <p14:creationId xmlns:p14="http://schemas.microsoft.com/office/powerpoint/2010/main" val="91655308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187</a:t>
            </a:fld>
            <a:endParaRPr lang="en-US" dirty="0"/>
          </a:p>
        </p:txBody>
      </p:sp>
    </p:spTree>
    <p:extLst>
      <p:ext uri="{BB962C8B-B14F-4D97-AF65-F5344CB8AC3E}">
        <p14:creationId xmlns:p14="http://schemas.microsoft.com/office/powerpoint/2010/main" val="383276077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188</a:t>
            </a:fld>
            <a:endParaRPr lang="en-US" dirty="0"/>
          </a:p>
        </p:txBody>
      </p:sp>
    </p:spTree>
    <p:extLst>
      <p:ext uri="{BB962C8B-B14F-4D97-AF65-F5344CB8AC3E}">
        <p14:creationId xmlns:p14="http://schemas.microsoft.com/office/powerpoint/2010/main" val="13463974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189</a:t>
            </a:fld>
            <a:endParaRPr lang="en-US" dirty="0"/>
          </a:p>
        </p:txBody>
      </p:sp>
    </p:spTree>
    <p:extLst>
      <p:ext uri="{BB962C8B-B14F-4D97-AF65-F5344CB8AC3E}">
        <p14:creationId xmlns:p14="http://schemas.microsoft.com/office/powerpoint/2010/main" val="33517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19</a:t>
            </a:fld>
            <a:endParaRPr lang="en-US" dirty="0"/>
          </a:p>
        </p:txBody>
      </p:sp>
    </p:spTree>
    <p:extLst>
      <p:ext uri="{BB962C8B-B14F-4D97-AF65-F5344CB8AC3E}">
        <p14:creationId xmlns:p14="http://schemas.microsoft.com/office/powerpoint/2010/main" val="421107561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190</a:t>
            </a:fld>
            <a:endParaRPr lang="en-US" dirty="0"/>
          </a:p>
        </p:txBody>
      </p:sp>
    </p:spTree>
    <p:extLst>
      <p:ext uri="{BB962C8B-B14F-4D97-AF65-F5344CB8AC3E}">
        <p14:creationId xmlns:p14="http://schemas.microsoft.com/office/powerpoint/2010/main" val="242391384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191</a:t>
            </a:fld>
            <a:endParaRPr lang="en-US" dirty="0"/>
          </a:p>
        </p:txBody>
      </p:sp>
    </p:spTree>
    <p:extLst>
      <p:ext uri="{BB962C8B-B14F-4D97-AF65-F5344CB8AC3E}">
        <p14:creationId xmlns:p14="http://schemas.microsoft.com/office/powerpoint/2010/main" val="115090727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192</a:t>
            </a:fld>
            <a:endParaRPr lang="en-US" dirty="0"/>
          </a:p>
        </p:txBody>
      </p:sp>
    </p:spTree>
    <p:extLst>
      <p:ext uri="{BB962C8B-B14F-4D97-AF65-F5344CB8AC3E}">
        <p14:creationId xmlns:p14="http://schemas.microsoft.com/office/powerpoint/2010/main" val="9037258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193</a:t>
            </a:fld>
            <a:endParaRPr lang="en-US" dirty="0"/>
          </a:p>
        </p:txBody>
      </p:sp>
    </p:spTree>
    <p:extLst>
      <p:ext uri="{BB962C8B-B14F-4D97-AF65-F5344CB8AC3E}">
        <p14:creationId xmlns:p14="http://schemas.microsoft.com/office/powerpoint/2010/main" val="354310630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194</a:t>
            </a:fld>
            <a:endParaRPr lang="en-US" dirty="0"/>
          </a:p>
        </p:txBody>
      </p:sp>
    </p:spTree>
    <p:extLst>
      <p:ext uri="{BB962C8B-B14F-4D97-AF65-F5344CB8AC3E}">
        <p14:creationId xmlns:p14="http://schemas.microsoft.com/office/powerpoint/2010/main" val="256034661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195</a:t>
            </a:fld>
            <a:endParaRPr lang="en-US" dirty="0"/>
          </a:p>
        </p:txBody>
      </p:sp>
    </p:spTree>
    <p:extLst>
      <p:ext uri="{BB962C8B-B14F-4D97-AF65-F5344CB8AC3E}">
        <p14:creationId xmlns:p14="http://schemas.microsoft.com/office/powerpoint/2010/main" val="215841853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196</a:t>
            </a:fld>
            <a:endParaRPr lang="en-US" dirty="0"/>
          </a:p>
        </p:txBody>
      </p:sp>
    </p:spTree>
    <p:extLst>
      <p:ext uri="{BB962C8B-B14F-4D97-AF65-F5344CB8AC3E}">
        <p14:creationId xmlns:p14="http://schemas.microsoft.com/office/powerpoint/2010/main" val="176902742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197</a:t>
            </a:fld>
            <a:endParaRPr lang="en-US" dirty="0"/>
          </a:p>
        </p:txBody>
      </p:sp>
    </p:spTree>
    <p:extLst>
      <p:ext uri="{BB962C8B-B14F-4D97-AF65-F5344CB8AC3E}">
        <p14:creationId xmlns:p14="http://schemas.microsoft.com/office/powerpoint/2010/main" val="231325528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198</a:t>
            </a:fld>
            <a:endParaRPr lang="en-US" dirty="0"/>
          </a:p>
        </p:txBody>
      </p:sp>
    </p:spTree>
    <p:extLst>
      <p:ext uri="{BB962C8B-B14F-4D97-AF65-F5344CB8AC3E}">
        <p14:creationId xmlns:p14="http://schemas.microsoft.com/office/powerpoint/2010/main" val="374434835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199</a:t>
            </a:fld>
            <a:endParaRPr lang="en-US" dirty="0"/>
          </a:p>
        </p:txBody>
      </p:sp>
    </p:spTree>
    <p:extLst>
      <p:ext uri="{BB962C8B-B14F-4D97-AF65-F5344CB8AC3E}">
        <p14:creationId xmlns:p14="http://schemas.microsoft.com/office/powerpoint/2010/main" val="135718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2</a:t>
            </a:fld>
            <a:endParaRPr lang="en-US" dirty="0"/>
          </a:p>
        </p:txBody>
      </p:sp>
    </p:spTree>
    <p:extLst>
      <p:ext uri="{BB962C8B-B14F-4D97-AF65-F5344CB8AC3E}">
        <p14:creationId xmlns:p14="http://schemas.microsoft.com/office/powerpoint/2010/main" val="714316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a:t>
            </a:fld>
            <a:endParaRPr lang="en-US" dirty="0"/>
          </a:p>
        </p:txBody>
      </p:sp>
    </p:spTree>
    <p:extLst>
      <p:ext uri="{BB962C8B-B14F-4D97-AF65-F5344CB8AC3E}">
        <p14:creationId xmlns:p14="http://schemas.microsoft.com/office/powerpoint/2010/main" val="160082137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200</a:t>
            </a:fld>
            <a:endParaRPr lang="en-US" dirty="0"/>
          </a:p>
        </p:txBody>
      </p:sp>
    </p:spTree>
    <p:extLst>
      <p:ext uri="{BB962C8B-B14F-4D97-AF65-F5344CB8AC3E}">
        <p14:creationId xmlns:p14="http://schemas.microsoft.com/office/powerpoint/2010/main" val="14986142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201</a:t>
            </a:fld>
            <a:endParaRPr lang="en-US" dirty="0"/>
          </a:p>
        </p:txBody>
      </p:sp>
    </p:spTree>
    <p:extLst>
      <p:ext uri="{BB962C8B-B14F-4D97-AF65-F5344CB8AC3E}">
        <p14:creationId xmlns:p14="http://schemas.microsoft.com/office/powerpoint/2010/main" val="308095352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202</a:t>
            </a:fld>
            <a:endParaRPr lang="en-US" dirty="0"/>
          </a:p>
        </p:txBody>
      </p:sp>
    </p:spTree>
    <p:extLst>
      <p:ext uri="{BB962C8B-B14F-4D97-AF65-F5344CB8AC3E}">
        <p14:creationId xmlns:p14="http://schemas.microsoft.com/office/powerpoint/2010/main" val="99333831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203</a:t>
            </a:fld>
            <a:endParaRPr lang="en-US" dirty="0"/>
          </a:p>
        </p:txBody>
      </p:sp>
    </p:spTree>
    <p:extLst>
      <p:ext uri="{BB962C8B-B14F-4D97-AF65-F5344CB8AC3E}">
        <p14:creationId xmlns:p14="http://schemas.microsoft.com/office/powerpoint/2010/main" val="325757645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204</a:t>
            </a:fld>
            <a:endParaRPr lang="en-US" dirty="0"/>
          </a:p>
        </p:txBody>
      </p:sp>
    </p:spTree>
    <p:extLst>
      <p:ext uri="{BB962C8B-B14F-4D97-AF65-F5344CB8AC3E}">
        <p14:creationId xmlns:p14="http://schemas.microsoft.com/office/powerpoint/2010/main" val="176505759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205</a:t>
            </a:fld>
            <a:endParaRPr lang="en-US" dirty="0"/>
          </a:p>
        </p:txBody>
      </p:sp>
    </p:spTree>
    <p:extLst>
      <p:ext uri="{BB962C8B-B14F-4D97-AF65-F5344CB8AC3E}">
        <p14:creationId xmlns:p14="http://schemas.microsoft.com/office/powerpoint/2010/main" val="94551124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206</a:t>
            </a:fld>
            <a:endParaRPr lang="en-US" dirty="0"/>
          </a:p>
        </p:txBody>
      </p:sp>
    </p:spTree>
    <p:extLst>
      <p:ext uri="{BB962C8B-B14F-4D97-AF65-F5344CB8AC3E}">
        <p14:creationId xmlns:p14="http://schemas.microsoft.com/office/powerpoint/2010/main" val="173736629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207</a:t>
            </a:fld>
            <a:endParaRPr lang="en-US" dirty="0"/>
          </a:p>
        </p:txBody>
      </p:sp>
    </p:spTree>
    <p:extLst>
      <p:ext uri="{BB962C8B-B14F-4D97-AF65-F5344CB8AC3E}">
        <p14:creationId xmlns:p14="http://schemas.microsoft.com/office/powerpoint/2010/main" val="293716180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208</a:t>
            </a:fld>
            <a:endParaRPr lang="en-US" dirty="0"/>
          </a:p>
        </p:txBody>
      </p:sp>
    </p:spTree>
    <p:extLst>
      <p:ext uri="{BB962C8B-B14F-4D97-AF65-F5344CB8AC3E}">
        <p14:creationId xmlns:p14="http://schemas.microsoft.com/office/powerpoint/2010/main" val="382068922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209</a:t>
            </a:fld>
            <a:endParaRPr lang="en-US" dirty="0"/>
          </a:p>
        </p:txBody>
      </p:sp>
    </p:spTree>
    <p:extLst>
      <p:ext uri="{BB962C8B-B14F-4D97-AF65-F5344CB8AC3E}">
        <p14:creationId xmlns:p14="http://schemas.microsoft.com/office/powerpoint/2010/main" val="437370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21</a:t>
            </a:fld>
            <a:endParaRPr lang="en-US" dirty="0"/>
          </a:p>
        </p:txBody>
      </p:sp>
    </p:spTree>
    <p:extLst>
      <p:ext uri="{BB962C8B-B14F-4D97-AF65-F5344CB8AC3E}">
        <p14:creationId xmlns:p14="http://schemas.microsoft.com/office/powerpoint/2010/main" val="258502040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210</a:t>
            </a:fld>
            <a:endParaRPr lang="en-US" dirty="0"/>
          </a:p>
        </p:txBody>
      </p:sp>
    </p:spTree>
    <p:extLst>
      <p:ext uri="{BB962C8B-B14F-4D97-AF65-F5344CB8AC3E}">
        <p14:creationId xmlns:p14="http://schemas.microsoft.com/office/powerpoint/2010/main" val="21150803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211</a:t>
            </a:fld>
            <a:endParaRPr lang="en-US" dirty="0"/>
          </a:p>
        </p:txBody>
      </p:sp>
    </p:spTree>
    <p:extLst>
      <p:ext uri="{BB962C8B-B14F-4D97-AF65-F5344CB8AC3E}">
        <p14:creationId xmlns:p14="http://schemas.microsoft.com/office/powerpoint/2010/main" val="375016180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212</a:t>
            </a:fld>
            <a:endParaRPr lang="en-US" dirty="0"/>
          </a:p>
        </p:txBody>
      </p:sp>
    </p:spTree>
    <p:extLst>
      <p:ext uri="{BB962C8B-B14F-4D97-AF65-F5344CB8AC3E}">
        <p14:creationId xmlns:p14="http://schemas.microsoft.com/office/powerpoint/2010/main" val="128630949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213</a:t>
            </a:fld>
            <a:endParaRPr lang="en-US" dirty="0"/>
          </a:p>
        </p:txBody>
      </p:sp>
    </p:spTree>
    <p:extLst>
      <p:ext uri="{BB962C8B-B14F-4D97-AF65-F5344CB8AC3E}">
        <p14:creationId xmlns:p14="http://schemas.microsoft.com/office/powerpoint/2010/main" val="107511190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214</a:t>
            </a:fld>
            <a:endParaRPr lang="en-US" dirty="0"/>
          </a:p>
        </p:txBody>
      </p:sp>
    </p:spTree>
    <p:extLst>
      <p:ext uri="{BB962C8B-B14F-4D97-AF65-F5344CB8AC3E}">
        <p14:creationId xmlns:p14="http://schemas.microsoft.com/office/powerpoint/2010/main" val="8588084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215</a:t>
            </a:fld>
            <a:endParaRPr lang="en-US" dirty="0"/>
          </a:p>
        </p:txBody>
      </p:sp>
    </p:spTree>
    <p:extLst>
      <p:ext uri="{BB962C8B-B14F-4D97-AF65-F5344CB8AC3E}">
        <p14:creationId xmlns:p14="http://schemas.microsoft.com/office/powerpoint/2010/main" val="7120113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216</a:t>
            </a:fld>
            <a:endParaRPr lang="en-US" dirty="0"/>
          </a:p>
        </p:txBody>
      </p:sp>
    </p:spTree>
    <p:extLst>
      <p:ext uri="{BB962C8B-B14F-4D97-AF65-F5344CB8AC3E}">
        <p14:creationId xmlns:p14="http://schemas.microsoft.com/office/powerpoint/2010/main" val="53800612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217</a:t>
            </a:fld>
            <a:endParaRPr lang="en-US" dirty="0"/>
          </a:p>
        </p:txBody>
      </p:sp>
    </p:spTree>
    <p:extLst>
      <p:ext uri="{BB962C8B-B14F-4D97-AF65-F5344CB8AC3E}">
        <p14:creationId xmlns:p14="http://schemas.microsoft.com/office/powerpoint/2010/main" val="363563129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218</a:t>
            </a:fld>
            <a:endParaRPr lang="en-US" dirty="0"/>
          </a:p>
        </p:txBody>
      </p:sp>
    </p:spTree>
    <p:extLst>
      <p:ext uri="{BB962C8B-B14F-4D97-AF65-F5344CB8AC3E}">
        <p14:creationId xmlns:p14="http://schemas.microsoft.com/office/powerpoint/2010/main" val="414678883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219</a:t>
            </a:fld>
            <a:endParaRPr lang="en-US" dirty="0"/>
          </a:p>
        </p:txBody>
      </p:sp>
    </p:spTree>
    <p:extLst>
      <p:ext uri="{BB962C8B-B14F-4D97-AF65-F5344CB8AC3E}">
        <p14:creationId xmlns:p14="http://schemas.microsoft.com/office/powerpoint/2010/main" val="29933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22</a:t>
            </a:fld>
            <a:endParaRPr lang="en-US" dirty="0"/>
          </a:p>
        </p:txBody>
      </p:sp>
    </p:spTree>
    <p:extLst>
      <p:ext uri="{BB962C8B-B14F-4D97-AF65-F5344CB8AC3E}">
        <p14:creationId xmlns:p14="http://schemas.microsoft.com/office/powerpoint/2010/main" val="106401540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220</a:t>
            </a:fld>
            <a:endParaRPr lang="en-US" dirty="0"/>
          </a:p>
        </p:txBody>
      </p:sp>
    </p:spTree>
    <p:extLst>
      <p:ext uri="{BB962C8B-B14F-4D97-AF65-F5344CB8AC3E}">
        <p14:creationId xmlns:p14="http://schemas.microsoft.com/office/powerpoint/2010/main" val="306441521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221</a:t>
            </a:fld>
            <a:endParaRPr lang="en-US" dirty="0"/>
          </a:p>
        </p:txBody>
      </p:sp>
    </p:spTree>
    <p:extLst>
      <p:ext uri="{BB962C8B-B14F-4D97-AF65-F5344CB8AC3E}">
        <p14:creationId xmlns:p14="http://schemas.microsoft.com/office/powerpoint/2010/main" val="176537309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222</a:t>
            </a:fld>
            <a:endParaRPr lang="en-US" dirty="0"/>
          </a:p>
        </p:txBody>
      </p:sp>
    </p:spTree>
    <p:extLst>
      <p:ext uri="{BB962C8B-B14F-4D97-AF65-F5344CB8AC3E}">
        <p14:creationId xmlns:p14="http://schemas.microsoft.com/office/powerpoint/2010/main" val="193179086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223</a:t>
            </a:fld>
            <a:endParaRPr lang="en-US" dirty="0"/>
          </a:p>
        </p:txBody>
      </p:sp>
    </p:spTree>
    <p:extLst>
      <p:ext uri="{BB962C8B-B14F-4D97-AF65-F5344CB8AC3E}">
        <p14:creationId xmlns:p14="http://schemas.microsoft.com/office/powerpoint/2010/main" val="55874798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224</a:t>
            </a:fld>
            <a:endParaRPr lang="en-US" dirty="0"/>
          </a:p>
        </p:txBody>
      </p:sp>
    </p:spTree>
    <p:extLst>
      <p:ext uri="{BB962C8B-B14F-4D97-AF65-F5344CB8AC3E}">
        <p14:creationId xmlns:p14="http://schemas.microsoft.com/office/powerpoint/2010/main" val="261561132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225</a:t>
            </a:fld>
            <a:endParaRPr lang="en-US" dirty="0"/>
          </a:p>
        </p:txBody>
      </p:sp>
    </p:spTree>
    <p:extLst>
      <p:ext uri="{BB962C8B-B14F-4D97-AF65-F5344CB8AC3E}">
        <p14:creationId xmlns:p14="http://schemas.microsoft.com/office/powerpoint/2010/main" val="184851156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226</a:t>
            </a:fld>
            <a:endParaRPr lang="en-US" dirty="0"/>
          </a:p>
        </p:txBody>
      </p:sp>
    </p:spTree>
    <p:extLst>
      <p:ext uri="{BB962C8B-B14F-4D97-AF65-F5344CB8AC3E}">
        <p14:creationId xmlns:p14="http://schemas.microsoft.com/office/powerpoint/2010/main" val="257747483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227</a:t>
            </a:fld>
            <a:endParaRPr lang="en-US" dirty="0"/>
          </a:p>
        </p:txBody>
      </p:sp>
    </p:spTree>
    <p:extLst>
      <p:ext uri="{BB962C8B-B14F-4D97-AF65-F5344CB8AC3E}">
        <p14:creationId xmlns:p14="http://schemas.microsoft.com/office/powerpoint/2010/main" val="389952663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228</a:t>
            </a:fld>
            <a:endParaRPr lang="en-US" dirty="0"/>
          </a:p>
        </p:txBody>
      </p:sp>
    </p:spTree>
    <p:extLst>
      <p:ext uri="{BB962C8B-B14F-4D97-AF65-F5344CB8AC3E}">
        <p14:creationId xmlns:p14="http://schemas.microsoft.com/office/powerpoint/2010/main" val="151605181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229</a:t>
            </a:fld>
            <a:endParaRPr lang="en-US" dirty="0"/>
          </a:p>
        </p:txBody>
      </p:sp>
    </p:spTree>
    <p:extLst>
      <p:ext uri="{BB962C8B-B14F-4D97-AF65-F5344CB8AC3E}">
        <p14:creationId xmlns:p14="http://schemas.microsoft.com/office/powerpoint/2010/main" val="3580624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23</a:t>
            </a:fld>
            <a:endParaRPr lang="en-US" dirty="0"/>
          </a:p>
        </p:txBody>
      </p:sp>
    </p:spTree>
    <p:extLst>
      <p:ext uri="{BB962C8B-B14F-4D97-AF65-F5344CB8AC3E}">
        <p14:creationId xmlns:p14="http://schemas.microsoft.com/office/powerpoint/2010/main" val="348413367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230</a:t>
            </a:fld>
            <a:endParaRPr lang="en-US" dirty="0"/>
          </a:p>
        </p:txBody>
      </p:sp>
    </p:spTree>
    <p:extLst>
      <p:ext uri="{BB962C8B-B14F-4D97-AF65-F5344CB8AC3E}">
        <p14:creationId xmlns:p14="http://schemas.microsoft.com/office/powerpoint/2010/main" val="115128883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231</a:t>
            </a:fld>
            <a:endParaRPr lang="en-US" dirty="0"/>
          </a:p>
        </p:txBody>
      </p:sp>
    </p:spTree>
    <p:extLst>
      <p:ext uri="{BB962C8B-B14F-4D97-AF65-F5344CB8AC3E}">
        <p14:creationId xmlns:p14="http://schemas.microsoft.com/office/powerpoint/2010/main" val="38448280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232</a:t>
            </a:fld>
            <a:endParaRPr lang="en-US" dirty="0"/>
          </a:p>
        </p:txBody>
      </p:sp>
    </p:spTree>
    <p:extLst>
      <p:ext uri="{BB962C8B-B14F-4D97-AF65-F5344CB8AC3E}">
        <p14:creationId xmlns:p14="http://schemas.microsoft.com/office/powerpoint/2010/main" val="9115114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233</a:t>
            </a:fld>
            <a:endParaRPr lang="en-US" dirty="0"/>
          </a:p>
        </p:txBody>
      </p:sp>
    </p:spTree>
    <p:extLst>
      <p:ext uri="{BB962C8B-B14F-4D97-AF65-F5344CB8AC3E}">
        <p14:creationId xmlns:p14="http://schemas.microsoft.com/office/powerpoint/2010/main" val="255236213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234</a:t>
            </a:fld>
            <a:endParaRPr lang="en-US" dirty="0"/>
          </a:p>
        </p:txBody>
      </p:sp>
    </p:spTree>
    <p:extLst>
      <p:ext uri="{BB962C8B-B14F-4D97-AF65-F5344CB8AC3E}">
        <p14:creationId xmlns:p14="http://schemas.microsoft.com/office/powerpoint/2010/main" val="60697558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235</a:t>
            </a:fld>
            <a:endParaRPr lang="en-US" dirty="0"/>
          </a:p>
        </p:txBody>
      </p:sp>
    </p:spTree>
    <p:extLst>
      <p:ext uri="{BB962C8B-B14F-4D97-AF65-F5344CB8AC3E}">
        <p14:creationId xmlns:p14="http://schemas.microsoft.com/office/powerpoint/2010/main" val="40132792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236</a:t>
            </a:fld>
            <a:endParaRPr lang="en-US" dirty="0"/>
          </a:p>
        </p:txBody>
      </p:sp>
    </p:spTree>
    <p:extLst>
      <p:ext uri="{BB962C8B-B14F-4D97-AF65-F5344CB8AC3E}">
        <p14:creationId xmlns:p14="http://schemas.microsoft.com/office/powerpoint/2010/main" val="299992817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237</a:t>
            </a:fld>
            <a:endParaRPr lang="en-US" dirty="0"/>
          </a:p>
        </p:txBody>
      </p:sp>
    </p:spTree>
    <p:extLst>
      <p:ext uri="{BB962C8B-B14F-4D97-AF65-F5344CB8AC3E}">
        <p14:creationId xmlns:p14="http://schemas.microsoft.com/office/powerpoint/2010/main" val="14673547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238</a:t>
            </a:fld>
            <a:endParaRPr lang="en-US" dirty="0"/>
          </a:p>
        </p:txBody>
      </p:sp>
    </p:spTree>
    <p:extLst>
      <p:ext uri="{BB962C8B-B14F-4D97-AF65-F5344CB8AC3E}">
        <p14:creationId xmlns:p14="http://schemas.microsoft.com/office/powerpoint/2010/main" val="385696486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239</a:t>
            </a:fld>
            <a:endParaRPr lang="en-US" dirty="0"/>
          </a:p>
        </p:txBody>
      </p:sp>
    </p:spTree>
    <p:extLst>
      <p:ext uri="{BB962C8B-B14F-4D97-AF65-F5344CB8AC3E}">
        <p14:creationId xmlns:p14="http://schemas.microsoft.com/office/powerpoint/2010/main" val="2564540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24</a:t>
            </a:fld>
            <a:endParaRPr lang="en-US" dirty="0"/>
          </a:p>
        </p:txBody>
      </p:sp>
    </p:spTree>
    <p:extLst>
      <p:ext uri="{BB962C8B-B14F-4D97-AF65-F5344CB8AC3E}">
        <p14:creationId xmlns:p14="http://schemas.microsoft.com/office/powerpoint/2010/main" val="177313683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240</a:t>
            </a:fld>
            <a:endParaRPr lang="en-US" dirty="0"/>
          </a:p>
        </p:txBody>
      </p:sp>
    </p:spTree>
    <p:extLst>
      <p:ext uri="{BB962C8B-B14F-4D97-AF65-F5344CB8AC3E}">
        <p14:creationId xmlns:p14="http://schemas.microsoft.com/office/powerpoint/2010/main" val="21198997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241</a:t>
            </a:fld>
            <a:endParaRPr lang="en-US" dirty="0"/>
          </a:p>
        </p:txBody>
      </p:sp>
    </p:spTree>
    <p:extLst>
      <p:ext uri="{BB962C8B-B14F-4D97-AF65-F5344CB8AC3E}">
        <p14:creationId xmlns:p14="http://schemas.microsoft.com/office/powerpoint/2010/main" val="357438359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242</a:t>
            </a:fld>
            <a:endParaRPr lang="en-US" dirty="0"/>
          </a:p>
        </p:txBody>
      </p:sp>
    </p:spTree>
    <p:extLst>
      <p:ext uri="{BB962C8B-B14F-4D97-AF65-F5344CB8AC3E}">
        <p14:creationId xmlns:p14="http://schemas.microsoft.com/office/powerpoint/2010/main" val="13105091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243</a:t>
            </a:fld>
            <a:endParaRPr lang="en-US" dirty="0"/>
          </a:p>
        </p:txBody>
      </p:sp>
    </p:spTree>
    <p:extLst>
      <p:ext uri="{BB962C8B-B14F-4D97-AF65-F5344CB8AC3E}">
        <p14:creationId xmlns:p14="http://schemas.microsoft.com/office/powerpoint/2010/main" val="22314047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244</a:t>
            </a:fld>
            <a:endParaRPr lang="en-US" dirty="0"/>
          </a:p>
        </p:txBody>
      </p:sp>
    </p:spTree>
    <p:extLst>
      <p:ext uri="{BB962C8B-B14F-4D97-AF65-F5344CB8AC3E}">
        <p14:creationId xmlns:p14="http://schemas.microsoft.com/office/powerpoint/2010/main" val="217200731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245</a:t>
            </a:fld>
            <a:endParaRPr lang="en-US" dirty="0"/>
          </a:p>
        </p:txBody>
      </p:sp>
    </p:spTree>
    <p:extLst>
      <p:ext uri="{BB962C8B-B14F-4D97-AF65-F5344CB8AC3E}">
        <p14:creationId xmlns:p14="http://schemas.microsoft.com/office/powerpoint/2010/main" val="62399237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246</a:t>
            </a:fld>
            <a:endParaRPr lang="en-US" dirty="0"/>
          </a:p>
        </p:txBody>
      </p:sp>
    </p:spTree>
    <p:extLst>
      <p:ext uri="{BB962C8B-B14F-4D97-AF65-F5344CB8AC3E}">
        <p14:creationId xmlns:p14="http://schemas.microsoft.com/office/powerpoint/2010/main" val="122463175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247</a:t>
            </a:fld>
            <a:endParaRPr lang="en-US" dirty="0"/>
          </a:p>
        </p:txBody>
      </p:sp>
    </p:spTree>
    <p:extLst>
      <p:ext uri="{BB962C8B-B14F-4D97-AF65-F5344CB8AC3E}">
        <p14:creationId xmlns:p14="http://schemas.microsoft.com/office/powerpoint/2010/main" val="29141420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248</a:t>
            </a:fld>
            <a:endParaRPr lang="en-US" dirty="0"/>
          </a:p>
        </p:txBody>
      </p:sp>
    </p:spTree>
    <p:extLst>
      <p:ext uri="{BB962C8B-B14F-4D97-AF65-F5344CB8AC3E}">
        <p14:creationId xmlns:p14="http://schemas.microsoft.com/office/powerpoint/2010/main" val="4134224145"/>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249</a:t>
            </a:fld>
            <a:endParaRPr lang="en-US" dirty="0"/>
          </a:p>
        </p:txBody>
      </p:sp>
    </p:spTree>
    <p:extLst>
      <p:ext uri="{BB962C8B-B14F-4D97-AF65-F5344CB8AC3E}">
        <p14:creationId xmlns:p14="http://schemas.microsoft.com/office/powerpoint/2010/main" val="3736798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25</a:t>
            </a:fld>
            <a:endParaRPr lang="en-US" dirty="0"/>
          </a:p>
        </p:txBody>
      </p:sp>
    </p:spTree>
    <p:extLst>
      <p:ext uri="{BB962C8B-B14F-4D97-AF65-F5344CB8AC3E}">
        <p14:creationId xmlns:p14="http://schemas.microsoft.com/office/powerpoint/2010/main" val="310104026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250</a:t>
            </a:fld>
            <a:endParaRPr lang="en-US" dirty="0"/>
          </a:p>
        </p:txBody>
      </p:sp>
    </p:spTree>
    <p:extLst>
      <p:ext uri="{BB962C8B-B14F-4D97-AF65-F5344CB8AC3E}">
        <p14:creationId xmlns:p14="http://schemas.microsoft.com/office/powerpoint/2010/main" val="190248691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251</a:t>
            </a:fld>
            <a:endParaRPr lang="en-US" dirty="0"/>
          </a:p>
        </p:txBody>
      </p:sp>
    </p:spTree>
    <p:extLst>
      <p:ext uri="{BB962C8B-B14F-4D97-AF65-F5344CB8AC3E}">
        <p14:creationId xmlns:p14="http://schemas.microsoft.com/office/powerpoint/2010/main" val="418280705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252</a:t>
            </a:fld>
            <a:endParaRPr lang="en-US" dirty="0"/>
          </a:p>
        </p:txBody>
      </p:sp>
    </p:spTree>
    <p:extLst>
      <p:ext uri="{BB962C8B-B14F-4D97-AF65-F5344CB8AC3E}">
        <p14:creationId xmlns:p14="http://schemas.microsoft.com/office/powerpoint/2010/main" val="138737293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253</a:t>
            </a:fld>
            <a:endParaRPr lang="en-US" dirty="0"/>
          </a:p>
        </p:txBody>
      </p:sp>
    </p:spTree>
    <p:extLst>
      <p:ext uri="{BB962C8B-B14F-4D97-AF65-F5344CB8AC3E}">
        <p14:creationId xmlns:p14="http://schemas.microsoft.com/office/powerpoint/2010/main" val="128096757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254</a:t>
            </a:fld>
            <a:endParaRPr lang="en-US" dirty="0"/>
          </a:p>
        </p:txBody>
      </p:sp>
    </p:spTree>
    <p:extLst>
      <p:ext uri="{BB962C8B-B14F-4D97-AF65-F5344CB8AC3E}">
        <p14:creationId xmlns:p14="http://schemas.microsoft.com/office/powerpoint/2010/main" val="136635192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255</a:t>
            </a:fld>
            <a:endParaRPr lang="en-US" dirty="0"/>
          </a:p>
        </p:txBody>
      </p:sp>
    </p:spTree>
    <p:extLst>
      <p:ext uri="{BB962C8B-B14F-4D97-AF65-F5344CB8AC3E}">
        <p14:creationId xmlns:p14="http://schemas.microsoft.com/office/powerpoint/2010/main" val="181657306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256</a:t>
            </a:fld>
            <a:endParaRPr lang="en-US" dirty="0"/>
          </a:p>
        </p:txBody>
      </p:sp>
    </p:spTree>
    <p:extLst>
      <p:ext uri="{BB962C8B-B14F-4D97-AF65-F5344CB8AC3E}">
        <p14:creationId xmlns:p14="http://schemas.microsoft.com/office/powerpoint/2010/main" val="211934703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257</a:t>
            </a:fld>
            <a:endParaRPr lang="en-US" dirty="0"/>
          </a:p>
        </p:txBody>
      </p:sp>
    </p:spTree>
    <p:extLst>
      <p:ext uri="{BB962C8B-B14F-4D97-AF65-F5344CB8AC3E}">
        <p14:creationId xmlns:p14="http://schemas.microsoft.com/office/powerpoint/2010/main" val="256710160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258</a:t>
            </a:fld>
            <a:endParaRPr lang="en-US" dirty="0"/>
          </a:p>
        </p:txBody>
      </p:sp>
    </p:spTree>
    <p:extLst>
      <p:ext uri="{BB962C8B-B14F-4D97-AF65-F5344CB8AC3E}">
        <p14:creationId xmlns:p14="http://schemas.microsoft.com/office/powerpoint/2010/main" val="380842899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259</a:t>
            </a:fld>
            <a:endParaRPr lang="en-US" dirty="0"/>
          </a:p>
        </p:txBody>
      </p:sp>
    </p:spTree>
    <p:extLst>
      <p:ext uri="{BB962C8B-B14F-4D97-AF65-F5344CB8AC3E}">
        <p14:creationId xmlns:p14="http://schemas.microsoft.com/office/powerpoint/2010/main" val="1115729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26</a:t>
            </a:fld>
            <a:endParaRPr lang="en-US" dirty="0"/>
          </a:p>
        </p:txBody>
      </p:sp>
    </p:spTree>
    <p:extLst>
      <p:ext uri="{BB962C8B-B14F-4D97-AF65-F5344CB8AC3E}">
        <p14:creationId xmlns:p14="http://schemas.microsoft.com/office/powerpoint/2010/main" val="128005113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260</a:t>
            </a:fld>
            <a:endParaRPr lang="en-US" dirty="0"/>
          </a:p>
        </p:txBody>
      </p:sp>
    </p:spTree>
    <p:extLst>
      <p:ext uri="{BB962C8B-B14F-4D97-AF65-F5344CB8AC3E}">
        <p14:creationId xmlns:p14="http://schemas.microsoft.com/office/powerpoint/2010/main" val="120486861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261</a:t>
            </a:fld>
            <a:endParaRPr lang="en-US" dirty="0"/>
          </a:p>
        </p:txBody>
      </p:sp>
    </p:spTree>
    <p:extLst>
      <p:ext uri="{BB962C8B-B14F-4D97-AF65-F5344CB8AC3E}">
        <p14:creationId xmlns:p14="http://schemas.microsoft.com/office/powerpoint/2010/main" val="3304669370"/>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262</a:t>
            </a:fld>
            <a:endParaRPr lang="en-US" dirty="0"/>
          </a:p>
        </p:txBody>
      </p:sp>
    </p:spTree>
    <p:extLst>
      <p:ext uri="{BB962C8B-B14F-4D97-AF65-F5344CB8AC3E}">
        <p14:creationId xmlns:p14="http://schemas.microsoft.com/office/powerpoint/2010/main" val="2459662968"/>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263</a:t>
            </a:fld>
            <a:endParaRPr lang="en-US" dirty="0"/>
          </a:p>
        </p:txBody>
      </p:sp>
    </p:spTree>
    <p:extLst>
      <p:ext uri="{BB962C8B-B14F-4D97-AF65-F5344CB8AC3E}">
        <p14:creationId xmlns:p14="http://schemas.microsoft.com/office/powerpoint/2010/main" val="417046314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264</a:t>
            </a:fld>
            <a:endParaRPr lang="en-US" dirty="0"/>
          </a:p>
        </p:txBody>
      </p:sp>
    </p:spTree>
    <p:extLst>
      <p:ext uri="{BB962C8B-B14F-4D97-AF65-F5344CB8AC3E}">
        <p14:creationId xmlns:p14="http://schemas.microsoft.com/office/powerpoint/2010/main" val="788106979"/>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265</a:t>
            </a:fld>
            <a:endParaRPr lang="en-US" dirty="0"/>
          </a:p>
        </p:txBody>
      </p:sp>
    </p:spTree>
    <p:extLst>
      <p:ext uri="{BB962C8B-B14F-4D97-AF65-F5344CB8AC3E}">
        <p14:creationId xmlns:p14="http://schemas.microsoft.com/office/powerpoint/2010/main" val="327441924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266</a:t>
            </a:fld>
            <a:endParaRPr lang="en-US" dirty="0"/>
          </a:p>
        </p:txBody>
      </p:sp>
    </p:spTree>
    <p:extLst>
      <p:ext uri="{BB962C8B-B14F-4D97-AF65-F5344CB8AC3E}">
        <p14:creationId xmlns:p14="http://schemas.microsoft.com/office/powerpoint/2010/main" val="362701610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267</a:t>
            </a:fld>
            <a:endParaRPr lang="en-US" dirty="0"/>
          </a:p>
        </p:txBody>
      </p:sp>
    </p:spTree>
    <p:extLst>
      <p:ext uri="{BB962C8B-B14F-4D97-AF65-F5344CB8AC3E}">
        <p14:creationId xmlns:p14="http://schemas.microsoft.com/office/powerpoint/2010/main" val="3564314241"/>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268</a:t>
            </a:fld>
            <a:endParaRPr lang="en-US" dirty="0"/>
          </a:p>
        </p:txBody>
      </p:sp>
    </p:spTree>
    <p:extLst>
      <p:ext uri="{BB962C8B-B14F-4D97-AF65-F5344CB8AC3E}">
        <p14:creationId xmlns:p14="http://schemas.microsoft.com/office/powerpoint/2010/main" val="73950178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269</a:t>
            </a:fld>
            <a:endParaRPr lang="en-US" dirty="0"/>
          </a:p>
        </p:txBody>
      </p:sp>
    </p:spTree>
    <p:extLst>
      <p:ext uri="{BB962C8B-B14F-4D97-AF65-F5344CB8AC3E}">
        <p14:creationId xmlns:p14="http://schemas.microsoft.com/office/powerpoint/2010/main" val="138153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27</a:t>
            </a:fld>
            <a:endParaRPr lang="en-US" dirty="0"/>
          </a:p>
        </p:txBody>
      </p:sp>
    </p:spTree>
    <p:extLst>
      <p:ext uri="{BB962C8B-B14F-4D97-AF65-F5344CB8AC3E}">
        <p14:creationId xmlns:p14="http://schemas.microsoft.com/office/powerpoint/2010/main" val="1315312508"/>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270</a:t>
            </a:fld>
            <a:endParaRPr lang="en-US" dirty="0"/>
          </a:p>
        </p:txBody>
      </p:sp>
    </p:spTree>
    <p:extLst>
      <p:ext uri="{BB962C8B-B14F-4D97-AF65-F5344CB8AC3E}">
        <p14:creationId xmlns:p14="http://schemas.microsoft.com/office/powerpoint/2010/main" val="239975842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271</a:t>
            </a:fld>
            <a:endParaRPr lang="en-US" dirty="0"/>
          </a:p>
        </p:txBody>
      </p:sp>
    </p:spTree>
    <p:extLst>
      <p:ext uri="{BB962C8B-B14F-4D97-AF65-F5344CB8AC3E}">
        <p14:creationId xmlns:p14="http://schemas.microsoft.com/office/powerpoint/2010/main" val="2937276358"/>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272</a:t>
            </a:fld>
            <a:endParaRPr lang="en-US" dirty="0"/>
          </a:p>
        </p:txBody>
      </p:sp>
    </p:spTree>
    <p:extLst>
      <p:ext uri="{BB962C8B-B14F-4D97-AF65-F5344CB8AC3E}">
        <p14:creationId xmlns:p14="http://schemas.microsoft.com/office/powerpoint/2010/main" val="163679204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273</a:t>
            </a:fld>
            <a:endParaRPr lang="en-US" dirty="0"/>
          </a:p>
        </p:txBody>
      </p:sp>
    </p:spTree>
    <p:extLst>
      <p:ext uri="{BB962C8B-B14F-4D97-AF65-F5344CB8AC3E}">
        <p14:creationId xmlns:p14="http://schemas.microsoft.com/office/powerpoint/2010/main" val="104411278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274</a:t>
            </a:fld>
            <a:endParaRPr lang="en-US" dirty="0"/>
          </a:p>
        </p:txBody>
      </p:sp>
    </p:spTree>
    <p:extLst>
      <p:ext uri="{BB962C8B-B14F-4D97-AF65-F5344CB8AC3E}">
        <p14:creationId xmlns:p14="http://schemas.microsoft.com/office/powerpoint/2010/main" val="391472521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275</a:t>
            </a:fld>
            <a:endParaRPr lang="en-US" dirty="0"/>
          </a:p>
        </p:txBody>
      </p:sp>
    </p:spTree>
    <p:extLst>
      <p:ext uri="{BB962C8B-B14F-4D97-AF65-F5344CB8AC3E}">
        <p14:creationId xmlns:p14="http://schemas.microsoft.com/office/powerpoint/2010/main" val="2471053917"/>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276</a:t>
            </a:fld>
            <a:endParaRPr lang="en-US" dirty="0"/>
          </a:p>
        </p:txBody>
      </p:sp>
    </p:spTree>
    <p:extLst>
      <p:ext uri="{BB962C8B-B14F-4D97-AF65-F5344CB8AC3E}">
        <p14:creationId xmlns:p14="http://schemas.microsoft.com/office/powerpoint/2010/main" val="364615122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277</a:t>
            </a:fld>
            <a:endParaRPr lang="en-US" dirty="0"/>
          </a:p>
        </p:txBody>
      </p:sp>
    </p:spTree>
    <p:extLst>
      <p:ext uri="{BB962C8B-B14F-4D97-AF65-F5344CB8AC3E}">
        <p14:creationId xmlns:p14="http://schemas.microsoft.com/office/powerpoint/2010/main" val="318160115"/>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278</a:t>
            </a:fld>
            <a:endParaRPr lang="en-US" dirty="0"/>
          </a:p>
        </p:txBody>
      </p:sp>
    </p:spTree>
    <p:extLst>
      <p:ext uri="{BB962C8B-B14F-4D97-AF65-F5344CB8AC3E}">
        <p14:creationId xmlns:p14="http://schemas.microsoft.com/office/powerpoint/2010/main" val="311111082"/>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279</a:t>
            </a:fld>
            <a:endParaRPr lang="en-US" dirty="0"/>
          </a:p>
        </p:txBody>
      </p:sp>
    </p:spTree>
    <p:extLst>
      <p:ext uri="{BB962C8B-B14F-4D97-AF65-F5344CB8AC3E}">
        <p14:creationId xmlns:p14="http://schemas.microsoft.com/office/powerpoint/2010/main" val="2182276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a:t>
            </a:fld>
            <a:endParaRPr lang="en-US" dirty="0"/>
          </a:p>
        </p:txBody>
      </p:sp>
    </p:spTree>
    <p:extLst>
      <p:ext uri="{BB962C8B-B14F-4D97-AF65-F5344CB8AC3E}">
        <p14:creationId xmlns:p14="http://schemas.microsoft.com/office/powerpoint/2010/main" val="88589701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280</a:t>
            </a:fld>
            <a:endParaRPr lang="en-US" dirty="0"/>
          </a:p>
        </p:txBody>
      </p:sp>
    </p:spTree>
    <p:extLst>
      <p:ext uri="{BB962C8B-B14F-4D97-AF65-F5344CB8AC3E}">
        <p14:creationId xmlns:p14="http://schemas.microsoft.com/office/powerpoint/2010/main" val="3399187736"/>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281</a:t>
            </a:fld>
            <a:endParaRPr lang="en-US" dirty="0"/>
          </a:p>
        </p:txBody>
      </p:sp>
    </p:spTree>
    <p:extLst>
      <p:ext uri="{BB962C8B-B14F-4D97-AF65-F5344CB8AC3E}">
        <p14:creationId xmlns:p14="http://schemas.microsoft.com/office/powerpoint/2010/main" val="54812274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282</a:t>
            </a:fld>
            <a:endParaRPr lang="en-US" dirty="0"/>
          </a:p>
        </p:txBody>
      </p:sp>
    </p:spTree>
    <p:extLst>
      <p:ext uri="{BB962C8B-B14F-4D97-AF65-F5344CB8AC3E}">
        <p14:creationId xmlns:p14="http://schemas.microsoft.com/office/powerpoint/2010/main" val="2815081303"/>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283</a:t>
            </a:fld>
            <a:endParaRPr lang="en-US" dirty="0"/>
          </a:p>
        </p:txBody>
      </p:sp>
    </p:spTree>
    <p:extLst>
      <p:ext uri="{BB962C8B-B14F-4D97-AF65-F5344CB8AC3E}">
        <p14:creationId xmlns:p14="http://schemas.microsoft.com/office/powerpoint/2010/main" val="1624882629"/>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284</a:t>
            </a:fld>
            <a:endParaRPr lang="en-US" dirty="0"/>
          </a:p>
        </p:txBody>
      </p:sp>
    </p:spTree>
    <p:extLst>
      <p:ext uri="{BB962C8B-B14F-4D97-AF65-F5344CB8AC3E}">
        <p14:creationId xmlns:p14="http://schemas.microsoft.com/office/powerpoint/2010/main" val="83270272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285</a:t>
            </a:fld>
            <a:endParaRPr lang="en-US" dirty="0"/>
          </a:p>
        </p:txBody>
      </p:sp>
    </p:spTree>
    <p:extLst>
      <p:ext uri="{BB962C8B-B14F-4D97-AF65-F5344CB8AC3E}">
        <p14:creationId xmlns:p14="http://schemas.microsoft.com/office/powerpoint/2010/main" val="345843350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286</a:t>
            </a:fld>
            <a:endParaRPr lang="en-US" dirty="0"/>
          </a:p>
        </p:txBody>
      </p:sp>
    </p:spTree>
    <p:extLst>
      <p:ext uri="{BB962C8B-B14F-4D97-AF65-F5344CB8AC3E}">
        <p14:creationId xmlns:p14="http://schemas.microsoft.com/office/powerpoint/2010/main" val="2671083314"/>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287</a:t>
            </a:fld>
            <a:endParaRPr lang="en-US" dirty="0"/>
          </a:p>
        </p:txBody>
      </p:sp>
    </p:spTree>
    <p:extLst>
      <p:ext uri="{BB962C8B-B14F-4D97-AF65-F5344CB8AC3E}">
        <p14:creationId xmlns:p14="http://schemas.microsoft.com/office/powerpoint/2010/main" val="953691199"/>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288</a:t>
            </a:fld>
            <a:endParaRPr lang="en-US" dirty="0"/>
          </a:p>
        </p:txBody>
      </p:sp>
    </p:spTree>
    <p:extLst>
      <p:ext uri="{BB962C8B-B14F-4D97-AF65-F5344CB8AC3E}">
        <p14:creationId xmlns:p14="http://schemas.microsoft.com/office/powerpoint/2010/main" val="157442663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289</a:t>
            </a:fld>
            <a:endParaRPr lang="en-US" dirty="0"/>
          </a:p>
        </p:txBody>
      </p:sp>
    </p:spTree>
    <p:extLst>
      <p:ext uri="{BB962C8B-B14F-4D97-AF65-F5344CB8AC3E}">
        <p14:creationId xmlns:p14="http://schemas.microsoft.com/office/powerpoint/2010/main" val="2184997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a:t>
            </a:fld>
            <a:endParaRPr lang="en-US" dirty="0"/>
          </a:p>
        </p:txBody>
      </p:sp>
    </p:spTree>
    <p:extLst>
      <p:ext uri="{BB962C8B-B14F-4D97-AF65-F5344CB8AC3E}">
        <p14:creationId xmlns:p14="http://schemas.microsoft.com/office/powerpoint/2010/main" val="1458221534"/>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290</a:t>
            </a:fld>
            <a:endParaRPr lang="en-US" dirty="0"/>
          </a:p>
        </p:txBody>
      </p:sp>
    </p:spTree>
    <p:extLst>
      <p:ext uri="{BB962C8B-B14F-4D97-AF65-F5344CB8AC3E}">
        <p14:creationId xmlns:p14="http://schemas.microsoft.com/office/powerpoint/2010/main" val="957459679"/>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291</a:t>
            </a:fld>
            <a:endParaRPr lang="en-US" dirty="0"/>
          </a:p>
        </p:txBody>
      </p:sp>
    </p:spTree>
    <p:extLst>
      <p:ext uri="{BB962C8B-B14F-4D97-AF65-F5344CB8AC3E}">
        <p14:creationId xmlns:p14="http://schemas.microsoft.com/office/powerpoint/2010/main" val="34867071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292</a:t>
            </a:fld>
            <a:endParaRPr lang="en-US" dirty="0"/>
          </a:p>
        </p:txBody>
      </p:sp>
    </p:spTree>
    <p:extLst>
      <p:ext uri="{BB962C8B-B14F-4D97-AF65-F5344CB8AC3E}">
        <p14:creationId xmlns:p14="http://schemas.microsoft.com/office/powerpoint/2010/main" val="1833401750"/>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293</a:t>
            </a:fld>
            <a:endParaRPr lang="en-US" dirty="0"/>
          </a:p>
        </p:txBody>
      </p:sp>
    </p:spTree>
    <p:extLst>
      <p:ext uri="{BB962C8B-B14F-4D97-AF65-F5344CB8AC3E}">
        <p14:creationId xmlns:p14="http://schemas.microsoft.com/office/powerpoint/2010/main" val="319529135"/>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294</a:t>
            </a:fld>
            <a:endParaRPr lang="en-US" dirty="0"/>
          </a:p>
        </p:txBody>
      </p:sp>
    </p:spTree>
    <p:extLst>
      <p:ext uri="{BB962C8B-B14F-4D97-AF65-F5344CB8AC3E}">
        <p14:creationId xmlns:p14="http://schemas.microsoft.com/office/powerpoint/2010/main" val="2113926981"/>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295</a:t>
            </a:fld>
            <a:endParaRPr lang="en-US" dirty="0"/>
          </a:p>
        </p:txBody>
      </p:sp>
    </p:spTree>
    <p:extLst>
      <p:ext uri="{BB962C8B-B14F-4D97-AF65-F5344CB8AC3E}">
        <p14:creationId xmlns:p14="http://schemas.microsoft.com/office/powerpoint/2010/main" val="2929243817"/>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296</a:t>
            </a:fld>
            <a:endParaRPr lang="en-US" dirty="0"/>
          </a:p>
        </p:txBody>
      </p:sp>
    </p:spTree>
    <p:extLst>
      <p:ext uri="{BB962C8B-B14F-4D97-AF65-F5344CB8AC3E}">
        <p14:creationId xmlns:p14="http://schemas.microsoft.com/office/powerpoint/2010/main" val="3072521325"/>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297</a:t>
            </a:fld>
            <a:endParaRPr lang="en-US" dirty="0"/>
          </a:p>
        </p:txBody>
      </p:sp>
    </p:spTree>
    <p:extLst>
      <p:ext uri="{BB962C8B-B14F-4D97-AF65-F5344CB8AC3E}">
        <p14:creationId xmlns:p14="http://schemas.microsoft.com/office/powerpoint/2010/main" val="1478625862"/>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298</a:t>
            </a:fld>
            <a:endParaRPr lang="en-US" dirty="0"/>
          </a:p>
        </p:txBody>
      </p:sp>
    </p:spTree>
    <p:extLst>
      <p:ext uri="{BB962C8B-B14F-4D97-AF65-F5344CB8AC3E}">
        <p14:creationId xmlns:p14="http://schemas.microsoft.com/office/powerpoint/2010/main" val="771835414"/>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299</a:t>
            </a:fld>
            <a:endParaRPr lang="en-US" dirty="0"/>
          </a:p>
        </p:txBody>
      </p:sp>
    </p:spTree>
    <p:extLst>
      <p:ext uri="{BB962C8B-B14F-4D97-AF65-F5344CB8AC3E}">
        <p14:creationId xmlns:p14="http://schemas.microsoft.com/office/powerpoint/2010/main" val="227215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3</a:t>
            </a:fld>
            <a:endParaRPr lang="en-US" dirty="0"/>
          </a:p>
        </p:txBody>
      </p:sp>
    </p:spTree>
    <p:extLst>
      <p:ext uri="{BB962C8B-B14F-4D97-AF65-F5344CB8AC3E}">
        <p14:creationId xmlns:p14="http://schemas.microsoft.com/office/powerpoint/2010/main" val="1295959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a:t>
            </a:fld>
            <a:endParaRPr lang="en-US" dirty="0"/>
          </a:p>
        </p:txBody>
      </p:sp>
    </p:spTree>
    <p:extLst>
      <p:ext uri="{BB962C8B-B14F-4D97-AF65-F5344CB8AC3E}">
        <p14:creationId xmlns:p14="http://schemas.microsoft.com/office/powerpoint/2010/main" val="425568629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300</a:t>
            </a:fld>
            <a:endParaRPr lang="en-US" dirty="0"/>
          </a:p>
        </p:txBody>
      </p:sp>
    </p:spTree>
    <p:extLst>
      <p:ext uri="{BB962C8B-B14F-4D97-AF65-F5344CB8AC3E}">
        <p14:creationId xmlns:p14="http://schemas.microsoft.com/office/powerpoint/2010/main" val="37106809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301</a:t>
            </a:fld>
            <a:endParaRPr lang="en-US" dirty="0"/>
          </a:p>
        </p:txBody>
      </p:sp>
    </p:spTree>
    <p:extLst>
      <p:ext uri="{BB962C8B-B14F-4D97-AF65-F5344CB8AC3E}">
        <p14:creationId xmlns:p14="http://schemas.microsoft.com/office/powerpoint/2010/main" val="2761318383"/>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302</a:t>
            </a:fld>
            <a:endParaRPr lang="en-US" dirty="0"/>
          </a:p>
        </p:txBody>
      </p:sp>
    </p:spTree>
    <p:extLst>
      <p:ext uri="{BB962C8B-B14F-4D97-AF65-F5344CB8AC3E}">
        <p14:creationId xmlns:p14="http://schemas.microsoft.com/office/powerpoint/2010/main" val="291375150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303</a:t>
            </a:fld>
            <a:endParaRPr lang="en-US" dirty="0"/>
          </a:p>
        </p:txBody>
      </p:sp>
    </p:spTree>
    <p:extLst>
      <p:ext uri="{BB962C8B-B14F-4D97-AF65-F5344CB8AC3E}">
        <p14:creationId xmlns:p14="http://schemas.microsoft.com/office/powerpoint/2010/main" val="3733219603"/>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304</a:t>
            </a:fld>
            <a:endParaRPr lang="en-US" dirty="0"/>
          </a:p>
        </p:txBody>
      </p:sp>
    </p:spTree>
    <p:extLst>
      <p:ext uri="{BB962C8B-B14F-4D97-AF65-F5344CB8AC3E}">
        <p14:creationId xmlns:p14="http://schemas.microsoft.com/office/powerpoint/2010/main" val="3631475209"/>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305</a:t>
            </a:fld>
            <a:endParaRPr lang="en-US" dirty="0"/>
          </a:p>
        </p:txBody>
      </p:sp>
    </p:spTree>
    <p:extLst>
      <p:ext uri="{BB962C8B-B14F-4D97-AF65-F5344CB8AC3E}">
        <p14:creationId xmlns:p14="http://schemas.microsoft.com/office/powerpoint/2010/main" val="3156143176"/>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306</a:t>
            </a:fld>
            <a:endParaRPr lang="en-US" dirty="0"/>
          </a:p>
        </p:txBody>
      </p:sp>
    </p:spTree>
    <p:extLst>
      <p:ext uri="{BB962C8B-B14F-4D97-AF65-F5344CB8AC3E}">
        <p14:creationId xmlns:p14="http://schemas.microsoft.com/office/powerpoint/2010/main" val="1940185286"/>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307</a:t>
            </a:fld>
            <a:endParaRPr lang="en-US" dirty="0"/>
          </a:p>
        </p:txBody>
      </p:sp>
    </p:spTree>
    <p:extLst>
      <p:ext uri="{BB962C8B-B14F-4D97-AF65-F5344CB8AC3E}">
        <p14:creationId xmlns:p14="http://schemas.microsoft.com/office/powerpoint/2010/main" val="3299747541"/>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308</a:t>
            </a:fld>
            <a:endParaRPr lang="en-US" dirty="0"/>
          </a:p>
        </p:txBody>
      </p:sp>
    </p:spTree>
    <p:extLst>
      <p:ext uri="{BB962C8B-B14F-4D97-AF65-F5344CB8AC3E}">
        <p14:creationId xmlns:p14="http://schemas.microsoft.com/office/powerpoint/2010/main" val="32775448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309</a:t>
            </a:fld>
            <a:endParaRPr lang="en-US" dirty="0"/>
          </a:p>
        </p:txBody>
      </p:sp>
    </p:spTree>
    <p:extLst>
      <p:ext uri="{BB962C8B-B14F-4D97-AF65-F5344CB8AC3E}">
        <p14:creationId xmlns:p14="http://schemas.microsoft.com/office/powerpoint/2010/main" val="1842195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31</a:t>
            </a:fld>
            <a:endParaRPr lang="en-US" dirty="0"/>
          </a:p>
        </p:txBody>
      </p:sp>
    </p:spTree>
    <p:extLst>
      <p:ext uri="{BB962C8B-B14F-4D97-AF65-F5344CB8AC3E}">
        <p14:creationId xmlns:p14="http://schemas.microsoft.com/office/powerpoint/2010/main" val="395588856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310</a:t>
            </a:fld>
            <a:endParaRPr lang="en-US" dirty="0"/>
          </a:p>
        </p:txBody>
      </p:sp>
    </p:spTree>
    <p:extLst>
      <p:ext uri="{BB962C8B-B14F-4D97-AF65-F5344CB8AC3E}">
        <p14:creationId xmlns:p14="http://schemas.microsoft.com/office/powerpoint/2010/main" val="2774332876"/>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311</a:t>
            </a:fld>
            <a:endParaRPr lang="en-US" dirty="0"/>
          </a:p>
        </p:txBody>
      </p:sp>
    </p:spTree>
    <p:extLst>
      <p:ext uri="{BB962C8B-B14F-4D97-AF65-F5344CB8AC3E}">
        <p14:creationId xmlns:p14="http://schemas.microsoft.com/office/powerpoint/2010/main" val="2921999731"/>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312</a:t>
            </a:fld>
            <a:endParaRPr lang="en-US" dirty="0"/>
          </a:p>
        </p:txBody>
      </p:sp>
    </p:spTree>
    <p:extLst>
      <p:ext uri="{BB962C8B-B14F-4D97-AF65-F5344CB8AC3E}">
        <p14:creationId xmlns:p14="http://schemas.microsoft.com/office/powerpoint/2010/main" val="2054078457"/>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313</a:t>
            </a:fld>
            <a:endParaRPr lang="en-US" dirty="0"/>
          </a:p>
        </p:txBody>
      </p:sp>
    </p:spTree>
    <p:extLst>
      <p:ext uri="{BB962C8B-B14F-4D97-AF65-F5344CB8AC3E}">
        <p14:creationId xmlns:p14="http://schemas.microsoft.com/office/powerpoint/2010/main" val="2933930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32</a:t>
            </a:fld>
            <a:endParaRPr lang="en-US" dirty="0"/>
          </a:p>
        </p:txBody>
      </p:sp>
    </p:spTree>
    <p:extLst>
      <p:ext uri="{BB962C8B-B14F-4D97-AF65-F5344CB8AC3E}">
        <p14:creationId xmlns:p14="http://schemas.microsoft.com/office/powerpoint/2010/main" val="3059327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33</a:t>
            </a:fld>
            <a:endParaRPr lang="en-US" dirty="0"/>
          </a:p>
        </p:txBody>
      </p:sp>
    </p:spTree>
    <p:extLst>
      <p:ext uri="{BB962C8B-B14F-4D97-AF65-F5344CB8AC3E}">
        <p14:creationId xmlns:p14="http://schemas.microsoft.com/office/powerpoint/2010/main" val="725544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34</a:t>
            </a:fld>
            <a:endParaRPr lang="en-US" dirty="0"/>
          </a:p>
        </p:txBody>
      </p:sp>
    </p:spTree>
    <p:extLst>
      <p:ext uri="{BB962C8B-B14F-4D97-AF65-F5344CB8AC3E}">
        <p14:creationId xmlns:p14="http://schemas.microsoft.com/office/powerpoint/2010/main" val="937505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35</a:t>
            </a:fld>
            <a:endParaRPr lang="en-US" dirty="0"/>
          </a:p>
        </p:txBody>
      </p:sp>
    </p:spTree>
    <p:extLst>
      <p:ext uri="{BB962C8B-B14F-4D97-AF65-F5344CB8AC3E}">
        <p14:creationId xmlns:p14="http://schemas.microsoft.com/office/powerpoint/2010/main" val="3138538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36</a:t>
            </a:fld>
            <a:endParaRPr lang="en-US" dirty="0"/>
          </a:p>
        </p:txBody>
      </p:sp>
    </p:spTree>
    <p:extLst>
      <p:ext uri="{BB962C8B-B14F-4D97-AF65-F5344CB8AC3E}">
        <p14:creationId xmlns:p14="http://schemas.microsoft.com/office/powerpoint/2010/main" val="1244287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37</a:t>
            </a:fld>
            <a:endParaRPr lang="en-US" dirty="0"/>
          </a:p>
        </p:txBody>
      </p:sp>
    </p:spTree>
    <p:extLst>
      <p:ext uri="{BB962C8B-B14F-4D97-AF65-F5344CB8AC3E}">
        <p14:creationId xmlns:p14="http://schemas.microsoft.com/office/powerpoint/2010/main" val="2294906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38</a:t>
            </a:fld>
            <a:endParaRPr lang="en-US" dirty="0"/>
          </a:p>
        </p:txBody>
      </p:sp>
    </p:spTree>
    <p:extLst>
      <p:ext uri="{BB962C8B-B14F-4D97-AF65-F5344CB8AC3E}">
        <p14:creationId xmlns:p14="http://schemas.microsoft.com/office/powerpoint/2010/main" val="6768179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39</a:t>
            </a:fld>
            <a:endParaRPr lang="en-US" dirty="0"/>
          </a:p>
        </p:txBody>
      </p:sp>
    </p:spTree>
    <p:extLst>
      <p:ext uri="{BB962C8B-B14F-4D97-AF65-F5344CB8AC3E}">
        <p14:creationId xmlns:p14="http://schemas.microsoft.com/office/powerpoint/2010/main" val="156915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4</a:t>
            </a:fld>
            <a:endParaRPr lang="en-US" dirty="0"/>
          </a:p>
        </p:txBody>
      </p:sp>
    </p:spTree>
    <p:extLst>
      <p:ext uri="{BB962C8B-B14F-4D97-AF65-F5344CB8AC3E}">
        <p14:creationId xmlns:p14="http://schemas.microsoft.com/office/powerpoint/2010/main" val="3335968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40</a:t>
            </a:fld>
            <a:endParaRPr lang="en-US" dirty="0"/>
          </a:p>
        </p:txBody>
      </p:sp>
    </p:spTree>
    <p:extLst>
      <p:ext uri="{BB962C8B-B14F-4D97-AF65-F5344CB8AC3E}">
        <p14:creationId xmlns:p14="http://schemas.microsoft.com/office/powerpoint/2010/main" val="745112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41</a:t>
            </a:fld>
            <a:endParaRPr lang="en-US" dirty="0"/>
          </a:p>
        </p:txBody>
      </p:sp>
    </p:spTree>
    <p:extLst>
      <p:ext uri="{BB962C8B-B14F-4D97-AF65-F5344CB8AC3E}">
        <p14:creationId xmlns:p14="http://schemas.microsoft.com/office/powerpoint/2010/main" val="3626464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42</a:t>
            </a:fld>
            <a:endParaRPr lang="en-US" dirty="0"/>
          </a:p>
        </p:txBody>
      </p:sp>
    </p:spTree>
    <p:extLst>
      <p:ext uri="{BB962C8B-B14F-4D97-AF65-F5344CB8AC3E}">
        <p14:creationId xmlns:p14="http://schemas.microsoft.com/office/powerpoint/2010/main" val="332000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43</a:t>
            </a:fld>
            <a:endParaRPr lang="en-US" dirty="0"/>
          </a:p>
        </p:txBody>
      </p:sp>
    </p:spTree>
    <p:extLst>
      <p:ext uri="{BB962C8B-B14F-4D97-AF65-F5344CB8AC3E}">
        <p14:creationId xmlns:p14="http://schemas.microsoft.com/office/powerpoint/2010/main" val="4160127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44</a:t>
            </a:fld>
            <a:endParaRPr lang="en-US" dirty="0"/>
          </a:p>
        </p:txBody>
      </p:sp>
    </p:spTree>
    <p:extLst>
      <p:ext uri="{BB962C8B-B14F-4D97-AF65-F5344CB8AC3E}">
        <p14:creationId xmlns:p14="http://schemas.microsoft.com/office/powerpoint/2010/main" val="2825996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45</a:t>
            </a:fld>
            <a:endParaRPr lang="en-US" dirty="0"/>
          </a:p>
        </p:txBody>
      </p:sp>
    </p:spTree>
    <p:extLst>
      <p:ext uri="{BB962C8B-B14F-4D97-AF65-F5344CB8AC3E}">
        <p14:creationId xmlns:p14="http://schemas.microsoft.com/office/powerpoint/2010/main" val="2324169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46</a:t>
            </a:fld>
            <a:endParaRPr lang="en-US" dirty="0"/>
          </a:p>
        </p:txBody>
      </p:sp>
    </p:spTree>
    <p:extLst>
      <p:ext uri="{BB962C8B-B14F-4D97-AF65-F5344CB8AC3E}">
        <p14:creationId xmlns:p14="http://schemas.microsoft.com/office/powerpoint/2010/main" val="2631593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47</a:t>
            </a:fld>
            <a:endParaRPr lang="en-US" dirty="0"/>
          </a:p>
        </p:txBody>
      </p:sp>
    </p:spTree>
    <p:extLst>
      <p:ext uri="{BB962C8B-B14F-4D97-AF65-F5344CB8AC3E}">
        <p14:creationId xmlns:p14="http://schemas.microsoft.com/office/powerpoint/2010/main" val="30895598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48</a:t>
            </a:fld>
            <a:endParaRPr lang="en-US" dirty="0"/>
          </a:p>
        </p:txBody>
      </p:sp>
    </p:spTree>
    <p:extLst>
      <p:ext uri="{BB962C8B-B14F-4D97-AF65-F5344CB8AC3E}">
        <p14:creationId xmlns:p14="http://schemas.microsoft.com/office/powerpoint/2010/main" val="4124725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49</a:t>
            </a:fld>
            <a:endParaRPr lang="en-US" dirty="0"/>
          </a:p>
        </p:txBody>
      </p:sp>
    </p:spTree>
    <p:extLst>
      <p:ext uri="{BB962C8B-B14F-4D97-AF65-F5344CB8AC3E}">
        <p14:creationId xmlns:p14="http://schemas.microsoft.com/office/powerpoint/2010/main" val="274914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5</a:t>
            </a:fld>
            <a:endParaRPr lang="en-US" dirty="0"/>
          </a:p>
        </p:txBody>
      </p:sp>
    </p:spTree>
    <p:extLst>
      <p:ext uri="{BB962C8B-B14F-4D97-AF65-F5344CB8AC3E}">
        <p14:creationId xmlns:p14="http://schemas.microsoft.com/office/powerpoint/2010/main" val="15503870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50</a:t>
            </a:fld>
            <a:endParaRPr lang="en-US" dirty="0"/>
          </a:p>
        </p:txBody>
      </p:sp>
    </p:spTree>
    <p:extLst>
      <p:ext uri="{BB962C8B-B14F-4D97-AF65-F5344CB8AC3E}">
        <p14:creationId xmlns:p14="http://schemas.microsoft.com/office/powerpoint/2010/main" val="1749984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51</a:t>
            </a:fld>
            <a:endParaRPr lang="en-US" dirty="0"/>
          </a:p>
        </p:txBody>
      </p:sp>
    </p:spTree>
    <p:extLst>
      <p:ext uri="{BB962C8B-B14F-4D97-AF65-F5344CB8AC3E}">
        <p14:creationId xmlns:p14="http://schemas.microsoft.com/office/powerpoint/2010/main" val="3733722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52</a:t>
            </a:fld>
            <a:endParaRPr lang="en-US" dirty="0"/>
          </a:p>
        </p:txBody>
      </p:sp>
    </p:spTree>
    <p:extLst>
      <p:ext uri="{BB962C8B-B14F-4D97-AF65-F5344CB8AC3E}">
        <p14:creationId xmlns:p14="http://schemas.microsoft.com/office/powerpoint/2010/main" val="32166000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53</a:t>
            </a:fld>
            <a:endParaRPr lang="en-US" dirty="0"/>
          </a:p>
        </p:txBody>
      </p:sp>
    </p:spTree>
    <p:extLst>
      <p:ext uri="{BB962C8B-B14F-4D97-AF65-F5344CB8AC3E}">
        <p14:creationId xmlns:p14="http://schemas.microsoft.com/office/powerpoint/2010/main" val="164431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54</a:t>
            </a:fld>
            <a:endParaRPr lang="en-US" dirty="0"/>
          </a:p>
        </p:txBody>
      </p:sp>
    </p:spTree>
    <p:extLst>
      <p:ext uri="{BB962C8B-B14F-4D97-AF65-F5344CB8AC3E}">
        <p14:creationId xmlns:p14="http://schemas.microsoft.com/office/powerpoint/2010/main" val="16882062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55</a:t>
            </a:fld>
            <a:endParaRPr lang="en-US" dirty="0"/>
          </a:p>
        </p:txBody>
      </p:sp>
    </p:spTree>
    <p:extLst>
      <p:ext uri="{BB962C8B-B14F-4D97-AF65-F5344CB8AC3E}">
        <p14:creationId xmlns:p14="http://schemas.microsoft.com/office/powerpoint/2010/main" val="8127737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56</a:t>
            </a:fld>
            <a:endParaRPr lang="en-US" dirty="0"/>
          </a:p>
        </p:txBody>
      </p:sp>
    </p:spTree>
    <p:extLst>
      <p:ext uri="{BB962C8B-B14F-4D97-AF65-F5344CB8AC3E}">
        <p14:creationId xmlns:p14="http://schemas.microsoft.com/office/powerpoint/2010/main" val="8572932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57</a:t>
            </a:fld>
            <a:endParaRPr lang="en-US" dirty="0"/>
          </a:p>
        </p:txBody>
      </p:sp>
    </p:spTree>
    <p:extLst>
      <p:ext uri="{BB962C8B-B14F-4D97-AF65-F5344CB8AC3E}">
        <p14:creationId xmlns:p14="http://schemas.microsoft.com/office/powerpoint/2010/main" val="3008081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58</a:t>
            </a:fld>
            <a:endParaRPr lang="en-US" dirty="0"/>
          </a:p>
        </p:txBody>
      </p:sp>
    </p:spTree>
    <p:extLst>
      <p:ext uri="{BB962C8B-B14F-4D97-AF65-F5344CB8AC3E}">
        <p14:creationId xmlns:p14="http://schemas.microsoft.com/office/powerpoint/2010/main" val="4270436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59</a:t>
            </a:fld>
            <a:endParaRPr lang="en-US" dirty="0"/>
          </a:p>
        </p:txBody>
      </p:sp>
    </p:spTree>
    <p:extLst>
      <p:ext uri="{BB962C8B-B14F-4D97-AF65-F5344CB8AC3E}">
        <p14:creationId xmlns:p14="http://schemas.microsoft.com/office/powerpoint/2010/main" val="225732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a:t>
            </a:fld>
            <a:endParaRPr lang="en-US" dirty="0"/>
          </a:p>
        </p:txBody>
      </p:sp>
    </p:spTree>
    <p:extLst>
      <p:ext uri="{BB962C8B-B14F-4D97-AF65-F5344CB8AC3E}">
        <p14:creationId xmlns:p14="http://schemas.microsoft.com/office/powerpoint/2010/main" val="15505100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60</a:t>
            </a:fld>
            <a:endParaRPr lang="en-US" dirty="0"/>
          </a:p>
        </p:txBody>
      </p:sp>
    </p:spTree>
    <p:extLst>
      <p:ext uri="{BB962C8B-B14F-4D97-AF65-F5344CB8AC3E}">
        <p14:creationId xmlns:p14="http://schemas.microsoft.com/office/powerpoint/2010/main" val="15664865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61</a:t>
            </a:fld>
            <a:endParaRPr lang="en-US" dirty="0"/>
          </a:p>
        </p:txBody>
      </p:sp>
    </p:spTree>
    <p:extLst>
      <p:ext uri="{BB962C8B-B14F-4D97-AF65-F5344CB8AC3E}">
        <p14:creationId xmlns:p14="http://schemas.microsoft.com/office/powerpoint/2010/main" val="27288039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62</a:t>
            </a:fld>
            <a:endParaRPr lang="en-US" dirty="0"/>
          </a:p>
        </p:txBody>
      </p:sp>
    </p:spTree>
    <p:extLst>
      <p:ext uri="{BB962C8B-B14F-4D97-AF65-F5344CB8AC3E}">
        <p14:creationId xmlns:p14="http://schemas.microsoft.com/office/powerpoint/2010/main" val="3122336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63</a:t>
            </a:fld>
            <a:endParaRPr lang="en-US" dirty="0"/>
          </a:p>
        </p:txBody>
      </p:sp>
    </p:spTree>
    <p:extLst>
      <p:ext uri="{BB962C8B-B14F-4D97-AF65-F5344CB8AC3E}">
        <p14:creationId xmlns:p14="http://schemas.microsoft.com/office/powerpoint/2010/main" val="32299427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64</a:t>
            </a:fld>
            <a:endParaRPr lang="en-US" dirty="0"/>
          </a:p>
        </p:txBody>
      </p:sp>
    </p:spTree>
    <p:extLst>
      <p:ext uri="{BB962C8B-B14F-4D97-AF65-F5344CB8AC3E}">
        <p14:creationId xmlns:p14="http://schemas.microsoft.com/office/powerpoint/2010/main" val="2948979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65</a:t>
            </a:fld>
            <a:endParaRPr lang="en-US" dirty="0"/>
          </a:p>
        </p:txBody>
      </p:sp>
    </p:spTree>
    <p:extLst>
      <p:ext uri="{BB962C8B-B14F-4D97-AF65-F5344CB8AC3E}">
        <p14:creationId xmlns:p14="http://schemas.microsoft.com/office/powerpoint/2010/main" val="4091485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2E713-3ED0-D050-9335-1675DD953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408FF-140C-D38F-39F8-9C0FABD6A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1F365-5D85-44EE-3DC8-283174AE5B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B49D83-48E3-06B0-46E0-BD8B6A633936}"/>
              </a:ext>
            </a:extLst>
          </p:cNvPr>
          <p:cNvSpPr>
            <a:spLocks noGrp="1"/>
          </p:cNvSpPr>
          <p:nvPr>
            <p:ph type="sldNum" sz="quarter" idx="5"/>
          </p:nvPr>
        </p:nvSpPr>
        <p:spPr/>
        <p:txBody>
          <a:bodyPr/>
          <a:lstStyle/>
          <a:p>
            <a:fld id="{90624B38-3683-4064-B7DF-FF37AFD7703A}" type="slidenum">
              <a:rPr lang="en-US" smtClean="0"/>
              <a:t>66</a:t>
            </a:fld>
            <a:endParaRPr lang="en-US" dirty="0"/>
          </a:p>
        </p:txBody>
      </p:sp>
    </p:spTree>
    <p:extLst>
      <p:ext uri="{BB962C8B-B14F-4D97-AF65-F5344CB8AC3E}">
        <p14:creationId xmlns:p14="http://schemas.microsoft.com/office/powerpoint/2010/main" val="20210966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67</a:t>
            </a:fld>
            <a:endParaRPr lang="en-US" dirty="0"/>
          </a:p>
        </p:txBody>
      </p:sp>
    </p:spTree>
    <p:extLst>
      <p:ext uri="{BB962C8B-B14F-4D97-AF65-F5344CB8AC3E}">
        <p14:creationId xmlns:p14="http://schemas.microsoft.com/office/powerpoint/2010/main" val="29152325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68</a:t>
            </a:fld>
            <a:endParaRPr lang="en-US" dirty="0"/>
          </a:p>
        </p:txBody>
      </p:sp>
    </p:spTree>
    <p:extLst>
      <p:ext uri="{BB962C8B-B14F-4D97-AF65-F5344CB8AC3E}">
        <p14:creationId xmlns:p14="http://schemas.microsoft.com/office/powerpoint/2010/main" val="9465867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69</a:t>
            </a:fld>
            <a:endParaRPr lang="en-US" dirty="0"/>
          </a:p>
        </p:txBody>
      </p:sp>
    </p:spTree>
    <p:extLst>
      <p:ext uri="{BB962C8B-B14F-4D97-AF65-F5344CB8AC3E}">
        <p14:creationId xmlns:p14="http://schemas.microsoft.com/office/powerpoint/2010/main" val="269186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a:t>
            </a:fld>
            <a:endParaRPr lang="en-US" dirty="0"/>
          </a:p>
        </p:txBody>
      </p:sp>
    </p:spTree>
    <p:extLst>
      <p:ext uri="{BB962C8B-B14F-4D97-AF65-F5344CB8AC3E}">
        <p14:creationId xmlns:p14="http://schemas.microsoft.com/office/powerpoint/2010/main" val="41221346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70</a:t>
            </a:fld>
            <a:endParaRPr lang="en-US" dirty="0"/>
          </a:p>
        </p:txBody>
      </p:sp>
    </p:spTree>
    <p:extLst>
      <p:ext uri="{BB962C8B-B14F-4D97-AF65-F5344CB8AC3E}">
        <p14:creationId xmlns:p14="http://schemas.microsoft.com/office/powerpoint/2010/main" val="9458505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71</a:t>
            </a:fld>
            <a:endParaRPr lang="en-US" dirty="0"/>
          </a:p>
        </p:txBody>
      </p:sp>
    </p:spTree>
    <p:extLst>
      <p:ext uri="{BB962C8B-B14F-4D97-AF65-F5344CB8AC3E}">
        <p14:creationId xmlns:p14="http://schemas.microsoft.com/office/powerpoint/2010/main" val="6260655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72</a:t>
            </a:fld>
            <a:endParaRPr lang="en-US" dirty="0"/>
          </a:p>
        </p:txBody>
      </p:sp>
    </p:spTree>
    <p:extLst>
      <p:ext uri="{BB962C8B-B14F-4D97-AF65-F5344CB8AC3E}">
        <p14:creationId xmlns:p14="http://schemas.microsoft.com/office/powerpoint/2010/main" val="14851221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73</a:t>
            </a:fld>
            <a:endParaRPr lang="en-US" dirty="0"/>
          </a:p>
        </p:txBody>
      </p:sp>
    </p:spTree>
    <p:extLst>
      <p:ext uri="{BB962C8B-B14F-4D97-AF65-F5344CB8AC3E}">
        <p14:creationId xmlns:p14="http://schemas.microsoft.com/office/powerpoint/2010/main" val="41226413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74</a:t>
            </a:fld>
            <a:endParaRPr lang="en-US" dirty="0"/>
          </a:p>
        </p:txBody>
      </p:sp>
    </p:spTree>
    <p:extLst>
      <p:ext uri="{BB962C8B-B14F-4D97-AF65-F5344CB8AC3E}">
        <p14:creationId xmlns:p14="http://schemas.microsoft.com/office/powerpoint/2010/main" val="16327255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75</a:t>
            </a:fld>
            <a:endParaRPr lang="en-US" dirty="0"/>
          </a:p>
        </p:txBody>
      </p:sp>
    </p:spTree>
    <p:extLst>
      <p:ext uri="{BB962C8B-B14F-4D97-AF65-F5344CB8AC3E}">
        <p14:creationId xmlns:p14="http://schemas.microsoft.com/office/powerpoint/2010/main" val="5658754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76</a:t>
            </a:fld>
            <a:endParaRPr lang="en-US" dirty="0"/>
          </a:p>
        </p:txBody>
      </p:sp>
    </p:spTree>
    <p:extLst>
      <p:ext uri="{BB962C8B-B14F-4D97-AF65-F5344CB8AC3E}">
        <p14:creationId xmlns:p14="http://schemas.microsoft.com/office/powerpoint/2010/main" val="15051544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77</a:t>
            </a:fld>
            <a:endParaRPr lang="en-US" dirty="0"/>
          </a:p>
        </p:txBody>
      </p:sp>
    </p:spTree>
    <p:extLst>
      <p:ext uri="{BB962C8B-B14F-4D97-AF65-F5344CB8AC3E}">
        <p14:creationId xmlns:p14="http://schemas.microsoft.com/office/powerpoint/2010/main" val="24130530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78</a:t>
            </a:fld>
            <a:endParaRPr lang="en-US" dirty="0"/>
          </a:p>
        </p:txBody>
      </p:sp>
    </p:spTree>
    <p:extLst>
      <p:ext uri="{BB962C8B-B14F-4D97-AF65-F5344CB8AC3E}">
        <p14:creationId xmlns:p14="http://schemas.microsoft.com/office/powerpoint/2010/main" val="20270201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79</a:t>
            </a:fld>
            <a:endParaRPr lang="en-US" dirty="0"/>
          </a:p>
        </p:txBody>
      </p:sp>
    </p:spTree>
    <p:extLst>
      <p:ext uri="{BB962C8B-B14F-4D97-AF65-F5344CB8AC3E}">
        <p14:creationId xmlns:p14="http://schemas.microsoft.com/office/powerpoint/2010/main" val="100725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8</a:t>
            </a:fld>
            <a:endParaRPr lang="en-US" dirty="0"/>
          </a:p>
        </p:txBody>
      </p:sp>
    </p:spTree>
    <p:extLst>
      <p:ext uri="{BB962C8B-B14F-4D97-AF65-F5344CB8AC3E}">
        <p14:creationId xmlns:p14="http://schemas.microsoft.com/office/powerpoint/2010/main" val="7497347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80</a:t>
            </a:fld>
            <a:endParaRPr lang="en-US" dirty="0"/>
          </a:p>
        </p:txBody>
      </p:sp>
    </p:spTree>
    <p:extLst>
      <p:ext uri="{BB962C8B-B14F-4D97-AF65-F5344CB8AC3E}">
        <p14:creationId xmlns:p14="http://schemas.microsoft.com/office/powerpoint/2010/main" val="26160558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81</a:t>
            </a:fld>
            <a:endParaRPr lang="en-US" dirty="0"/>
          </a:p>
        </p:txBody>
      </p:sp>
    </p:spTree>
    <p:extLst>
      <p:ext uri="{BB962C8B-B14F-4D97-AF65-F5344CB8AC3E}">
        <p14:creationId xmlns:p14="http://schemas.microsoft.com/office/powerpoint/2010/main" val="23997231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82</a:t>
            </a:fld>
            <a:endParaRPr lang="en-US" dirty="0"/>
          </a:p>
        </p:txBody>
      </p:sp>
    </p:spTree>
    <p:extLst>
      <p:ext uri="{BB962C8B-B14F-4D97-AF65-F5344CB8AC3E}">
        <p14:creationId xmlns:p14="http://schemas.microsoft.com/office/powerpoint/2010/main" val="22610171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83</a:t>
            </a:fld>
            <a:endParaRPr lang="en-US" dirty="0"/>
          </a:p>
        </p:txBody>
      </p:sp>
    </p:spTree>
    <p:extLst>
      <p:ext uri="{BB962C8B-B14F-4D97-AF65-F5344CB8AC3E}">
        <p14:creationId xmlns:p14="http://schemas.microsoft.com/office/powerpoint/2010/main" val="16859795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84</a:t>
            </a:fld>
            <a:endParaRPr lang="en-US" dirty="0"/>
          </a:p>
        </p:txBody>
      </p:sp>
    </p:spTree>
    <p:extLst>
      <p:ext uri="{BB962C8B-B14F-4D97-AF65-F5344CB8AC3E}">
        <p14:creationId xmlns:p14="http://schemas.microsoft.com/office/powerpoint/2010/main" val="1677653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85</a:t>
            </a:fld>
            <a:endParaRPr lang="en-US" dirty="0"/>
          </a:p>
        </p:txBody>
      </p:sp>
    </p:spTree>
    <p:extLst>
      <p:ext uri="{BB962C8B-B14F-4D97-AF65-F5344CB8AC3E}">
        <p14:creationId xmlns:p14="http://schemas.microsoft.com/office/powerpoint/2010/main" val="36816324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86</a:t>
            </a:fld>
            <a:endParaRPr lang="en-US" dirty="0"/>
          </a:p>
        </p:txBody>
      </p:sp>
    </p:spTree>
    <p:extLst>
      <p:ext uri="{BB962C8B-B14F-4D97-AF65-F5344CB8AC3E}">
        <p14:creationId xmlns:p14="http://schemas.microsoft.com/office/powerpoint/2010/main" val="39049367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87</a:t>
            </a:fld>
            <a:endParaRPr lang="en-US" dirty="0"/>
          </a:p>
        </p:txBody>
      </p:sp>
    </p:spTree>
    <p:extLst>
      <p:ext uri="{BB962C8B-B14F-4D97-AF65-F5344CB8AC3E}">
        <p14:creationId xmlns:p14="http://schemas.microsoft.com/office/powerpoint/2010/main" val="8607460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88</a:t>
            </a:fld>
            <a:endParaRPr lang="en-US" dirty="0"/>
          </a:p>
        </p:txBody>
      </p:sp>
    </p:spTree>
    <p:extLst>
      <p:ext uri="{BB962C8B-B14F-4D97-AF65-F5344CB8AC3E}">
        <p14:creationId xmlns:p14="http://schemas.microsoft.com/office/powerpoint/2010/main" val="22361593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89</a:t>
            </a:fld>
            <a:endParaRPr lang="en-US" dirty="0"/>
          </a:p>
        </p:txBody>
      </p:sp>
    </p:spTree>
    <p:extLst>
      <p:ext uri="{BB962C8B-B14F-4D97-AF65-F5344CB8AC3E}">
        <p14:creationId xmlns:p14="http://schemas.microsoft.com/office/powerpoint/2010/main" val="161892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4B38-3683-4064-B7DF-FF37AFD7703A}" type="slidenum">
              <a:rPr lang="en-US" smtClean="0"/>
              <a:t>9</a:t>
            </a:fld>
            <a:endParaRPr lang="en-US" dirty="0"/>
          </a:p>
        </p:txBody>
      </p:sp>
    </p:spTree>
    <p:extLst>
      <p:ext uri="{BB962C8B-B14F-4D97-AF65-F5344CB8AC3E}">
        <p14:creationId xmlns:p14="http://schemas.microsoft.com/office/powerpoint/2010/main" val="1936905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90</a:t>
            </a:fld>
            <a:endParaRPr lang="en-US" dirty="0"/>
          </a:p>
        </p:txBody>
      </p:sp>
    </p:spTree>
    <p:extLst>
      <p:ext uri="{BB962C8B-B14F-4D97-AF65-F5344CB8AC3E}">
        <p14:creationId xmlns:p14="http://schemas.microsoft.com/office/powerpoint/2010/main" val="28742053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91</a:t>
            </a:fld>
            <a:endParaRPr lang="en-US" dirty="0"/>
          </a:p>
        </p:txBody>
      </p:sp>
    </p:spTree>
    <p:extLst>
      <p:ext uri="{BB962C8B-B14F-4D97-AF65-F5344CB8AC3E}">
        <p14:creationId xmlns:p14="http://schemas.microsoft.com/office/powerpoint/2010/main" val="1715046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92</a:t>
            </a:fld>
            <a:endParaRPr lang="en-US" dirty="0"/>
          </a:p>
        </p:txBody>
      </p:sp>
    </p:spTree>
    <p:extLst>
      <p:ext uri="{BB962C8B-B14F-4D97-AF65-F5344CB8AC3E}">
        <p14:creationId xmlns:p14="http://schemas.microsoft.com/office/powerpoint/2010/main" val="20988274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93</a:t>
            </a:fld>
            <a:endParaRPr lang="en-US" dirty="0"/>
          </a:p>
        </p:txBody>
      </p:sp>
    </p:spTree>
    <p:extLst>
      <p:ext uri="{BB962C8B-B14F-4D97-AF65-F5344CB8AC3E}">
        <p14:creationId xmlns:p14="http://schemas.microsoft.com/office/powerpoint/2010/main" val="20896160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94</a:t>
            </a:fld>
            <a:endParaRPr lang="en-US" dirty="0"/>
          </a:p>
        </p:txBody>
      </p:sp>
    </p:spTree>
    <p:extLst>
      <p:ext uri="{BB962C8B-B14F-4D97-AF65-F5344CB8AC3E}">
        <p14:creationId xmlns:p14="http://schemas.microsoft.com/office/powerpoint/2010/main" val="35414505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95</a:t>
            </a:fld>
            <a:endParaRPr lang="en-US" dirty="0"/>
          </a:p>
        </p:txBody>
      </p:sp>
    </p:spTree>
    <p:extLst>
      <p:ext uri="{BB962C8B-B14F-4D97-AF65-F5344CB8AC3E}">
        <p14:creationId xmlns:p14="http://schemas.microsoft.com/office/powerpoint/2010/main" val="29130371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96</a:t>
            </a:fld>
            <a:endParaRPr lang="en-US" dirty="0"/>
          </a:p>
        </p:txBody>
      </p:sp>
    </p:spTree>
    <p:extLst>
      <p:ext uri="{BB962C8B-B14F-4D97-AF65-F5344CB8AC3E}">
        <p14:creationId xmlns:p14="http://schemas.microsoft.com/office/powerpoint/2010/main" val="26632930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97</a:t>
            </a:fld>
            <a:endParaRPr lang="en-US" dirty="0"/>
          </a:p>
        </p:txBody>
      </p:sp>
    </p:spTree>
    <p:extLst>
      <p:ext uri="{BB962C8B-B14F-4D97-AF65-F5344CB8AC3E}">
        <p14:creationId xmlns:p14="http://schemas.microsoft.com/office/powerpoint/2010/main" val="25468566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98</a:t>
            </a:fld>
            <a:endParaRPr lang="en-US" dirty="0"/>
          </a:p>
        </p:txBody>
      </p:sp>
    </p:spTree>
    <p:extLst>
      <p:ext uri="{BB962C8B-B14F-4D97-AF65-F5344CB8AC3E}">
        <p14:creationId xmlns:p14="http://schemas.microsoft.com/office/powerpoint/2010/main" val="1152832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624B38-3683-4064-B7DF-FF37AFD7703A}" type="slidenum">
              <a:rPr lang="en-US" smtClean="0"/>
              <a:t>99</a:t>
            </a:fld>
            <a:endParaRPr lang="en-US" dirty="0"/>
          </a:p>
        </p:txBody>
      </p:sp>
    </p:spTree>
    <p:extLst>
      <p:ext uri="{BB962C8B-B14F-4D97-AF65-F5344CB8AC3E}">
        <p14:creationId xmlns:p14="http://schemas.microsoft.com/office/powerpoint/2010/main" val="1713815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864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48992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64901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3996011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21294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2326521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386874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343264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25843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428869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115642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1839584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64624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908487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2391857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FE0052-4E85-4CB1-92C2-76BFA2C88EC6}" type="datetimeFigureOut">
              <a:rPr lang="en-US" smtClean="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C05129-F571-4AC3-AA12-BCD0F96018B5}" type="slidenum">
              <a:rPr lang="en-US" smtClean="0"/>
              <a:t>‹#›</a:t>
            </a:fld>
            <a:endParaRPr lang="en-US" dirty="0"/>
          </a:p>
        </p:txBody>
      </p:sp>
    </p:spTree>
    <p:extLst>
      <p:ext uri="{BB962C8B-B14F-4D97-AF65-F5344CB8AC3E}">
        <p14:creationId xmlns:p14="http://schemas.microsoft.com/office/powerpoint/2010/main" val="3192250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FE0052-4E85-4CB1-92C2-76BFA2C88EC6}" type="datetimeFigureOut">
              <a:rPr lang="en-US" smtClean="0"/>
              <a:t>10/15/2025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9C05129-F571-4AC3-AA12-BCD0F96018B5}" type="slidenum">
              <a:rPr lang="en-US" smtClean="0"/>
              <a:t>‹#›</a:t>
            </a:fld>
            <a:endParaRPr lang="en-US" dirty="0"/>
          </a:p>
        </p:txBody>
      </p:sp>
    </p:spTree>
    <p:extLst>
      <p:ext uri="{BB962C8B-B14F-4D97-AF65-F5344CB8AC3E}">
        <p14:creationId xmlns:p14="http://schemas.microsoft.com/office/powerpoint/2010/main" val="285475407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2.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6.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3.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5.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3.xml"/></Relationships>
</file>

<file path=ppt/slides/_rels/slide3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7.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2.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4299-69C2-024E-2B54-BA30C7755C1F}"/>
              </a:ext>
            </a:extLst>
          </p:cNvPr>
          <p:cNvSpPr>
            <a:spLocks noGrp="1"/>
          </p:cNvSpPr>
          <p:nvPr>
            <p:ph type="ctrTitle"/>
          </p:nvPr>
        </p:nvSpPr>
        <p:spPr>
          <a:xfrm>
            <a:off x="1507067" y="1479176"/>
            <a:ext cx="7766936" cy="2571660"/>
          </a:xfrm>
        </p:spPr>
        <p:txBody>
          <a:bodyPr/>
          <a:lstStyle/>
          <a:p>
            <a:pPr algn="ctr"/>
            <a:r>
              <a:rPr lang="en-US" dirty="0"/>
              <a:t>From Chaos to Calm:  Behavior Management Essentials for CNAs</a:t>
            </a:r>
          </a:p>
        </p:txBody>
      </p:sp>
      <p:sp>
        <p:nvSpPr>
          <p:cNvPr id="3" name="Subtitle 2">
            <a:extLst>
              <a:ext uri="{FF2B5EF4-FFF2-40B4-BE49-F238E27FC236}">
                <a16:creationId xmlns:a16="http://schemas.microsoft.com/office/drawing/2014/main" id="{FB39220C-44BF-E5E3-BB8B-3A88D9763956}"/>
              </a:ext>
            </a:extLst>
          </p:cNvPr>
          <p:cNvSpPr>
            <a:spLocks noGrp="1"/>
          </p:cNvSpPr>
          <p:nvPr>
            <p:ph type="subTitle" idx="1"/>
          </p:nvPr>
        </p:nvSpPr>
        <p:spPr/>
        <p:txBody>
          <a:bodyPr>
            <a:normAutofit lnSpcReduction="10000"/>
          </a:bodyPr>
          <a:lstStyle/>
          <a:p>
            <a:r>
              <a:rPr lang="en-US" dirty="0"/>
              <a:t>Curriculum developed by Barbara Bull, RN, BSN DNS-CT</a:t>
            </a:r>
          </a:p>
          <a:p>
            <a:r>
              <a:rPr lang="en-US" dirty="0"/>
              <a:t>JAG Healthcare</a:t>
            </a:r>
          </a:p>
          <a:p>
            <a:r>
              <a:rPr lang="en-US" dirty="0"/>
              <a:t>In cooperation with OHCA</a:t>
            </a:r>
          </a:p>
        </p:txBody>
      </p:sp>
    </p:spTree>
    <p:extLst>
      <p:ext uri="{BB962C8B-B14F-4D97-AF65-F5344CB8AC3E}">
        <p14:creationId xmlns:p14="http://schemas.microsoft.com/office/powerpoint/2010/main" val="920350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D9D3-C4B8-D2CA-B7FF-4F4270C8938F}"/>
              </a:ext>
            </a:extLst>
          </p:cNvPr>
          <p:cNvSpPr>
            <a:spLocks noGrp="1"/>
          </p:cNvSpPr>
          <p:nvPr>
            <p:ph type="title"/>
          </p:nvPr>
        </p:nvSpPr>
        <p:spPr/>
        <p:txBody>
          <a:bodyPr/>
          <a:lstStyle/>
          <a:p>
            <a:r>
              <a:rPr lang="en-US" dirty="0"/>
              <a:t>Training Goal	</a:t>
            </a:r>
          </a:p>
        </p:txBody>
      </p:sp>
      <p:sp>
        <p:nvSpPr>
          <p:cNvPr id="3" name="Content Placeholder 2">
            <a:extLst>
              <a:ext uri="{FF2B5EF4-FFF2-40B4-BE49-F238E27FC236}">
                <a16:creationId xmlns:a16="http://schemas.microsoft.com/office/drawing/2014/main" id="{9AE33D1C-C87F-ACFC-0581-3E5D90E941F1}"/>
              </a:ext>
            </a:extLst>
          </p:cNvPr>
          <p:cNvSpPr>
            <a:spLocks noGrp="1"/>
          </p:cNvSpPr>
          <p:nvPr>
            <p:ph idx="1"/>
          </p:nvPr>
        </p:nvSpPr>
        <p:spPr/>
        <p:txBody>
          <a:bodyPr>
            <a:normAutofit fontScale="92500" lnSpcReduction="10000"/>
          </a:bodyPr>
          <a:lstStyle/>
          <a:p>
            <a:r>
              <a:rPr lang="en-US" dirty="0"/>
              <a:t>The topic of residents with serious mental illness in long term care is quite complex.</a:t>
            </a:r>
          </a:p>
          <a:p>
            <a:r>
              <a:rPr lang="en-US" dirty="0"/>
              <a:t>We want to give you the knowledge you need to deal with this population of residents with confidence and compassion.</a:t>
            </a:r>
          </a:p>
          <a:p>
            <a:r>
              <a:rPr lang="en-US" dirty="0"/>
              <a:t>We want you to be a leader in your facilities to share what you have learned with your peers.</a:t>
            </a:r>
          </a:p>
          <a:p>
            <a:r>
              <a:rPr lang="en-US" dirty="0"/>
              <a:t>We want you to understand that residents with SMI are people first, and want the same things as you and I do. </a:t>
            </a:r>
          </a:p>
          <a:p>
            <a:pPr lvl="1"/>
            <a:r>
              <a:rPr lang="en-US" dirty="0"/>
              <a:t>Love</a:t>
            </a:r>
          </a:p>
          <a:p>
            <a:pPr lvl="1"/>
            <a:r>
              <a:rPr lang="en-US" dirty="0"/>
              <a:t>Respect</a:t>
            </a:r>
          </a:p>
          <a:p>
            <a:pPr lvl="1"/>
            <a:r>
              <a:rPr lang="en-US" dirty="0"/>
              <a:t>Relationships with people they trust</a:t>
            </a:r>
          </a:p>
          <a:p>
            <a:pPr lvl="1"/>
            <a:r>
              <a:rPr lang="en-US" dirty="0"/>
              <a:t>A sense of belonging</a:t>
            </a:r>
          </a:p>
        </p:txBody>
      </p:sp>
    </p:spTree>
    <p:extLst>
      <p:ext uri="{BB962C8B-B14F-4D97-AF65-F5344CB8AC3E}">
        <p14:creationId xmlns:p14="http://schemas.microsoft.com/office/powerpoint/2010/main" val="40118287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62A16-8DD1-6ED6-6FCB-2C625C7BE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7CF4DA-A415-8869-E81B-302026FCD0FD}"/>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56FB261C-8292-7595-2640-B8B61FAEE2B6}"/>
              </a:ext>
            </a:extLst>
          </p:cNvPr>
          <p:cNvSpPr>
            <a:spLocks noGrp="1"/>
          </p:cNvSpPr>
          <p:nvPr>
            <p:ph idx="1"/>
          </p:nvPr>
        </p:nvSpPr>
        <p:spPr/>
        <p:txBody>
          <a:bodyPr>
            <a:normAutofit/>
          </a:bodyPr>
          <a:lstStyle/>
          <a:p>
            <a:r>
              <a:rPr lang="en-US" sz="2000" dirty="0"/>
              <a:t>5.  What is a recommended strategy to manage medication non-	 	 	    compliance?</a:t>
            </a:r>
          </a:p>
          <a:p>
            <a:pPr lvl="1"/>
            <a:r>
              <a:rPr lang="en-US" sz="2000" dirty="0"/>
              <a:t>A.  Punishing residents for refusing medications.</a:t>
            </a:r>
          </a:p>
          <a:p>
            <a:pPr lvl="1"/>
            <a:r>
              <a:rPr lang="en-US" sz="2000" dirty="0"/>
              <a:t>B.  Using chemical restraints to ensure compliance.</a:t>
            </a:r>
          </a:p>
          <a:p>
            <a:pPr lvl="1"/>
            <a:r>
              <a:rPr lang="en-US" sz="2000" b="1" dirty="0"/>
              <a:t>C.  Establishing a trusting relationship with the resident.</a:t>
            </a:r>
          </a:p>
          <a:p>
            <a:pPr lvl="1"/>
            <a:r>
              <a:rPr lang="en-US" sz="2000" dirty="0"/>
              <a:t>D.  Ignoring non-compliance and focusing on other residents.</a:t>
            </a:r>
          </a:p>
        </p:txBody>
      </p:sp>
    </p:spTree>
    <p:extLst>
      <p:ext uri="{BB962C8B-B14F-4D97-AF65-F5344CB8AC3E}">
        <p14:creationId xmlns:p14="http://schemas.microsoft.com/office/powerpoint/2010/main" val="23400811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629D2-F441-1A91-15DB-4F83158F0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276B8-0693-A2EA-7CAB-3CDA0F34C241}"/>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B7ADDBA2-9D39-0858-D4DD-C597FF49BD54}"/>
              </a:ext>
            </a:extLst>
          </p:cNvPr>
          <p:cNvPicPr>
            <a:picLocks noGrp="1" noChangeAspect="1"/>
          </p:cNvPicPr>
          <p:nvPr>
            <p:ph idx="1"/>
          </p:nvPr>
        </p:nvPicPr>
        <p:blipFill>
          <a:blip r:embed="rId3"/>
          <a:stretch>
            <a:fillRect/>
          </a:stretch>
        </p:blipFill>
        <p:spPr>
          <a:xfrm>
            <a:off x="838200" y="1228165"/>
            <a:ext cx="10515600" cy="5113195"/>
          </a:xfrm>
          <a:prstGeom prst="rect">
            <a:avLst/>
          </a:prstGeom>
        </p:spPr>
      </p:pic>
    </p:spTree>
    <p:extLst>
      <p:ext uri="{BB962C8B-B14F-4D97-AF65-F5344CB8AC3E}">
        <p14:creationId xmlns:p14="http://schemas.microsoft.com/office/powerpoint/2010/main" val="28611247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4BC5-A392-B5BB-7C25-F4A62385A97C}"/>
              </a:ext>
            </a:extLst>
          </p:cNvPr>
          <p:cNvSpPr>
            <a:spLocks noGrp="1"/>
          </p:cNvSpPr>
          <p:nvPr>
            <p:ph type="title"/>
          </p:nvPr>
        </p:nvSpPr>
        <p:spPr/>
        <p:txBody>
          <a:bodyPr/>
          <a:lstStyle/>
          <a:p>
            <a:r>
              <a:rPr lang="en-US" dirty="0"/>
              <a:t>Module 4</a:t>
            </a:r>
          </a:p>
        </p:txBody>
      </p:sp>
      <p:sp>
        <p:nvSpPr>
          <p:cNvPr id="3" name="Text Placeholder 2">
            <a:extLst>
              <a:ext uri="{FF2B5EF4-FFF2-40B4-BE49-F238E27FC236}">
                <a16:creationId xmlns:a16="http://schemas.microsoft.com/office/drawing/2014/main" id="{E7C5D0B5-6806-76C8-C91B-D5573540958F}"/>
              </a:ext>
            </a:extLst>
          </p:cNvPr>
          <p:cNvSpPr>
            <a:spLocks noGrp="1"/>
          </p:cNvSpPr>
          <p:nvPr>
            <p:ph type="body" idx="1"/>
          </p:nvPr>
        </p:nvSpPr>
        <p:spPr/>
        <p:txBody>
          <a:bodyPr/>
          <a:lstStyle/>
          <a:p>
            <a:r>
              <a:rPr lang="en-US" dirty="0"/>
              <a:t>Steps to Admission</a:t>
            </a:r>
          </a:p>
        </p:txBody>
      </p:sp>
    </p:spTree>
    <p:extLst>
      <p:ext uri="{BB962C8B-B14F-4D97-AF65-F5344CB8AC3E}">
        <p14:creationId xmlns:p14="http://schemas.microsoft.com/office/powerpoint/2010/main" val="156285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5F601A-B018-FA08-3AE1-CD5E737A8EA1}"/>
              </a:ext>
            </a:extLst>
          </p:cNvPr>
          <p:cNvSpPr>
            <a:spLocks noGrp="1"/>
          </p:cNvSpPr>
          <p:nvPr>
            <p:ph type="title"/>
          </p:nvPr>
        </p:nvSpPr>
        <p:spPr/>
        <p:txBody>
          <a:bodyPr/>
          <a:lstStyle/>
          <a:p>
            <a:r>
              <a:rPr lang="en-US" dirty="0"/>
              <a:t>Learning Objectives</a:t>
            </a:r>
          </a:p>
        </p:txBody>
      </p:sp>
      <p:sp>
        <p:nvSpPr>
          <p:cNvPr id="5" name="Content Placeholder 4">
            <a:extLst>
              <a:ext uri="{FF2B5EF4-FFF2-40B4-BE49-F238E27FC236}">
                <a16:creationId xmlns:a16="http://schemas.microsoft.com/office/drawing/2014/main" id="{ED8BA262-8B4E-0208-9685-91B6FD5E8DB2}"/>
              </a:ext>
            </a:extLst>
          </p:cNvPr>
          <p:cNvSpPr>
            <a:spLocks noGrp="1"/>
          </p:cNvSpPr>
          <p:nvPr>
            <p:ph idx="1"/>
          </p:nvPr>
        </p:nvSpPr>
        <p:spPr>
          <a:xfrm>
            <a:off x="677334" y="1694329"/>
            <a:ext cx="8596668" cy="4733364"/>
          </a:xfrm>
        </p:spPr>
        <p:txBody>
          <a:bodyPr>
            <a:noAutofit/>
          </a:bodyPr>
          <a:lstStyle/>
          <a:p>
            <a:r>
              <a:rPr lang="en-US" sz="2000" dirty="0"/>
              <a:t>Understand PASRR processes and purpose.</a:t>
            </a:r>
          </a:p>
          <a:p>
            <a:r>
              <a:rPr lang="en-US" sz="2000" dirty="0"/>
              <a:t>Recognize the importance of level of care (LOC) in evaluating functional, clinical, and risk factors for appropriate placement.</a:t>
            </a:r>
          </a:p>
          <a:p>
            <a:r>
              <a:rPr lang="en-US" sz="2000" dirty="0"/>
              <a:t>Understand the role of guardianship in supporting residents with SMI and ensuring their safety.</a:t>
            </a:r>
          </a:p>
          <a:p>
            <a:r>
              <a:rPr lang="en-US" sz="2000" dirty="0"/>
              <a:t>Learn strategies to foster positive relationships with families and guardians to support resident care and behavior management.</a:t>
            </a:r>
          </a:p>
          <a:p>
            <a:r>
              <a:rPr lang="en-US" sz="2000" dirty="0"/>
              <a:t>Understand the importance of safety, compatibility, and facility-specific considerations for resident selection.</a:t>
            </a:r>
          </a:p>
          <a:p>
            <a:r>
              <a:rPr lang="en-US" sz="2000" dirty="0"/>
              <a:t>Recognize your role as an integral part of the interdisciplinary team in supporting residents with SMI.</a:t>
            </a:r>
          </a:p>
        </p:txBody>
      </p:sp>
    </p:spTree>
    <p:extLst>
      <p:ext uri="{BB962C8B-B14F-4D97-AF65-F5344CB8AC3E}">
        <p14:creationId xmlns:p14="http://schemas.microsoft.com/office/powerpoint/2010/main" val="35218364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9816-E925-7CDF-80D7-D69B5157AFD3}"/>
              </a:ext>
            </a:extLst>
          </p:cNvPr>
          <p:cNvSpPr>
            <a:spLocks noGrp="1"/>
          </p:cNvSpPr>
          <p:nvPr>
            <p:ph type="title"/>
          </p:nvPr>
        </p:nvSpPr>
        <p:spPr/>
        <p:txBody>
          <a:bodyPr/>
          <a:lstStyle/>
          <a:p>
            <a:r>
              <a:rPr lang="en-US" dirty="0"/>
              <a:t>Pre-Admission Screening and Resident Review --PASRR</a:t>
            </a:r>
          </a:p>
        </p:txBody>
      </p:sp>
      <p:sp>
        <p:nvSpPr>
          <p:cNvPr id="3" name="Content Placeholder 2">
            <a:extLst>
              <a:ext uri="{FF2B5EF4-FFF2-40B4-BE49-F238E27FC236}">
                <a16:creationId xmlns:a16="http://schemas.microsoft.com/office/drawing/2014/main" id="{56501A80-C946-D1E4-0FFA-B434661B5A26}"/>
              </a:ext>
            </a:extLst>
          </p:cNvPr>
          <p:cNvSpPr>
            <a:spLocks noGrp="1"/>
          </p:cNvSpPr>
          <p:nvPr>
            <p:ph idx="1"/>
          </p:nvPr>
        </p:nvSpPr>
        <p:spPr>
          <a:xfrm>
            <a:off x="677334" y="1930400"/>
            <a:ext cx="9273490" cy="4820023"/>
          </a:xfrm>
        </p:spPr>
        <p:txBody>
          <a:bodyPr>
            <a:normAutofit/>
          </a:bodyPr>
          <a:lstStyle/>
          <a:p>
            <a:r>
              <a:rPr lang="en-US" dirty="0"/>
              <a:t>Necessary for regulatory compliance in all Medicaid-certified nursing facilities.</a:t>
            </a:r>
          </a:p>
          <a:p>
            <a:r>
              <a:rPr lang="en-US" dirty="0"/>
              <a:t>Established in 1987 to ensure that individuals with SMI or Intellectual Disabilities (ID)  are not inappropriately placed in nursing facilities.</a:t>
            </a:r>
          </a:p>
          <a:p>
            <a:r>
              <a:rPr lang="en-US" dirty="0"/>
              <a:t>Prior to that these individuals were often placed in nursing facilities without proper evaluation or services.</a:t>
            </a:r>
          </a:p>
          <a:p>
            <a:r>
              <a:rPr lang="en-US" dirty="0"/>
              <a:t>Evaluates whether a nursing facility is the least restrictive and most suitable environment.</a:t>
            </a:r>
          </a:p>
          <a:p>
            <a:r>
              <a:rPr lang="en-US" dirty="0"/>
              <a:t>Identifies the need for specific services to individualize the resident’s plan of care.</a:t>
            </a:r>
          </a:p>
          <a:p>
            <a:r>
              <a:rPr lang="en-US" dirty="0"/>
              <a:t>Why it matters</a:t>
            </a:r>
          </a:p>
          <a:p>
            <a:pPr lvl="1"/>
            <a:r>
              <a:rPr lang="en-US" dirty="0"/>
              <a:t>Protects civil rights of individuals with disabilities</a:t>
            </a:r>
          </a:p>
          <a:p>
            <a:pPr lvl="1"/>
            <a:r>
              <a:rPr lang="en-US" dirty="0"/>
              <a:t>Reduces unnecessary institutionalization</a:t>
            </a:r>
          </a:p>
          <a:p>
            <a:pPr lvl="1"/>
            <a:r>
              <a:rPr lang="en-US" dirty="0"/>
              <a:t>Improves quality of life</a:t>
            </a:r>
          </a:p>
          <a:p>
            <a:pPr lvl="1"/>
            <a:r>
              <a:rPr lang="en-US" dirty="0"/>
              <a:t>Supports discharge planning and transitions to community-based care when appropriate.</a:t>
            </a:r>
          </a:p>
          <a:p>
            <a:endParaRPr lang="en-US" dirty="0"/>
          </a:p>
        </p:txBody>
      </p:sp>
    </p:spTree>
    <p:extLst>
      <p:ext uri="{BB962C8B-B14F-4D97-AF65-F5344CB8AC3E}">
        <p14:creationId xmlns:p14="http://schemas.microsoft.com/office/powerpoint/2010/main" val="21031201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3BB9A-B80D-C489-8A06-9E2FC4B2613C}"/>
              </a:ext>
            </a:extLst>
          </p:cNvPr>
          <p:cNvSpPr>
            <a:spLocks noGrp="1"/>
          </p:cNvSpPr>
          <p:nvPr>
            <p:ph type="title"/>
          </p:nvPr>
        </p:nvSpPr>
        <p:spPr/>
        <p:txBody>
          <a:bodyPr/>
          <a:lstStyle/>
          <a:p>
            <a:r>
              <a:rPr lang="en-US" dirty="0"/>
              <a:t>Level of Care -- LOC</a:t>
            </a:r>
          </a:p>
        </p:txBody>
      </p:sp>
      <p:sp>
        <p:nvSpPr>
          <p:cNvPr id="3" name="Content Placeholder 2">
            <a:extLst>
              <a:ext uri="{FF2B5EF4-FFF2-40B4-BE49-F238E27FC236}">
                <a16:creationId xmlns:a16="http://schemas.microsoft.com/office/drawing/2014/main" id="{4A5A8ED9-7CB2-DB61-ACAA-B14684D1F095}"/>
              </a:ext>
            </a:extLst>
          </p:cNvPr>
          <p:cNvSpPr>
            <a:spLocks noGrp="1"/>
          </p:cNvSpPr>
          <p:nvPr>
            <p:ph idx="1"/>
          </p:nvPr>
        </p:nvSpPr>
        <p:spPr>
          <a:xfrm>
            <a:off x="677334" y="1559859"/>
            <a:ext cx="8596668" cy="5074023"/>
          </a:xfrm>
        </p:spPr>
        <p:txBody>
          <a:bodyPr/>
          <a:lstStyle/>
          <a:p>
            <a:r>
              <a:rPr lang="en-US" dirty="0"/>
              <a:t>LOC Assessments are used to determine whether a person qualifies for Medicaid-funded long-term care services.</a:t>
            </a:r>
          </a:p>
          <a:p>
            <a:r>
              <a:rPr lang="en-US" dirty="0"/>
              <a:t>Typically supports that the person needs assistance with multiple activities of daily living, like bathing, dressing, toileting and mobility.</a:t>
            </a:r>
          </a:p>
          <a:p>
            <a:r>
              <a:rPr lang="en-US" dirty="0"/>
              <a:t>It helps match the resident’s medical and functional needs with the services available in the setting.</a:t>
            </a:r>
          </a:p>
          <a:p>
            <a:r>
              <a:rPr lang="en-US" dirty="0"/>
              <a:t>It is integral to the PASRR processes, where LOC intersects with determinations about appropriateness of placement for individuals with SMI or ID.</a:t>
            </a:r>
          </a:p>
          <a:p>
            <a:r>
              <a:rPr lang="en-US" dirty="0"/>
              <a:t>How it is assessed:</a:t>
            </a:r>
          </a:p>
          <a:p>
            <a:pPr lvl="1"/>
            <a:r>
              <a:rPr lang="en-US" dirty="0"/>
              <a:t>Functional Assessments – ADLs and Instrumental ADLs (IADLs)</a:t>
            </a:r>
          </a:p>
          <a:p>
            <a:pPr lvl="1"/>
            <a:r>
              <a:rPr lang="en-US" dirty="0"/>
              <a:t>Clinical Criteria – Diagnosis, medication needs, cognitive status</a:t>
            </a:r>
          </a:p>
          <a:p>
            <a:pPr lvl="1"/>
            <a:r>
              <a:rPr lang="en-US" dirty="0"/>
              <a:t>Risk Factors – Safety concerns, behavioral issues, need for supervision</a:t>
            </a:r>
          </a:p>
        </p:txBody>
      </p:sp>
    </p:spTree>
    <p:extLst>
      <p:ext uri="{BB962C8B-B14F-4D97-AF65-F5344CB8AC3E}">
        <p14:creationId xmlns:p14="http://schemas.microsoft.com/office/powerpoint/2010/main" val="32516292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E1F2-D6F0-E373-BBF7-AF40D7B02EB7}"/>
              </a:ext>
            </a:extLst>
          </p:cNvPr>
          <p:cNvSpPr>
            <a:spLocks noGrp="1"/>
          </p:cNvSpPr>
          <p:nvPr>
            <p:ph type="title"/>
          </p:nvPr>
        </p:nvSpPr>
        <p:spPr/>
        <p:txBody>
          <a:bodyPr/>
          <a:lstStyle/>
          <a:p>
            <a:r>
              <a:rPr lang="en-US" dirty="0"/>
              <a:t>Guardianship</a:t>
            </a:r>
          </a:p>
        </p:txBody>
      </p:sp>
      <p:sp>
        <p:nvSpPr>
          <p:cNvPr id="3" name="Content Placeholder 2">
            <a:extLst>
              <a:ext uri="{FF2B5EF4-FFF2-40B4-BE49-F238E27FC236}">
                <a16:creationId xmlns:a16="http://schemas.microsoft.com/office/drawing/2014/main" id="{42977CDA-A61B-748B-529D-F16DC53B5308}"/>
              </a:ext>
            </a:extLst>
          </p:cNvPr>
          <p:cNvSpPr>
            <a:spLocks noGrp="1"/>
          </p:cNvSpPr>
          <p:nvPr>
            <p:ph idx="1"/>
          </p:nvPr>
        </p:nvSpPr>
        <p:spPr>
          <a:xfrm>
            <a:off x="677334" y="1452282"/>
            <a:ext cx="8596668" cy="4975411"/>
          </a:xfrm>
        </p:spPr>
        <p:txBody>
          <a:bodyPr>
            <a:normAutofit/>
          </a:bodyPr>
          <a:lstStyle/>
          <a:p>
            <a:r>
              <a:rPr lang="en-US" dirty="0"/>
              <a:t>Guardianship is a huge issue for residents with SMI.</a:t>
            </a:r>
          </a:p>
          <a:p>
            <a:r>
              <a:rPr lang="en-US" dirty="0"/>
              <a:t>There are limited guardianship resources available in communities to support the growing need.</a:t>
            </a:r>
          </a:p>
          <a:p>
            <a:r>
              <a:rPr lang="en-US" dirty="0"/>
              <a:t>These residents often have no insight into their SMI, their care needs, or the ability to understand what they need to do in order to stay safe.</a:t>
            </a:r>
          </a:p>
          <a:p>
            <a:r>
              <a:rPr lang="en-US" dirty="0"/>
              <a:t>They have unrealistic expectations about their ability to safely live independently.</a:t>
            </a:r>
          </a:p>
          <a:p>
            <a:r>
              <a:rPr lang="en-US" dirty="0"/>
              <a:t>Established guardianship prior to a resident admitting to the facility is a huge benefit to successful integration into the nursing home.</a:t>
            </a:r>
          </a:p>
          <a:p>
            <a:r>
              <a:rPr lang="en-US" dirty="0"/>
              <a:t>Many of the residents with SMI will admit with a guardian in place</a:t>
            </a:r>
          </a:p>
          <a:p>
            <a:pPr lvl="1"/>
            <a:r>
              <a:rPr lang="en-US" dirty="0"/>
              <a:t>Court appointed because they have been determined to be incompetent to manage their own affairs.</a:t>
            </a:r>
          </a:p>
          <a:p>
            <a:pPr lvl="1"/>
            <a:r>
              <a:rPr lang="en-US" dirty="0"/>
              <a:t>Could be a family member, an attorney, a professional guardianship service or a volunteer guardianship board.</a:t>
            </a:r>
          </a:p>
        </p:txBody>
      </p:sp>
    </p:spTree>
    <p:extLst>
      <p:ext uri="{BB962C8B-B14F-4D97-AF65-F5344CB8AC3E}">
        <p14:creationId xmlns:p14="http://schemas.microsoft.com/office/powerpoint/2010/main" val="28451204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92A-B4C3-B183-B6A6-E24DEA1D3337}"/>
              </a:ext>
            </a:extLst>
          </p:cNvPr>
          <p:cNvSpPr>
            <a:spLocks noGrp="1"/>
          </p:cNvSpPr>
          <p:nvPr>
            <p:ph type="title"/>
          </p:nvPr>
        </p:nvSpPr>
        <p:spPr/>
        <p:txBody>
          <a:bodyPr/>
          <a:lstStyle/>
          <a:p>
            <a:r>
              <a:rPr lang="en-US" dirty="0"/>
              <a:t>Family Dynamics</a:t>
            </a:r>
          </a:p>
        </p:txBody>
      </p:sp>
      <p:sp>
        <p:nvSpPr>
          <p:cNvPr id="3" name="Content Placeholder 2">
            <a:extLst>
              <a:ext uri="{FF2B5EF4-FFF2-40B4-BE49-F238E27FC236}">
                <a16:creationId xmlns:a16="http://schemas.microsoft.com/office/drawing/2014/main" id="{9A88CCC7-B72C-52DA-A3F5-5A326AB6AB19}"/>
              </a:ext>
            </a:extLst>
          </p:cNvPr>
          <p:cNvSpPr>
            <a:spLocks noGrp="1"/>
          </p:cNvSpPr>
          <p:nvPr>
            <p:ph idx="1"/>
          </p:nvPr>
        </p:nvSpPr>
        <p:spPr>
          <a:xfrm>
            <a:off x="677333" y="1568823"/>
            <a:ext cx="9210737" cy="4894730"/>
          </a:xfrm>
        </p:spPr>
        <p:txBody>
          <a:bodyPr/>
          <a:lstStyle/>
          <a:p>
            <a:r>
              <a:rPr lang="en-US" dirty="0"/>
              <a:t>Many of the residents with SMI have no family supports or the relationships are very strained because of their past experiences.</a:t>
            </a:r>
          </a:p>
          <a:p>
            <a:r>
              <a:rPr lang="en-US" dirty="0"/>
              <a:t>Many families have no hope that their loved one will ever be successful anywhere because of their past history of placement failures.</a:t>
            </a:r>
          </a:p>
          <a:p>
            <a:r>
              <a:rPr lang="en-US" dirty="0"/>
              <a:t>They often make promises to the resident that they are unable to actually fulfill.</a:t>
            </a:r>
          </a:p>
          <a:p>
            <a:pPr lvl="1"/>
            <a:r>
              <a:rPr lang="en-US" dirty="0"/>
              <a:t>They feel guilty that they can’t care for the resident.</a:t>
            </a:r>
          </a:p>
          <a:p>
            <a:pPr lvl="1"/>
            <a:r>
              <a:rPr lang="en-US" dirty="0"/>
              <a:t>They think the resident will forget what promises were made.</a:t>
            </a:r>
          </a:p>
          <a:p>
            <a:pPr lvl="1"/>
            <a:r>
              <a:rPr lang="en-US" dirty="0"/>
              <a:t>They create behaviors for the facility staff because the residents feel angry and hurt that the promise was broken.</a:t>
            </a:r>
          </a:p>
          <a:p>
            <a:r>
              <a:rPr lang="en-US" dirty="0"/>
              <a:t>Next to the relationship with the resident, the relationship with the family or guardian is the most important to foster.  Their support of your program and behavior management is critical to the resident’s success.</a:t>
            </a:r>
          </a:p>
          <a:p>
            <a:r>
              <a:rPr lang="en-US" dirty="0"/>
              <a:t>Many family members are struggling with their own mental health.</a:t>
            </a:r>
          </a:p>
          <a:p>
            <a:endParaRPr lang="en-US" dirty="0"/>
          </a:p>
        </p:txBody>
      </p:sp>
    </p:spTree>
    <p:extLst>
      <p:ext uri="{BB962C8B-B14F-4D97-AF65-F5344CB8AC3E}">
        <p14:creationId xmlns:p14="http://schemas.microsoft.com/office/powerpoint/2010/main" val="20768301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8A47-B4E4-96A7-CC82-EC3D4DF8307A}"/>
              </a:ext>
            </a:extLst>
          </p:cNvPr>
          <p:cNvSpPr>
            <a:spLocks noGrp="1"/>
          </p:cNvSpPr>
          <p:nvPr>
            <p:ph type="title"/>
          </p:nvPr>
        </p:nvSpPr>
        <p:spPr/>
        <p:txBody>
          <a:bodyPr>
            <a:normAutofit/>
          </a:bodyPr>
          <a:lstStyle/>
          <a:p>
            <a:r>
              <a:rPr lang="en-US" sz="3200" dirty="0"/>
              <a:t>Resident Selection – Know What You Do Well</a:t>
            </a:r>
          </a:p>
        </p:txBody>
      </p:sp>
      <p:sp>
        <p:nvSpPr>
          <p:cNvPr id="3" name="Content Placeholder 2">
            <a:extLst>
              <a:ext uri="{FF2B5EF4-FFF2-40B4-BE49-F238E27FC236}">
                <a16:creationId xmlns:a16="http://schemas.microsoft.com/office/drawing/2014/main" id="{FF9CD0AF-C14B-8D54-39B9-2027B3506B6C}"/>
              </a:ext>
            </a:extLst>
          </p:cNvPr>
          <p:cNvSpPr>
            <a:spLocks noGrp="1"/>
          </p:cNvSpPr>
          <p:nvPr>
            <p:ph idx="1"/>
          </p:nvPr>
        </p:nvSpPr>
        <p:spPr>
          <a:xfrm>
            <a:off x="677334" y="1362635"/>
            <a:ext cx="9121090" cy="5074024"/>
          </a:xfrm>
        </p:spPr>
        <p:txBody>
          <a:bodyPr/>
          <a:lstStyle/>
          <a:p>
            <a:r>
              <a:rPr lang="en-US" dirty="0"/>
              <a:t>Not every resident with SMI is appropriate for your facility.</a:t>
            </a:r>
          </a:p>
          <a:p>
            <a:r>
              <a:rPr lang="en-US" dirty="0"/>
              <a:t>There will be a specific resident profile that will fit best into your facility and with your other residents.</a:t>
            </a:r>
          </a:p>
          <a:p>
            <a:r>
              <a:rPr lang="en-US" dirty="0"/>
              <a:t>Male vs. Female</a:t>
            </a:r>
          </a:p>
          <a:p>
            <a:r>
              <a:rPr lang="en-US" dirty="0"/>
              <a:t>What is the average age of the residents in your building? </a:t>
            </a:r>
          </a:p>
          <a:p>
            <a:pPr lvl="1"/>
            <a:r>
              <a:rPr lang="en-US" dirty="0"/>
              <a:t> Younger, more aggressive residents may cause safety concerns for older, more frail    residents.</a:t>
            </a:r>
          </a:p>
          <a:p>
            <a:r>
              <a:rPr lang="en-US" dirty="0"/>
              <a:t>Is the building secured?  </a:t>
            </a:r>
          </a:p>
          <a:p>
            <a:pPr lvl="1"/>
            <a:r>
              <a:rPr lang="en-US" dirty="0"/>
              <a:t>Those residents that are a high risk for elopement will be safer in a secured setting.</a:t>
            </a:r>
          </a:p>
          <a:p>
            <a:r>
              <a:rPr lang="en-US" dirty="0"/>
              <a:t>Does your facility allow smoking?</a:t>
            </a:r>
          </a:p>
          <a:p>
            <a:r>
              <a:rPr lang="en-US" dirty="0"/>
              <a:t>Do you have semi-private rooms, and can you safely pair a new resident with someone already in your facility?</a:t>
            </a:r>
          </a:p>
          <a:p>
            <a:r>
              <a:rPr lang="en-US" dirty="0"/>
              <a:t>It is extremely difficult to transfer a resident to a different facility once admitted.  Make sure you do your homework up front.</a:t>
            </a:r>
          </a:p>
          <a:p>
            <a:pPr marL="0" indent="0">
              <a:buNone/>
            </a:pPr>
            <a:endParaRPr lang="en-US" dirty="0"/>
          </a:p>
          <a:p>
            <a:endParaRPr lang="en-US" dirty="0"/>
          </a:p>
        </p:txBody>
      </p:sp>
    </p:spTree>
    <p:extLst>
      <p:ext uri="{BB962C8B-B14F-4D97-AF65-F5344CB8AC3E}">
        <p14:creationId xmlns:p14="http://schemas.microsoft.com/office/powerpoint/2010/main" val="41502112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F4A5A-136A-DECD-0751-6969355FB9B6}"/>
              </a:ext>
            </a:extLst>
          </p:cNvPr>
          <p:cNvSpPr>
            <a:spLocks noGrp="1"/>
          </p:cNvSpPr>
          <p:nvPr>
            <p:ph type="title"/>
          </p:nvPr>
        </p:nvSpPr>
        <p:spPr/>
        <p:txBody>
          <a:bodyPr/>
          <a:lstStyle/>
          <a:p>
            <a:r>
              <a:rPr lang="en-US" dirty="0"/>
              <a:t>What is My Role?	</a:t>
            </a:r>
          </a:p>
        </p:txBody>
      </p:sp>
      <p:sp>
        <p:nvSpPr>
          <p:cNvPr id="3" name="Content Placeholder 2">
            <a:extLst>
              <a:ext uri="{FF2B5EF4-FFF2-40B4-BE49-F238E27FC236}">
                <a16:creationId xmlns:a16="http://schemas.microsoft.com/office/drawing/2014/main" id="{BD856139-78C0-B7CB-87CA-8F1E634004D2}"/>
              </a:ext>
            </a:extLst>
          </p:cNvPr>
          <p:cNvSpPr>
            <a:spLocks noGrp="1"/>
          </p:cNvSpPr>
          <p:nvPr>
            <p:ph idx="1"/>
          </p:nvPr>
        </p:nvSpPr>
        <p:spPr>
          <a:xfrm>
            <a:off x="677334" y="1930399"/>
            <a:ext cx="8596668" cy="4551083"/>
          </a:xfrm>
        </p:spPr>
        <p:txBody>
          <a:bodyPr>
            <a:normAutofit/>
          </a:bodyPr>
          <a:lstStyle/>
          <a:p>
            <a:r>
              <a:rPr lang="en-US" sz="2000" dirty="0"/>
              <a:t>YOU are a critical part of the interdisciplinary team.</a:t>
            </a:r>
          </a:p>
          <a:p>
            <a:r>
              <a:rPr lang="en-US" sz="2000" dirty="0"/>
              <a:t>YOU know the residents, in many cases, better than anyone.</a:t>
            </a:r>
          </a:p>
          <a:p>
            <a:r>
              <a:rPr lang="en-US" sz="2000" dirty="0"/>
              <a:t>You may be asked to talk to an assessor during the PASRR or LOC process.</a:t>
            </a:r>
          </a:p>
          <a:p>
            <a:r>
              <a:rPr lang="en-US" sz="2000" dirty="0"/>
              <a:t>Your ADL documentation is important to make sure the resident can remain in the facility.</a:t>
            </a:r>
          </a:p>
          <a:p>
            <a:r>
              <a:rPr lang="en-US" sz="2000" dirty="0"/>
              <a:t>Participate in care conferences.</a:t>
            </a:r>
          </a:p>
          <a:p>
            <a:r>
              <a:rPr lang="en-US" sz="2000" dirty="0"/>
              <a:t>Establish relationships with the families and guardians.</a:t>
            </a:r>
          </a:p>
          <a:p>
            <a:r>
              <a:rPr lang="en-US" sz="2000" dirty="0"/>
              <a:t>Communicate concerns to the licensed staff timely.</a:t>
            </a:r>
          </a:p>
          <a:p>
            <a:r>
              <a:rPr lang="en-US" sz="2000" dirty="0"/>
              <a:t>Ask the questions that you need answered to make sure you can safely care for the residents.</a:t>
            </a:r>
          </a:p>
          <a:p>
            <a:pPr marL="0" indent="0">
              <a:buNone/>
            </a:pPr>
            <a:endParaRPr lang="en-US" dirty="0"/>
          </a:p>
        </p:txBody>
      </p:sp>
    </p:spTree>
    <p:extLst>
      <p:ext uri="{BB962C8B-B14F-4D97-AF65-F5344CB8AC3E}">
        <p14:creationId xmlns:p14="http://schemas.microsoft.com/office/powerpoint/2010/main" val="1323842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25AE-1AAE-55B7-162E-2AEF7357077F}"/>
              </a:ext>
            </a:extLst>
          </p:cNvPr>
          <p:cNvSpPr>
            <a:spLocks noGrp="1"/>
          </p:cNvSpPr>
          <p:nvPr>
            <p:ph type="title"/>
          </p:nvPr>
        </p:nvSpPr>
        <p:spPr/>
        <p:txBody>
          <a:bodyPr/>
          <a:lstStyle/>
          <a:p>
            <a:r>
              <a:rPr lang="en-US" dirty="0"/>
              <a:t>Key Statistics and Insights</a:t>
            </a:r>
          </a:p>
        </p:txBody>
      </p:sp>
      <p:sp>
        <p:nvSpPr>
          <p:cNvPr id="3" name="Content Placeholder 2">
            <a:extLst>
              <a:ext uri="{FF2B5EF4-FFF2-40B4-BE49-F238E27FC236}">
                <a16:creationId xmlns:a16="http://schemas.microsoft.com/office/drawing/2014/main" id="{2BF6D16F-D7C2-8445-C85F-CEC98ADF341B}"/>
              </a:ext>
            </a:extLst>
          </p:cNvPr>
          <p:cNvSpPr>
            <a:spLocks noGrp="1"/>
          </p:cNvSpPr>
          <p:nvPr>
            <p:ph idx="1"/>
          </p:nvPr>
        </p:nvSpPr>
        <p:spPr/>
        <p:txBody>
          <a:bodyPr>
            <a:normAutofit/>
          </a:bodyPr>
          <a:lstStyle/>
          <a:p>
            <a:r>
              <a:rPr lang="en-US" dirty="0"/>
              <a:t>1 in 5 nursing home residents had a psychotic disorder in 2019, and individuals with SMI are likely to experience long term institutionalization if they enter a nursing home.</a:t>
            </a:r>
          </a:p>
          <a:p>
            <a:pPr marL="0" indent="0">
              <a:buNone/>
            </a:pPr>
            <a:endParaRPr lang="en-US" dirty="0"/>
          </a:p>
          <a:p>
            <a:r>
              <a:rPr lang="en-US" dirty="0"/>
              <a:t>In the US, up to 50% of nursing home residents have a diagnosed mental illness.</a:t>
            </a:r>
          </a:p>
          <a:p>
            <a:pPr marL="0" indent="0">
              <a:buNone/>
            </a:pPr>
            <a:endParaRPr lang="en-US" dirty="0"/>
          </a:p>
          <a:p>
            <a:r>
              <a:rPr lang="en-US" dirty="0"/>
              <a:t>Those with an SMI diagnosis tend to enter nursing homes at a younger age despite having lower rates of cognitive impairment and functional limitations.</a:t>
            </a:r>
          </a:p>
        </p:txBody>
      </p:sp>
    </p:spTree>
    <p:extLst>
      <p:ext uri="{BB962C8B-B14F-4D97-AF65-F5344CB8AC3E}">
        <p14:creationId xmlns:p14="http://schemas.microsoft.com/office/powerpoint/2010/main" val="1731664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FE7A-4E9B-531F-3952-ACF4ECB99107}"/>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AA5C9370-6037-E732-C625-776F3380D5E6}"/>
              </a:ext>
            </a:extLst>
          </p:cNvPr>
          <p:cNvSpPr>
            <a:spLocks noGrp="1"/>
          </p:cNvSpPr>
          <p:nvPr>
            <p:ph idx="1"/>
          </p:nvPr>
        </p:nvSpPr>
        <p:spPr/>
        <p:txBody>
          <a:bodyPr>
            <a:normAutofit/>
          </a:bodyPr>
          <a:lstStyle/>
          <a:p>
            <a:r>
              <a:rPr lang="en-US" sz="2000" dirty="0"/>
              <a:t>1.  What is the primary purpose of PASRR in Medicaid-certified nursing 	    facilities?</a:t>
            </a:r>
          </a:p>
          <a:p>
            <a:pPr lvl="1"/>
            <a:r>
              <a:rPr lang="en-US" sz="2000" dirty="0"/>
              <a:t>A.  To reduce facility costs.</a:t>
            </a:r>
          </a:p>
          <a:p>
            <a:pPr lvl="1"/>
            <a:r>
              <a:rPr lang="en-US" sz="2000" dirty="0"/>
              <a:t>B.  To ensure individuals with SMI or ID are appropriately placed    	   and receive individualized care.</a:t>
            </a:r>
          </a:p>
          <a:p>
            <a:pPr lvl="1"/>
            <a:r>
              <a:rPr lang="en-US" sz="2000" dirty="0"/>
              <a:t>C.  To increase the number of residents in nursing facilities.</a:t>
            </a:r>
          </a:p>
          <a:p>
            <a:pPr lvl="1"/>
            <a:r>
              <a:rPr lang="en-US" sz="2000" dirty="0"/>
              <a:t>D.  To eliminate the need for guardianship.</a:t>
            </a:r>
          </a:p>
        </p:txBody>
      </p:sp>
    </p:spTree>
    <p:extLst>
      <p:ext uri="{BB962C8B-B14F-4D97-AF65-F5344CB8AC3E}">
        <p14:creationId xmlns:p14="http://schemas.microsoft.com/office/powerpoint/2010/main" val="6739166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2C6A7-8E59-78C3-221D-5793FE221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71E94-6CB4-00F4-5277-E0B0F8471CC4}"/>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F554F04E-376C-7C3C-C4B5-5866BEB42D7F}"/>
              </a:ext>
            </a:extLst>
          </p:cNvPr>
          <p:cNvSpPr>
            <a:spLocks noGrp="1"/>
          </p:cNvSpPr>
          <p:nvPr>
            <p:ph idx="1"/>
          </p:nvPr>
        </p:nvSpPr>
        <p:spPr/>
        <p:txBody>
          <a:bodyPr>
            <a:normAutofit/>
          </a:bodyPr>
          <a:lstStyle/>
          <a:p>
            <a:r>
              <a:rPr lang="en-US" sz="2000" dirty="0"/>
              <a:t>1.  What is the primary purpose of PASRR in Medicaid-certified nursing 	    facilities?</a:t>
            </a:r>
          </a:p>
          <a:p>
            <a:pPr lvl="1"/>
            <a:r>
              <a:rPr lang="en-US" sz="2000" dirty="0"/>
              <a:t>A.  To reduce facility costs.</a:t>
            </a:r>
          </a:p>
          <a:p>
            <a:pPr lvl="1"/>
            <a:r>
              <a:rPr lang="en-US" sz="2000" b="1" dirty="0"/>
              <a:t>B.  To ensure individuals with SMI or ID are appropriately placed    	   and receive individualized care.</a:t>
            </a:r>
          </a:p>
          <a:p>
            <a:pPr lvl="1"/>
            <a:r>
              <a:rPr lang="en-US" sz="2000" dirty="0"/>
              <a:t>C.  To increase the number of residents in nursing facilities.</a:t>
            </a:r>
          </a:p>
          <a:p>
            <a:pPr lvl="1"/>
            <a:r>
              <a:rPr lang="en-US" sz="2000" dirty="0"/>
              <a:t>D.  To eliminate the need for guardianship.</a:t>
            </a:r>
          </a:p>
        </p:txBody>
      </p:sp>
    </p:spTree>
    <p:extLst>
      <p:ext uri="{BB962C8B-B14F-4D97-AF65-F5344CB8AC3E}">
        <p14:creationId xmlns:p14="http://schemas.microsoft.com/office/powerpoint/2010/main" val="30132450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BCD47-4891-A501-A38F-F3B15360C01D}"/>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826C3770-C346-1EC4-BD41-A9B775F39BDB}"/>
              </a:ext>
            </a:extLst>
          </p:cNvPr>
          <p:cNvSpPr>
            <a:spLocks noGrp="1"/>
          </p:cNvSpPr>
          <p:nvPr>
            <p:ph idx="1"/>
          </p:nvPr>
        </p:nvSpPr>
        <p:spPr/>
        <p:txBody>
          <a:bodyPr>
            <a:normAutofit/>
          </a:bodyPr>
          <a:lstStyle/>
          <a:p>
            <a:r>
              <a:rPr lang="en-US" sz="2000" dirty="0"/>
              <a:t>2.  Which of the following is NOT a factor considered in level of care 	   (LOC) assessments?</a:t>
            </a:r>
          </a:p>
          <a:p>
            <a:pPr lvl="1"/>
            <a:r>
              <a:rPr lang="en-US" sz="2000" dirty="0"/>
              <a:t>A.  Functional needs such as ADLs and IADLs.</a:t>
            </a:r>
          </a:p>
          <a:p>
            <a:pPr lvl="1"/>
            <a:r>
              <a:rPr lang="en-US" sz="2000" dirty="0"/>
              <a:t>B.  Clinical criteria like diagnosis and medication needs.</a:t>
            </a:r>
          </a:p>
          <a:p>
            <a:pPr lvl="1"/>
            <a:r>
              <a:rPr lang="en-US" sz="2000" dirty="0"/>
              <a:t>C.  The resident’s financial status.</a:t>
            </a:r>
          </a:p>
          <a:p>
            <a:pPr lvl="1"/>
            <a:r>
              <a:rPr lang="en-US" sz="2000" dirty="0"/>
              <a:t>D.  Risk factors such as safety concerns and behavioral issues.</a:t>
            </a:r>
          </a:p>
        </p:txBody>
      </p:sp>
    </p:spTree>
    <p:extLst>
      <p:ext uri="{BB962C8B-B14F-4D97-AF65-F5344CB8AC3E}">
        <p14:creationId xmlns:p14="http://schemas.microsoft.com/office/powerpoint/2010/main" val="1804035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29D17-B129-4F57-FD0A-A7DD054FA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7D261-387E-3619-99B5-DC4A3F9E0CD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9A241B0-B0B8-52CE-44AF-D00E0263D53D}"/>
              </a:ext>
            </a:extLst>
          </p:cNvPr>
          <p:cNvSpPr>
            <a:spLocks noGrp="1"/>
          </p:cNvSpPr>
          <p:nvPr>
            <p:ph idx="1"/>
          </p:nvPr>
        </p:nvSpPr>
        <p:spPr/>
        <p:txBody>
          <a:bodyPr>
            <a:normAutofit/>
          </a:bodyPr>
          <a:lstStyle/>
          <a:p>
            <a:r>
              <a:rPr lang="en-US" sz="2000" dirty="0"/>
              <a:t>2.  Which of the following is </a:t>
            </a:r>
            <a:r>
              <a:rPr lang="en-US" sz="2000" b="1" dirty="0"/>
              <a:t>NOT</a:t>
            </a:r>
            <a:r>
              <a:rPr lang="en-US" sz="2000" dirty="0"/>
              <a:t> a factor considered in level of care 	   (LOC) assessments?</a:t>
            </a:r>
          </a:p>
          <a:p>
            <a:pPr lvl="1"/>
            <a:r>
              <a:rPr lang="en-US" sz="2000" dirty="0"/>
              <a:t>A.  Functional needs such as ADLs and IADLs.</a:t>
            </a:r>
          </a:p>
          <a:p>
            <a:pPr lvl="1"/>
            <a:r>
              <a:rPr lang="en-US" sz="2000" dirty="0"/>
              <a:t>B.  Clinical criteria like diagnosis and medication needs.</a:t>
            </a:r>
          </a:p>
          <a:p>
            <a:pPr lvl="1"/>
            <a:r>
              <a:rPr lang="en-US" sz="2000" b="1" dirty="0"/>
              <a:t>C.  The resident’s financial status.</a:t>
            </a:r>
          </a:p>
          <a:p>
            <a:pPr lvl="1"/>
            <a:r>
              <a:rPr lang="en-US" sz="2000" dirty="0"/>
              <a:t>D.  Risk factors such as safety concerns and behavioral issues.</a:t>
            </a:r>
          </a:p>
        </p:txBody>
      </p:sp>
    </p:spTree>
    <p:extLst>
      <p:ext uri="{BB962C8B-B14F-4D97-AF65-F5344CB8AC3E}">
        <p14:creationId xmlns:p14="http://schemas.microsoft.com/office/powerpoint/2010/main" val="10049914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341BC-ADCC-8C88-4AF7-BB47F3AA93F9}"/>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4CA3C65D-1DDF-667E-3CFF-2C75FC5F4189}"/>
              </a:ext>
            </a:extLst>
          </p:cNvPr>
          <p:cNvSpPr>
            <a:spLocks noGrp="1"/>
          </p:cNvSpPr>
          <p:nvPr>
            <p:ph idx="1"/>
          </p:nvPr>
        </p:nvSpPr>
        <p:spPr/>
        <p:txBody>
          <a:bodyPr/>
          <a:lstStyle/>
          <a:p>
            <a:r>
              <a:rPr lang="en-US" sz="2000" dirty="0"/>
              <a:t>3.  Why is fostering relationships with families and guardians 	     	 	    important for residents with SMI?</a:t>
            </a:r>
          </a:p>
          <a:p>
            <a:pPr lvl="1"/>
            <a:r>
              <a:rPr lang="en-US" sz="2000" dirty="0"/>
              <a:t>A.  It reduces the need for PASRR evaluations.</a:t>
            </a:r>
          </a:p>
          <a:p>
            <a:pPr lvl="1"/>
            <a:r>
              <a:rPr lang="en-US" sz="2000" dirty="0"/>
              <a:t>B.  It ensures the facility can transfer the resident to another 	  	   location.</a:t>
            </a:r>
          </a:p>
          <a:p>
            <a:pPr lvl="1"/>
            <a:r>
              <a:rPr lang="en-US" sz="2000" dirty="0"/>
              <a:t>C.  It supports behavior management and contributes to the 	 	   	   resident’s success.</a:t>
            </a:r>
          </a:p>
          <a:p>
            <a:pPr lvl="1"/>
            <a:r>
              <a:rPr lang="en-US" sz="2000" dirty="0"/>
              <a:t>D.  It eliminates the need to interdisciplinary team involvement.</a:t>
            </a:r>
          </a:p>
          <a:p>
            <a:pPr lvl="1"/>
            <a:endParaRPr lang="en-US" dirty="0"/>
          </a:p>
        </p:txBody>
      </p:sp>
    </p:spTree>
    <p:extLst>
      <p:ext uri="{BB962C8B-B14F-4D97-AF65-F5344CB8AC3E}">
        <p14:creationId xmlns:p14="http://schemas.microsoft.com/office/powerpoint/2010/main" val="5174308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9A76-2FE1-E2B6-06A8-B1889FBDE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C06DF-2220-E000-54BD-B42C9B355579}"/>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024EC67E-A747-F864-07A7-5D1709D8071F}"/>
              </a:ext>
            </a:extLst>
          </p:cNvPr>
          <p:cNvSpPr>
            <a:spLocks noGrp="1"/>
          </p:cNvSpPr>
          <p:nvPr>
            <p:ph idx="1"/>
          </p:nvPr>
        </p:nvSpPr>
        <p:spPr/>
        <p:txBody>
          <a:bodyPr/>
          <a:lstStyle/>
          <a:p>
            <a:r>
              <a:rPr lang="en-US" sz="2000" dirty="0"/>
              <a:t>3.  Why is fostering relationships with families and guardians 	     	 	    important for residents with SMI?</a:t>
            </a:r>
          </a:p>
          <a:p>
            <a:pPr lvl="1"/>
            <a:r>
              <a:rPr lang="en-US" sz="2000" dirty="0"/>
              <a:t>A.  It reduces the need for PASRR evaluations.</a:t>
            </a:r>
          </a:p>
          <a:p>
            <a:pPr lvl="1"/>
            <a:r>
              <a:rPr lang="en-US" sz="2000" dirty="0"/>
              <a:t>B.  It ensures the facility can transfer the resident to another 	  	   location.</a:t>
            </a:r>
          </a:p>
          <a:p>
            <a:pPr lvl="1"/>
            <a:r>
              <a:rPr lang="en-US" sz="2000" b="1" dirty="0"/>
              <a:t>C.  It supports behavior management and contributes to the 	 	   resident’s success.</a:t>
            </a:r>
          </a:p>
          <a:p>
            <a:pPr lvl="1"/>
            <a:r>
              <a:rPr lang="en-US" sz="2000" dirty="0"/>
              <a:t>D.  It eliminates the need to interdisciplinary team involvement.</a:t>
            </a:r>
          </a:p>
          <a:p>
            <a:pPr lvl="1"/>
            <a:endParaRPr lang="en-US" dirty="0"/>
          </a:p>
        </p:txBody>
      </p:sp>
    </p:spTree>
    <p:extLst>
      <p:ext uri="{BB962C8B-B14F-4D97-AF65-F5344CB8AC3E}">
        <p14:creationId xmlns:p14="http://schemas.microsoft.com/office/powerpoint/2010/main" val="41317186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F2487-E76C-F494-9B42-426A0AD0F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D11E9-C1DF-2C09-A0CC-3391A28EFC26}"/>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104E2EF0-49ED-9290-5D34-3CC85D4072CA}"/>
              </a:ext>
            </a:extLst>
          </p:cNvPr>
          <p:cNvPicPr>
            <a:picLocks noGrp="1" noChangeAspect="1"/>
          </p:cNvPicPr>
          <p:nvPr>
            <p:ph idx="1"/>
          </p:nvPr>
        </p:nvPicPr>
        <p:blipFill>
          <a:blip r:embed="rId3"/>
          <a:stretch>
            <a:fillRect/>
          </a:stretch>
        </p:blipFill>
        <p:spPr>
          <a:xfrm>
            <a:off x="838200" y="1228165"/>
            <a:ext cx="10515600" cy="5113195"/>
          </a:xfrm>
          <a:prstGeom prst="rect">
            <a:avLst/>
          </a:prstGeom>
        </p:spPr>
      </p:pic>
    </p:spTree>
    <p:extLst>
      <p:ext uri="{BB962C8B-B14F-4D97-AF65-F5344CB8AC3E}">
        <p14:creationId xmlns:p14="http://schemas.microsoft.com/office/powerpoint/2010/main" val="40625386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ABB5-D464-B3DC-DC30-E7A5B61BE51D}"/>
              </a:ext>
            </a:extLst>
          </p:cNvPr>
          <p:cNvSpPr>
            <a:spLocks noGrp="1"/>
          </p:cNvSpPr>
          <p:nvPr>
            <p:ph type="title"/>
          </p:nvPr>
        </p:nvSpPr>
        <p:spPr/>
        <p:txBody>
          <a:bodyPr/>
          <a:lstStyle/>
          <a:p>
            <a:r>
              <a:rPr lang="en-US" dirty="0"/>
              <a:t>Module 5</a:t>
            </a:r>
          </a:p>
        </p:txBody>
      </p:sp>
      <p:sp>
        <p:nvSpPr>
          <p:cNvPr id="4" name="Text Placeholder 3">
            <a:extLst>
              <a:ext uri="{FF2B5EF4-FFF2-40B4-BE49-F238E27FC236}">
                <a16:creationId xmlns:a16="http://schemas.microsoft.com/office/drawing/2014/main" id="{EF895863-7390-20D6-8A05-7358299A9568}"/>
              </a:ext>
            </a:extLst>
          </p:cNvPr>
          <p:cNvSpPr>
            <a:spLocks noGrp="1"/>
          </p:cNvSpPr>
          <p:nvPr>
            <p:ph type="body" idx="1"/>
          </p:nvPr>
        </p:nvSpPr>
        <p:spPr/>
        <p:txBody>
          <a:bodyPr/>
          <a:lstStyle/>
          <a:p>
            <a:r>
              <a:rPr lang="en-US" dirty="0"/>
              <a:t>What Are We Going to Do Today?</a:t>
            </a:r>
          </a:p>
        </p:txBody>
      </p:sp>
    </p:spTree>
    <p:extLst>
      <p:ext uri="{BB962C8B-B14F-4D97-AF65-F5344CB8AC3E}">
        <p14:creationId xmlns:p14="http://schemas.microsoft.com/office/powerpoint/2010/main" val="2938747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E346-E1CC-02E8-B67D-B307E0A34FE0}"/>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27CE6CB2-287F-9861-C552-6FCA98E9063A}"/>
              </a:ext>
            </a:extLst>
          </p:cNvPr>
          <p:cNvSpPr>
            <a:spLocks noGrp="1"/>
          </p:cNvSpPr>
          <p:nvPr>
            <p:ph idx="1"/>
          </p:nvPr>
        </p:nvSpPr>
        <p:spPr>
          <a:xfrm>
            <a:off x="677334" y="1541929"/>
            <a:ext cx="8596668" cy="4499433"/>
          </a:xfrm>
        </p:spPr>
        <p:txBody>
          <a:bodyPr>
            <a:normAutofit/>
          </a:bodyPr>
          <a:lstStyle/>
          <a:p>
            <a:r>
              <a:rPr lang="en-US" sz="2000" dirty="0"/>
              <a:t>Understand the unique dynamics of a Behavior Unit.</a:t>
            </a:r>
          </a:p>
          <a:p>
            <a:r>
              <a:rPr lang="en-US" sz="2000" dirty="0"/>
              <a:t>Recognize how environmental factors, such as noise levels, personal space boundaries, and resident interactions, impact daily operations and staff-resident relationships.</a:t>
            </a:r>
          </a:p>
          <a:p>
            <a:r>
              <a:rPr lang="en-US" sz="2000" dirty="0"/>
              <a:t>Differentiate between hallucinations, delusions, delirium, and psychosis, including their definitions, key features, and causes.</a:t>
            </a:r>
          </a:p>
          <a:p>
            <a:r>
              <a:rPr lang="en-US" sz="2000" dirty="0"/>
              <a:t>Design and implement short, frequent activities to prevent boredom and reduce disruptive behaviors.</a:t>
            </a:r>
          </a:p>
          <a:p>
            <a:r>
              <a:rPr lang="en-US" sz="2000" dirty="0"/>
              <a:t>Utilize environmental tools, such as music and lighting, to manage stimulation levels effectively.</a:t>
            </a:r>
          </a:p>
          <a:p>
            <a:r>
              <a:rPr lang="en-US" sz="2000" dirty="0"/>
              <a:t>Understand the importance of consistent enforcement of smoking policies to prevent safety risks and behavioral issues.</a:t>
            </a:r>
          </a:p>
        </p:txBody>
      </p:sp>
    </p:spTree>
    <p:extLst>
      <p:ext uri="{BB962C8B-B14F-4D97-AF65-F5344CB8AC3E}">
        <p14:creationId xmlns:p14="http://schemas.microsoft.com/office/powerpoint/2010/main" val="32936282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2A87-A779-3EA0-51C1-848A24726A2D}"/>
              </a:ext>
            </a:extLst>
          </p:cNvPr>
          <p:cNvSpPr>
            <a:spLocks noGrp="1"/>
          </p:cNvSpPr>
          <p:nvPr>
            <p:ph type="title"/>
          </p:nvPr>
        </p:nvSpPr>
        <p:spPr>
          <a:xfrm>
            <a:off x="376518" y="609600"/>
            <a:ext cx="8897484" cy="1320800"/>
          </a:xfrm>
        </p:spPr>
        <p:txBody>
          <a:bodyPr>
            <a:normAutofit/>
          </a:bodyPr>
          <a:lstStyle/>
          <a:p>
            <a:r>
              <a:rPr lang="en-US" sz="3200" dirty="0"/>
              <a:t>A Behavior Unit Looks, Sounds and Feels Different</a:t>
            </a:r>
          </a:p>
        </p:txBody>
      </p:sp>
      <p:sp>
        <p:nvSpPr>
          <p:cNvPr id="3" name="Content Placeholder 2">
            <a:extLst>
              <a:ext uri="{FF2B5EF4-FFF2-40B4-BE49-F238E27FC236}">
                <a16:creationId xmlns:a16="http://schemas.microsoft.com/office/drawing/2014/main" id="{4F13454B-9A9A-E78E-3BF4-A74C27968D76}"/>
              </a:ext>
            </a:extLst>
          </p:cNvPr>
          <p:cNvSpPr>
            <a:spLocks noGrp="1"/>
          </p:cNvSpPr>
          <p:nvPr>
            <p:ph idx="1"/>
          </p:nvPr>
        </p:nvSpPr>
        <p:spPr>
          <a:xfrm>
            <a:off x="376518" y="1930401"/>
            <a:ext cx="9421906" cy="4604870"/>
          </a:xfrm>
        </p:spPr>
        <p:txBody>
          <a:bodyPr/>
          <a:lstStyle/>
          <a:p>
            <a:r>
              <a:rPr lang="en-US" sz="2000" dirty="0"/>
              <a:t>Everyday is different.</a:t>
            </a:r>
          </a:p>
          <a:p>
            <a:r>
              <a:rPr lang="en-US" sz="2000" dirty="0"/>
              <a:t>It only takes one resident having a bad day to upset the whole unit.</a:t>
            </a:r>
          </a:p>
          <a:p>
            <a:r>
              <a:rPr lang="en-US" sz="2000" dirty="0"/>
              <a:t>Full moons are real.  It can impact behaviors for several days before and several days after.</a:t>
            </a:r>
          </a:p>
          <a:p>
            <a:r>
              <a:rPr lang="en-US" sz="2000" dirty="0"/>
              <a:t>The residents want to be with the staff, so they spend a great deal of time in the commons areas where the staff are.</a:t>
            </a:r>
          </a:p>
          <a:p>
            <a:r>
              <a:rPr lang="en-US" sz="2000" dirty="0"/>
              <a:t>It is often very noisy.</a:t>
            </a:r>
          </a:p>
          <a:p>
            <a:r>
              <a:rPr lang="en-US" sz="2000" dirty="0"/>
              <a:t>They struggle with personal space boundaries so they are often close to you or want to touch you.  They crave a personal connection and human touch.</a:t>
            </a:r>
          </a:p>
          <a:p>
            <a:r>
              <a:rPr lang="en-US" sz="2000" dirty="0"/>
              <a:t>They have no filter when it comes to conversation.  Their language is colorful and can be hypersexual.</a:t>
            </a:r>
          </a:p>
          <a:p>
            <a:endParaRPr lang="en-US" dirty="0"/>
          </a:p>
        </p:txBody>
      </p:sp>
    </p:spTree>
    <p:extLst>
      <p:ext uri="{BB962C8B-B14F-4D97-AF65-F5344CB8AC3E}">
        <p14:creationId xmlns:p14="http://schemas.microsoft.com/office/powerpoint/2010/main" val="408225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5E4D-B73C-38DC-2ADB-D668CEFC9FEF}"/>
              </a:ext>
            </a:extLst>
          </p:cNvPr>
          <p:cNvSpPr>
            <a:spLocks noGrp="1"/>
          </p:cNvSpPr>
          <p:nvPr>
            <p:ph type="title"/>
          </p:nvPr>
        </p:nvSpPr>
        <p:spPr/>
        <p:txBody>
          <a:bodyPr/>
          <a:lstStyle/>
          <a:p>
            <a:r>
              <a:rPr lang="en-US" dirty="0"/>
              <a:t>Key Statistics and Insights</a:t>
            </a:r>
          </a:p>
        </p:txBody>
      </p:sp>
      <p:sp>
        <p:nvSpPr>
          <p:cNvPr id="3" name="Content Placeholder 2">
            <a:extLst>
              <a:ext uri="{FF2B5EF4-FFF2-40B4-BE49-F238E27FC236}">
                <a16:creationId xmlns:a16="http://schemas.microsoft.com/office/drawing/2014/main" id="{1983C49C-CF12-51C2-7F64-BB5FF0275F1B}"/>
              </a:ext>
            </a:extLst>
          </p:cNvPr>
          <p:cNvSpPr>
            <a:spLocks noGrp="1"/>
          </p:cNvSpPr>
          <p:nvPr>
            <p:ph idx="1"/>
          </p:nvPr>
        </p:nvSpPr>
        <p:spPr>
          <a:xfrm>
            <a:off x="677334" y="1326777"/>
            <a:ext cx="8596668" cy="4714586"/>
          </a:xfrm>
        </p:spPr>
        <p:txBody>
          <a:bodyPr>
            <a:normAutofit/>
          </a:bodyPr>
          <a:lstStyle/>
          <a:p>
            <a:r>
              <a:rPr lang="en-US" dirty="0"/>
              <a:t>Approximately 20% of adults aged 65 and over will experience mental health issues, and up to 4.8% will have serious mental illness.</a:t>
            </a:r>
          </a:p>
          <a:p>
            <a:pPr marL="0" indent="0">
              <a:buNone/>
            </a:pPr>
            <a:endParaRPr lang="en-US" dirty="0"/>
          </a:p>
          <a:p>
            <a:r>
              <a:rPr lang="en-US" dirty="0"/>
              <a:t>Over the past 10 years, the prevalence of SMI in assisted living facilities and nursing homes has been rising.  In nursing homes specifically, the prevalence of SMI increased by 77%</a:t>
            </a:r>
          </a:p>
          <a:p>
            <a:endParaRPr lang="en-US" dirty="0"/>
          </a:p>
          <a:p>
            <a:r>
              <a:rPr lang="en-US" dirty="0"/>
              <a:t>SNFs are the second most utilized place where residents with serious mental illness are placed – the first is jail.</a:t>
            </a:r>
          </a:p>
          <a:p>
            <a:pPr marL="0" indent="0">
              <a:buNone/>
            </a:pPr>
            <a:endParaRPr lang="en-US" dirty="0"/>
          </a:p>
          <a:p>
            <a:r>
              <a:rPr lang="en-US" dirty="0"/>
              <a:t>These statistics indicate a significant presence of individuals with SMI in long term care settings, underscoring the need for specialized care and support systems tailored to their unique needs.</a:t>
            </a:r>
          </a:p>
        </p:txBody>
      </p:sp>
    </p:spTree>
    <p:extLst>
      <p:ext uri="{BB962C8B-B14F-4D97-AF65-F5344CB8AC3E}">
        <p14:creationId xmlns:p14="http://schemas.microsoft.com/office/powerpoint/2010/main" val="5942512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1BC01-A8A2-638D-ECD8-81DEBF918A72}"/>
              </a:ext>
            </a:extLst>
          </p:cNvPr>
          <p:cNvSpPr>
            <a:spLocks noGrp="1"/>
          </p:cNvSpPr>
          <p:nvPr>
            <p:ph type="title"/>
          </p:nvPr>
        </p:nvSpPr>
        <p:spPr/>
        <p:txBody>
          <a:bodyPr/>
          <a:lstStyle/>
          <a:p>
            <a:r>
              <a:rPr lang="en-US" dirty="0"/>
              <a:t>Attention Span and Focus</a:t>
            </a:r>
          </a:p>
        </p:txBody>
      </p:sp>
      <p:sp>
        <p:nvSpPr>
          <p:cNvPr id="3" name="Content Placeholder 2">
            <a:extLst>
              <a:ext uri="{FF2B5EF4-FFF2-40B4-BE49-F238E27FC236}">
                <a16:creationId xmlns:a16="http://schemas.microsoft.com/office/drawing/2014/main" id="{24790C0F-A823-4575-9895-BCC01BDC8B5D}"/>
              </a:ext>
            </a:extLst>
          </p:cNvPr>
          <p:cNvSpPr>
            <a:spLocks noGrp="1"/>
          </p:cNvSpPr>
          <p:nvPr>
            <p:ph idx="1"/>
          </p:nvPr>
        </p:nvSpPr>
        <p:spPr>
          <a:xfrm>
            <a:off x="677334" y="1344707"/>
            <a:ext cx="8596668" cy="4696656"/>
          </a:xfrm>
        </p:spPr>
        <p:txBody>
          <a:bodyPr>
            <a:noAutofit/>
          </a:bodyPr>
          <a:lstStyle/>
          <a:p>
            <a:r>
              <a:rPr lang="en-US" sz="2000" dirty="0"/>
              <a:t>Typically, they have a very short attention span and they have trouble focusing on any one thing for too long.</a:t>
            </a:r>
          </a:p>
          <a:p>
            <a:r>
              <a:rPr lang="en-US" sz="2000" dirty="0"/>
              <a:t>There are times when they are emotionally struggling when they get hyper focused on a topic and become somewhat relentless in getting the answer they want.</a:t>
            </a:r>
          </a:p>
          <a:p>
            <a:r>
              <a:rPr lang="en-US" sz="2000" dirty="0"/>
              <a:t>They will try and pit one staff member against another.</a:t>
            </a:r>
          </a:p>
          <a:p>
            <a:r>
              <a:rPr lang="en-US" sz="2000" dirty="0"/>
              <a:t>They will ask the same question over and over again.  Sometimes it is just repetitive without purpose.  Other times they are repeating it to attempt to get a different answer – one that aligns more with what they want.</a:t>
            </a:r>
          </a:p>
          <a:p>
            <a:r>
              <a:rPr lang="en-US" sz="2000" dirty="0"/>
              <a:t>Some residents will actively participate in everything they can.  Others will participate from a distance and wander in and out as they desire.  They want to know what is going on, but they don’t want to commit to participating.</a:t>
            </a:r>
          </a:p>
        </p:txBody>
      </p:sp>
    </p:spTree>
    <p:extLst>
      <p:ext uri="{BB962C8B-B14F-4D97-AF65-F5344CB8AC3E}">
        <p14:creationId xmlns:p14="http://schemas.microsoft.com/office/powerpoint/2010/main" val="12910391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6668B-0C1E-AFFE-B9A0-59804C7DC233}"/>
              </a:ext>
            </a:extLst>
          </p:cNvPr>
          <p:cNvSpPr>
            <a:spLocks noGrp="1"/>
          </p:cNvSpPr>
          <p:nvPr>
            <p:ph type="title"/>
          </p:nvPr>
        </p:nvSpPr>
        <p:spPr/>
        <p:txBody>
          <a:bodyPr/>
          <a:lstStyle/>
          <a:p>
            <a:r>
              <a:rPr lang="en-US" dirty="0"/>
              <a:t>Dealing with Hallucinations, Delusions, Delirium and Psychosis</a:t>
            </a:r>
          </a:p>
        </p:txBody>
      </p:sp>
      <p:sp>
        <p:nvSpPr>
          <p:cNvPr id="3" name="Content Placeholder 2">
            <a:extLst>
              <a:ext uri="{FF2B5EF4-FFF2-40B4-BE49-F238E27FC236}">
                <a16:creationId xmlns:a16="http://schemas.microsoft.com/office/drawing/2014/main" id="{730E94F1-5671-8E02-AA20-2D434C92D138}"/>
              </a:ext>
            </a:extLst>
          </p:cNvPr>
          <p:cNvSpPr>
            <a:spLocks noGrp="1"/>
          </p:cNvSpPr>
          <p:nvPr>
            <p:ph idx="1"/>
          </p:nvPr>
        </p:nvSpPr>
        <p:spPr>
          <a:xfrm>
            <a:off x="677334" y="1930400"/>
            <a:ext cx="8596668" cy="4110962"/>
          </a:xfrm>
        </p:spPr>
        <p:txBody>
          <a:bodyPr>
            <a:noAutofit/>
          </a:bodyPr>
          <a:lstStyle/>
          <a:p>
            <a:r>
              <a:rPr lang="en-US" sz="2000" dirty="0"/>
              <a:t>Not a one size fits all approach.  Each resident will respond differently depending on their specific diagnosis and their level of distress.</a:t>
            </a:r>
          </a:p>
          <a:p>
            <a:r>
              <a:rPr lang="en-US" sz="2000" dirty="0"/>
              <a:t>Reality reorientation doesn’t work with this population, it only angers them.</a:t>
            </a:r>
          </a:p>
          <a:p>
            <a:r>
              <a:rPr lang="en-US" sz="2000" dirty="0"/>
              <a:t>We want staff to get into the resident’s world rather than expecting the resident to be successful in your world.	</a:t>
            </a:r>
          </a:p>
          <a:p>
            <a:pPr lvl="1"/>
            <a:r>
              <a:rPr lang="en-US" sz="2000" dirty="0"/>
              <a:t>If they could consistently live in my world successfully, they wouldn’t require a behavior unit.</a:t>
            </a:r>
          </a:p>
          <a:p>
            <a:r>
              <a:rPr lang="en-US" sz="2000" dirty="0"/>
              <a:t>You will most often be dealing with delusions.  And they are what we call “fixed” delusions.</a:t>
            </a:r>
          </a:p>
          <a:p>
            <a:pPr lvl="1"/>
            <a:r>
              <a:rPr lang="en-US" sz="2000" dirty="0"/>
              <a:t>They have had them for a long time and they are repeated often.  They believe this to be their reality.</a:t>
            </a:r>
          </a:p>
        </p:txBody>
      </p:sp>
    </p:spTree>
    <p:extLst>
      <p:ext uri="{BB962C8B-B14F-4D97-AF65-F5344CB8AC3E}">
        <p14:creationId xmlns:p14="http://schemas.microsoft.com/office/powerpoint/2010/main" val="38259244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E98A1-4D84-BF4A-AE72-84339C1A417C}"/>
              </a:ext>
            </a:extLst>
          </p:cNvPr>
          <p:cNvSpPr>
            <a:spLocks noGrp="1"/>
          </p:cNvSpPr>
          <p:nvPr>
            <p:ph type="title"/>
          </p:nvPr>
        </p:nvSpPr>
        <p:spPr/>
        <p:txBody>
          <a:bodyPr/>
          <a:lstStyle/>
          <a:p>
            <a:r>
              <a:rPr lang="en-US" dirty="0"/>
              <a:t>Delusions</a:t>
            </a:r>
          </a:p>
        </p:txBody>
      </p:sp>
      <p:sp>
        <p:nvSpPr>
          <p:cNvPr id="3" name="Content Placeholder 2">
            <a:extLst>
              <a:ext uri="{FF2B5EF4-FFF2-40B4-BE49-F238E27FC236}">
                <a16:creationId xmlns:a16="http://schemas.microsoft.com/office/drawing/2014/main" id="{1FF654DD-DB20-8BEB-20AD-5E1E9624718D}"/>
              </a:ext>
            </a:extLst>
          </p:cNvPr>
          <p:cNvSpPr>
            <a:spLocks noGrp="1"/>
          </p:cNvSpPr>
          <p:nvPr>
            <p:ph idx="1"/>
          </p:nvPr>
        </p:nvSpPr>
        <p:spPr>
          <a:xfrm>
            <a:off x="677334" y="1335741"/>
            <a:ext cx="8596668" cy="5280212"/>
          </a:xfrm>
        </p:spPr>
        <p:txBody>
          <a:bodyPr>
            <a:normAutofit fontScale="92500" lnSpcReduction="10000"/>
          </a:bodyPr>
          <a:lstStyle/>
          <a:p>
            <a:r>
              <a:rPr lang="en-US" dirty="0"/>
              <a:t>Defined</a:t>
            </a:r>
          </a:p>
          <a:p>
            <a:pPr lvl="1"/>
            <a:r>
              <a:rPr lang="en-US" dirty="0"/>
              <a:t>A delusion is a false belief that is strongly held despite clear evidence to the contrary. It’s typically associated with mental health conditions, especially psychotic disorders like schizophrenia, but can also appear in mood disorders or neurological conditions.</a:t>
            </a:r>
          </a:p>
          <a:p>
            <a:r>
              <a:rPr lang="en-US" dirty="0"/>
              <a:t>  Key Characteristics of Delusions</a:t>
            </a:r>
          </a:p>
          <a:p>
            <a:pPr lvl="1"/>
            <a:r>
              <a:rPr lang="en-US" dirty="0"/>
              <a:t>Firmly held: The person believes the delusion strongly and is resistant to reasoning or contrary evidence.</a:t>
            </a:r>
          </a:p>
          <a:p>
            <a:pPr lvl="1"/>
            <a:r>
              <a:rPr lang="en-US" dirty="0"/>
              <a:t>Not shared by others: The belief is usually not accepted by others in the same culture or community.</a:t>
            </a:r>
          </a:p>
          <a:p>
            <a:pPr lvl="1"/>
            <a:r>
              <a:rPr lang="en-US" dirty="0"/>
              <a:t>Not based in reality: It’s clearly false or implausible.</a:t>
            </a:r>
          </a:p>
          <a:p>
            <a:r>
              <a:rPr lang="en-US" dirty="0"/>
              <a:t>Common Types of Delusions</a:t>
            </a:r>
          </a:p>
          <a:p>
            <a:pPr lvl="1"/>
            <a:r>
              <a:rPr lang="en-US" dirty="0"/>
              <a:t>Paranoid delusions: Believing others are out to harm or spy on you.</a:t>
            </a:r>
          </a:p>
          <a:p>
            <a:pPr lvl="1"/>
            <a:r>
              <a:rPr lang="en-US" dirty="0"/>
              <a:t>Grandiose delusions: Believing you have exceptional abilities, fame, or power.</a:t>
            </a:r>
          </a:p>
          <a:p>
            <a:pPr lvl="1"/>
            <a:r>
              <a:rPr lang="en-US" dirty="0"/>
              <a:t>Somatic delusions: Believing something is wrong with your body despite medical evidence.</a:t>
            </a:r>
          </a:p>
          <a:p>
            <a:pPr lvl="1"/>
            <a:r>
              <a:rPr lang="en-US" dirty="0" err="1"/>
              <a:t>Erotomanic</a:t>
            </a:r>
            <a:r>
              <a:rPr lang="en-US" dirty="0"/>
              <a:t> delusions: Believing someone is in love with you, often a stranger or celebrity.</a:t>
            </a:r>
          </a:p>
          <a:p>
            <a:pPr marL="0" indent="0">
              <a:buNone/>
            </a:pPr>
            <a:endParaRPr lang="en-US" dirty="0"/>
          </a:p>
        </p:txBody>
      </p:sp>
    </p:spTree>
    <p:extLst>
      <p:ext uri="{BB962C8B-B14F-4D97-AF65-F5344CB8AC3E}">
        <p14:creationId xmlns:p14="http://schemas.microsoft.com/office/powerpoint/2010/main" val="23357141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EED1B-FB21-805F-3FE6-EE9EB7B40CBF}"/>
              </a:ext>
            </a:extLst>
          </p:cNvPr>
          <p:cNvSpPr>
            <a:spLocks noGrp="1"/>
          </p:cNvSpPr>
          <p:nvPr>
            <p:ph type="title"/>
          </p:nvPr>
        </p:nvSpPr>
        <p:spPr/>
        <p:txBody>
          <a:bodyPr/>
          <a:lstStyle/>
          <a:p>
            <a:r>
              <a:rPr lang="en-US" dirty="0"/>
              <a:t>Hallucinations</a:t>
            </a:r>
          </a:p>
        </p:txBody>
      </p:sp>
      <p:sp>
        <p:nvSpPr>
          <p:cNvPr id="3" name="Content Placeholder 2">
            <a:extLst>
              <a:ext uri="{FF2B5EF4-FFF2-40B4-BE49-F238E27FC236}">
                <a16:creationId xmlns:a16="http://schemas.microsoft.com/office/drawing/2014/main" id="{225AA176-569D-85AC-4B22-CD538BEE3DEA}"/>
              </a:ext>
            </a:extLst>
          </p:cNvPr>
          <p:cNvSpPr>
            <a:spLocks noGrp="1"/>
          </p:cNvSpPr>
          <p:nvPr>
            <p:ph idx="1"/>
          </p:nvPr>
        </p:nvSpPr>
        <p:spPr>
          <a:xfrm>
            <a:off x="677333" y="1201271"/>
            <a:ext cx="9363137" cy="5495364"/>
          </a:xfrm>
        </p:spPr>
        <p:txBody>
          <a:bodyPr>
            <a:normAutofit fontScale="92500" lnSpcReduction="10000"/>
          </a:bodyPr>
          <a:lstStyle/>
          <a:p>
            <a:r>
              <a:rPr lang="en-US" dirty="0"/>
              <a:t>Defined</a:t>
            </a:r>
          </a:p>
          <a:p>
            <a:pPr lvl="1"/>
            <a:r>
              <a:rPr lang="en-US" dirty="0"/>
              <a:t>A hallucination is a perception in the absence of an external stimulus — meaning a person sees, hears, feels, smells, or tastes something that isn't actually there.	</a:t>
            </a:r>
          </a:p>
          <a:p>
            <a:r>
              <a:rPr lang="en-US" dirty="0"/>
              <a:t>Key Features of Hallucinations</a:t>
            </a:r>
          </a:p>
          <a:p>
            <a:pPr lvl="1"/>
            <a:r>
              <a:rPr lang="en-US" dirty="0"/>
              <a:t>They feel very real to the person experiencing them.</a:t>
            </a:r>
          </a:p>
          <a:p>
            <a:pPr lvl="1"/>
            <a:r>
              <a:rPr lang="en-US" dirty="0"/>
              <a:t>They can affect any of the senses.</a:t>
            </a:r>
          </a:p>
          <a:p>
            <a:pPr lvl="1"/>
            <a:r>
              <a:rPr lang="en-US" dirty="0"/>
              <a:t>They are often associated with mental health conditions, neurological disorders, or substance use.</a:t>
            </a:r>
          </a:p>
          <a:p>
            <a:r>
              <a:rPr lang="en-US" dirty="0"/>
              <a:t>Types of Hallucinations</a:t>
            </a:r>
          </a:p>
          <a:p>
            <a:pPr lvl="1"/>
            <a:r>
              <a:rPr lang="en-US" dirty="0"/>
              <a:t>Auditory: Hearing voices or sounds that aren’t present (most common in schizophrenia).</a:t>
            </a:r>
          </a:p>
          <a:p>
            <a:pPr lvl="1"/>
            <a:r>
              <a:rPr lang="en-US" dirty="0"/>
              <a:t>Visual: Seeing things that aren’t there, like people, lights, or shapes.</a:t>
            </a:r>
          </a:p>
          <a:p>
            <a:pPr lvl="1"/>
            <a:r>
              <a:rPr lang="en-US" dirty="0"/>
              <a:t>Olfactory: Smelling odors that have no physical source.</a:t>
            </a:r>
          </a:p>
          <a:p>
            <a:pPr lvl="1"/>
            <a:r>
              <a:rPr lang="en-US" dirty="0"/>
              <a:t>Gustatory: Tasting things without a stimulus (often unpleasant).</a:t>
            </a:r>
          </a:p>
          <a:p>
            <a:pPr lvl="1"/>
            <a:r>
              <a:rPr lang="en-US" dirty="0"/>
              <a:t>Tactile: Feeling sensations on the skin, like bugs crawling or being touched.</a:t>
            </a:r>
          </a:p>
          <a:p>
            <a:r>
              <a:rPr lang="en-US" dirty="0"/>
              <a:t>Difference from Delusions</a:t>
            </a:r>
          </a:p>
          <a:p>
            <a:pPr lvl="1"/>
            <a:r>
              <a:rPr lang="en-US" dirty="0"/>
              <a:t>Hallucinations are about perception — sensing something unreal.</a:t>
            </a:r>
          </a:p>
          <a:p>
            <a:pPr lvl="1"/>
            <a:r>
              <a:rPr lang="en-US" dirty="0"/>
              <a:t>Delusions are about beliefs — holding onto a false idea.</a:t>
            </a:r>
          </a:p>
          <a:p>
            <a:pPr marL="457200" lvl="1" indent="0">
              <a:buNone/>
            </a:pPr>
            <a:endParaRPr lang="en-US" dirty="0"/>
          </a:p>
        </p:txBody>
      </p:sp>
    </p:spTree>
    <p:extLst>
      <p:ext uri="{BB962C8B-B14F-4D97-AF65-F5344CB8AC3E}">
        <p14:creationId xmlns:p14="http://schemas.microsoft.com/office/powerpoint/2010/main" val="8686887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B98D-5C2A-E2E1-662E-0C15D807945A}"/>
              </a:ext>
            </a:extLst>
          </p:cNvPr>
          <p:cNvSpPr>
            <a:spLocks noGrp="1"/>
          </p:cNvSpPr>
          <p:nvPr>
            <p:ph type="title"/>
          </p:nvPr>
        </p:nvSpPr>
        <p:spPr/>
        <p:txBody>
          <a:bodyPr/>
          <a:lstStyle/>
          <a:p>
            <a:r>
              <a:rPr lang="en-US" dirty="0"/>
              <a:t>Delirium</a:t>
            </a:r>
          </a:p>
        </p:txBody>
      </p:sp>
      <p:sp>
        <p:nvSpPr>
          <p:cNvPr id="3" name="Content Placeholder 2">
            <a:extLst>
              <a:ext uri="{FF2B5EF4-FFF2-40B4-BE49-F238E27FC236}">
                <a16:creationId xmlns:a16="http://schemas.microsoft.com/office/drawing/2014/main" id="{CEE6830D-8F52-28F8-00B1-6DCF177F7382}"/>
              </a:ext>
            </a:extLst>
          </p:cNvPr>
          <p:cNvSpPr>
            <a:spLocks noGrp="1"/>
          </p:cNvSpPr>
          <p:nvPr>
            <p:ph idx="1"/>
          </p:nvPr>
        </p:nvSpPr>
        <p:spPr>
          <a:xfrm>
            <a:off x="677333" y="1228165"/>
            <a:ext cx="9058337" cy="5414682"/>
          </a:xfrm>
        </p:spPr>
        <p:txBody>
          <a:bodyPr>
            <a:normAutofit fontScale="85000" lnSpcReduction="20000"/>
          </a:bodyPr>
          <a:lstStyle/>
          <a:p>
            <a:r>
              <a:rPr lang="en-US" dirty="0"/>
              <a:t>Defined</a:t>
            </a:r>
          </a:p>
          <a:p>
            <a:pPr lvl="1"/>
            <a:r>
              <a:rPr lang="en-US" dirty="0"/>
              <a:t>Delirium is a serious and often sudden disturbance in a person’s mental abilities that results in confused thinking and reduced awareness of the environment. It’s usually temporary and reversible, but it requires prompt medical attention.</a:t>
            </a:r>
          </a:p>
          <a:p>
            <a:r>
              <a:rPr lang="en-US" dirty="0"/>
              <a:t>Key Features of Delirium</a:t>
            </a:r>
          </a:p>
          <a:p>
            <a:pPr lvl="1"/>
            <a:r>
              <a:rPr lang="en-US" dirty="0"/>
              <a:t>Sudden onset: Develops over hours or days.</a:t>
            </a:r>
          </a:p>
          <a:p>
            <a:pPr lvl="1"/>
            <a:r>
              <a:rPr lang="en-US" dirty="0"/>
              <a:t>Fluctuating course: Symptoms can come and go or vary in intensity throughout the day.</a:t>
            </a:r>
          </a:p>
          <a:p>
            <a:pPr lvl="1"/>
            <a:r>
              <a:rPr lang="en-US" dirty="0"/>
              <a:t>Disturbance in attention: Difficulty focusing, sustaining, or shifting attention.</a:t>
            </a:r>
          </a:p>
          <a:p>
            <a:pPr lvl="1"/>
            <a:r>
              <a:rPr lang="en-US" dirty="0"/>
              <a:t>Disorganized thinking: Rambling, incoherent speech or trouble following conversations.</a:t>
            </a:r>
          </a:p>
          <a:p>
            <a:pPr lvl="1"/>
            <a:r>
              <a:rPr lang="en-US" dirty="0"/>
              <a:t>Altered consciousness: Ranges from hyper-alertness to drowsiness or even unresponsiveness.</a:t>
            </a:r>
          </a:p>
          <a:p>
            <a:pPr lvl="1"/>
            <a:r>
              <a:rPr lang="en-US" dirty="0"/>
              <a:t>Possible hallucinations or delusions: Especially visual hallucinations.</a:t>
            </a:r>
          </a:p>
          <a:p>
            <a:r>
              <a:rPr lang="en-US" dirty="0"/>
              <a:t>Common Causes</a:t>
            </a:r>
          </a:p>
          <a:p>
            <a:pPr lvl="1"/>
            <a:r>
              <a:rPr lang="en-US" dirty="0"/>
              <a:t>Infections (like UTIs or pneumonia)</a:t>
            </a:r>
          </a:p>
          <a:p>
            <a:pPr lvl="1"/>
            <a:r>
              <a:rPr lang="en-US" dirty="0"/>
              <a:t>Medications (especially in older adults)</a:t>
            </a:r>
          </a:p>
          <a:p>
            <a:pPr lvl="1"/>
            <a:r>
              <a:rPr lang="en-US" dirty="0"/>
              <a:t>Substance intoxication or withdrawal</a:t>
            </a:r>
          </a:p>
          <a:p>
            <a:pPr lvl="1"/>
            <a:r>
              <a:rPr lang="en-US" dirty="0"/>
              <a:t>Dehydration or malnutrition</a:t>
            </a:r>
          </a:p>
          <a:p>
            <a:pPr lvl="1"/>
            <a:r>
              <a:rPr lang="en-US" dirty="0"/>
              <a:t>Surgery or hospitalization, especially in elderly patients</a:t>
            </a:r>
          </a:p>
          <a:p>
            <a:pPr lvl="1"/>
            <a:r>
              <a:rPr lang="en-US" dirty="0"/>
              <a:t>Neurological conditions (e.g., stroke, dementia)</a:t>
            </a:r>
          </a:p>
        </p:txBody>
      </p:sp>
    </p:spTree>
    <p:extLst>
      <p:ext uri="{BB962C8B-B14F-4D97-AF65-F5344CB8AC3E}">
        <p14:creationId xmlns:p14="http://schemas.microsoft.com/office/powerpoint/2010/main" val="22412897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1933-A4D7-C0FC-B995-E3AFE6CE1154}"/>
              </a:ext>
            </a:extLst>
          </p:cNvPr>
          <p:cNvSpPr>
            <a:spLocks noGrp="1"/>
          </p:cNvSpPr>
          <p:nvPr>
            <p:ph type="title"/>
          </p:nvPr>
        </p:nvSpPr>
        <p:spPr/>
        <p:txBody>
          <a:bodyPr/>
          <a:lstStyle/>
          <a:p>
            <a:r>
              <a:rPr lang="en-US" dirty="0"/>
              <a:t>Psychosis</a:t>
            </a:r>
          </a:p>
        </p:txBody>
      </p:sp>
      <p:sp>
        <p:nvSpPr>
          <p:cNvPr id="3" name="Content Placeholder 2">
            <a:extLst>
              <a:ext uri="{FF2B5EF4-FFF2-40B4-BE49-F238E27FC236}">
                <a16:creationId xmlns:a16="http://schemas.microsoft.com/office/drawing/2014/main" id="{9E9B849F-C355-42A9-D72E-AD12F4BDB96A}"/>
              </a:ext>
            </a:extLst>
          </p:cNvPr>
          <p:cNvSpPr>
            <a:spLocks noGrp="1"/>
          </p:cNvSpPr>
          <p:nvPr>
            <p:ph idx="1"/>
          </p:nvPr>
        </p:nvSpPr>
        <p:spPr>
          <a:xfrm>
            <a:off x="677333" y="1281954"/>
            <a:ext cx="9094195" cy="5486400"/>
          </a:xfrm>
        </p:spPr>
        <p:txBody>
          <a:bodyPr>
            <a:normAutofit fontScale="92500"/>
          </a:bodyPr>
          <a:lstStyle/>
          <a:p>
            <a:r>
              <a:rPr lang="en-US" dirty="0"/>
              <a:t>Defined</a:t>
            </a:r>
          </a:p>
          <a:p>
            <a:pPr lvl="1"/>
            <a:r>
              <a:rPr lang="en-US" dirty="0"/>
              <a:t>Psychosis is a mental condition characterized by a loss of contact with reality. People experiencing psychosis may have hallucinations, delusions, and disorganized thinking, making it difficult to distinguish what’s real from what’s not.</a:t>
            </a:r>
          </a:p>
          <a:p>
            <a:r>
              <a:rPr lang="en-US" dirty="0"/>
              <a:t>Core Symptoms of Psychosis</a:t>
            </a:r>
          </a:p>
          <a:p>
            <a:pPr lvl="1"/>
            <a:r>
              <a:rPr lang="en-US" dirty="0"/>
              <a:t>Hallucinations – Seeing, hearing, or feeling things that aren’t there.</a:t>
            </a:r>
          </a:p>
          <a:p>
            <a:pPr lvl="1"/>
            <a:r>
              <a:rPr lang="en-US" dirty="0"/>
              <a:t>Delusions – Strongly held false beliefs, even when presented with evidence to the contrary.</a:t>
            </a:r>
          </a:p>
          <a:p>
            <a:pPr lvl="1"/>
            <a:r>
              <a:rPr lang="en-US" dirty="0"/>
              <a:t>Disorganized thinking or speech – Trouble organizing thoughts, speaking clearly, or following a conversation.</a:t>
            </a:r>
          </a:p>
          <a:p>
            <a:pPr lvl="1"/>
            <a:r>
              <a:rPr lang="en-US" dirty="0"/>
              <a:t>Abnormal behavior – Agitation, confusion, or inappropriate emotional responses.</a:t>
            </a:r>
          </a:p>
          <a:p>
            <a:r>
              <a:rPr lang="en-US" dirty="0"/>
              <a:t>Causes of Psychosis</a:t>
            </a:r>
          </a:p>
          <a:p>
            <a:pPr lvl="1"/>
            <a:r>
              <a:rPr lang="en-US" dirty="0"/>
              <a:t>Mental illnesses: Schizophrenia, bipolar disorder (especially manic episodes), severe depression</a:t>
            </a:r>
          </a:p>
          <a:p>
            <a:pPr lvl="1"/>
            <a:r>
              <a:rPr lang="en-US" dirty="0"/>
              <a:t>Medical conditions: Brain injury, infections affecting the brain, dementia.</a:t>
            </a:r>
          </a:p>
          <a:p>
            <a:pPr lvl="1"/>
            <a:r>
              <a:rPr lang="en-US" dirty="0"/>
              <a:t>Substance use: Drugs like LSD, methamphetamine, or withdrawal from alcohol.</a:t>
            </a:r>
          </a:p>
          <a:p>
            <a:pPr lvl="1"/>
            <a:r>
              <a:rPr lang="en-US" dirty="0"/>
              <a:t>Extreme stress or trauma: In rare cases, intense psychological stress can trigger brief psychotic episodes.</a:t>
            </a:r>
          </a:p>
        </p:txBody>
      </p:sp>
    </p:spTree>
    <p:extLst>
      <p:ext uri="{BB962C8B-B14F-4D97-AF65-F5344CB8AC3E}">
        <p14:creationId xmlns:p14="http://schemas.microsoft.com/office/powerpoint/2010/main" val="22234953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D450-0AD4-DF4E-6812-D8970921B98E}"/>
              </a:ext>
            </a:extLst>
          </p:cNvPr>
          <p:cNvSpPr>
            <a:spLocks noGrp="1"/>
          </p:cNvSpPr>
          <p:nvPr>
            <p:ph type="title"/>
          </p:nvPr>
        </p:nvSpPr>
        <p:spPr/>
        <p:txBody>
          <a:bodyPr/>
          <a:lstStyle/>
          <a:p>
            <a:r>
              <a:rPr lang="en-US" dirty="0"/>
              <a:t>Stimulation</a:t>
            </a:r>
          </a:p>
        </p:txBody>
      </p:sp>
      <p:sp>
        <p:nvSpPr>
          <p:cNvPr id="3" name="Content Placeholder 2">
            <a:extLst>
              <a:ext uri="{FF2B5EF4-FFF2-40B4-BE49-F238E27FC236}">
                <a16:creationId xmlns:a16="http://schemas.microsoft.com/office/drawing/2014/main" id="{A6D15C2D-2323-C25B-52FC-885F1E42BB47}"/>
              </a:ext>
            </a:extLst>
          </p:cNvPr>
          <p:cNvSpPr>
            <a:spLocks noGrp="1"/>
          </p:cNvSpPr>
          <p:nvPr>
            <p:ph idx="1"/>
          </p:nvPr>
        </p:nvSpPr>
        <p:spPr>
          <a:xfrm>
            <a:off x="677334" y="1577788"/>
            <a:ext cx="9085231" cy="4463574"/>
          </a:xfrm>
        </p:spPr>
        <p:txBody>
          <a:bodyPr>
            <a:normAutofit lnSpcReduction="10000"/>
          </a:bodyPr>
          <a:lstStyle/>
          <a:p>
            <a:r>
              <a:rPr lang="en-US" sz="2000" dirty="0"/>
              <a:t>These residents get bored easily and need frequent short bursts of activity that provide them with both mental and physical activity.</a:t>
            </a:r>
          </a:p>
          <a:p>
            <a:r>
              <a:rPr lang="en-US" sz="2000" dirty="0"/>
              <a:t>When they are bored, they get into trouble.  So, the more opportunities they have throughout the day to stay engaged in something, the better your day will go.</a:t>
            </a:r>
          </a:p>
          <a:p>
            <a:r>
              <a:rPr lang="en-US" sz="2000" dirty="0"/>
              <a:t>Use your environment to manage the level of stimulation you want.  If you want them more active – then upbeat music is appropriate.  If you are trying to get them calmed down, lowering the lights and adding some quieter music will help.</a:t>
            </a:r>
          </a:p>
          <a:p>
            <a:r>
              <a:rPr lang="en-US" sz="2000" dirty="0"/>
              <a:t>Watch the temperature.  They tend to do better in a cooler environment.</a:t>
            </a:r>
          </a:p>
          <a:p>
            <a:r>
              <a:rPr lang="en-US" sz="2000" dirty="0"/>
              <a:t>Watch the content of what you are showing on TV or during movies.  Highly sexual content or violent content will get them agitated and some residents will have behaviors because of it. </a:t>
            </a:r>
          </a:p>
          <a:p>
            <a:endParaRPr lang="en-US" dirty="0"/>
          </a:p>
        </p:txBody>
      </p:sp>
    </p:spTree>
    <p:extLst>
      <p:ext uri="{BB962C8B-B14F-4D97-AF65-F5344CB8AC3E}">
        <p14:creationId xmlns:p14="http://schemas.microsoft.com/office/powerpoint/2010/main" val="1567000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CC9A-2CE2-10B5-0EAE-95A1DCB148DB}"/>
              </a:ext>
            </a:extLst>
          </p:cNvPr>
          <p:cNvSpPr>
            <a:spLocks noGrp="1"/>
          </p:cNvSpPr>
          <p:nvPr>
            <p:ph type="title"/>
          </p:nvPr>
        </p:nvSpPr>
        <p:spPr/>
        <p:txBody>
          <a:bodyPr/>
          <a:lstStyle/>
          <a:p>
            <a:r>
              <a:rPr lang="en-US" dirty="0"/>
              <a:t>Smoking</a:t>
            </a:r>
          </a:p>
        </p:txBody>
      </p:sp>
      <p:sp>
        <p:nvSpPr>
          <p:cNvPr id="3" name="Content Placeholder 2">
            <a:extLst>
              <a:ext uri="{FF2B5EF4-FFF2-40B4-BE49-F238E27FC236}">
                <a16:creationId xmlns:a16="http://schemas.microsoft.com/office/drawing/2014/main" id="{C2D7927F-D89A-2CC3-6839-058EE8A0409E}"/>
              </a:ext>
            </a:extLst>
          </p:cNvPr>
          <p:cNvSpPr>
            <a:spLocks noGrp="1"/>
          </p:cNvSpPr>
          <p:nvPr>
            <p:ph idx="1"/>
          </p:nvPr>
        </p:nvSpPr>
        <p:spPr>
          <a:xfrm>
            <a:off x="677333" y="1398494"/>
            <a:ext cx="9210737" cy="5047129"/>
          </a:xfrm>
        </p:spPr>
        <p:txBody>
          <a:bodyPr/>
          <a:lstStyle/>
          <a:p>
            <a:r>
              <a:rPr lang="en-US" dirty="0"/>
              <a:t>Many of the residents have been kicked out of multiple facilities due to their inability to follow the smoking policies.</a:t>
            </a:r>
          </a:p>
          <a:p>
            <a:r>
              <a:rPr lang="en-US" dirty="0"/>
              <a:t>They have no safety awareness, so that needs built into the policies for them.</a:t>
            </a:r>
          </a:p>
          <a:p>
            <a:r>
              <a:rPr lang="en-US" dirty="0"/>
              <a:t>Make sure that everyone knows the policy and follows it.</a:t>
            </a:r>
          </a:p>
          <a:p>
            <a:pPr lvl="1"/>
            <a:r>
              <a:rPr lang="en-US" dirty="0"/>
              <a:t>Guardian</a:t>
            </a:r>
          </a:p>
          <a:p>
            <a:pPr lvl="1"/>
            <a:r>
              <a:rPr lang="en-US" dirty="0"/>
              <a:t>Resident</a:t>
            </a:r>
          </a:p>
          <a:p>
            <a:pPr lvl="1"/>
            <a:r>
              <a:rPr lang="en-US" dirty="0"/>
              <a:t>Leadership</a:t>
            </a:r>
          </a:p>
          <a:p>
            <a:pPr lvl="1"/>
            <a:r>
              <a:rPr lang="en-US" dirty="0"/>
              <a:t>Direct Care Staff</a:t>
            </a:r>
          </a:p>
          <a:p>
            <a:pPr lvl="1"/>
            <a:r>
              <a:rPr lang="en-US" dirty="0"/>
              <a:t>All Support Staff</a:t>
            </a:r>
          </a:p>
          <a:p>
            <a:r>
              <a:rPr lang="en-US" dirty="0"/>
              <a:t>Be consistent.  Deviations from the policy will cause behaviors.</a:t>
            </a:r>
          </a:p>
          <a:p>
            <a:r>
              <a:rPr lang="en-US" dirty="0"/>
              <a:t>It is OK to remove a smoking privilege from a resident if they create a safety risk for themselves or others in the facility.</a:t>
            </a:r>
          </a:p>
          <a:p>
            <a:pPr lvl="1"/>
            <a:r>
              <a:rPr lang="en-US" dirty="0"/>
              <a:t>Make sure you know who is responsible for removing the privilege.</a:t>
            </a:r>
          </a:p>
        </p:txBody>
      </p:sp>
    </p:spTree>
    <p:extLst>
      <p:ext uri="{BB962C8B-B14F-4D97-AF65-F5344CB8AC3E}">
        <p14:creationId xmlns:p14="http://schemas.microsoft.com/office/powerpoint/2010/main" val="18658888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1486-CBB0-CED2-A64B-A60F255CB4A2}"/>
              </a:ext>
            </a:extLst>
          </p:cNvPr>
          <p:cNvSpPr>
            <a:spLocks noGrp="1"/>
          </p:cNvSpPr>
          <p:nvPr>
            <p:ph type="title"/>
          </p:nvPr>
        </p:nvSpPr>
        <p:spPr/>
        <p:txBody>
          <a:bodyPr/>
          <a:lstStyle/>
          <a:p>
            <a:r>
              <a:rPr lang="en-US" dirty="0"/>
              <a:t>Activities of Daily Living -- ADLs</a:t>
            </a:r>
          </a:p>
        </p:txBody>
      </p:sp>
      <p:sp>
        <p:nvSpPr>
          <p:cNvPr id="3" name="Content Placeholder 2">
            <a:extLst>
              <a:ext uri="{FF2B5EF4-FFF2-40B4-BE49-F238E27FC236}">
                <a16:creationId xmlns:a16="http://schemas.microsoft.com/office/drawing/2014/main" id="{7D69B467-0F34-395A-40C2-87916125FAA6}"/>
              </a:ext>
            </a:extLst>
          </p:cNvPr>
          <p:cNvSpPr>
            <a:spLocks noGrp="1"/>
          </p:cNvSpPr>
          <p:nvPr>
            <p:ph idx="1"/>
          </p:nvPr>
        </p:nvSpPr>
        <p:spPr>
          <a:xfrm>
            <a:off x="677333" y="1407459"/>
            <a:ext cx="8914901" cy="5109882"/>
          </a:xfrm>
        </p:spPr>
        <p:txBody>
          <a:bodyPr>
            <a:normAutofit/>
          </a:bodyPr>
          <a:lstStyle/>
          <a:p>
            <a:r>
              <a:rPr lang="en-US" dirty="0"/>
              <a:t>Just because they know how to shower, toilet, and dress appropriately doesn’t mean that they will.</a:t>
            </a:r>
          </a:p>
          <a:p>
            <a:pPr lvl="1"/>
            <a:r>
              <a:rPr lang="en-US" dirty="0"/>
              <a:t>They require a great deal of hands-on assistance to make sure they are bathing appropriately.  Hygiene is not their priority.</a:t>
            </a:r>
          </a:p>
          <a:p>
            <a:pPr lvl="1"/>
            <a:r>
              <a:rPr lang="en-US" dirty="0"/>
              <a:t>Dressing appropriately for the weather is foreign to them.  </a:t>
            </a:r>
          </a:p>
          <a:p>
            <a:pPr lvl="1"/>
            <a:r>
              <a:rPr lang="en-US" dirty="0"/>
              <a:t>They need a lot of supervision in the dining areas due to their behaviors.</a:t>
            </a:r>
          </a:p>
          <a:p>
            <a:r>
              <a:rPr lang="en-US" dirty="0"/>
              <a:t>No one in a behavior unit should be independent in all of their ADLs.  At a minimum they should be marked as needing supervision.</a:t>
            </a:r>
          </a:p>
          <a:p>
            <a:r>
              <a:rPr lang="en-US" dirty="0"/>
              <a:t>CNA documentation is critical to support the care needed by the resident on the MDS. </a:t>
            </a:r>
          </a:p>
          <a:p>
            <a:r>
              <a:rPr lang="en-US" dirty="0"/>
              <a:t>Documentation of ADLs plays a huge role in the reimbursement calculations.  Most behavior residents have Medicaid as their primary payer, so every penny counts. </a:t>
            </a:r>
          </a:p>
          <a:p>
            <a:r>
              <a:rPr lang="en-US" dirty="0"/>
              <a:t>MDS Coordinators in your buildings can help you determine if your charting is capturing everything it could be.</a:t>
            </a:r>
          </a:p>
        </p:txBody>
      </p:sp>
    </p:spTree>
    <p:extLst>
      <p:ext uri="{BB962C8B-B14F-4D97-AF65-F5344CB8AC3E}">
        <p14:creationId xmlns:p14="http://schemas.microsoft.com/office/powerpoint/2010/main" val="16418135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100B-AE0B-8F5D-A1AB-7DE28478A8AB}"/>
              </a:ext>
            </a:extLst>
          </p:cNvPr>
          <p:cNvSpPr>
            <a:spLocks noGrp="1"/>
          </p:cNvSpPr>
          <p:nvPr>
            <p:ph type="title"/>
          </p:nvPr>
        </p:nvSpPr>
        <p:spPr/>
        <p:txBody>
          <a:bodyPr/>
          <a:lstStyle/>
          <a:p>
            <a:r>
              <a:rPr lang="en-US" dirty="0"/>
              <a:t>Use of Electronics, Telephone and Mail Service</a:t>
            </a:r>
          </a:p>
        </p:txBody>
      </p:sp>
      <p:sp>
        <p:nvSpPr>
          <p:cNvPr id="3" name="Content Placeholder 2">
            <a:extLst>
              <a:ext uri="{FF2B5EF4-FFF2-40B4-BE49-F238E27FC236}">
                <a16:creationId xmlns:a16="http://schemas.microsoft.com/office/drawing/2014/main" id="{D7089FA5-DE27-42EC-4085-53FD2A6EBA30}"/>
              </a:ext>
            </a:extLst>
          </p:cNvPr>
          <p:cNvSpPr>
            <a:spLocks noGrp="1"/>
          </p:cNvSpPr>
          <p:nvPr>
            <p:ph idx="1"/>
          </p:nvPr>
        </p:nvSpPr>
        <p:spPr>
          <a:xfrm>
            <a:off x="677333" y="1930399"/>
            <a:ext cx="9040407" cy="4784165"/>
          </a:xfrm>
        </p:spPr>
        <p:txBody>
          <a:bodyPr/>
          <a:lstStyle/>
          <a:p>
            <a:r>
              <a:rPr lang="en-US" dirty="0"/>
              <a:t>This is an area where well established relationships with the families or guardians is critical.</a:t>
            </a:r>
          </a:p>
          <a:p>
            <a:r>
              <a:rPr lang="en-US" dirty="0"/>
              <a:t>Many of the behavior residents have had issues with telephone and internet usage prior to them coming to your facility.</a:t>
            </a:r>
          </a:p>
          <a:p>
            <a:r>
              <a:rPr lang="en-US" dirty="0"/>
              <a:t>Know your facility policies on phone use, personal cell phones, use of electronics etc.  Again, consistently is key.  If one shift allows it and another shift doesn’t, you will create behaviors.</a:t>
            </a:r>
          </a:p>
          <a:p>
            <a:r>
              <a:rPr lang="en-US" dirty="0"/>
              <a:t>The guardians can set limits on who they can call and how often they are permitted to call.</a:t>
            </a:r>
          </a:p>
          <a:p>
            <a:r>
              <a:rPr lang="en-US" dirty="0"/>
              <a:t>They must be allowed to call their guardian, the local ombudsman or the state department of health complaint line anytime.</a:t>
            </a:r>
          </a:p>
          <a:p>
            <a:r>
              <a:rPr lang="en-US" dirty="0"/>
              <a:t>Other restrictions are appropriate.</a:t>
            </a:r>
          </a:p>
          <a:p>
            <a:r>
              <a:rPr lang="en-US" dirty="0"/>
              <a:t>Same goes for mail.  They must be allowed to send and receive mail, but the guardian may place restrictions on that as they deem appropriate.</a:t>
            </a:r>
          </a:p>
          <a:p>
            <a:endParaRPr lang="en-US" dirty="0"/>
          </a:p>
        </p:txBody>
      </p:sp>
    </p:spTree>
    <p:extLst>
      <p:ext uri="{BB962C8B-B14F-4D97-AF65-F5344CB8AC3E}">
        <p14:creationId xmlns:p14="http://schemas.microsoft.com/office/powerpoint/2010/main" val="137757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6B92-AD03-A054-ECB3-1DD4D9AA051E}"/>
              </a:ext>
            </a:extLst>
          </p:cNvPr>
          <p:cNvSpPr>
            <a:spLocks noGrp="1"/>
          </p:cNvSpPr>
          <p:nvPr>
            <p:ph type="title"/>
          </p:nvPr>
        </p:nvSpPr>
        <p:spPr/>
        <p:txBody>
          <a:bodyPr/>
          <a:lstStyle/>
          <a:p>
            <a:r>
              <a:rPr lang="en-US" dirty="0"/>
              <a:t>Key Statistics and Insights	</a:t>
            </a:r>
          </a:p>
        </p:txBody>
      </p:sp>
      <p:sp>
        <p:nvSpPr>
          <p:cNvPr id="3" name="Content Placeholder 2">
            <a:extLst>
              <a:ext uri="{FF2B5EF4-FFF2-40B4-BE49-F238E27FC236}">
                <a16:creationId xmlns:a16="http://schemas.microsoft.com/office/drawing/2014/main" id="{C3951155-2660-2D2C-EA01-FF7772006D3D}"/>
              </a:ext>
            </a:extLst>
          </p:cNvPr>
          <p:cNvSpPr>
            <a:spLocks noGrp="1"/>
          </p:cNvSpPr>
          <p:nvPr>
            <p:ph idx="1"/>
          </p:nvPr>
        </p:nvSpPr>
        <p:spPr/>
        <p:txBody>
          <a:bodyPr/>
          <a:lstStyle/>
          <a:p>
            <a:r>
              <a:rPr lang="en-US" dirty="0"/>
              <a:t>This population of people will inevitably find their way into your facilities.</a:t>
            </a:r>
          </a:p>
          <a:p>
            <a:r>
              <a:rPr lang="en-US" dirty="0"/>
              <a:t>Being prepared to manage their special sets of needs will go a long way in helping both you and them be successful.</a:t>
            </a:r>
          </a:p>
          <a:p>
            <a:r>
              <a:rPr lang="en-US" dirty="0"/>
              <a:t>The purpose of this training is to prepare you to take care of residents with SMI.  We will talk about;</a:t>
            </a:r>
          </a:p>
          <a:p>
            <a:pPr lvl="1"/>
            <a:r>
              <a:rPr lang="en-US" dirty="0"/>
              <a:t>Specific diagnoses and what that looks like</a:t>
            </a:r>
          </a:p>
          <a:p>
            <a:pPr lvl="1"/>
            <a:r>
              <a:rPr lang="en-US" dirty="0"/>
              <a:t>Behaviors and how to manage them safely and proactively</a:t>
            </a:r>
          </a:p>
          <a:p>
            <a:pPr lvl="1"/>
            <a:r>
              <a:rPr lang="en-US" dirty="0"/>
              <a:t>Helping you to be more skilled and comfortable taking care of those residents with SMI</a:t>
            </a:r>
          </a:p>
          <a:p>
            <a:pPr lvl="1"/>
            <a:endParaRPr lang="en-US" dirty="0"/>
          </a:p>
        </p:txBody>
      </p:sp>
    </p:spTree>
    <p:extLst>
      <p:ext uri="{BB962C8B-B14F-4D97-AF65-F5344CB8AC3E}">
        <p14:creationId xmlns:p14="http://schemas.microsoft.com/office/powerpoint/2010/main" val="24424393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C2A4-9851-E950-B698-DB83AE0CE684}"/>
              </a:ext>
            </a:extLst>
          </p:cNvPr>
          <p:cNvSpPr>
            <a:spLocks noGrp="1"/>
          </p:cNvSpPr>
          <p:nvPr>
            <p:ph type="title"/>
          </p:nvPr>
        </p:nvSpPr>
        <p:spPr/>
        <p:txBody>
          <a:bodyPr/>
          <a:lstStyle/>
          <a:p>
            <a:r>
              <a:rPr lang="en-US" dirty="0"/>
              <a:t>What is My Role?</a:t>
            </a:r>
          </a:p>
        </p:txBody>
      </p:sp>
      <p:sp>
        <p:nvSpPr>
          <p:cNvPr id="3" name="Content Placeholder 2">
            <a:extLst>
              <a:ext uri="{FF2B5EF4-FFF2-40B4-BE49-F238E27FC236}">
                <a16:creationId xmlns:a16="http://schemas.microsoft.com/office/drawing/2014/main" id="{6BB05A44-9FAE-8900-644A-A8F6FE1868D6}"/>
              </a:ext>
            </a:extLst>
          </p:cNvPr>
          <p:cNvSpPr>
            <a:spLocks noGrp="1"/>
          </p:cNvSpPr>
          <p:nvPr>
            <p:ph idx="1"/>
          </p:nvPr>
        </p:nvSpPr>
        <p:spPr>
          <a:xfrm>
            <a:off x="677334" y="1712259"/>
            <a:ext cx="8596668" cy="4329103"/>
          </a:xfrm>
        </p:spPr>
        <p:txBody>
          <a:bodyPr>
            <a:normAutofit/>
          </a:bodyPr>
          <a:lstStyle/>
          <a:p>
            <a:r>
              <a:rPr lang="en-US" sz="2000" dirty="0"/>
              <a:t>Know the policies and procedures for your facility.</a:t>
            </a:r>
          </a:p>
          <a:p>
            <a:r>
              <a:rPr lang="en-US" sz="2000" dirty="0"/>
              <a:t>Make sure the resident and the guardian are made aware of the facility policies at the point of admission.</a:t>
            </a:r>
          </a:p>
          <a:p>
            <a:r>
              <a:rPr lang="en-US" sz="2000" dirty="0"/>
              <a:t>Be consistent in the application of the policy for all residents.</a:t>
            </a:r>
          </a:p>
          <a:p>
            <a:r>
              <a:rPr lang="en-US" sz="2000" dirty="0"/>
              <a:t>Out of all of the direct care providers, the CNAs will have the greatest knowledge about where the policies are working and where they aren’t.  Make sure they have a seat at the table when discussions about challenges and policy change is happening. </a:t>
            </a:r>
          </a:p>
          <a:p>
            <a:r>
              <a:rPr lang="en-US" sz="2000" dirty="0"/>
              <a:t>If something isn’t working or is creating behaviors in the residents, make sure you are telling the licensed staff so that a change can be made before it becomes a safety issue.</a:t>
            </a:r>
          </a:p>
        </p:txBody>
      </p:sp>
    </p:spTree>
    <p:extLst>
      <p:ext uri="{BB962C8B-B14F-4D97-AF65-F5344CB8AC3E}">
        <p14:creationId xmlns:p14="http://schemas.microsoft.com/office/powerpoint/2010/main" val="24466916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BC88-9F78-10F5-C5FB-C97E40625B15}"/>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434EB333-30E8-1C94-366A-361A94A97E88}"/>
              </a:ext>
            </a:extLst>
          </p:cNvPr>
          <p:cNvSpPr>
            <a:spLocks noGrp="1"/>
          </p:cNvSpPr>
          <p:nvPr>
            <p:ph idx="1"/>
          </p:nvPr>
        </p:nvSpPr>
        <p:spPr/>
        <p:txBody>
          <a:bodyPr>
            <a:normAutofit/>
          </a:bodyPr>
          <a:lstStyle/>
          <a:p>
            <a:r>
              <a:rPr lang="en-US" sz="2000" dirty="0"/>
              <a:t>1.  What is the recommended approach when dealing with residents 	   	    experiencing delusions?</a:t>
            </a:r>
          </a:p>
          <a:p>
            <a:pPr lvl="1"/>
            <a:r>
              <a:rPr lang="en-US" sz="2000" dirty="0"/>
              <a:t>A.  Attempt reality reorientation to help them understand the 	 	   truth.</a:t>
            </a:r>
          </a:p>
          <a:p>
            <a:pPr lvl="1"/>
            <a:r>
              <a:rPr lang="en-US" sz="2000" dirty="0"/>
              <a:t>B.  Ignore the delusions and focus on other tasks,</a:t>
            </a:r>
          </a:p>
          <a:p>
            <a:pPr lvl="1"/>
            <a:r>
              <a:rPr lang="en-US" sz="2000" dirty="0"/>
              <a:t>C.  Engage with the resident in their perceived reality.</a:t>
            </a:r>
          </a:p>
          <a:p>
            <a:pPr lvl="1"/>
            <a:r>
              <a:rPr lang="en-US" sz="2000" dirty="0"/>
              <a:t>D.  Provide evidence to contradict their beliefs.</a:t>
            </a:r>
          </a:p>
        </p:txBody>
      </p:sp>
    </p:spTree>
    <p:extLst>
      <p:ext uri="{BB962C8B-B14F-4D97-AF65-F5344CB8AC3E}">
        <p14:creationId xmlns:p14="http://schemas.microsoft.com/office/powerpoint/2010/main" val="14113357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211E5-BBDA-B245-41EB-65B8514A2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2B228-FFCC-6AD1-38D4-C3C878A5E36F}"/>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3BA8A7D4-5869-1E67-50A0-986AB32BBA98}"/>
              </a:ext>
            </a:extLst>
          </p:cNvPr>
          <p:cNvSpPr>
            <a:spLocks noGrp="1"/>
          </p:cNvSpPr>
          <p:nvPr>
            <p:ph idx="1"/>
          </p:nvPr>
        </p:nvSpPr>
        <p:spPr/>
        <p:txBody>
          <a:bodyPr>
            <a:normAutofit/>
          </a:bodyPr>
          <a:lstStyle/>
          <a:p>
            <a:r>
              <a:rPr lang="en-US" sz="2000" dirty="0"/>
              <a:t>1.  What is the recommended approach when dealing with residents 	   	    experiencing delusions?</a:t>
            </a:r>
          </a:p>
          <a:p>
            <a:pPr lvl="1"/>
            <a:r>
              <a:rPr lang="en-US" sz="2000" dirty="0"/>
              <a:t>A.  Attempt reality reorientation to help them understand the  	 	   truth.</a:t>
            </a:r>
          </a:p>
          <a:p>
            <a:pPr lvl="1"/>
            <a:r>
              <a:rPr lang="en-US" sz="2000" dirty="0"/>
              <a:t>B.  Ignore the delusions and focus on other tasks.</a:t>
            </a:r>
          </a:p>
          <a:p>
            <a:pPr lvl="1"/>
            <a:r>
              <a:rPr lang="en-US" sz="2000" b="1" dirty="0"/>
              <a:t>C.  Engage with the resident in their perceived reality.</a:t>
            </a:r>
          </a:p>
          <a:p>
            <a:pPr lvl="1"/>
            <a:r>
              <a:rPr lang="en-US" sz="2000" dirty="0"/>
              <a:t>D.  Provide evidence to contradict their beliefs.</a:t>
            </a:r>
          </a:p>
        </p:txBody>
      </p:sp>
    </p:spTree>
    <p:extLst>
      <p:ext uri="{BB962C8B-B14F-4D97-AF65-F5344CB8AC3E}">
        <p14:creationId xmlns:p14="http://schemas.microsoft.com/office/powerpoint/2010/main" val="20344381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F852-6488-ABCE-C96F-E3BF1BDEE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B2751-7DB1-3C68-80A3-5E5C66A892AC}"/>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B5A179BB-E806-77C1-53DF-5554C91829B6}"/>
              </a:ext>
            </a:extLst>
          </p:cNvPr>
          <p:cNvSpPr>
            <a:spLocks noGrp="1"/>
          </p:cNvSpPr>
          <p:nvPr>
            <p:ph idx="1"/>
          </p:nvPr>
        </p:nvSpPr>
        <p:spPr/>
        <p:txBody>
          <a:bodyPr>
            <a:normAutofit/>
          </a:bodyPr>
          <a:lstStyle/>
          <a:p>
            <a:r>
              <a:rPr lang="en-US" sz="2000" dirty="0"/>
              <a:t>2.  Which of the following strategies is effective for calming residents 	    in a behavior unit?</a:t>
            </a:r>
          </a:p>
          <a:p>
            <a:pPr lvl="1"/>
            <a:r>
              <a:rPr lang="en-US" sz="2000" dirty="0"/>
              <a:t>A.  Playing upbeat music and increasing the lighting.</a:t>
            </a:r>
          </a:p>
          <a:p>
            <a:pPr lvl="1"/>
            <a:r>
              <a:rPr lang="en-US" sz="2000" dirty="0"/>
              <a:t>B.  Lowering the lights and playing quieter music.</a:t>
            </a:r>
          </a:p>
          <a:p>
            <a:pPr lvl="1"/>
            <a:r>
              <a:rPr lang="en-US" sz="2000" dirty="0"/>
              <a:t>C.  Showing movies with violent or highly sexual content.</a:t>
            </a:r>
          </a:p>
          <a:p>
            <a:pPr lvl="1"/>
            <a:r>
              <a:rPr lang="en-US" sz="2000" dirty="0"/>
              <a:t>D.  Encouraging residents to engage in physical activities.</a:t>
            </a:r>
          </a:p>
        </p:txBody>
      </p:sp>
    </p:spTree>
    <p:extLst>
      <p:ext uri="{BB962C8B-B14F-4D97-AF65-F5344CB8AC3E}">
        <p14:creationId xmlns:p14="http://schemas.microsoft.com/office/powerpoint/2010/main" val="1026695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FFCC5-62BE-7B4D-8ABF-B3276E36F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3B780-92C4-1D6E-0A51-3C5A2C39471B}"/>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C292BB90-0B47-D5E8-98E5-F9E0AF1CF5AA}"/>
              </a:ext>
            </a:extLst>
          </p:cNvPr>
          <p:cNvSpPr>
            <a:spLocks noGrp="1"/>
          </p:cNvSpPr>
          <p:nvPr>
            <p:ph idx="1"/>
          </p:nvPr>
        </p:nvSpPr>
        <p:spPr/>
        <p:txBody>
          <a:bodyPr>
            <a:normAutofit/>
          </a:bodyPr>
          <a:lstStyle/>
          <a:p>
            <a:r>
              <a:rPr lang="en-US" sz="2000" dirty="0"/>
              <a:t>2.  Which of the following strategies is effective for calming residents 	    in a behavior unit?</a:t>
            </a:r>
          </a:p>
          <a:p>
            <a:pPr lvl="1"/>
            <a:r>
              <a:rPr lang="en-US" sz="2000" dirty="0"/>
              <a:t>A.  Playing upbeat music and increasing the lighting.</a:t>
            </a:r>
          </a:p>
          <a:p>
            <a:pPr lvl="1"/>
            <a:r>
              <a:rPr lang="en-US" sz="2000" b="1" dirty="0"/>
              <a:t>B.  Lowering the lights and playing quieter music.</a:t>
            </a:r>
          </a:p>
          <a:p>
            <a:pPr lvl="1"/>
            <a:r>
              <a:rPr lang="en-US" sz="2000" dirty="0"/>
              <a:t>C.  Showing movies with violent or highly sexual content.</a:t>
            </a:r>
          </a:p>
          <a:p>
            <a:pPr lvl="1"/>
            <a:r>
              <a:rPr lang="en-US" sz="2000" dirty="0"/>
              <a:t>D.  Encouraging residents to engage in physical activities.</a:t>
            </a:r>
          </a:p>
        </p:txBody>
      </p:sp>
    </p:spTree>
    <p:extLst>
      <p:ext uri="{BB962C8B-B14F-4D97-AF65-F5344CB8AC3E}">
        <p14:creationId xmlns:p14="http://schemas.microsoft.com/office/powerpoint/2010/main" val="5577091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265C7-35ED-B70D-CFDF-73BF3B163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A1C4DA-1013-BCB4-E504-79040A67D984}"/>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C60F4F49-0883-AC89-4AC0-022C9121397A}"/>
              </a:ext>
            </a:extLst>
          </p:cNvPr>
          <p:cNvSpPr>
            <a:spLocks noGrp="1"/>
          </p:cNvSpPr>
          <p:nvPr>
            <p:ph idx="1"/>
          </p:nvPr>
        </p:nvSpPr>
        <p:spPr/>
        <p:txBody>
          <a:bodyPr>
            <a:normAutofit/>
          </a:bodyPr>
          <a:lstStyle/>
          <a:p>
            <a:r>
              <a:rPr lang="en-US" sz="2000" dirty="0"/>
              <a:t>3.  Why is consistency in enforcing smoking policies important in a 	 	    behavior unit?</a:t>
            </a:r>
          </a:p>
          <a:p>
            <a:pPr lvl="1"/>
            <a:r>
              <a:rPr lang="en-US" sz="2000" dirty="0"/>
              <a:t>A.  It ensures residents follow the rules without questioning them.</a:t>
            </a:r>
          </a:p>
          <a:p>
            <a:pPr lvl="1"/>
            <a:r>
              <a:rPr lang="en-US" sz="2000" dirty="0"/>
              <a:t>B.  Deviations from the policy can lead to behavioral issues.</a:t>
            </a:r>
          </a:p>
          <a:p>
            <a:pPr lvl="1"/>
            <a:r>
              <a:rPr lang="en-US" sz="2000" dirty="0"/>
              <a:t>C.  It prevents residents from smoking entirely.</a:t>
            </a:r>
          </a:p>
          <a:p>
            <a:pPr lvl="1"/>
            <a:r>
              <a:rPr lang="en-US" sz="2000" dirty="0"/>
              <a:t>D.  It allows staff to avoid conflicts with residents.</a:t>
            </a:r>
          </a:p>
        </p:txBody>
      </p:sp>
    </p:spTree>
    <p:extLst>
      <p:ext uri="{BB962C8B-B14F-4D97-AF65-F5344CB8AC3E}">
        <p14:creationId xmlns:p14="http://schemas.microsoft.com/office/powerpoint/2010/main" val="12717343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FCE7-03D0-6A14-C939-B02E7ADA1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E8F71-08B8-9607-62FE-56F2F924C06A}"/>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816B6447-B638-682B-F17E-2AC62231AF59}"/>
              </a:ext>
            </a:extLst>
          </p:cNvPr>
          <p:cNvSpPr>
            <a:spLocks noGrp="1"/>
          </p:cNvSpPr>
          <p:nvPr>
            <p:ph idx="1"/>
          </p:nvPr>
        </p:nvSpPr>
        <p:spPr/>
        <p:txBody>
          <a:bodyPr>
            <a:normAutofit/>
          </a:bodyPr>
          <a:lstStyle/>
          <a:p>
            <a:r>
              <a:rPr lang="en-US" sz="2000" dirty="0"/>
              <a:t>3.  Why is consistency in enforcing smoking policies important in a 	 	    behavior unit?</a:t>
            </a:r>
          </a:p>
          <a:p>
            <a:pPr lvl="1"/>
            <a:r>
              <a:rPr lang="en-US" sz="2000" dirty="0"/>
              <a:t>A.  It ensures residents follow the rules without questioning them.</a:t>
            </a:r>
          </a:p>
          <a:p>
            <a:pPr lvl="1"/>
            <a:r>
              <a:rPr lang="en-US" sz="2000" b="1" dirty="0"/>
              <a:t>B.  Deviations from the policy can lead to behavioral issues.</a:t>
            </a:r>
          </a:p>
          <a:p>
            <a:pPr lvl="1"/>
            <a:r>
              <a:rPr lang="en-US" sz="2000" dirty="0"/>
              <a:t>C.  It prevents residents from smoking entirely.</a:t>
            </a:r>
          </a:p>
          <a:p>
            <a:pPr lvl="1"/>
            <a:r>
              <a:rPr lang="en-US" sz="2000" dirty="0"/>
              <a:t>D.  It allows staff to avoid conflicts with residents.</a:t>
            </a:r>
          </a:p>
        </p:txBody>
      </p:sp>
    </p:spTree>
    <p:extLst>
      <p:ext uri="{BB962C8B-B14F-4D97-AF65-F5344CB8AC3E}">
        <p14:creationId xmlns:p14="http://schemas.microsoft.com/office/powerpoint/2010/main" val="24808372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13590-78A1-1A3C-B0E3-1E6277E6D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367B7-2525-C7B3-732D-6E2AB66C8C1E}"/>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2EF3235D-D646-71FD-203D-A9F2CF1AC8C5}"/>
              </a:ext>
            </a:extLst>
          </p:cNvPr>
          <p:cNvSpPr>
            <a:spLocks noGrp="1"/>
          </p:cNvSpPr>
          <p:nvPr>
            <p:ph idx="1"/>
          </p:nvPr>
        </p:nvSpPr>
        <p:spPr/>
        <p:txBody>
          <a:bodyPr>
            <a:normAutofit/>
          </a:bodyPr>
          <a:lstStyle/>
          <a:p>
            <a:r>
              <a:rPr lang="en-US" sz="2000" dirty="0"/>
              <a:t>4.  What is the minimum level of assistance required for residents in a 	    behavior unit regarding ADLs?</a:t>
            </a:r>
          </a:p>
          <a:p>
            <a:pPr lvl="1"/>
            <a:r>
              <a:rPr lang="en-US" sz="2000" dirty="0"/>
              <a:t>A.  Full independence</a:t>
            </a:r>
          </a:p>
          <a:p>
            <a:pPr lvl="1"/>
            <a:r>
              <a:rPr lang="en-US" sz="2000" dirty="0"/>
              <a:t>B.  Supervision only</a:t>
            </a:r>
          </a:p>
          <a:p>
            <a:pPr lvl="1"/>
            <a:r>
              <a:rPr lang="en-US" sz="2000" dirty="0"/>
              <a:t>C.  Hands-on assistance for hygiene and dressing.</a:t>
            </a:r>
          </a:p>
          <a:p>
            <a:pPr lvl="1"/>
            <a:r>
              <a:rPr lang="en-US" sz="2000" dirty="0"/>
              <a:t>D.  No assistance is required</a:t>
            </a:r>
          </a:p>
        </p:txBody>
      </p:sp>
    </p:spTree>
    <p:extLst>
      <p:ext uri="{BB962C8B-B14F-4D97-AF65-F5344CB8AC3E}">
        <p14:creationId xmlns:p14="http://schemas.microsoft.com/office/powerpoint/2010/main" val="33332869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AD003-2FE8-5FF6-3DF0-171DEC0DD2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ED612-0FEC-F11B-342D-FF58128E8242}"/>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95265795-99E6-8415-6702-0C4616B6F190}"/>
              </a:ext>
            </a:extLst>
          </p:cNvPr>
          <p:cNvSpPr>
            <a:spLocks noGrp="1"/>
          </p:cNvSpPr>
          <p:nvPr>
            <p:ph idx="1"/>
          </p:nvPr>
        </p:nvSpPr>
        <p:spPr/>
        <p:txBody>
          <a:bodyPr>
            <a:normAutofit/>
          </a:bodyPr>
          <a:lstStyle/>
          <a:p>
            <a:r>
              <a:rPr lang="en-US" sz="2000" dirty="0"/>
              <a:t>4.  What is the minimum level of assistance required for residents in a 	    behavior unit regarding ADLs?</a:t>
            </a:r>
          </a:p>
          <a:p>
            <a:pPr lvl="1"/>
            <a:r>
              <a:rPr lang="en-US" sz="2000" dirty="0"/>
              <a:t>A.  Full independence</a:t>
            </a:r>
          </a:p>
          <a:p>
            <a:pPr lvl="1"/>
            <a:r>
              <a:rPr lang="en-US" sz="2000" b="1" dirty="0"/>
              <a:t>B.  Supervision only</a:t>
            </a:r>
          </a:p>
          <a:p>
            <a:pPr lvl="1"/>
            <a:r>
              <a:rPr lang="en-US" sz="2000" dirty="0"/>
              <a:t>C.  Hands-on assistance for hygiene and dressing.</a:t>
            </a:r>
          </a:p>
          <a:p>
            <a:pPr lvl="1"/>
            <a:r>
              <a:rPr lang="en-US" sz="2000" dirty="0"/>
              <a:t>D.  No assistance is required</a:t>
            </a:r>
          </a:p>
        </p:txBody>
      </p:sp>
    </p:spTree>
    <p:extLst>
      <p:ext uri="{BB962C8B-B14F-4D97-AF65-F5344CB8AC3E}">
        <p14:creationId xmlns:p14="http://schemas.microsoft.com/office/powerpoint/2010/main" val="10083641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80BA8-7756-037F-110C-E4E0A7CEFD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FE9F3-67D6-5154-0567-75C6D75C479D}"/>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97BE7F10-625B-B72C-B315-FDB76AED7E40}"/>
              </a:ext>
            </a:extLst>
          </p:cNvPr>
          <p:cNvSpPr>
            <a:spLocks noGrp="1"/>
          </p:cNvSpPr>
          <p:nvPr>
            <p:ph idx="1"/>
          </p:nvPr>
        </p:nvSpPr>
        <p:spPr/>
        <p:txBody>
          <a:bodyPr>
            <a:normAutofit/>
          </a:bodyPr>
          <a:lstStyle/>
          <a:p>
            <a:r>
              <a:rPr lang="en-US" sz="2000" dirty="0"/>
              <a:t>5.  What is the key difference between hallucinations and delusions?</a:t>
            </a:r>
          </a:p>
          <a:p>
            <a:pPr lvl="1"/>
            <a:r>
              <a:rPr lang="en-US" sz="2000" dirty="0"/>
              <a:t>A.  Hallucinations are about beliefs, while delusions are about 	 	   perceptions.</a:t>
            </a:r>
          </a:p>
          <a:p>
            <a:pPr lvl="1"/>
            <a:r>
              <a:rPr lang="en-US" sz="2000" dirty="0"/>
              <a:t>B.  Hallucinations involve sensory experiences, while delusions 	 	   involve false beliefs.</a:t>
            </a:r>
          </a:p>
          <a:p>
            <a:pPr lvl="1"/>
            <a:r>
              <a:rPr lang="en-US" sz="2000" dirty="0"/>
              <a:t>C.  Hallucinations are always temporary, while delusions are 	 	  	   permanent.</a:t>
            </a:r>
          </a:p>
          <a:p>
            <a:pPr lvl="1"/>
            <a:r>
              <a:rPr lang="en-US" sz="2000" dirty="0"/>
              <a:t>D.  Hallucinations are caused by external stimuli, while delusions 	   are self-created.</a:t>
            </a:r>
          </a:p>
        </p:txBody>
      </p:sp>
    </p:spTree>
    <p:extLst>
      <p:ext uri="{BB962C8B-B14F-4D97-AF65-F5344CB8AC3E}">
        <p14:creationId xmlns:p14="http://schemas.microsoft.com/office/powerpoint/2010/main" val="1592514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1B5B-B7E9-CDE6-80D0-AE65387D4D24}"/>
              </a:ext>
            </a:extLst>
          </p:cNvPr>
          <p:cNvSpPr>
            <a:spLocks noGrp="1"/>
          </p:cNvSpPr>
          <p:nvPr>
            <p:ph type="title"/>
          </p:nvPr>
        </p:nvSpPr>
        <p:spPr/>
        <p:txBody>
          <a:bodyPr/>
          <a:lstStyle/>
          <a:p>
            <a:r>
              <a:rPr lang="en-US" dirty="0"/>
              <a:t>How Did We Get Here?</a:t>
            </a:r>
          </a:p>
        </p:txBody>
      </p:sp>
      <p:pic>
        <p:nvPicPr>
          <p:cNvPr id="4" name="Content Placeholder 3">
            <a:extLst>
              <a:ext uri="{FF2B5EF4-FFF2-40B4-BE49-F238E27FC236}">
                <a16:creationId xmlns:a16="http://schemas.microsoft.com/office/drawing/2014/main" id="{A628DDD9-6126-E74C-4279-BDFE63FAFB53}"/>
              </a:ext>
            </a:extLst>
          </p:cNvPr>
          <p:cNvPicPr>
            <a:picLocks noGrp="1" noChangeAspect="1"/>
          </p:cNvPicPr>
          <p:nvPr>
            <p:ph idx="1"/>
          </p:nvPr>
        </p:nvPicPr>
        <p:blipFill>
          <a:blip r:embed="rId3"/>
          <a:stretch>
            <a:fillRect/>
          </a:stretch>
        </p:blipFill>
        <p:spPr>
          <a:xfrm>
            <a:off x="838201" y="1355425"/>
            <a:ext cx="10515600" cy="4810610"/>
          </a:xfrm>
          <a:prstGeom prst="rect">
            <a:avLst/>
          </a:prstGeom>
        </p:spPr>
      </p:pic>
    </p:spTree>
    <p:extLst>
      <p:ext uri="{BB962C8B-B14F-4D97-AF65-F5344CB8AC3E}">
        <p14:creationId xmlns:p14="http://schemas.microsoft.com/office/powerpoint/2010/main" val="39988964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FB97B-EC23-80F7-C106-89BF564D0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B7C0EC-FC45-2E23-AEEF-4F6A74DF6D08}"/>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8DEBA51C-9C93-4312-5ED8-1EC4D70C73BB}"/>
              </a:ext>
            </a:extLst>
          </p:cNvPr>
          <p:cNvSpPr>
            <a:spLocks noGrp="1"/>
          </p:cNvSpPr>
          <p:nvPr>
            <p:ph idx="1"/>
          </p:nvPr>
        </p:nvSpPr>
        <p:spPr/>
        <p:txBody>
          <a:bodyPr>
            <a:normAutofit/>
          </a:bodyPr>
          <a:lstStyle/>
          <a:p>
            <a:r>
              <a:rPr lang="en-US" sz="2000" dirty="0"/>
              <a:t>5.  What is the key difference between hallucinations and delusions?</a:t>
            </a:r>
          </a:p>
          <a:p>
            <a:pPr lvl="1"/>
            <a:r>
              <a:rPr lang="en-US" sz="2000" dirty="0"/>
              <a:t>A.  Hallucinations are about beliefs, while delusions are about 	 	   perceptions.</a:t>
            </a:r>
          </a:p>
          <a:p>
            <a:pPr lvl="1"/>
            <a:r>
              <a:rPr lang="en-US" sz="2000" b="1" dirty="0"/>
              <a:t>B.  Hallucinations involve sensory experiences, while delusions 	   involve false beliefs.</a:t>
            </a:r>
          </a:p>
          <a:p>
            <a:pPr lvl="1"/>
            <a:r>
              <a:rPr lang="en-US" sz="2000" dirty="0"/>
              <a:t>C.  Hallucinations are always temporary, while delusions are 	 	  	   permanent.</a:t>
            </a:r>
          </a:p>
          <a:p>
            <a:pPr lvl="1"/>
            <a:r>
              <a:rPr lang="en-US" sz="2000" dirty="0"/>
              <a:t>D.  Hallucinations are caused by external stimuli, while delusions 	   are self-created.</a:t>
            </a:r>
          </a:p>
        </p:txBody>
      </p:sp>
    </p:spTree>
    <p:extLst>
      <p:ext uri="{BB962C8B-B14F-4D97-AF65-F5344CB8AC3E}">
        <p14:creationId xmlns:p14="http://schemas.microsoft.com/office/powerpoint/2010/main" val="16532391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8CFEA-9E03-A4CD-36D4-047891DEE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C2A98-ECAF-2DB3-E426-B281EBA56AF7}"/>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CA20FF99-C1DE-32FD-57F0-13A76FE0E68A}"/>
              </a:ext>
            </a:extLst>
          </p:cNvPr>
          <p:cNvPicPr>
            <a:picLocks noGrp="1" noChangeAspect="1"/>
          </p:cNvPicPr>
          <p:nvPr>
            <p:ph idx="1"/>
          </p:nvPr>
        </p:nvPicPr>
        <p:blipFill>
          <a:blip r:embed="rId3"/>
          <a:stretch>
            <a:fillRect/>
          </a:stretch>
        </p:blipFill>
        <p:spPr>
          <a:xfrm>
            <a:off x="838200" y="1228165"/>
            <a:ext cx="10515600" cy="5113195"/>
          </a:xfrm>
          <a:prstGeom prst="rect">
            <a:avLst/>
          </a:prstGeom>
        </p:spPr>
      </p:pic>
    </p:spTree>
    <p:extLst>
      <p:ext uri="{BB962C8B-B14F-4D97-AF65-F5344CB8AC3E}">
        <p14:creationId xmlns:p14="http://schemas.microsoft.com/office/powerpoint/2010/main" val="22257579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B2DF-DCEC-ABC2-28C1-95DFD87C87DA}"/>
              </a:ext>
            </a:extLst>
          </p:cNvPr>
          <p:cNvSpPr>
            <a:spLocks noGrp="1"/>
          </p:cNvSpPr>
          <p:nvPr>
            <p:ph type="title"/>
          </p:nvPr>
        </p:nvSpPr>
        <p:spPr/>
        <p:txBody>
          <a:bodyPr/>
          <a:lstStyle/>
          <a:p>
            <a:r>
              <a:rPr lang="en-US" dirty="0"/>
              <a:t>Module 6</a:t>
            </a:r>
          </a:p>
        </p:txBody>
      </p:sp>
      <p:sp>
        <p:nvSpPr>
          <p:cNvPr id="3" name="Text Placeholder 2">
            <a:extLst>
              <a:ext uri="{FF2B5EF4-FFF2-40B4-BE49-F238E27FC236}">
                <a16:creationId xmlns:a16="http://schemas.microsoft.com/office/drawing/2014/main" id="{E319C2E4-177C-8983-418A-26D9BA9CFEC2}"/>
              </a:ext>
            </a:extLst>
          </p:cNvPr>
          <p:cNvSpPr>
            <a:spLocks noGrp="1"/>
          </p:cNvSpPr>
          <p:nvPr>
            <p:ph type="body" idx="1"/>
          </p:nvPr>
        </p:nvSpPr>
        <p:spPr/>
        <p:txBody>
          <a:bodyPr/>
          <a:lstStyle/>
          <a:p>
            <a:r>
              <a:rPr lang="en-US" dirty="0"/>
              <a:t>How Does MY Behavior Affect the Residents’ Behaviors?</a:t>
            </a:r>
          </a:p>
        </p:txBody>
      </p:sp>
    </p:spTree>
    <p:extLst>
      <p:ext uri="{BB962C8B-B14F-4D97-AF65-F5344CB8AC3E}">
        <p14:creationId xmlns:p14="http://schemas.microsoft.com/office/powerpoint/2010/main" val="23307769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3B21E-9308-9A51-46DD-B2C1EDBF159B}"/>
              </a:ext>
            </a:extLst>
          </p:cNvPr>
          <p:cNvSpPr>
            <a:spLocks noGrp="1"/>
          </p:cNvSpPr>
          <p:nvPr>
            <p:ph type="title"/>
          </p:nvPr>
        </p:nvSpPr>
        <p:spPr/>
        <p:txBody>
          <a:bodyPr/>
          <a:lstStyle/>
          <a:p>
            <a:r>
              <a:rPr lang="en-US" dirty="0"/>
              <a:t>Learning Objectives	</a:t>
            </a:r>
          </a:p>
        </p:txBody>
      </p:sp>
      <p:sp>
        <p:nvSpPr>
          <p:cNvPr id="3" name="Content Placeholder 2">
            <a:extLst>
              <a:ext uri="{FF2B5EF4-FFF2-40B4-BE49-F238E27FC236}">
                <a16:creationId xmlns:a16="http://schemas.microsoft.com/office/drawing/2014/main" id="{17A3DDB8-BA37-18CB-A906-AEFE9A1C8338}"/>
              </a:ext>
            </a:extLst>
          </p:cNvPr>
          <p:cNvSpPr>
            <a:spLocks noGrp="1"/>
          </p:cNvSpPr>
          <p:nvPr>
            <p:ph idx="1"/>
          </p:nvPr>
        </p:nvSpPr>
        <p:spPr/>
        <p:txBody>
          <a:bodyPr>
            <a:normAutofit/>
          </a:bodyPr>
          <a:lstStyle/>
          <a:p>
            <a:r>
              <a:rPr lang="en-US" sz="2000" dirty="0"/>
              <a:t>Recognize that all behavior is an attempt at communication.</a:t>
            </a:r>
          </a:p>
          <a:p>
            <a:r>
              <a:rPr lang="en-US" sz="2000" dirty="0"/>
              <a:t>Understand the importance of tone, volume, body language and personal space in conveying messages.</a:t>
            </a:r>
          </a:p>
          <a:p>
            <a:r>
              <a:rPr lang="en-US" sz="2000" dirty="0"/>
              <a:t>Respect personal space and understand how past experiences may impact perceptions of touch and proximity</a:t>
            </a:r>
          </a:p>
          <a:p>
            <a:r>
              <a:rPr lang="en-US" sz="2000" dirty="0"/>
              <a:t>Understand how your response to an event influences outcome.</a:t>
            </a:r>
          </a:p>
          <a:p>
            <a:r>
              <a:rPr lang="en-US" sz="2000" dirty="0"/>
              <a:t>Adapt communication strategies to meet the unique needs of each resident.</a:t>
            </a:r>
          </a:p>
        </p:txBody>
      </p:sp>
    </p:spTree>
    <p:extLst>
      <p:ext uri="{BB962C8B-B14F-4D97-AF65-F5344CB8AC3E}">
        <p14:creationId xmlns:p14="http://schemas.microsoft.com/office/powerpoint/2010/main" val="35032670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1979-BDB0-8924-6743-316BBBF21943}"/>
              </a:ext>
            </a:extLst>
          </p:cNvPr>
          <p:cNvSpPr>
            <a:spLocks noGrp="1"/>
          </p:cNvSpPr>
          <p:nvPr>
            <p:ph type="title"/>
          </p:nvPr>
        </p:nvSpPr>
        <p:spPr/>
        <p:txBody>
          <a:bodyPr/>
          <a:lstStyle/>
          <a:p>
            <a:r>
              <a:rPr lang="en-US" dirty="0"/>
              <a:t>Communication</a:t>
            </a:r>
          </a:p>
        </p:txBody>
      </p:sp>
      <p:sp>
        <p:nvSpPr>
          <p:cNvPr id="3" name="Content Placeholder 2">
            <a:extLst>
              <a:ext uri="{FF2B5EF4-FFF2-40B4-BE49-F238E27FC236}">
                <a16:creationId xmlns:a16="http://schemas.microsoft.com/office/drawing/2014/main" id="{709F5E1C-E2FF-A7EC-43DA-B44C30B8ECAF}"/>
              </a:ext>
            </a:extLst>
          </p:cNvPr>
          <p:cNvSpPr>
            <a:spLocks noGrp="1"/>
          </p:cNvSpPr>
          <p:nvPr>
            <p:ph idx="1"/>
          </p:nvPr>
        </p:nvSpPr>
        <p:spPr>
          <a:xfrm>
            <a:off x="677334" y="1323975"/>
            <a:ext cx="8596668" cy="5314950"/>
          </a:xfrm>
        </p:spPr>
        <p:txBody>
          <a:bodyPr>
            <a:normAutofit/>
          </a:bodyPr>
          <a:lstStyle/>
          <a:p>
            <a:r>
              <a:rPr lang="en-US" sz="2000" dirty="0"/>
              <a:t>All behavior is an attempt at communication.</a:t>
            </a:r>
          </a:p>
          <a:p>
            <a:r>
              <a:rPr lang="en-US" sz="2000" dirty="0"/>
              <a:t>When a person is at any level of crisis, how you communicate in that moment can prevent or de-escalate the situation.</a:t>
            </a:r>
          </a:p>
          <a:p>
            <a:r>
              <a:rPr lang="en-US" sz="2000" dirty="0"/>
              <a:t>It is important to understand ways to use your communication for a positive outcome.</a:t>
            </a:r>
          </a:p>
          <a:p>
            <a:r>
              <a:rPr lang="en-US" sz="2000" dirty="0"/>
              <a:t>Our job is to determine what the resident is trying to communicate to us.</a:t>
            </a:r>
          </a:p>
          <a:p>
            <a:pPr lvl="1"/>
            <a:r>
              <a:rPr lang="en-US" sz="2000" dirty="0"/>
              <a:t>Are they anxious?</a:t>
            </a:r>
          </a:p>
          <a:p>
            <a:pPr lvl="1"/>
            <a:r>
              <a:rPr lang="en-US" sz="2000" dirty="0"/>
              <a:t>Are they in pain?</a:t>
            </a:r>
          </a:p>
          <a:p>
            <a:pPr lvl="1"/>
            <a:r>
              <a:rPr lang="en-US" sz="2000" dirty="0"/>
              <a:t>Are they angry?</a:t>
            </a:r>
          </a:p>
          <a:p>
            <a:pPr lvl="1"/>
            <a:r>
              <a:rPr lang="en-US" sz="2000" dirty="0"/>
              <a:t>Do they not feel well?</a:t>
            </a:r>
          </a:p>
          <a:p>
            <a:pPr lvl="1"/>
            <a:r>
              <a:rPr lang="en-US" sz="2000" dirty="0"/>
              <a:t>Do they need a snack and a nap?</a:t>
            </a:r>
          </a:p>
          <a:p>
            <a:pPr lvl="1"/>
            <a:endParaRPr lang="en-US" dirty="0"/>
          </a:p>
        </p:txBody>
      </p:sp>
    </p:spTree>
    <p:extLst>
      <p:ext uri="{BB962C8B-B14F-4D97-AF65-F5344CB8AC3E}">
        <p14:creationId xmlns:p14="http://schemas.microsoft.com/office/powerpoint/2010/main" val="19186902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401D-2767-C60C-2556-C4E927B44B64}"/>
              </a:ext>
            </a:extLst>
          </p:cNvPr>
          <p:cNvSpPr>
            <a:spLocks noGrp="1"/>
          </p:cNvSpPr>
          <p:nvPr>
            <p:ph type="title"/>
          </p:nvPr>
        </p:nvSpPr>
        <p:spPr/>
        <p:txBody>
          <a:bodyPr/>
          <a:lstStyle/>
          <a:p>
            <a:r>
              <a:rPr lang="en-US" dirty="0"/>
              <a:t>We communicate in 3 different ways</a:t>
            </a:r>
          </a:p>
        </p:txBody>
      </p:sp>
      <p:sp>
        <p:nvSpPr>
          <p:cNvPr id="3" name="Content Placeholder 2">
            <a:extLst>
              <a:ext uri="{FF2B5EF4-FFF2-40B4-BE49-F238E27FC236}">
                <a16:creationId xmlns:a16="http://schemas.microsoft.com/office/drawing/2014/main" id="{3D6FAE63-FE75-BC7B-C80E-1BF9CA0EB796}"/>
              </a:ext>
            </a:extLst>
          </p:cNvPr>
          <p:cNvSpPr>
            <a:spLocks noGrp="1"/>
          </p:cNvSpPr>
          <p:nvPr>
            <p:ph idx="1"/>
          </p:nvPr>
        </p:nvSpPr>
        <p:spPr>
          <a:xfrm>
            <a:off x="677334" y="1562100"/>
            <a:ext cx="8596668" cy="4876799"/>
          </a:xfrm>
        </p:spPr>
        <p:txBody>
          <a:bodyPr>
            <a:normAutofit/>
          </a:bodyPr>
          <a:lstStyle/>
          <a:p>
            <a:r>
              <a:rPr lang="en-US" sz="2000" dirty="0"/>
              <a:t>Verbal – the actual words that we use.</a:t>
            </a:r>
          </a:p>
          <a:p>
            <a:pPr marL="0" indent="0">
              <a:buNone/>
            </a:pPr>
            <a:endParaRPr lang="en-US" sz="2000" dirty="0"/>
          </a:p>
          <a:p>
            <a:r>
              <a:rPr lang="en-US" sz="2000" dirty="0"/>
              <a:t>Paraverbal – the tone, volume and rate of speech that all work together to express our thoughts and feelings.  It is </a:t>
            </a:r>
            <a:r>
              <a:rPr lang="en-US" sz="2000" b="1" dirty="0"/>
              <a:t>HOW</a:t>
            </a:r>
            <a:r>
              <a:rPr lang="en-US" sz="2000" dirty="0"/>
              <a:t> you say things, and not the words that you use.</a:t>
            </a:r>
          </a:p>
          <a:p>
            <a:pPr marL="0" indent="0">
              <a:buNone/>
            </a:pPr>
            <a:endParaRPr lang="en-US" sz="2000" dirty="0"/>
          </a:p>
          <a:p>
            <a:r>
              <a:rPr lang="en-US" sz="2000" dirty="0"/>
              <a:t>Non-verbal  - Actions speak louder than words</a:t>
            </a:r>
          </a:p>
          <a:p>
            <a:pPr lvl="1"/>
            <a:r>
              <a:rPr lang="en-US" sz="2000" dirty="0"/>
              <a:t>Personal space</a:t>
            </a:r>
          </a:p>
          <a:p>
            <a:pPr lvl="1"/>
            <a:r>
              <a:rPr lang="en-US" sz="2000" dirty="0"/>
              <a:t>Body language</a:t>
            </a:r>
          </a:p>
          <a:p>
            <a:pPr lvl="1"/>
            <a:r>
              <a:rPr lang="en-US" sz="2000" dirty="0"/>
              <a:t>Communication through touch</a:t>
            </a:r>
          </a:p>
          <a:p>
            <a:pPr lvl="1"/>
            <a:r>
              <a:rPr lang="en-US" sz="2000" dirty="0"/>
              <a:t>Active listening</a:t>
            </a:r>
          </a:p>
        </p:txBody>
      </p:sp>
    </p:spTree>
    <p:extLst>
      <p:ext uri="{BB962C8B-B14F-4D97-AF65-F5344CB8AC3E}">
        <p14:creationId xmlns:p14="http://schemas.microsoft.com/office/powerpoint/2010/main" val="7633203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30ED5-8BED-80EA-D62F-A340A785D835}"/>
              </a:ext>
            </a:extLst>
          </p:cNvPr>
          <p:cNvSpPr>
            <a:spLocks noGrp="1"/>
          </p:cNvSpPr>
          <p:nvPr>
            <p:ph type="title"/>
          </p:nvPr>
        </p:nvSpPr>
        <p:spPr>
          <a:xfrm>
            <a:off x="677333" y="609600"/>
            <a:ext cx="8861113" cy="986118"/>
          </a:xfrm>
        </p:spPr>
        <p:txBody>
          <a:bodyPr>
            <a:normAutofit/>
          </a:bodyPr>
          <a:lstStyle/>
          <a:p>
            <a:r>
              <a:rPr lang="en-US" sz="3200" dirty="0"/>
              <a:t>Words Matter – But Delivery is More Important</a:t>
            </a:r>
          </a:p>
        </p:txBody>
      </p:sp>
      <p:sp>
        <p:nvSpPr>
          <p:cNvPr id="3" name="Content Placeholder 2">
            <a:extLst>
              <a:ext uri="{FF2B5EF4-FFF2-40B4-BE49-F238E27FC236}">
                <a16:creationId xmlns:a16="http://schemas.microsoft.com/office/drawing/2014/main" id="{71C46EBC-A310-5188-CDD1-54B682B0617B}"/>
              </a:ext>
            </a:extLst>
          </p:cNvPr>
          <p:cNvSpPr>
            <a:spLocks noGrp="1"/>
          </p:cNvSpPr>
          <p:nvPr>
            <p:ph idx="1"/>
          </p:nvPr>
        </p:nvSpPr>
        <p:spPr>
          <a:xfrm>
            <a:off x="677334" y="1362635"/>
            <a:ext cx="8596668" cy="5387789"/>
          </a:xfrm>
        </p:spPr>
        <p:txBody>
          <a:bodyPr>
            <a:normAutofit/>
          </a:bodyPr>
          <a:lstStyle/>
          <a:p>
            <a:r>
              <a:rPr lang="en-US" dirty="0"/>
              <a:t>In 1967, the Journal of Psychology published a study that shaped the way we understand the importance of non-verbal communication.</a:t>
            </a:r>
          </a:p>
          <a:p>
            <a:r>
              <a:rPr lang="en-US" dirty="0"/>
              <a:t>The piece described the importance of words, the tone of voice and body language in terms of how we understand the underlying emotional message.</a:t>
            </a:r>
          </a:p>
          <a:p>
            <a:r>
              <a:rPr lang="en-US" dirty="0"/>
              <a:t>Non-</a:t>
            </a:r>
            <a:r>
              <a:rPr lang="en-US" dirty="0" err="1"/>
              <a:t>verbals</a:t>
            </a:r>
            <a:r>
              <a:rPr lang="en-US" dirty="0"/>
              <a:t> account for practically everything that isn’t the actual words used for communicating.</a:t>
            </a:r>
          </a:p>
          <a:p>
            <a:r>
              <a:rPr lang="en-US" dirty="0"/>
              <a:t>All play important but subtle roles in determining our understanding of a person’s meaning. </a:t>
            </a:r>
          </a:p>
          <a:p>
            <a:r>
              <a:rPr lang="en-US" dirty="0"/>
              <a:t>These include:</a:t>
            </a:r>
          </a:p>
          <a:p>
            <a:pPr lvl="1"/>
            <a:r>
              <a:rPr lang="en-US" dirty="0"/>
              <a:t>Eye contact</a:t>
            </a:r>
          </a:p>
          <a:p>
            <a:pPr lvl="1"/>
            <a:r>
              <a:rPr lang="en-US" dirty="0"/>
              <a:t>Gestures</a:t>
            </a:r>
          </a:p>
          <a:p>
            <a:pPr lvl="1"/>
            <a:r>
              <a:rPr lang="en-US" dirty="0"/>
              <a:t>Inflection</a:t>
            </a:r>
          </a:p>
          <a:p>
            <a:pPr lvl="1"/>
            <a:r>
              <a:rPr lang="en-US" dirty="0"/>
              <a:t>Dress</a:t>
            </a:r>
          </a:p>
          <a:p>
            <a:pPr lvl="1"/>
            <a:r>
              <a:rPr lang="en-US" dirty="0"/>
              <a:t>Proximity</a:t>
            </a:r>
          </a:p>
        </p:txBody>
      </p:sp>
    </p:spTree>
    <p:extLst>
      <p:ext uri="{BB962C8B-B14F-4D97-AF65-F5344CB8AC3E}">
        <p14:creationId xmlns:p14="http://schemas.microsoft.com/office/powerpoint/2010/main" val="216991322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ACCB-B3EE-EDBF-199C-1970FBB182B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557D24B-9A06-7EF1-6F98-58314A0CE48B}"/>
              </a:ext>
            </a:extLst>
          </p:cNvPr>
          <p:cNvSpPr>
            <a:spLocks noGrp="1"/>
          </p:cNvSpPr>
          <p:nvPr>
            <p:ph idx="1"/>
          </p:nvPr>
        </p:nvSpPr>
        <p:spPr/>
        <p:txBody>
          <a:bodyPr>
            <a:normAutofit/>
          </a:bodyPr>
          <a:lstStyle/>
          <a:p>
            <a:r>
              <a:rPr lang="en-US" sz="2000" dirty="0"/>
              <a:t>Interpretation of a message is:</a:t>
            </a:r>
          </a:p>
          <a:p>
            <a:pPr lvl="1"/>
            <a:r>
              <a:rPr lang="en-US" sz="2000" dirty="0"/>
              <a:t>7% verbal</a:t>
            </a:r>
          </a:p>
          <a:p>
            <a:pPr lvl="1"/>
            <a:r>
              <a:rPr lang="en-US" sz="2000" dirty="0"/>
              <a:t>38% vocal</a:t>
            </a:r>
          </a:p>
          <a:p>
            <a:pPr lvl="1"/>
            <a:r>
              <a:rPr lang="en-US" sz="2000" dirty="0"/>
              <a:t>55% visual</a:t>
            </a:r>
          </a:p>
          <a:p>
            <a:r>
              <a:rPr lang="en-US" sz="2000" dirty="0"/>
              <a:t>93% of communication is non-verbal</a:t>
            </a:r>
          </a:p>
        </p:txBody>
      </p:sp>
    </p:spTree>
    <p:extLst>
      <p:ext uri="{BB962C8B-B14F-4D97-AF65-F5344CB8AC3E}">
        <p14:creationId xmlns:p14="http://schemas.microsoft.com/office/powerpoint/2010/main" val="15613782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93014B-D1DF-3AB9-0BF4-18BDD87D2E6F}"/>
              </a:ext>
            </a:extLst>
          </p:cNvPr>
          <p:cNvSpPr>
            <a:spLocks noGrp="1"/>
          </p:cNvSpPr>
          <p:nvPr>
            <p:ph sz="half" idx="1"/>
          </p:nvPr>
        </p:nvSpPr>
        <p:spPr>
          <a:xfrm>
            <a:off x="677334" y="1210235"/>
            <a:ext cx="4184035" cy="4831126"/>
          </a:xfrm>
        </p:spPr>
        <p:txBody>
          <a:bodyPr>
            <a:normAutofit/>
          </a:bodyPr>
          <a:lstStyle/>
          <a:p>
            <a:pPr marL="0" indent="0" algn="ctr">
              <a:buNone/>
            </a:pPr>
            <a:r>
              <a:rPr lang="en-US" sz="2000" dirty="0"/>
              <a:t>Mental health conditions affect the person’s perceptions, which can make it difficult for them to understand others and find the right words to express their feelings.</a:t>
            </a:r>
          </a:p>
          <a:p>
            <a:pPr marL="0" indent="0" algn="ctr">
              <a:buNone/>
            </a:pPr>
            <a:r>
              <a:rPr lang="en-US" sz="2000" dirty="0"/>
              <a:t>They can feel like they are being listened to but not heard, making them feel alone, unimportant, misunderstood and even alienated.</a:t>
            </a:r>
          </a:p>
          <a:p>
            <a:pPr marL="0" indent="0" algn="ctr">
              <a:buNone/>
            </a:pPr>
            <a:r>
              <a:rPr lang="en-US" sz="2000" dirty="0"/>
              <a:t>They feel like everyone is talking, but no one is listening.</a:t>
            </a:r>
          </a:p>
        </p:txBody>
      </p:sp>
      <p:pic>
        <p:nvPicPr>
          <p:cNvPr id="5" name="Content Placeholder 4">
            <a:extLst>
              <a:ext uri="{FF2B5EF4-FFF2-40B4-BE49-F238E27FC236}">
                <a16:creationId xmlns:a16="http://schemas.microsoft.com/office/drawing/2014/main" id="{10F40930-4E9A-313A-9D15-882EEA894D93}"/>
              </a:ext>
            </a:extLst>
          </p:cNvPr>
          <p:cNvPicPr>
            <a:picLocks noGrp="1" noChangeAspect="1"/>
          </p:cNvPicPr>
          <p:nvPr>
            <p:ph sz="half" idx="2"/>
          </p:nvPr>
        </p:nvPicPr>
        <p:blipFill>
          <a:blip r:embed="rId3"/>
          <a:stretch>
            <a:fillRect/>
          </a:stretch>
        </p:blipFill>
        <p:spPr>
          <a:xfrm>
            <a:off x="4888540" y="914401"/>
            <a:ext cx="4820236" cy="5126960"/>
          </a:xfrm>
          <a:prstGeom prst="rect">
            <a:avLst/>
          </a:prstGeom>
        </p:spPr>
      </p:pic>
    </p:spTree>
    <p:extLst>
      <p:ext uri="{BB962C8B-B14F-4D97-AF65-F5344CB8AC3E}">
        <p14:creationId xmlns:p14="http://schemas.microsoft.com/office/powerpoint/2010/main" val="4993541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FF63F7-CDC6-4774-7638-D2631B2CFEBF}"/>
              </a:ext>
            </a:extLst>
          </p:cNvPr>
          <p:cNvPicPr>
            <a:picLocks noChangeAspect="1"/>
          </p:cNvPicPr>
          <p:nvPr/>
        </p:nvPicPr>
        <p:blipFill>
          <a:blip r:embed="rId3"/>
          <a:stretch>
            <a:fillRect/>
          </a:stretch>
        </p:blipFill>
        <p:spPr>
          <a:xfrm>
            <a:off x="1873624" y="1506071"/>
            <a:ext cx="6131858" cy="4825166"/>
          </a:xfrm>
          <a:prstGeom prst="rect">
            <a:avLst/>
          </a:prstGeom>
        </p:spPr>
      </p:pic>
      <p:sp>
        <p:nvSpPr>
          <p:cNvPr id="3" name="Title 2">
            <a:extLst>
              <a:ext uri="{FF2B5EF4-FFF2-40B4-BE49-F238E27FC236}">
                <a16:creationId xmlns:a16="http://schemas.microsoft.com/office/drawing/2014/main" id="{005F6E4C-0099-5B59-94E3-3ABEFBAF48E5}"/>
              </a:ext>
            </a:extLst>
          </p:cNvPr>
          <p:cNvSpPr>
            <a:spLocks noGrp="1"/>
          </p:cNvSpPr>
          <p:nvPr>
            <p:ph type="title"/>
          </p:nvPr>
        </p:nvSpPr>
        <p:spPr>
          <a:xfrm>
            <a:off x="677334" y="609600"/>
            <a:ext cx="8596668" cy="896471"/>
          </a:xfrm>
        </p:spPr>
        <p:txBody>
          <a:bodyPr/>
          <a:lstStyle/>
          <a:p>
            <a:r>
              <a:rPr lang="en-US" dirty="0"/>
              <a:t>Known vs. Unknown</a:t>
            </a:r>
          </a:p>
        </p:txBody>
      </p:sp>
      <p:sp>
        <p:nvSpPr>
          <p:cNvPr id="5" name="TextBox 4">
            <a:extLst>
              <a:ext uri="{FF2B5EF4-FFF2-40B4-BE49-F238E27FC236}">
                <a16:creationId xmlns:a16="http://schemas.microsoft.com/office/drawing/2014/main" id="{4BFD24C8-6E0F-7DCF-80BC-5DB5BF425FA2}"/>
              </a:ext>
            </a:extLst>
          </p:cNvPr>
          <p:cNvSpPr txBox="1"/>
          <p:nvPr/>
        </p:nvSpPr>
        <p:spPr>
          <a:xfrm>
            <a:off x="2958353" y="2033210"/>
            <a:ext cx="566181" cy="369332"/>
          </a:xfrm>
          <a:prstGeom prst="rect">
            <a:avLst/>
          </a:prstGeom>
          <a:noFill/>
        </p:spPr>
        <p:txBody>
          <a:bodyPr wrap="none" rtlCol="0">
            <a:spAutoFit/>
          </a:bodyPr>
          <a:lstStyle/>
          <a:p>
            <a:r>
              <a:rPr lang="en-US" dirty="0">
                <a:solidFill>
                  <a:schemeClr val="bg1"/>
                </a:solidFill>
              </a:rPr>
              <a:t>10%</a:t>
            </a:r>
          </a:p>
        </p:txBody>
      </p:sp>
      <p:sp>
        <p:nvSpPr>
          <p:cNvPr id="6" name="TextBox 5">
            <a:extLst>
              <a:ext uri="{FF2B5EF4-FFF2-40B4-BE49-F238E27FC236}">
                <a16:creationId xmlns:a16="http://schemas.microsoft.com/office/drawing/2014/main" id="{8CD59F61-216B-581E-118E-65987F561F1F}"/>
              </a:ext>
            </a:extLst>
          </p:cNvPr>
          <p:cNvSpPr txBox="1"/>
          <p:nvPr/>
        </p:nvSpPr>
        <p:spPr>
          <a:xfrm>
            <a:off x="2958353" y="3621741"/>
            <a:ext cx="566181" cy="369332"/>
          </a:xfrm>
          <a:prstGeom prst="rect">
            <a:avLst/>
          </a:prstGeom>
          <a:noFill/>
        </p:spPr>
        <p:txBody>
          <a:bodyPr wrap="square" rtlCol="0">
            <a:spAutoFit/>
          </a:bodyPr>
          <a:lstStyle/>
          <a:p>
            <a:r>
              <a:rPr lang="en-US" dirty="0">
                <a:solidFill>
                  <a:schemeClr val="bg1"/>
                </a:solidFill>
              </a:rPr>
              <a:t>90%</a:t>
            </a:r>
          </a:p>
        </p:txBody>
      </p:sp>
    </p:spTree>
    <p:extLst>
      <p:ext uri="{BB962C8B-B14F-4D97-AF65-F5344CB8AC3E}">
        <p14:creationId xmlns:p14="http://schemas.microsoft.com/office/powerpoint/2010/main" val="2136953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80FE8-652A-2C6A-B234-F4CD0357E34C}"/>
              </a:ext>
            </a:extLst>
          </p:cNvPr>
          <p:cNvSpPr>
            <a:spLocks noGrp="1"/>
          </p:cNvSpPr>
          <p:nvPr>
            <p:ph type="title"/>
          </p:nvPr>
        </p:nvSpPr>
        <p:spPr/>
        <p:txBody>
          <a:bodyPr/>
          <a:lstStyle/>
          <a:p>
            <a:r>
              <a:rPr lang="en-US" dirty="0"/>
              <a:t>How Did We Get Here?</a:t>
            </a:r>
          </a:p>
        </p:txBody>
      </p:sp>
      <p:sp>
        <p:nvSpPr>
          <p:cNvPr id="3" name="Content Placeholder 2">
            <a:extLst>
              <a:ext uri="{FF2B5EF4-FFF2-40B4-BE49-F238E27FC236}">
                <a16:creationId xmlns:a16="http://schemas.microsoft.com/office/drawing/2014/main" id="{B5B82BFF-249D-DC93-E54D-017C8208C5E4}"/>
              </a:ext>
            </a:extLst>
          </p:cNvPr>
          <p:cNvSpPr>
            <a:spLocks noGrp="1"/>
          </p:cNvSpPr>
          <p:nvPr>
            <p:ph idx="1"/>
          </p:nvPr>
        </p:nvSpPr>
        <p:spPr/>
        <p:txBody>
          <a:bodyPr>
            <a:normAutofit/>
          </a:bodyPr>
          <a:lstStyle/>
          <a:p>
            <a:r>
              <a:rPr lang="en-US" dirty="0"/>
              <a:t>Up through the 1960s and 1970s, state mental hospitals housed the majority of people with chronic mental illness.  Many communities had small psychiatric hospitals as part of their care continuum.</a:t>
            </a:r>
          </a:p>
          <a:p>
            <a:endParaRPr lang="en-US" dirty="0"/>
          </a:p>
          <a:p>
            <a:r>
              <a:rPr lang="en-US" dirty="0"/>
              <a:t>Policy makers in the early 1980s determined that some of these individuals could be better served by integrating them back into the community.</a:t>
            </a:r>
          </a:p>
          <a:p>
            <a:endParaRPr lang="en-US" dirty="0"/>
          </a:p>
          <a:p>
            <a:r>
              <a:rPr lang="en-US" dirty="0"/>
              <a:t>A pitch was made that it would be kinder, more medically appropriate, and more cost-effective to de-institutionalize many of these patients</a:t>
            </a:r>
          </a:p>
        </p:txBody>
      </p:sp>
    </p:spTree>
    <p:extLst>
      <p:ext uri="{BB962C8B-B14F-4D97-AF65-F5344CB8AC3E}">
        <p14:creationId xmlns:p14="http://schemas.microsoft.com/office/powerpoint/2010/main" val="31680608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C0CD-FA2E-138F-5539-37FFBDAC67E3}"/>
              </a:ext>
            </a:extLst>
          </p:cNvPr>
          <p:cNvSpPr>
            <a:spLocks noGrp="1"/>
          </p:cNvSpPr>
          <p:nvPr>
            <p:ph type="title"/>
          </p:nvPr>
        </p:nvSpPr>
        <p:spPr/>
        <p:txBody>
          <a:bodyPr/>
          <a:lstStyle/>
          <a:p>
            <a:r>
              <a:rPr lang="en-US" dirty="0"/>
              <a:t>What We Don’t See Impacts Behaviors</a:t>
            </a:r>
          </a:p>
        </p:txBody>
      </p:sp>
      <p:graphicFrame>
        <p:nvGraphicFramePr>
          <p:cNvPr id="4" name="Content Placeholder 3">
            <a:extLst>
              <a:ext uri="{FF2B5EF4-FFF2-40B4-BE49-F238E27FC236}">
                <a16:creationId xmlns:a16="http://schemas.microsoft.com/office/drawing/2014/main" id="{078BD4DF-A147-0E9C-494A-0BAF626A378C}"/>
              </a:ext>
            </a:extLst>
          </p:cNvPr>
          <p:cNvGraphicFramePr>
            <a:graphicFrameLocks noGrp="1"/>
          </p:cNvGraphicFramePr>
          <p:nvPr>
            <p:ph idx="1"/>
            <p:extLst>
              <p:ext uri="{D42A27DB-BD31-4B8C-83A1-F6EECF244321}">
                <p14:modId xmlns:p14="http://schemas.microsoft.com/office/powerpoint/2010/main" val="305233365"/>
              </p:ext>
            </p:extLst>
          </p:nvPr>
        </p:nvGraphicFramePr>
        <p:xfrm>
          <a:off x="394447" y="1461247"/>
          <a:ext cx="9502590" cy="4907280"/>
        </p:xfrm>
        <a:graphic>
          <a:graphicData uri="http://schemas.openxmlformats.org/drawingml/2006/table">
            <a:tbl>
              <a:tblPr firstRow="1" bandRow="1">
                <a:tableStyleId>{5C22544A-7EE6-4342-B048-85BDC9FD1C3A}</a:tableStyleId>
              </a:tblPr>
              <a:tblGrid>
                <a:gridCol w="1900518">
                  <a:extLst>
                    <a:ext uri="{9D8B030D-6E8A-4147-A177-3AD203B41FA5}">
                      <a16:colId xmlns:a16="http://schemas.microsoft.com/office/drawing/2014/main" val="836466090"/>
                    </a:ext>
                  </a:extLst>
                </a:gridCol>
                <a:gridCol w="1900518">
                  <a:extLst>
                    <a:ext uri="{9D8B030D-6E8A-4147-A177-3AD203B41FA5}">
                      <a16:colId xmlns:a16="http://schemas.microsoft.com/office/drawing/2014/main" val="3609738072"/>
                    </a:ext>
                  </a:extLst>
                </a:gridCol>
                <a:gridCol w="1900518">
                  <a:extLst>
                    <a:ext uri="{9D8B030D-6E8A-4147-A177-3AD203B41FA5}">
                      <a16:colId xmlns:a16="http://schemas.microsoft.com/office/drawing/2014/main" val="1856442738"/>
                    </a:ext>
                  </a:extLst>
                </a:gridCol>
                <a:gridCol w="1900518">
                  <a:extLst>
                    <a:ext uri="{9D8B030D-6E8A-4147-A177-3AD203B41FA5}">
                      <a16:colId xmlns:a16="http://schemas.microsoft.com/office/drawing/2014/main" val="3578850821"/>
                    </a:ext>
                  </a:extLst>
                </a:gridCol>
                <a:gridCol w="1900518">
                  <a:extLst>
                    <a:ext uri="{9D8B030D-6E8A-4147-A177-3AD203B41FA5}">
                      <a16:colId xmlns:a16="http://schemas.microsoft.com/office/drawing/2014/main" val="985095492"/>
                    </a:ext>
                  </a:extLst>
                </a:gridCol>
              </a:tblGrid>
              <a:tr h="506506">
                <a:tc>
                  <a:txBody>
                    <a:bodyPr/>
                    <a:lstStyle/>
                    <a:p>
                      <a:r>
                        <a:rPr lang="en-US" dirty="0"/>
                        <a:t>Environmental</a:t>
                      </a:r>
                    </a:p>
                    <a:p>
                      <a:r>
                        <a:rPr lang="en-US" dirty="0"/>
                        <a:t>Triggers</a:t>
                      </a:r>
                    </a:p>
                  </a:txBody>
                  <a:tcPr/>
                </a:tc>
                <a:tc>
                  <a:txBody>
                    <a:bodyPr/>
                    <a:lstStyle/>
                    <a:p>
                      <a:r>
                        <a:rPr lang="en-US" dirty="0"/>
                        <a:t>Medical and Physical Factors</a:t>
                      </a:r>
                    </a:p>
                  </a:txBody>
                  <a:tcPr/>
                </a:tc>
                <a:tc>
                  <a:txBody>
                    <a:bodyPr/>
                    <a:lstStyle/>
                    <a:p>
                      <a:r>
                        <a:rPr lang="en-US" dirty="0"/>
                        <a:t>Psychological and Emotional Stressors</a:t>
                      </a:r>
                    </a:p>
                  </a:txBody>
                  <a:tcPr/>
                </a:tc>
                <a:tc>
                  <a:txBody>
                    <a:bodyPr/>
                    <a:lstStyle/>
                    <a:p>
                      <a:r>
                        <a:rPr lang="en-US" dirty="0"/>
                        <a:t>Social and Interpersonal Dynamics</a:t>
                      </a:r>
                    </a:p>
                  </a:txBody>
                  <a:tcPr/>
                </a:tc>
                <a:tc>
                  <a:txBody>
                    <a:bodyPr/>
                    <a:lstStyle/>
                    <a:p>
                      <a:r>
                        <a:rPr lang="en-US" dirty="0"/>
                        <a:t>Situational and Life Events</a:t>
                      </a:r>
                    </a:p>
                  </a:txBody>
                  <a:tcPr/>
                </a:tc>
                <a:extLst>
                  <a:ext uri="{0D108BD9-81ED-4DB2-BD59-A6C34878D82A}">
                    <a16:rowId xmlns:a16="http://schemas.microsoft.com/office/drawing/2014/main" val="4017726084"/>
                  </a:ext>
                </a:extLst>
              </a:tr>
              <a:tr h="506506">
                <a:tc>
                  <a:txBody>
                    <a:bodyPr/>
                    <a:lstStyle/>
                    <a:p>
                      <a:r>
                        <a:rPr lang="en-US" sz="1600" dirty="0"/>
                        <a:t>Overstimulating environments</a:t>
                      </a:r>
                    </a:p>
                    <a:p>
                      <a:r>
                        <a:rPr lang="en-US" sz="1600" dirty="0"/>
                        <a:t>(noise, crowding,</a:t>
                      </a:r>
                    </a:p>
                    <a:p>
                      <a:r>
                        <a:rPr lang="en-US" sz="1600" dirty="0"/>
                        <a:t>bright lights)</a:t>
                      </a:r>
                    </a:p>
                    <a:p>
                      <a:endParaRPr lang="en-US" sz="1600" dirty="0"/>
                    </a:p>
                    <a:p>
                      <a:r>
                        <a:rPr lang="en-US" sz="1600" dirty="0"/>
                        <a:t>Sudden changes in routine or surroundings</a:t>
                      </a:r>
                    </a:p>
                    <a:p>
                      <a:endParaRPr lang="en-US" sz="1600" dirty="0"/>
                    </a:p>
                    <a:p>
                      <a:r>
                        <a:rPr lang="en-US" sz="1600" dirty="0"/>
                        <a:t>Lack of privacy or personal space</a:t>
                      </a:r>
                    </a:p>
                    <a:p>
                      <a:endParaRPr lang="en-US" sz="1600" dirty="0"/>
                    </a:p>
                    <a:p>
                      <a:r>
                        <a:rPr lang="en-US" sz="1600" dirty="0"/>
                        <a:t>Institutional stressors (rigid schedules, unfamiliar staff </a:t>
                      </a:r>
                    </a:p>
                  </a:txBody>
                  <a:tcPr/>
                </a:tc>
                <a:tc>
                  <a:txBody>
                    <a:bodyPr/>
                    <a:lstStyle/>
                    <a:p>
                      <a:r>
                        <a:rPr lang="en-US" sz="1600" dirty="0"/>
                        <a:t>Pain or discomfort (especially untreated or chronic</a:t>
                      </a:r>
                    </a:p>
                    <a:p>
                      <a:endParaRPr lang="en-US" sz="1600" dirty="0"/>
                    </a:p>
                    <a:p>
                      <a:r>
                        <a:rPr lang="en-US" sz="1600" dirty="0"/>
                        <a:t>Medication side effects or missed doses</a:t>
                      </a:r>
                    </a:p>
                    <a:p>
                      <a:endParaRPr lang="en-US" sz="1600" dirty="0"/>
                    </a:p>
                    <a:p>
                      <a:r>
                        <a:rPr lang="en-US" sz="1600" dirty="0"/>
                        <a:t>Hunger, dehydration, fatigue</a:t>
                      </a:r>
                    </a:p>
                    <a:p>
                      <a:endParaRPr lang="en-US" sz="1600" dirty="0"/>
                    </a:p>
                    <a:p>
                      <a:r>
                        <a:rPr lang="en-US" sz="1600" dirty="0"/>
                        <a:t>Acute illness or infection</a:t>
                      </a:r>
                    </a:p>
                  </a:txBody>
                  <a:tcPr/>
                </a:tc>
                <a:tc>
                  <a:txBody>
                    <a:bodyPr/>
                    <a:lstStyle/>
                    <a:p>
                      <a:r>
                        <a:rPr lang="en-US" sz="1600" dirty="0"/>
                        <a:t>Past trauma or PTSD flashbacks</a:t>
                      </a:r>
                    </a:p>
                    <a:p>
                      <a:endParaRPr lang="en-US" sz="1600" dirty="0"/>
                    </a:p>
                    <a:p>
                      <a:r>
                        <a:rPr lang="en-US" sz="1600" dirty="0"/>
                        <a:t>Anxiety, depression, or psychosis exacerbations</a:t>
                      </a:r>
                    </a:p>
                    <a:p>
                      <a:endParaRPr lang="en-US" sz="1600" dirty="0"/>
                    </a:p>
                    <a:p>
                      <a:r>
                        <a:rPr lang="en-US" sz="1600" dirty="0"/>
                        <a:t>Feelings of helplessness, fear or paranoia</a:t>
                      </a:r>
                    </a:p>
                    <a:p>
                      <a:endParaRPr lang="en-US" sz="1600" dirty="0"/>
                    </a:p>
                    <a:p>
                      <a:r>
                        <a:rPr lang="en-US" sz="1600" dirty="0"/>
                        <a:t>Internal stimuli (hallucinations, intrusive thoughts)</a:t>
                      </a:r>
                    </a:p>
                  </a:txBody>
                  <a:tcPr/>
                </a:tc>
                <a:tc>
                  <a:txBody>
                    <a:bodyPr/>
                    <a:lstStyle/>
                    <a:p>
                      <a:r>
                        <a:rPr lang="en-US" sz="1600" dirty="0"/>
                        <a:t>Conflict with peers, staff or family</a:t>
                      </a:r>
                    </a:p>
                    <a:p>
                      <a:endParaRPr lang="en-US" sz="1600" dirty="0"/>
                    </a:p>
                    <a:p>
                      <a:r>
                        <a:rPr lang="en-US" sz="1600" dirty="0"/>
                        <a:t>Loss of a loved one or relationship breakdown</a:t>
                      </a:r>
                    </a:p>
                    <a:p>
                      <a:endParaRPr lang="en-US" sz="1600" dirty="0"/>
                    </a:p>
                    <a:p>
                      <a:r>
                        <a:rPr lang="en-US" sz="1600" dirty="0"/>
                        <a:t>Isolation or lack of meaningful social interaction</a:t>
                      </a:r>
                    </a:p>
                    <a:p>
                      <a:endParaRPr lang="en-US" sz="1600" dirty="0"/>
                    </a:p>
                    <a:p>
                      <a:r>
                        <a:rPr lang="en-US" sz="1600" dirty="0"/>
                        <a:t>Stigma or discrimination experiences</a:t>
                      </a:r>
                    </a:p>
                  </a:txBody>
                  <a:tcPr/>
                </a:tc>
                <a:tc>
                  <a:txBody>
                    <a:bodyPr/>
                    <a:lstStyle/>
                    <a:p>
                      <a:r>
                        <a:rPr lang="en-US" sz="1600" dirty="0"/>
                        <a:t>Financial stress, housing instability</a:t>
                      </a:r>
                    </a:p>
                    <a:p>
                      <a:endParaRPr lang="en-US" sz="1600" dirty="0"/>
                    </a:p>
                    <a:p>
                      <a:r>
                        <a:rPr lang="en-US" sz="1600" dirty="0"/>
                        <a:t>Legal issues or recent hospitalization</a:t>
                      </a:r>
                    </a:p>
                    <a:p>
                      <a:endParaRPr lang="en-US" sz="1600" dirty="0"/>
                    </a:p>
                    <a:p>
                      <a:r>
                        <a:rPr lang="en-US" sz="1600" dirty="0"/>
                        <a:t>Transitions (discharge, room changes, new caregivers)</a:t>
                      </a:r>
                    </a:p>
                  </a:txBody>
                  <a:tcPr/>
                </a:tc>
                <a:extLst>
                  <a:ext uri="{0D108BD9-81ED-4DB2-BD59-A6C34878D82A}">
                    <a16:rowId xmlns:a16="http://schemas.microsoft.com/office/drawing/2014/main" val="1281829073"/>
                  </a:ext>
                </a:extLst>
              </a:tr>
            </a:tbl>
          </a:graphicData>
        </a:graphic>
      </p:graphicFrame>
    </p:spTree>
    <p:extLst>
      <p:ext uri="{BB962C8B-B14F-4D97-AF65-F5344CB8AC3E}">
        <p14:creationId xmlns:p14="http://schemas.microsoft.com/office/powerpoint/2010/main" val="26679036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4932-821F-5FEE-CE09-D10D1B187700}"/>
              </a:ext>
            </a:extLst>
          </p:cNvPr>
          <p:cNvSpPr>
            <a:spLocks noGrp="1"/>
          </p:cNvSpPr>
          <p:nvPr>
            <p:ph type="title"/>
          </p:nvPr>
        </p:nvSpPr>
        <p:spPr>
          <a:xfrm>
            <a:off x="681318" y="1138518"/>
            <a:ext cx="8592683" cy="2814916"/>
          </a:xfrm>
        </p:spPr>
        <p:txBody>
          <a:bodyPr>
            <a:noAutofit/>
          </a:bodyPr>
          <a:lstStyle/>
          <a:p>
            <a:pPr algn="ctr"/>
            <a:r>
              <a:rPr lang="en-US" sz="8800" dirty="0"/>
              <a:t>What Factors Influence YOUR Behaviors?</a:t>
            </a:r>
          </a:p>
        </p:txBody>
      </p:sp>
    </p:spTree>
    <p:extLst>
      <p:ext uri="{BB962C8B-B14F-4D97-AF65-F5344CB8AC3E}">
        <p14:creationId xmlns:p14="http://schemas.microsoft.com/office/powerpoint/2010/main" val="25028875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1C5B-1AE5-D4A8-0890-CACAD17F92EE}"/>
              </a:ext>
            </a:extLst>
          </p:cNvPr>
          <p:cNvSpPr>
            <a:spLocks noGrp="1"/>
          </p:cNvSpPr>
          <p:nvPr>
            <p:ph type="title"/>
          </p:nvPr>
        </p:nvSpPr>
        <p:spPr>
          <a:xfrm>
            <a:off x="677334" y="609600"/>
            <a:ext cx="8596668" cy="1057835"/>
          </a:xfrm>
        </p:spPr>
        <p:txBody>
          <a:bodyPr/>
          <a:lstStyle/>
          <a:p>
            <a:r>
              <a:rPr lang="en-US" dirty="0"/>
              <a:t>Verbal Communication</a:t>
            </a:r>
          </a:p>
        </p:txBody>
      </p:sp>
      <p:sp>
        <p:nvSpPr>
          <p:cNvPr id="3" name="Content Placeholder 2">
            <a:extLst>
              <a:ext uri="{FF2B5EF4-FFF2-40B4-BE49-F238E27FC236}">
                <a16:creationId xmlns:a16="http://schemas.microsoft.com/office/drawing/2014/main" id="{2C2F75F2-BD44-2A76-1FD9-F010BBD325CD}"/>
              </a:ext>
            </a:extLst>
          </p:cNvPr>
          <p:cNvSpPr>
            <a:spLocks noGrp="1"/>
          </p:cNvSpPr>
          <p:nvPr>
            <p:ph idx="1"/>
          </p:nvPr>
        </p:nvSpPr>
        <p:spPr>
          <a:xfrm>
            <a:off x="677334" y="1407459"/>
            <a:ext cx="8596668" cy="5208494"/>
          </a:xfrm>
        </p:spPr>
        <p:txBody>
          <a:bodyPr>
            <a:noAutofit/>
          </a:bodyPr>
          <a:lstStyle/>
          <a:p>
            <a:r>
              <a:rPr lang="en-US" sz="2000" dirty="0"/>
              <a:t>Allow time for the resident to process what you have said.</a:t>
            </a:r>
          </a:p>
          <a:p>
            <a:r>
              <a:rPr lang="en-US" sz="2000" dirty="0"/>
              <a:t>Use gentle, calm words.  Keep sentences short and simple so that you don’t overwhelm them.</a:t>
            </a:r>
          </a:p>
          <a:p>
            <a:r>
              <a:rPr lang="en-US" sz="2000" dirty="0"/>
              <a:t>Don’t match their energy.</a:t>
            </a:r>
          </a:p>
          <a:p>
            <a:r>
              <a:rPr lang="en-US" sz="2000" dirty="0"/>
              <a:t>Ask open ended questions that prompt them to tell you how they are feeling.</a:t>
            </a:r>
          </a:p>
          <a:p>
            <a:r>
              <a:rPr lang="en-US" sz="2000" dirty="0"/>
              <a:t>Use positive language.  Avoid telling someone how they should or shouldn’t feel.  What they are feeling is theirs alone, and your role is not to judge them or invalidate their feelings.</a:t>
            </a:r>
          </a:p>
          <a:p>
            <a:r>
              <a:rPr lang="en-US" sz="2000" dirty="0"/>
              <a:t>Be patient and be prepared to repeat what you said if necessary.</a:t>
            </a:r>
          </a:p>
          <a:p>
            <a:r>
              <a:rPr lang="en-US" sz="2000" dirty="0"/>
              <a:t>If the resident is having difficulty understanding you or expressing themselves, be prepared to give them time.  Come back later when they have had a chance to process the conversation, or when they might be more receptive to hearing the message.</a:t>
            </a:r>
          </a:p>
        </p:txBody>
      </p:sp>
    </p:spTree>
    <p:extLst>
      <p:ext uri="{BB962C8B-B14F-4D97-AF65-F5344CB8AC3E}">
        <p14:creationId xmlns:p14="http://schemas.microsoft.com/office/powerpoint/2010/main" val="21923951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EA15-801A-5872-72E2-B4E35DB1E4D3}"/>
              </a:ext>
            </a:extLst>
          </p:cNvPr>
          <p:cNvSpPr>
            <a:spLocks noGrp="1"/>
          </p:cNvSpPr>
          <p:nvPr>
            <p:ph type="title"/>
          </p:nvPr>
        </p:nvSpPr>
        <p:spPr/>
        <p:txBody>
          <a:bodyPr/>
          <a:lstStyle/>
          <a:p>
            <a:r>
              <a:rPr lang="en-US" dirty="0"/>
              <a:t>Paraverbal Communication</a:t>
            </a:r>
          </a:p>
        </p:txBody>
      </p:sp>
      <p:sp>
        <p:nvSpPr>
          <p:cNvPr id="3" name="Content Placeholder 2">
            <a:extLst>
              <a:ext uri="{FF2B5EF4-FFF2-40B4-BE49-F238E27FC236}">
                <a16:creationId xmlns:a16="http://schemas.microsoft.com/office/drawing/2014/main" id="{0208C245-3B15-B0AD-E0ED-73211C2666DD}"/>
              </a:ext>
            </a:extLst>
          </p:cNvPr>
          <p:cNvSpPr>
            <a:spLocks noGrp="1"/>
          </p:cNvSpPr>
          <p:nvPr>
            <p:ph idx="1"/>
          </p:nvPr>
        </p:nvSpPr>
        <p:spPr/>
        <p:txBody>
          <a:bodyPr>
            <a:normAutofit/>
          </a:bodyPr>
          <a:lstStyle/>
          <a:p>
            <a:r>
              <a:rPr lang="en-US" sz="2000" dirty="0"/>
              <a:t>Paraverbal communication is the tone, volume and rhythm of speech that all work together to express thoughts and feelings.</a:t>
            </a:r>
          </a:p>
          <a:p>
            <a:r>
              <a:rPr lang="en-US" sz="2000" dirty="0"/>
              <a:t>It related to the way that you say things, but does not include the words that you use.</a:t>
            </a:r>
          </a:p>
          <a:p>
            <a:r>
              <a:rPr lang="en-US" sz="2000" dirty="0"/>
              <a:t>Use caring and supportive tones.</a:t>
            </a:r>
          </a:p>
          <a:p>
            <a:r>
              <a:rPr lang="en-US" sz="2000" dirty="0"/>
              <a:t>Keep the volume appropriate for the situation.</a:t>
            </a:r>
          </a:p>
          <a:p>
            <a:r>
              <a:rPr lang="en-US" sz="2000" dirty="0"/>
              <a:t>Deliver your message at a rate that the person can process.</a:t>
            </a:r>
          </a:p>
        </p:txBody>
      </p:sp>
    </p:spTree>
    <p:extLst>
      <p:ext uri="{BB962C8B-B14F-4D97-AF65-F5344CB8AC3E}">
        <p14:creationId xmlns:p14="http://schemas.microsoft.com/office/powerpoint/2010/main" val="39161420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te Farm TV Spot, 'Jacked Up'">
            <a:hlinkClick r:id="" action="ppaction://media"/>
            <a:extLst>
              <a:ext uri="{FF2B5EF4-FFF2-40B4-BE49-F238E27FC236}">
                <a16:creationId xmlns:a16="http://schemas.microsoft.com/office/drawing/2014/main" id="{1283474F-A173-96CC-6F44-9A7A3F4518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49623" y="197224"/>
            <a:ext cx="11403105" cy="6266329"/>
          </a:xfrm>
        </p:spPr>
      </p:pic>
    </p:spTree>
    <p:extLst>
      <p:ext uri="{BB962C8B-B14F-4D97-AF65-F5344CB8AC3E}">
        <p14:creationId xmlns:p14="http://schemas.microsoft.com/office/powerpoint/2010/main" val="47733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B74B-315A-67F0-DF90-949EA7544D5A}"/>
              </a:ext>
            </a:extLst>
          </p:cNvPr>
          <p:cNvSpPr>
            <a:spLocks noGrp="1"/>
          </p:cNvSpPr>
          <p:nvPr>
            <p:ph type="title"/>
          </p:nvPr>
        </p:nvSpPr>
        <p:spPr/>
        <p:txBody>
          <a:bodyPr/>
          <a:lstStyle/>
          <a:p>
            <a:r>
              <a:rPr lang="en-US" dirty="0"/>
              <a:t>Nonverbal Communication</a:t>
            </a:r>
          </a:p>
        </p:txBody>
      </p:sp>
      <p:sp>
        <p:nvSpPr>
          <p:cNvPr id="3" name="Content Placeholder 2">
            <a:extLst>
              <a:ext uri="{FF2B5EF4-FFF2-40B4-BE49-F238E27FC236}">
                <a16:creationId xmlns:a16="http://schemas.microsoft.com/office/drawing/2014/main" id="{64781A1F-C0A4-9F4D-FB62-55E948C1A18C}"/>
              </a:ext>
            </a:extLst>
          </p:cNvPr>
          <p:cNvSpPr>
            <a:spLocks noGrp="1"/>
          </p:cNvSpPr>
          <p:nvPr>
            <p:ph idx="1"/>
          </p:nvPr>
        </p:nvSpPr>
        <p:spPr>
          <a:xfrm>
            <a:off x="677334" y="1766047"/>
            <a:ext cx="8596668" cy="4275315"/>
          </a:xfrm>
        </p:spPr>
        <p:txBody>
          <a:bodyPr>
            <a:normAutofit/>
          </a:bodyPr>
          <a:lstStyle/>
          <a:p>
            <a:r>
              <a:rPr lang="en-US" sz="2000" dirty="0"/>
              <a:t>Actions speak louder than words.</a:t>
            </a:r>
          </a:p>
          <a:p>
            <a:r>
              <a:rPr lang="en-US" sz="2000" dirty="0"/>
              <a:t>How many times have you said “I’m fine” when your face and body language says something different?</a:t>
            </a:r>
          </a:p>
          <a:p>
            <a:r>
              <a:rPr lang="en-US" sz="2000" dirty="0"/>
              <a:t>Nonverbal elements</a:t>
            </a:r>
          </a:p>
          <a:p>
            <a:pPr lvl="1"/>
            <a:r>
              <a:rPr lang="en-US" sz="2000" dirty="0"/>
              <a:t>Personal space</a:t>
            </a:r>
          </a:p>
          <a:p>
            <a:pPr lvl="1"/>
            <a:r>
              <a:rPr lang="en-US" sz="2000" dirty="0"/>
              <a:t>Body language</a:t>
            </a:r>
          </a:p>
          <a:p>
            <a:pPr lvl="1"/>
            <a:r>
              <a:rPr lang="en-US" sz="2000" dirty="0"/>
              <a:t>Communication through touch</a:t>
            </a:r>
          </a:p>
          <a:p>
            <a:pPr lvl="1"/>
            <a:r>
              <a:rPr lang="en-US" sz="2000" dirty="0"/>
              <a:t>Active and empathetic listening</a:t>
            </a:r>
          </a:p>
        </p:txBody>
      </p:sp>
    </p:spTree>
    <p:extLst>
      <p:ext uri="{BB962C8B-B14F-4D97-AF65-F5344CB8AC3E}">
        <p14:creationId xmlns:p14="http://schemas.microsoft.com/office/powerpoint/2010/main" val="21673757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293D-58CD-BD01-A6FC-41556B5D41DF}"/>
              </a:ext>
            </a:extLst>
          </p:cNvPr>
          <p:cNvSpPr>
            <a:spLocks noGrp="1"/>
          </p:cNvSpPr>
          <p:nvPr>
            <p:ph type="title"/>
          </p:nvPr>
        </p:nvSpPr>
        <p:spPr/>
        <p:txBody>
          <a:bodyPr/>
          <a:lstStyle/>
          <a:p>
            <a:r>
              <a:rPr lang="en-US" dirty="0"/>
              <a:t>Personal Space</a:t>
            </a:r>
          </a:p>
        </p:txBody>
      </p:sp>
      <p:sp>
        <p:nvSpPr>
          <p:cNvPr id="3" name="Content Placeholder 2">
            <a:extLst>
              <a:ext uri="{FF2B5EF4-FFF2-40B4-BE49-F238E27FC236}">
                <a16:creationId xmlns:a16="http://schemas.microsoft.com/office/drawing/2014/main" id="{C5BE0026-FCBA-CCC6-86A6-1E438B32AB9A}"/>
              </a:ext>
            </a:extLst>
          </p:cNvPr>
          <p:cNvSpPr>
            <a:spLocks noGrp="1"/>
          </p:cNvSpPr>
          <p:nvPr>
            <p:ph idx="1"/>
          </p:nvPr>
        </p:nvSpPr>
        <p:spPr>
          <a:xfrm>
            <a:off x="677334" y="1703295"/>
            <a:ext cx="8596668" cy="4338068"/>
          </a:xfrm>
        </p:spPr>
        <p:txBody>
          <a:bodyPr>
            <a:noAutofit/>
          </a:bodyPr>
          <a:lstStyle/>
          <a:p>
            <a:r>
              <a:rPr lang="en-US" sz="2000" dirty="0"/>
              <a:t>Different circumstances, such as where you are, what you are doing, and who you are with will influence personal space and how close a person will allow you to come.</a:t>
            </a:r>
          </a:p>
          <a:p>
            <a:r>
              <a:rPr lang="en-US" sz="2000" dirty="0"/>
              <a:t>Personal space can be categorized into 4 zones:</a:t>
            </a:r>
          </a:p>
          <a:p>
            <a:pPr lvl="1"/>
            <a:r>
              <a:rPr lang="en-US" sz="2000" dirty="0"/>
              <a:t>Public – unknown situations, unknown environments, unknown people</a:t>
            </a:r>
          </a:p>
          <a:p>
            <a:pPr lvl="1"/>
            <a:r>
              <a:rPr lang="en-US" sz="2000" dirty="0"/>
              <a:t>Social – people will maintain a little more space from others they don’t know</a:t>
            </a:r>
          </a:p>
          <a:p>
            <a:pPr lvl="1"/>
            <a:r>
              <a:rPr lang="en-US" sz="2000" dirty="0"/>
              <a:t>Personal – the distance maintained between co-workers or friends, or a little closer than you would allow a stranger to enter.</a:t>
            </a:r>
          </a:p>
          <a:p>
            <a:pPr lvl="1"/>
            <a:r>
              <a:rPr lang="en-US" sz="2000" dirty="0"/>
              <a:t>Intimate – the space closest to you.</a:t>
            </a:r>
          </a:p>
        </p:txBody>
      </p:sp>
    </p:spTree>
    <p:extLst>
      <p:ext uri="{BB962C8B-B14F-4D97-AF65-F5344CB8AC3E}">
        <p14:creationId xmlns:p14="http://schemas.microsoft.com/office/powerpoint/2010/main" val="41217748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690B-CDDF-41EE-D6DF-14E2A9C8A8F2}"/>
              </a:ext>
            </a:extLst>
          </p:cNvPr>
          <p:cNvSpPr>
            <a:spLocks noGrp="1"/>
          </p:cNvSpPr>
          <p:nvPr>
            <p:ph type="title"/>
          </p:nvPr>
        </p:nvSpPr>
        <p:spPr/>
        <p:txBody>
          <a:bodyPr/>
          <a:lstStyle/>
          <a:p>
            <a:r>
              <a:rPr lang="en-US" dirty="0"/>
              <a:t>Personal Space</a:t>
            </a:r>
          </a:p>
        </p:txBody>
      </p:sp>
      <p:pic>
        <p:nvPicPr>
          <p:cNvPr id="4" name="Content Placeholder 3">
            <a:extLst>
              <a:ext uri="{FF2B5EF4-FFF2-40B4-BE49-F238E27FC236}">
                <a16:creationId xmlns:a16="http://schemas.microsoft.com/office/drawing/2014/main" id="{75941BD6-B336-0839-7A15-780DFAA2E24D}"/>
              </a:ext>
            </a:extLst>
          </p:cNvPr>
          <p:cNvPicPr>
            <a:picLocks noGrp="1" noChangeAspect="1"/>
          </p:cNvPicPr>
          <p:nvPr>
            <p:ph idx="1"/>
          </p:nvPr>
        </p:nvPicPr>
        <p:blipFill>
          <a:blip r:embed="rId3"/>
          <a:stretch>
            <a:fillRect/>
          </a:stretch>
        </p:blipFill>
        <p:spPr>
          <a:xfrm>
            <a:off x="819449" y="1730188"/>
            <a:ext cx="7858386" cy="3460378"/>
          </a:xfrm>
          <a:prstGeom prst="rect">
            <a:avLst/>
          </a:prstGeom>
        </p:spPr>
      </p:pic>
    </p:spTree>
    <p:extLst>
      <p:ext uri="{BB962C8B-B14F-4D97-AF65-F5344CB8AC3E}">
        <p14:creationId xmlns:p14="http://schemas.microsoft.com/office/powerpoint/2010/main" val="9618031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BDED-620F-0186-CC7B-C4317E49B75F}"/>
              </a:ext>
            </a:extLst>
          </p:cNvPr>
          <p:cNvSpPr>
            <a:spLocks noGrp="1"/>
          </p:cNvSpPr>
          <p:nvPr>
            <p:ph type="title"/>
          </p:nvPr>
        </p:nvSpPr>
        <p:spPr/>
        <p:txBody>
          <a:bodyPr/>
          <a:lstStyle/>
          <a:p>
            <a:r>
              <a:rPr lang="en-US" dirty="0"/>
              <a:t>Personal Space</a:t>
            </a:r>
          </a:p>
        </p:txBody>
      </p:sp>
      <p:sp>
        <p:nvSpPr>
          <p:cNvPr id="3" name="Content Placeholder 2">
            <a:extLst>
              <a:ext uri="{FF2B5EF4-FFF2-40B4-BE49-F238E27FC236}">
                <a16:creationId xmlns:a16="http://schemas.microsoft.com/office/drawing/2014/main" id="{18C56527-3DA4-705B-3263-26D34F16BCD0}"/>
              </a:ext>
            </a:extLst>
          </p:cNvPr>
          <p:cNvSpPr>
            <a:spLocks noGrp="1"/>
          </p:cNvSpPr>
          <p:nvPr>
            <p:ph idx="1"/>
          </p:nvPr>
        </p:nvSpPr>
        <p:spPr/>
        <p:txBody>
          <a:bodyPr>
            <a:normAutofit/>
          </a:bodyPr>
          <a:lstStyle/>
          <a:p>
            <a:r>
              <a:rPr lang="en-US" sz="2000" dirty="0"/>
              <a:t>Residents with SMI perceive personal space differently based on their history.</a:t>
            </a:r>
          </a:p>
          <a:p>
            <a:pPr lvl="1"/>
            <a:r>
              <a:rPr lang="en-US" sz="2000" dirty="0"/>
              <a:t>Auditory, visual or sensory hallucinations</a:t>
            </a:r>
          </a:p>
          <a:p>
            <a:pPr lvl="1"/>
            <a:r>
              <a:rPr lang="en-US" sz="2000" dirty="0"/>
              <a:t>History of trauma such as physical or sexual abuse</a:t>
            </a:r>
          </a:p>
          <a:p>
            <a:pPr lvl="1"/>
            <a:r>
              <a:rPr lang="en-US" sz="2000" dirty="0"/>
              <a:t>Past history of being retrained by healthcare providers</a:t>
            </a:r>
          </a:p>
          <a:p>
            <a:pPr lvl="1"/>
            <a:r>
              <a:rPr lang="en-US" sz="2000" dirty="0"/>
              <a:t>They may be so starved to attention and physical touch that they have NO boundaries</a:t>
            </a:r>
          </a:p>
          <a:p>
            <a:pPr lvl="1"/>
            <a:r>
              <a:rPr lang="en-US" sz="2000" dirty="0"/>
              <a:t>It is important that we are sensitive to the resident’s history, diagnosis, and how this may impact their perception of personal space.</a:t>
            </a:r>
          </a:p>
        </p:txBody>
      </p:sp>
    </p:spTree>
    <p:extLst>
      <p:ext uri="{BB962C8B-B14F-4D97-AF65-F5344CB8AC3E}">
        <p14:creationId xmlns:p14="http://schemas.microsoft.com/office/powerpoint/2010/main" val="12225043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4A052-838D-D6D8-2015-D28691F7A5F8}"/>
              </a:ext>
            </a:extLst>
          </p:cNvPr>
          <p:cNvSpPr>
            <a:spLocks noGrp="1"/>
          </p:cNvSpPr>
          <p:nvPr>
            <p:ph type="title"/>
          </p:nvPr>
        </p:nvSpPr>
        <p:spPr/>
        <p:txBody>
          <a:bodyPr/>
          <a:lstStyle/>
          <a:p>
            <a:r>
              <a:rPr lang="en-US" dirty="0"/>
              <a:t>Body Language</a:t>
            </a:r>
          </a:p>
        </p:txBody>
      </p:sp>
      <p:sp>
        <p:nvSpPr>
          <p:cNvPr id="3" name="Content Placeholder 2">
            <a:extLst>
              <a:ext uri="{FF2B5EF4-FFF2-40B4-BE49-F238E27FC236}">
                <a16:creationId xmlns:a16="http://schemas.microsoft.com/office/drawing/2014/main" id="{6D3DE61F-58D6-A364-C1E2-AF16C08F2091}"/>
              </a:ext>
            </a:extLst>
          </p:cNvPr>
          <p:cNvSpPr>
            <a:spLocks noGrp="1"/>
          </p:cNvSpPr>
          <p:nvPr>
            <p:ph idx="1"/>
          </p:nvPr>
        </p:nvSpPr>
        <p:spPr>
          <a:xfrm>
            <a:off x="677334" y="1335741"/>
            <a:ext cx="8923866" cy="5342965"/>
          </a:xfrm>
        </p:spPr>
        <p:txBody>
          <a:bodyPr>
            <a:normAutofit/>
          </a:bodyPr>
          <a:lstStyle/>
          <a:p>
            <a:r>
              <a:rPr lang="en-US" dirty="0"/>
              <a:t>We communicate through body language by sending and interpreting nonverbal signals that reflect our emotions, intentions, and attitudes.</a:t>
            </a:r>
          </a:p>
          <a:p>
            <a:r>
              <a:rPr lang="en-US" dirty="0"/>
              <a:t>Much of our body language is automatic. We may not realize we are expressing something, but others pick up on it intuitively.</a:t>
            </a:r>
          </a:p>
          <a:p>
            <a:r>
              <a:rPr lang="en-US" dirty="0"/>
              <a:t>Nonverbal cues accompany spoken language reinforcing or contradicting what we say.  “I’m fine.”</a:t>
            </a:r>
          </a:p>
          <a:p>
            <a:r>
              <a:rPr lang="en-US" dirty="0"/>
              <a:t>Body language often reveals true feelings, even when we try to hide them.</a:t>
            </a:r>
          </a:p>
          <a:p>
            <a:r>
              <a:rPr lang="en-US" dirty="0"/>
              <a:t>Key channels of nonverbal communication:</a:t>
            </a:r>
          </a:p>
          <a:p>
            <a:pPr lvl="1"/>
            <a:r>
              <a:rPr lang="en-US" dirty="0"/>
              <a:t>Facial expressions – smiles, frowns, raised eyebrows</a:t>
            </a:r>
          </a:p>
          <a:p>
            <a:pPr lvl="1"/>
            <a:r>
              <a:rPr lang="en-US" dirty="0"/>
              <a:t>Posture and stance – how we sit or stand can signal confidence, openness, defensiveness or fatigue</a:t>
            </a:r>
          </a:p>
          <a:p>
            <a:pPr lvl="1"/>
            <a:r>
              <a:rPr lang="en-US" dirty="0"/>
              <a:t>Gestures – hand movements, nods, shrugs</a:t>
            </a:r>
          </a:p>
          <a:p>
            <a:pPr lvl="1"/>
            <a:r>
              <a:rPr lang="en-US" dirty="0"/>
              <a:t>Eye contact – can show interest or honesty; lack of it may suggest discomfort or deceit</a:t>
            </a:r>
          </a:p>
          <a:p>
            <a:pPr lvl="1"/>
            <a:r>
              <a:rPr lang="en-US" dirty="0"/>
              <a:t>Tone and volume – these shape how our words are received.</a:t>
            </a:r>
          </a:p>
        </p:txBody>
      </p:sp>
    </p:spTree>
    <p:extLst>
      <p:ext uri="{BB962C8B-B14F-4D97-AF65-F5344CB8AC3E}">
        <p14:creationId xmlns:p14="http://schemas.microsoft.com/office/powerpoint/2010/main" val="256501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3940-FA97-8AD8-9161-08E6D3D34AD8}"/>
              </a:ext>
            </a:extLst>
          </p:cNvPr>
          <p:cNvSpPr>
            <a:spLocks noGrp="1"/>
          </p:cNvSpPr>
          <p:nvPr>
            <p:ph type="title"/>
          </p:nvPr>
        </p:nvSpPr>
        <p:spPr/>
        <p:txBody>
          <a:bodyPr/>
          <a:lstStyle/>
          <a:p>
            <a:r>
              <a:rPr lang="en-US" dirty="0"/>
              <a:t>How Did We Get Here?</a:t>
            </a:r>
          </a:p>
        </p:txBody>
      </p:sp>
      <p:sp>
        <p:nvSpPr>
          <p:cNvPr id="3" name="Content Placeholder 2">
            <a:extLst>
              <a:ext uri="{FF2B5EF4-FFF2-40B4-BE49-F238E27FC236}">
                <a16:creationId xmlns:a16="http://schemas.microsoft.com/office/drawing/2014/main" id="{65D16665-0BDA-6412-5EE2-2CD8352DFA85}"/>
              </a:ext>
            </a:extLst>
          </p:cNvPr>
          <p:cNvSpPr>
            <a:spLocks noGrp="1"/>
          </p:cNvSpPr>
          <p:nvPr>
            <p:ph idx="1"/>
          </p:nvPr>
        </p:nvSpPr>
        <p:spPr>
          <a:xfrm>
            <a:off x="838200" y="1407459"/>
            <a:ext cx="10515600" cy="4769504"/>
          </a:xfrm>
        </p:spPr>
        <p:txBody>
          <a:bodyPr>
            <a:normAutofit/>
          </a:bodyPr>
          <a:lstStyle/>
          <a:p>
            <a:r>
              <a:rPr lang="en-US" dirty="0"/>
              <a:t>Many saw this as a positive, especially since mental hospitals had a generally bad image from movies, which depicted these facilities as places of abuse and neglect.</a:t>
            </a:r>
          </a:p>
          <a:p>
            <a:endParaRPr lang="en-US" dirty="0"/>
          </a:p>
          <a:p>
            <a:r>
              <a:rPr lang="en-US" dirty="0"/>
              <a:t>These kinds of portrayals were game changers that really influenced public perception about mental hospitals, so people eagerly embraced the idea that de-institutionalization would be more humane.</a:t>
            </a:r>
          </a:p>
          <a:p>
            <a:endParaRPr lang="en-US" dirty="0"/>
          </a:p>
          <a:p>
            <a:r>
              <a:rPr lang="en-US" dirty="0"/>
              <a:t>Unfortunately, communities were not prepared to provide the necessary support systems to help people be successful and many people ended up in nursing homes or on the streets.  And their conditions deteriorated.</a:t>
            </a:r>
          </a:p>
        </p:txBody>
      </p:sp>
    </p:spTree>
    <p:extLst>
      <p:ext uri="{BB962C8B-B14F-4D97-AF65-F5344CB8AC3E}">
        <p14:creationId xmlns:p14="http://schemas.microsoft.com/office/powerpoint/2010/main" val="6801077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FFC5-EAA9-A184-6CC1-8BC836607E25}"/>
              </a:ext>
            </a:extLst>
          </p:cNvPr>
          <p:cNvSpPr>
            <a:spLocks noGrp="1"/>
          </p:cNvSpPr>
          <p:nvPr>
            <p:ph type="title"/>
          </p:nvPr>
        </p:nvSpPr>
        <p:spPr/>
        <p:txBody>
          <a:bodyPr/>
          <a:lstStyle/>
          <a:p>
            <a:r>
              <a:rPr lang="en-US" dirty="0"/>
              <a:t>What Am I Saying?</a:t>
            </a:r>
          </a:p>
        </p:txBody>
      </p:sp>
      <p:pic>
        <p:nvPicPr>
          <p:cNvPr id="6" name="Content Placeholder 5">
            <a:extLst>
              <a:ext uri="{FF2B5EF4-FFF2-40B4-BE49-F238E27FC236}">
                <a16:creationId xmlns:a16="http://schemas.microsoft.com/office/drawing/2014/main" id="{E2E9AAFA-E361-C8AF-8809-CB6945985245}"/>
              </a:ext>
            </a:extLst>
          </p:cNvPr>
          <p:cNvPicPr>
            <a:picLocks noGrp="1" noChangeAspect="1"/>
          </p:cNvPicPr>
          <p:nvPr>
            <p:ph sz="half" idx="1"/>
          </p:nvPr>
        </p:nvPicPr>
        <p:blipFill>
          <a:blip r:embed="rId3"/>
          <a:stretch>
            <a:fillRect/>
          </a:stretch>
        </p:blipFill>
        <p:spPr>
          <a:xfrm>
            <a:off x="746843" y="1611196"/>
            <a:ext cx="4184033" cy="4430167"/>
          </a:xfrm>
          <a:prstGeom prst="rect">
            <a:avLst/>
          </a:prstGeom>
        </p:spPr>
      </p:pic>
      <p:sp>
        <p:nvSpPr>
          <p:cNvPr id="5" name="Content Placeholder 4">
            <a:extLst>
              <a:ext uri="{FF2B5EF4-FFF2-40B4-BE49-F238E27FC236}">
                <a16:creationId xmlns:a16="http://schemas.microsoft.com/office/drawing/2014/main" id="{8C255788-8412-E0B8-E5BE-6B311E106BA7}"/>
              </a:ext>
            </a:extLst>
          </p:cNvPr>
          <p:cNvSpPr>
            <a:spLocks noGrp="1"/>
          </p:cNvSpPr>
          <p:nvPr>
            <p:ph sz="half" idx="2"/>
          </p:nvPr>
        </p:nvSpPr>
        <p:spPr>
          <a:xfrm>
            <a:off x="5089970" y="1631577"/>
            <a:ext cx="4184034" cy="4409786"/>
          </a:xfrm>
        </p:spPr>
        <p:txBody>
          <a:bodyPr/>
          <a:lstStyle/>
          <a:p>
            <a:endParaRPr lang="en-US" dirty="0"/>
          </a:p>
        </p:txBody>
      </p:sp>
      <p:pic>
        <p:nvPicPr>
          <p:cNvPr id="7" name="Picture 6">
            <a:extLst>
              <a:ext uri="{FF2B5EF4-FFF2-40B4-BE49-F238E27FC236}">
                <a16:creationId xmlns:a16="http://schemas.microsoft.com/office/drawing/2014/main" id="{460B86D3-F77C-7AE3-127D-8A7DDC24BF31}"/>
              </a:ext>
            </a:extLst>
          </p:cNvPr>
          <p:cNvPicPr>
            <a:picLocks noChangeAspect="1"/>
          </p:cNvPicPr>
          <p:nvPr/>
        </p:nvPicPr>
        <p:blipFill>
          <a:blip r:embed="rId4"/>
          <a:stretch>
            <a:fillRect/>
          </a:stretch>
        </p:blipFill>
        <p:spPr>
          <a:xfrm>
            <a:off x="5089970" y="1631576"/>
            <a:ext cx="4184032" cy="4409785"/>
          </a:xfrm>
          <a:prstGeom prst="rect">
            <a:avLst/>
          </a:prstGeom>
        </p:spPr>
      </p:pic>
    </p:spTree>
    <p:extLst>
      <p:ext uri="{BB962C8B-B14F-4D97-AF65-F5344CB8AC3E}">
        <p14:creationId xmlns:p14="http://schemas.microsoft.com/office/powerpoint/2010/main" val="3000842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2778-44A5-FD12-CA09-2E285D8E0B82}"/>
              </a:ext>
            </a:extLst>
          </p:cNvPr>
          <p:cNvSpPr>
            <a:spLocks noGrp="1"/>
          </p:cNvSpPr>
          <p:nvPr>
            <p:ph type="title"/>
          </p:nvPr>
        </p:nvSpPr>
        <p:spPr/>
        <p:txBody>
          <a:bodyPr/>
          <a:lstStyle/>
          <a:p>
            <a:r>
              <a:rPr lang="en-US" dirty="0"/>
              <a:t>What Am I Saying?</a:t>
            </a:r>
          </a:p>
        </p:txBody>
      </p:sp>
      <p:pic>
        <p:nvPicPr>
          <p:cNvPr id="5" name="Content Placeholder 4">
            <a:extLst>
              <a:ext uri="{FF2B5EF4-FFF2-40B4-BE49-F238E27FC236}">
                <a16:creationId xmlns:a16="http://schemas.microsoft.com/office/drawing/2014/main" id="{49425888-2D87-A06C-4EBC-72FCE3C14AAF}"/>
              </a:ext>
            </a:extLst>
          </p:cNvPr>
          <p:cNvPicPr>
            <a:picLocks noGrp="1" noChangeAspect="1"/>
          </p:cNvPicPr>
          <p:nvPr>
            <p:ph sz="half" idx="1"/>
          </p:nvPr>
        </p:nvPicPr>
        <p:blipFill>
          <a:blip r:embed="rId3"/>
          <a:stretch>
            <a:fillRect/>
          </a:stretch>
        </p:blipFill>
        <p:spPr>
          <a:xfrm>
            <a:off x="432316" y="2160589"/>
            <a:ext cx="4471832" cy="3880773"/>
          </a:xfrm>
          <a:prstGeom prst="rect">
            <a:avLst/>
          </a:prstGeom>
        </p:spPr>
      </p:pic>
      <p:pic>
        <p:nvPicPr>
          <p:cNvPr id="6" name="Content Placeholder 5">
            <a:extLst>
              <a:ext uri="{FF2B5EF4-FFF2-40B4-BE49-F238E27FC236}">
                <a16:creationId xmlns:a16="http://schemas.microsoft.com/office/drawing/2014/main" id="{13C80823-B16C-6C49-7E80-E1620CFDDA06}"/>
              </a:ext>
            </a:extLst>
          </p:cNvPr>
          <p:cNvPicPr>
            <a:picLocks noGrp="1" noChangeAspect="1"/>
          </p:cNvPicPr>
          <p:nvPr>
            <p:ph sz="half" idx="2"/>
          </p:nvPr>
        </p:nvPicPr>
        <p:blipFill>
          <a:blip r:embed="rId4"/>
          <a:stretch>
            <a:fillRect/>
          </a:stretch>
        </p:blipFill>
        <p:spPr>
          <a:xfrm>
            <a:off x="5063008" y="2160589"/>
            <a:ext cx="4287179" cy="3880773"/>
          </a:xfrm>
          <a:prstGeom prst="rect">
            <a:avLst/>
          </a:prstGeom>
        </p:spPr>
      </p:pic>
    </p:spTree>
    <p:extLst>
      <p:ext uri="{BB962C8B-B14F-4D97-AF65-F5344CB8AC3E}">
        <p14:creationId xmlns:p14="http://schemas.microsoft.com/office/powerpoint/2010/main" val="10868233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923D-1439-91F8-B203-7AD6EC239ACD}"/>
              </a:ext>
            </a:extLst>
          </p:cNvPr>
          <p:cNvSpPr>
            <a:spLocks noGrp="1"/>
          </p:cNvSpPr>
          <p:nvPr>
            <p:ph type="title"/>
          </p:nvPr>
        </p:nvSpPr>
        <p:spPr/>
        <p:txBody>
          <a:bodyPr/>
          <a:lstStyle/>
          <a:p>
            <a:r>
              <a:rPr lang="en-US" dirty="0"/>
              <a:t>What Am I Saying?</a:t>
            </a:r>
          </a:p>
        </p:txBody>
      </p:sp>
      <p:sp>
        <p:nvSpPr>
          <p:cNvPr id="3" name="Content Placeholder 2">
            <a:extLst>
              <a:ext uri="{FF2B5EF4-FFF2-40B4-BE49-F238E27FC236}">
                <a16:creationId xmlns:a16="http://schemas.microsoft.com/office/drawing/2014/main" id="{0F11F415-A6F8-37A0-1A29-449BAC891F6C}"/>
              </a:ext>
            </a:extLst>
          </p:cNvPr>
          <p:cNvSpPr>
            <a:spLocks noGrp="1"/>
          </p:cNvSpPr>
          <p:nvPr>
            <p:ph sz="half" idx="1"/>
          </p:nvPr>
        </p:nvSpPr>
        <p:spPr/>
        <p:txBody>
          <a:bodyPr/>
          <a:lstStyle/>
          <a:p>
            <a:endParaRPr lang="en-US"/>
          </a:p>
        </p:txBody>
      </p:sp>
      <p:pic>
        <p:nvPicPr>
          <p:cNvPr id="6" name="Content Placeholder 5">
            <a:extLst>
              <a:ext uri="{FF2B5EF4-FFF2-40B4-BE49-F238E27FC236}">
                <a16:creationId xmlns:a16="http://schemas.microsoft.com/office/drawing/2014/main" id="{7D66682D-7527-0131-CBA5-EC3DAF2044C7}"/>
              </a:ext>
            </a:extLst>
          </p:cNvPr>
          <p:cNvPicPr>
            <a:picLocks noGrp="1" noChangeAspect="1"/>
          </p:cNvPicPr>
          <p:nvPr>
            <p:ph sz="half" idx="2"/>
          </p:nvPr>
        </p:nvPicPr>
        <p:blipFill>
          <a:blip r:embed="rId3"/>
          <a:stretch>
            <a:fillRect/>
          </a:stretch>
        </p:blipFill>
        <p:spPr>
          <a:xfrm>
            <a:off x="4861369" y="2128309"/>
            <a:ext cx="4412806" cy="3913052"/>
          </a:xfrm>
          <a:prstGeom prst="rect">
            <a:avLst/>
          </a:prstGeom>
        </p:spPr>
      </p:pic>
      <p:pic>
        <p:nvPicPr>
          <p:cNvPr id="5" name="Picture 4">
            <a:extLst>
              <a:ext uri="{FF2B5EF4-FFF2-40B4-BE49-F238E27FC236}">
                <a16:creationId xmlns:a16="http://schemas.microsoft.com/office/drawing/2014/main" id="{52213510-EBFC-114E-140B-B46921BF0B51}"/>
              </a:ext>
            </a:extLst>
          </p:cNvPr>
          <p:cNvPicPr>
            <a:picLocks noChangeAspect="1"/>
          </p:cNvPicPr>
          <p:nvPr/>
        </p:nvPicPr>
        <p:blipFill>
          <a:blip r:embed="rId4"/>
          <a:stretch>
            <a:fillRect/>
          </a:stretch>
        </p:blipFill>
        <p:spPr>
          <a:xfrm>
            <a:off x="677334" y="2128309"/>
            <a:ext cx="4184035" cy="3913052"/>
          </a:xfrm>
          <a:prstGeom prst="rect">
            <a:avLst/>
          </a:prstGeom>
        </p:spPr>
      </p:pic>
    </p:spTree>
    <p:extLst>
      <p:ext uri="{BB962C8B-B14F-4D97-AF65-F5344CB8AC3E}">
        <p14:creationId xmlns:p14="http://schemas.microsoft.com/office/powerpoint/2010/main" val="6692471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6DEF-2528-BC2B-8963-6A59ED4D518F}"/>
              </a:ext>
            </a:extLst>
          </p:cNvPr>
          <p:cNvSpPr>
            <a:spLocks noGrp="1"/>
          </p:cNvSpPr>
          <p:nvPr>
            <p:ph type="title"/>
          </p:nvPr>
        </p:nvSpPr>
        <p:spPr/>
        <p:txBody>
          <a:bodyPr/>
          <a:lstStyle/>
          <a:p>
            <a:r>
              <a:rPr lang="en-US" dirty="0"/>
              <a:t>What Am I Saying?</a:t>
            </a:r>
          </a:p>
        </p:txBody>
      </p:sp>
      <p:pic>
        <p:nvPicPr>
          <p:cNvPr id="5" name="Content Placeholder 4">
            <a:extLst>
              <a:ext uri="{FF2B5EF4-FFF2-40B4-BE49-F238E27FC236}">
                <a16:creationId xmlns:a16="http://schemas.microsoft.com/office/drawing/2014/main" id="{4B7FF7D7-D23F-9BDE-28CF-CEC9D8BFF60C}"/>
              </a:ext>
            </a:extLst>
          </p:cNvPr>
          <p:cNvPicPr>
            <a:picLocks noGrp="1" noChangeAspect="1"/>
          </p:cNvPicPr>
          <p:nvPr>
            <p:ph sz="half" idx="1"/>
          </p:nvPr>
        </p:nvPicPr>
        <p:blipFill>
          <a:blip r:embed="rId3"/>
          <a:stretch>
            <a:fillRect/>
          </a:stretch>
        </p:blipFill>
        <p:spPr>
          <a:xfrm>
            <a:off x="677863" y="2160590"/>
            <a:ext cx="4315478" cy="3880772"/>
          </a:xfrm>
          <a:prstGeom prst="rect">
            <a:avLst/>
          </a:prstGeom>
        </p:spPr>
      </p:pic>
      <p:sp>
        <p:nvSpPr>
          <p:cNvPr id="4" name="Content Placeholder 3">
            <a:extLst>
              <a:ext uri="{FF2B5EF4-FFF2-40B4-BE49-F238E27FC236}">
                <a16:creationId xmlns:a16="http://schemas.microsoft.com/office/drawing/2014/main" id="{D36041C9-9EFB-8641-89B2-A72AF01172BF}"/>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D3763753-BB2A-D1A5-9F83-C55E61D3EF14}"/>
              </a:ext>
            </a:extLst>
          </p:cNvPr>
          <p:cNvPicPr>
            <a:picLocks noChangeAspect="1"/>
          </p:cNvPicPr>
          <p:nvPr/>
        </p:nvPicPr>
        <p:blipFill>
          <a:blip r:embed="rId4"/>
          <a:stretch>
            <a:fillRect/>
          </a:stretch>
        </p:blipFill>
        <p:spPr>
          <a:xfrm>
            <a:off x="5089970" y="2160588"/>
            <a:ext cx="4184032" cy="3880773"/>
          </a:xfrm>
          <a:prstGeom prst="rect">
            <a:avLst/>
          </a:prstGeom>
        </p:spPr>
      </p:pic>
    </p:spTree>
    <p:extLst>
      <p:ext uri="{BB962C8B-B14F-4D97-AF65-F5344CB8AC3E}">
        <p14:creationId xmlns:p14="http://schemas.microsoft.com/office/powerpoint/2010/main" val="5562610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12F4-E583-A203-956B-089330FA40E0}"/>
              </a:ext>
            </a:extLst>
          </p:cNvPr>
          <p:cNvSpPr>
            <a:spLocks noGrp="1"/>
          </p:cNvSpPr>
          <p:nvPr>
            <p:ph type="title"/>
          </p:nvPr>
        </p:nvSpPr>
        <p:spPr/>
        <p:txBody>
          <a:bodyPr/>
          <a:lstStyle/>
          <a:p>
            <a:r>
              <a:rPr lang="en-US" dirty="0"/>
              <a:t>What Am I Saying?</a:t>
            </a:r>
          </a:p>
        </p:txBody>
      </p:sp>
      <p:pic>
        <p:nvPicPr>
          <p:cNvPr id="5" name="Content Placeholder 4">
            <a:extLst>
              <a:ext uri="{FF2B5EF4-FFF2-40B4-BE49-F238E27FC236}">
                <a16:creationId xmlns:a16="http://schemas.microsoft.com/office/drawing/2014/main" id="{17814EE0-C873-45F6-7F71-633BA0C9D0D4}"/>
              </a:ext>
            </a:extLst>
          </p:cNvPr>
          <p:cNvPicPr>
            <a:picLocks noGrp="1" noChangeAspect="1"/>
          </p:cNvPicPr>
          <p:nvPr>
            <p:ph sz="half" idx="1"/>
          </p:nvPr>
        </p:nvPicPr>
        <p:blipFill>
          <a:blip r:embed="rId3"/>
          <a:stretch>
            <a:fillRect/>
          </a:stretch>
        </p:blipFill>
        <p:spPr>
          <a:xfrm>
            <a:off x="816226" y="2160590"/>
            <a:ext cx="4184034" cy="3880772"/>
          </a:xfrm>
          <a:prstGeom prst="rect">
            <a:avLst/>
          </a:prstGeom>
        </p:spPr>
      </p:pic>
      <p:pic>
        <p:nvPicPr>
          <p:cNvPr id="6" name="Content Placeholder 5">
            <a:extLst>
              <a:ext uri="{FF2B5EF4-FFF2-40B4-BE49-F238E27FC236}">
                <a16:creationId xmlns:a16="http://schemas.microsoft.com/office/drawing/2014/main" id="{6393997A-0115-6654-F943-7EBE2769820D}"/>
              </a:ext>
            </a:extLst>
          </p:cNvPr>
          <p:cNvPicPr>
            <a:picLocks noGrp="1" noChangeAspect="1"/>
          </p:cNvPicPr>
          <p:nvPr>
            <p:ph sz="half" idx="2"/>
          </p:nvPr>
        </p:nvPicPr>
        <p:blipFill>
          <a:blip r:embed="rId4"/>
          <a:stretch>
            <a:fillRect/>
          </a:stretch>
        </p:blipFill>
        <p:spPr>
          <a:xfrm>
            <a:off x="5047098" y="2167360"/>
            <a:ext cx="4226904" cy="3874002"/>
          </a:xfrm>
          <a:prstGeom prst="rect">
            <a:avLst/>
          </a:prstGeom>
        </p:spPr>
      </p:pic>
    </p:spTree>
    <p:extLst>
      <p:ext uri="{BB962C8B-B14F-4D97-AF65-F5344CB8AC3E}">
        <p14:creationId xmlns:p14="http://schemas.microsoft.com/office/powerpoint/2010/main" val="41553402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52DF-6282-FEE9-1925-26CD5922C2BF}"/>
              </a:ext>
            </a:extLst>
          </p:cNvPr>
          <p:cNvSpPr>
            <a:spLocks noGrp="1"/>
          </p:cNvSpPr>
          <p:nvPr>
            <p:ph type="title"/>
          </p:nvPr>
        </p:nvSpPr>
        <p:spPr>
          <a:xfrm>
            <a:off x="677334" y="609600"/>
            <a:ext cx="8596668" cy="932329"/>
          </a:xfrm>
        </p:spPr>
        <p:txBody>
          <a:bodyPr/>
          <a:lstStyle/>
          <a:p>
            <a:r>
              <a:rPr lang="en-US" dirty="0"/>
              <a:t>Position, Posture, Proximity</a:t>
            </a:r>
          </a:p>
        </p:txBody>
      </p:sp>
      <p:sp>
        <p:nvSpPr>
          <p:cNvPr id="3" name="Content Placeholder 2">
            <a:extLst>
              <a:ext uri="{FF2B5EF4-FFF2-40B4-BE49-F238E27FC236}">
                <a16:creationId xmlns:a16="http://schemas.microsoft.com/office/drawing/2014/main" id="{20AF25B7-EB1C-9BEA-B1A3-6509CC4D5DC7}"/>
              </a:ext>
            </a:extLst>
          </p:cNvPr>
          <p:cNvSpPr>
            <a:spLocks noGrp="1"/>
          </p:cNvSpPr>
          <p:nvPr>
            <p:ph idx="1"/>
          </p:nvPr>
        </p:nvSpPr>
        <p:spPr>
          <a:xfrm>
            <a:off x="677334" y="1416424"/>
            <a:ext cx="8596668" cy="5244351"/>
          </a:xfrm>
        </p:spPr>
        <p:txBody>
          <a:bodyPr>
            <a:normAutofit/>
          </a:bodyPr>
          <a:lstStyle/>
          <a:p>
            <a:r>
              <a:rPr lang="en-US" dirty="0"/>
              <a:t>When working with behavior residents, how you position yourself when they are struggling is important.</a:t>
            </a:r>
          </a:p>
          <a:p>
            <a:r>
              <a:rPr lang="en-US" dirty="0"/>
              <a:t>Position:</a:t>
            </a:r>
          </a:p>
          <a:p>
            <a:pPr lvl="1"/>
            <a:r>
              <a:rPr lang="en-US" dirty="0"/>
              <a:t>Position is where you are in relation to others.</a:t>
            </a:r>
          </a:p>
          <a:p>
            <a:pPr lvl="1"/>
            <a:r>
              <a:rPr lang="en-US" dirty="0"/>
              <a:t>You may find yourself in front of them, or off to the side.</a:t>
            </a:r>
          </a:p>
          <a:p>
            <a:pPr lvl="2"/>
            <a:r>
              <a:rPr lang="en-US" dirty="0"/>
              <a:t>Don’t square up – that is immediately confrontational</a:t>
            </a:r>
          </a:p>
          <a:p>
            <a:pPr lvl="2"/>
            <a:r>
              <a:rPr lang="en-US" dirty="0"/>
              <a:t>Make sure you position yourself with access to an exit</a:t>
            </a:r>
          </a:p>
          <a:p>
            <a:r>
              <a:rPr lang="en-US" dirty="0"/>
              <a:t>Posture</a:t>
            </a:r>
          </a:p>
          <a:p>
            <a:pPr lvl="1"/>
            <a:r>
              <a:rPr lang="en-US" dirty="0"/>
              <a:t>Make sure it is non-threatening and relaxed.</a:t>
            </a:r>
          </a:p>
          <a:p>
            <a:r>
              <a:rPr lang="en-US" dirty="0"/>
              <a:t>Proximity</a:t>
            </a:r>
          </a:p>
          <a:p>
            <a:pPr lvl="1"/>
            <a:r>
              <a:rPr lang="en-US" dirty="0"/>
              <a:t>This is how you manage the distance between you and the other person.</a:t>
            </a:r>
          </a:p>
          <a:p>
            <a:pPr lvl="1"/>
            <a:r>
              <a:rPr lang="en-US" dirty="0"/>
              <a:t>Think about how close you need to be in order to be helpful in any situation.</a:t>
            </a:r>
          </a:p>
          <a:p>
            <a:pPr lvl="1"/>
            <a:r>
              <a:rPr lang="en-US" dirty="0"/>
              <a:t>Respect the resident’s personal space.</a:t>
            </a:r>
          </a:p>
          <a:p>
            <a:pPr marL="0" indent="0">
              <a:buNone/>
            </a:pPr>
            <a:endParaRPr lang="en-US" dirty="0"/>
          </a:p>
        </p:txBody>
      </p:sp>
    </p:spTree>
    <p:extLst>
      <p:ext uri="{BB962C8B-B14F-4D97-AF65-F5344CB8AC3E}">
        <p14:creationId xmlns:p14="http://schemas.microsoft.com/office/powerpoint/2010/main" val="38099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EA71-254C-8A8D-853F-20C62F2FCC6B}"/>
              </a:ext>
            </a:extLst>
          </p:cNvPr>
          <p:cNvSpPr>
            <a:spLocks noGrp="1"/>
          </p:cNvSpPr>
          <p:nvPr>
            <p:ph type="title"/>
          </p:nvPr>
        </p:nvSpPr>
        <p:spPr/>
        <p:txBody>
          <a:bodyPr/>
          <a:lstStyle/>
          <a:p>
            <a:r>
              <a:rPr lang="en-US" dirty="0"/>
              <a:t>Communication Through Touch</a:t>
            </a:r>
          </a:p>
        </p:txBody>
      </p:sp>
      <p:sp>
        <p:nvSpPr>
          <p:cNvPr id="3" name="Content Placeholder 2">
            <a:extLst>
              <a:ext uri="{FF2B5EF4-FFF2-40B4-BE49-F238E27FC236}">
                <a16:creationId xmlns:a16="http://schemas.microsoft.com/office/drawing/2014/main" id="{6390F3D9-F941-BE1D-9F04-302E8771B544}"/>
              </a:ext>
            </a:extLst>
          </p:cNvPr>
          <p:cNvSpPr>
            <a:spLocks noGrp="1"/>
          </p:cNvSpPr>
          <p:nvPr>
            <p:ph idx="1"/>
          </p:nvPr>
        </p:nvSpPr>
        <p:spPr>
          <a:xfrm>
            <a:off x="677334" y="1613647"/>
            <a:ext cx="8596668" cy="4993340"/>
          </a:xfrm>
        </p:spPr>
        <p:txBody>
          <a:bodyPr>
            <a:normAutofit/>
          </a:bodyPr>
          <a:lstStyle/>
          <a:p>
            <a:r>
              <a:rPr lang="en-US" dirty="0"/>
              <a:t>Touch is one of the most primal and powerful forms of non-verbal communication.  It conveys emotion, intention and connection in ways that words often cannot.</a:t>
            </a:r>
          </a:p>
          <a:p>
            <a:pPr lvl="1"/>
            <a:r>
              <a:rPr lang="en-US" sz="1800" dirty="0"/>
              <a:t>Affectionate touch – hugs, hand-holding, or a pat on the back can express love, comfort or support.</a:t>
            </a:r>
          </a:p>
          <a:p>
            <a:pPr lvl="1"/>
            <a:r>
              <a:rPr lang="en-US" sz="1800" dirty="0"/>
              <a:t>Functional touch – helping someone stand, or guiding them physically.  This type is task oriented but can still carry emotional weight.</a:t>
            </a:r>
          </a:p>
          <a:p>
            <a:pPr lvl="1"/>
            <a:r>
              <a:rPr lang="en-US" sz="1800" dirty="0"/>
              <a:t>Social touch – handshake, cheek kisses, or shoulder taps signal greeting, respect or acknowledgment.</a:t>
            </a:r>
          </a:p>
          <a:p>
            <a:pPr lvl="1"/>
            <a:r>
              <a:rPr lang="en-US" sz="1800" dirty="0"/>
              <a:t>Protective or reassuring touch – a gentle hand on the arm or shoulder can sooth anxiety or offer solidarity.</a:t>
            </a:r>
          </a:p>
          <a:p>
            <a:pPr lvl="1"/>
            <a:r>
              <a:rPr lang="en-US" sz="1800" dirty="0"/>
              <a:t>Aggressive touch – pushing, grabbing or hitting communicates anger or dominance – often negatively.</a:t>
            </a:r>
          </a:p>
        </p:txBody>
      </p:sp>
    </p:spTree>
    <p:extLst>
      <p:ext uri="{BB962C8B-B14F-4D97-AF65-F5344CB8AC3E}">
        <p14:creationId xmlns:p14="http://schemas.microsoft.com/office/powerpoint/2010/main" val="42501035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A964-715C-258A-D352-BBAA15EA6400}"/>
              </a:ext>
            </a:extLst>
          </p:cNvPr>
          <p:cNvSpPr>
            <a:spLocks noGrp="1"/>
          </p:cNvSpPr>
          <p:nvPr>
            <p:ph type="title"/>
          </p:nvPr>
        </p:nvSpPr>
        <p:spPr>
          <a:xfrm>
            <a:off x="677334" y="609600"/>
            <a:ext cx="8596668" cy="914400"/>
          </a:xfrm>
        </p:spPr>
        <p:txBody>
          <a:bodyPr/>
          <a:lstStyle/>
          <a:p>
            <a:r>
              <a:rPr lang="en-US" dirty="0"/>
              <a:t>Context Matters</a:t>
            </a:r>
          </a:p>
        </p:txBody>
      </p:sp>
      <p:sp>
        <p:nvSpPr>
          <p:cNvPr id="3" name="Content Placeholder 2">
            <a:extLst>
              <a:ext uri="{FF2B5EF4-FFF2-40B4-BE49-F238E27FC236}">
                <a16:creationId xmlns:a16="http://schemas.microsoft.com/office/drawing/2014/main" id="{501E3BC0-7BBA-E1F2-F468-5F719D4D3A1A}"/>
              </a:ext>
            </a:extLst>
          </p:cNvPr>
          <p:cNvSpPr>
            <a:spLocks noGrp="1"/>
          </p:cNvSpPr>
          <p:nvPr>
            <p:ph idx="1"/>
          </p:nvPr>
        </p:nvSpPr>
        <p:spPr>
          <a:xfrm>
            <a:off x="677334" y="1416424"/>
            <a:ext cx="8596668" cy="5244351"/>
          </a:xfrm>
        </p:spPr>
        <p:txBody>
          <a:bodyPr>
            <a:normAutofit/>
          </a:bodyPr>
          <a:lstStyle/>
          <a:p>
            <a:r>
              <a:rPr lang="en-US" dirty="0"/>
              <a:t>Cultural norms – Touch is interpreted differently across cultures.  What is friendly in one culture may be invasive in another.</a:t>
            </a:r>
          </a:p>
          <a:p>
            <a:r>
              <a:rPr lang="en-US" dirty="0"/>
              <a:t>Relationship dynamics – The meaning of touch depends on who is involved.  Touch from a close friend feels different than from a stranger.</a:t>
            </a:r>
          </a:p>
          <a:p>
            <a:r>
              <a:rPr lang="en-US" dirty="0"/>
              <a:t>Setting and timing – A comfortable touch during a crisis is powerful; the same gesture in a formal meeting might be inappropriate.</a:t>
            </a:r>
          </a:p>
          <a:p>
            <a:r>
              <a:rPr lang="en-US" dirty="0"/>
              <a:t>Mental health considerations – Taking time to understand how the person’s mental health impacts their perceptions of touch is part of trauma informed, person centered care.</a:t>
            </a:r>
          </a:p>
          <a:p>
            <a:r>
              <a:rPr lang="en-US" dirty="0"/>
              <a:t>Some people are more accepting of physical touch, such as a hand on the shoulder to convey empathy.</a:t>
            </a:r>
          </a:p>
          <a:p>
            <a:r>
              <a:rPr lang="en-US" dirty="0"/>
              <a:t>Others may see any personal contact as uncomfortable, unacceptable, or even threatening.</a:t>
            </a:r>
          </a:p>
          <a:p>
            <a:r>
              <a:rPr lang="en-US" dirty="0"/>
              <a:t>Always be mindful that touch can be misinterpreted and result in conflict and escalate a resident’s behaviors.</a:t>
            </a:r>
          </a:p>
        </p:txBody>
      </p:sp>
    </p:spTree>
    <p:extLst>
      <p:ext uri="{BB962C8B-B14F-4D97-AF65-F5344CB8AC3E}">
        <p14:creationId xmlns:p14="http://schemas.microsoft.com/office/powerpoint/2010/main" val="37063685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E3FB-EA26-1778-D75F-CD6A67FBA677}"/>
              </a:ext>
            </a:extLst>
          </p:cNvPr>
          <p:cNvSpPr>
            <a:spLocks noGrp="1"/>
          </p:cNvSpPr>
          <p:nvPr>
            <p:ph type="title"/>
          </p:nvPr>
        </p:nvSpPr>
        <p:spPr>
          <a:xfrm>
            <a:off x="677334" y="609600"/>
            <a:ext cx="8596668" cy="1102659"/>
          </a:xfrm>
        </p:spPr>
        <p:txBody>
          <a:bodyPr/>
          <a:lstStyle/>
          <a:p>
            <a:r>
              <a:rPr lang="en-US" dirty="0"/>
              <a:t>Active and Empathetic Listening</a:t>
            </a:r>
          </a:p>
        </p:txBody>
      </p:sp>
      <p:sp>
        <p:nvSpPr>
          <p:cNvPr id="3" name="Content Placeholder 2">
            <a:extLst>
              <a:ext uri="{FF2B5EF4-FFF2-40B4-BE49-F238E27FC236}">
                <a16:creationId xmlns:a16="http://schemas.microsoft.com/office/drawing/2014/main" id="{B61F1D7E-65E1-A520-77F4-A2518F9FA914}"/>
              </a:ext>
            </a:extLst>
          </p:cNvPr>
          <p:cNvSpPr>
            <a:spLocks noGrp="1"/>
          </p:cNvSpPr>
          <p:nvPr>
            <p:ph idx="1"/>
          </p:nvPr>
        </p:nvSpPr>
        <p:spPr>
          <a:xfrm>
            <a:off x="677334" y="1891552"/>
            <a:ext cx="8596668" cy="4616823"/>
          </a:xfrm>
        </p:spPr>
        <p:txBody>
          <a:bodyPr>
            <a:normAutofit/>
          </a:bodyPr>
          <a:lstStyle/>
          <a:p>
            <a:r>
              <a:rPr lang="en-US" sz="2000" dirty="0"/>
              <a:t>Listening with empathy is an essential part of trauma informed, person centered care.</a:t>
            </a:r>
          </a:p>
          <a:p>
            <a:r>
              <a:rPr lang="en-US" sz="2000" dirty="0"/>
              <a:t>People with mental health conditions often say that they feel like no one listens to them.</a:t>
            </a:r>
          </a:p>
          <a:p>
            <a:r>
              <a:rPr lang="en-US" sz="2000" dirty="0"/>
              <a:t>Slow down your interactions.  Listen to really understand the resident’s experiences.</a:t>
            </a:r>
          </a:p>
          <a:p>
            <a:r>
              <a:rPr lang="en-US" sz="2000" dirty="0"/>
              <a:t>Helps build a trusting, positive relationship with the resident and gain insights into their world.</a:t>
            </a:r>
          </a:p>
        </p:txBody>
      </p:sp>
    </p:spTree>
    <p:extLst>
      <p:ext uri="{BB962C8B-B14F-4D97-AF65-F5344CB8AC3E}">
        <p14:creationId xmlns:p14="http://schemas.microsoft.com/office/powerpoint/2010/main" val="14878007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C74AA-48A1-B917-50FE-00EC5C6A5424}"/>
              </a:ext>
            </a:extLst>
          </p:cNvPr>
          <p:cNvSpPr>
            <a:spLocks noGrp="1"/>
          </p:cNvSpPr>
          <p:nvPr>
            <p:ph type="title"/>
          </p:nvPr>
        </p:nvSpPr>
        <p:spPr/>
        <p:txBody>
          <a:bodyPr/>
          <a:lstStyle/>
          <a:p>
            <a:r>
              <a:rPr lang="en-US" dirty="0"/>
              <a:t>Listening with Empathy</a:t>
            </a:r>
          </a:p>
        </p:txBody>
      </p:sp>
      <p:sp>
        <p:nvSpPr>
          <p:cNvPr id="3" name="Content Placeholder 2">
            <a:extLst>
              <a:ext uri="{FF2B5EF4-FFF2-40B4-BE49-F238E27FC236}">
                <a16:creationId xmlns:a16="http://schemas.microsoft.com/office/drawing/2014/main" id="{551193E1-4805-FDF8-7A1B-9E4FA647B9E1}"/>
              </a:ext>
            </a:extLst>
          </p:cNvPr>
          <p:cNvSpPr>
            <a:spLocks noGrp="1"/>
          </p:cNvSpPr>
          <p:nvPr>
            <p:ph idx="1"/>
          </p:nvPr>
        </p:nvSpPr>
        <p:spPr/>
        <p:txBody>
          <a:bodyPr>
            <a:normAutofit/>
          </a:bodyPr>
          <a:lstStyle/>
          <a:p>
            <a:r>
              <a:rPr lang="en-US" sz="2000" dirty="0"/>
              <a:t>Remain nonjudgmental.</a:t>
            </a:r>
          </a:p>
          <a:p>
            <a:r>
              <a:rPr lang="en-US" sz="2000" dirty="0"/>
              <a:t>Give your undivided attention.</a:t>
            </a:r>
          </a:p>
          <a:p>
            <a:r>
              <a:rPr lang="en-US" sz="2000" dirty="0"/>
              <a:t>Listen to facts and feelings.</a:t>
            </a:r>
          </a:p>
          <a:p>
            <a:r>
              <a:rPr lang="en-US" sz="2000" dirty="0"/>
              <a:t>Allow time for silence and reflection.</a:t>
            </a:r>
          </a:p>
          <a:p>
            <a:r>
              <a:rPr lang="en-US" sz="2000" dirty="0"/>
              <a:t>Paraphrase what you understand.</a:t>
            </a:r>
          </a:p>
          <a:p>
            <a:r>
              <a:rPr lang="en-US" sz="2000" dirty="0"/>
              <a:t>Listening with empathy can build trust and rapport and will be helpful going forward if the resident is in crisis.</a:t>
            </a:r>
          </a:p>
          <a:p>
            <a:r>
              <a:rPr lang="en-US" sz="2000" dirty="0"/>
              <a:t>It shows that you value what the resident has to say.</a:t>
            </a:r>
          </a:p>
        </p:txBody>
      </p:sp>
    </p:spTree>
    <p:extLst>
      <p:ext uri="{BB962C8B-B14F-4D97-AF65-F5344CB8AC3E}">
        <p14:creationId xmlns:p14="http://schemas.microsoft.com/office/powerpoint/2010/main" val="629214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EFB9C-CB13-6550-14D1-E9CBB3FEEFE6}"/>
              </a:ext>
            </a:extLst>
          </p:cNvPr>
          <p:cNvSpPr>
            <a:spLocks noGrp="1"/>
          </p:cNvSpPr>
          <p:nvPr>
            <p:ph type="title"/>
          </p:nvPr>
        </p:nvSpPr>
        <p:spPr/>
        <p:txBody>
          <a:bodyPr/>
          <a:lstStyle/>
          <a:p>
            <a:r>
              <a:rPr lang="en-US" dirty="0"/>
              <a:t>We Can Do Better</a:t>
            </a:r>
          </a:p>
        </p:txBody>
      </p:sp>
      <p:pic>
        <p:nvPicPr>
          <p:cNvPr id="4" name="Content Placeholder 3">
            <a:extLst>
              <a:ext uri="{FF2B5EF4-FFF2-40B4-BE49-F238E27FC236}">
                <a16:creationId xmlns:a16="http://schemas.microsoft.com/office/drawing/2014/main" id="{5F1E09BE-B1BE-D01A-79DE-3E109E04C09A}"/>
              </a:ext>
            </a:extLst>
          </p:cNvPr>
          <p:cNvPicPr>
            <a:picLocks noGrp="1" noChangeAspect="1"/>
          </p:cNvPicPr>
          <p:nvPr>
            <p:ph idx="1"/>
          </p:nvPr>
        </p:nvPicPr>
        <p:blipFill>
          <a:blip r:embed="rId3"/>
          <a:stretch>
            <a:fillRect/>
          </a:stretch>
        </p:blipFill>
        <p:spPr>
          <a:xfrm>
            <a:off x="838200" y="1452880"/>
            <a:ext cx="10515600" cy="4794204"/>
          </a:xfrm>
          <a:prstGeom prst="rect">
            <a:avLst/>
          </a:prstGeom>
        </p:spPr>
      </p:pic>
    </p:spTree>
    <p:extLst>
      <p:ext uri="{BB962C8B-B14F-4D97-AF65-F5344CB8AC3E}">
        <p14:creationId xmlns:p14="http://schemas.microsoft.com/office/powerpoint/2010/main" val="21597434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869A-26E3-F216-CBB8-29CB4E3DC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A331B2-CE76-E2CA-89F5-E9011DB0DF2E}"/>
              </a:ext>
            </a:extLst>
          </p:cNvPr>
          <p:cNvSpPr>
            <a:spLocks noGrp="1"/>
          </p:cNvSpPr>
          <p:nvPr>
            <p:ph type="title"/>
          </p:nvPr>
        </p:nvSpPr>
        <p:spPr>
          <a:xfrm>
            <a:off x="677334" y="609600"/>
            <a:ext cx="8596668" cy="842682"/>
          </a:xfrm>
        </p:spPr>
        <p:txBody>
          <a:bodyPr/>
          <a:lstStyle/>
          <a:p>
            <a:r>
              <a:rPr lang="en-US" dirty="0"/>
              <a:t>E = R = O</a:t>
            </a:r>
          </a:p>
        </p:txBody>
      </p:sp>
      <p:sp>
        <p:nvSpPr>
          <p:cNvPr id="3" name="Content Placeholder 2">
            <a:extLst>
              <a:ext uri="{FF2B5EF4-FFF2-40B4-BE49-F238E27FC236}">
                <a16:creationId xmlns:a16="http://schemas.microsoft.com/office/drawing/2014/main" id="{72945B50-FE89-A3D2-803E-A0C9E7586B18}"/>
              </a:ext>
            </a:extLst>
          </p:cNvPr>
          <p:cNvSpPr>
            <a:spLocks noGrp="1"/>
          </p:cNvSpPr>
          <p:nvPr>
            <p:ph idx="1"/>
          </p:nvPr>
        </p:nvSpPr>
        <p:spPr>
          <a:xfrm>
            <a:off x="677334" y="1371601"/>
            <a:ext cx="8596668" cy="4669762"/>
          </a:xfrm>
        </p:spPr>
        <p:txBody>
          <a:bodyPr>
            <a:normAutofit lnSpcReduction="10000"/>
          </a:bodyPr>
          <a:lstStyle/>
          <a:p>
            <a:r>
              <a:rPr lang="en-US" sz="2000" dirty="0"/>
              <a:t>Event + Response = Outcome</a:t>
            </a:r>
          </a:p>
          <a:p>
            <a:pPr marL="0" indent="0">
              <a:buNone/>
            </a:pPr>
            <a:endParaRPr lang="en-US" sz="2000" dirty="0"/>
          </a:p>
          <a:p>
            <a:r>
              <a:rPr lang="en-US" sz="2000" dirty="0"/>
              <a:t>An outcome – either positive or negative – is the result of how you respond to an event, not just the result of the event itself.</a:t>
            </a:r>
          </a:p>
          <a:p>
            <a:pPr marL="0" indent="0">
              <a:buNone/>
            </a:pPr>
            <a:endParaRPr lang="en-US" sz="2000" dirty="0"/>
          </a:p>
          <a:p>
            <a:r>
              <a:rPr lang="en-US" sz="2000" dirty="0"/>
              <a:t>It is about owning your response to life’s events to control the outcome.</a:t>
            </a:r>
          </a:p>
          <a:p>
            <a:pPr marL="0" indent="0">
              <a:buNone/>
            </a:pPr>
            <a:endParaRPr lang="en-US" sz="2000" dirty="0"/>
          </a:p>
          <a:p>
            <a:r>
              <a:rPr lang="en-US" sz="2000" dirty="0"/>
              <a:t>Life is a series of events, and while we have little control over most events, we do have control over our responses.</a:t>
            </a:r>
          </a:p>
          <a:p>
            <a:pPr marL="0" indent="0">
              <a:buNone/>
            </a:pPr>
            <a:endParaRPr lang="en-US" sz="2000" dirty="0"/>
          </a:p>
          <a:p>
            <a:r>
              <a:rPr lang="en-US" sz="2000" dirty="0"/>
              <a:t>Tone of voice, volume, word choice, body language, eye contact</a:t>
            </a:r>
          </a:p>
        </p:txBody>
      </p:sp>
    </p:spTree>
    <p:extLst>
      <p:ext uri="{BB962C8B-B14F-4D97-AF65-F5344CB8AC3E}">
        <p14:creationId xmlns:p14="http://schemas.microsoft.com/office/powerpoint/2010/main" val="30536211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27BF-C1B3-BD6A-95CD-CDF5DF149978}"/>
              </a:ext>
            </a:extLst>
          </p:cNvPr>
          <p:cNvSpPr>
            <a:spLocks noGrp="1"/>
          </p:cNvSpPr>
          <p:nvPr>
            <p:ph type="title"/>
          </p:nvPr>
        </p:nvSpPr>
        <p:spPr>
          <a:xfrm>
            <a:off x="677334" y="609600"/>
            <a:ext cx="8596668" cy="1084729"/>
          </a:xfrm>
        </p:spPr>
        <p:txBody>
          <a:bodyPr/>
          <a:lstStyle/>
          <a:p>
            <a:r>
              <a:rPr lang="en-US" dirty="0"/>
              <a:t>What Is My Role?</a:t>
            </a:r>
          </a:p>
        </p:txBody>
      </p:sp>
      <p:sp>
        <p:nvSpPr>
          <p:cNvPr id="3" name="Content Placeholder 2">
            <a:extLst>
              <a:ext uri="{FF2B5EF4-FFF2-40B4-BE49-F238E27FC236}">
                <a16:creationId xmlns:a16="http://schemas.microsoft.com/office/drawing/2014/main" id="{6E7DC783-BA8E-68AC-B185-8BC4FF41C149}"/>
              </a:ext>
            </a:extLst>
          </p:cNvPr>
          <p:cNvSpPr>
            <a:spLocks noGrp="1"/>
          </p:cNvSpPr>
          <p:nvPr>
            <p:ph idx="1"/>
          </p:nvPr>
        </p:nvSpPr>
        <p:spPr>
          <a:xfrm>
            <a:off x="677334" y="1694329"/>
            <a:ext cx="9004548" cy="4347033"/>
          </a:xfrm>
        </p:spPr>
        <p:txBody>
          <a:bodyPr>
            <a:normAutofit/>
          </a:bodyPr>
          <a:lstStyle/>
          <a:p>
            <a:r>
              <a:rPr lang="en-US" sz="2000" dirty="0"/>
              <a:t>Understand that behavior residents process information differently and you will need to tailor your message to the specific resident.  The same approach will not work with every resident.</a:t>
            </a:r>
          </a:p>
          <a:p>
            <a:r>
              <a:rPr lang="en-US" sz="2000" dirty="0"/>
              <a:t>Understand that </a:t>
            </a:r>
            <a:r>
              <a:rPr lang="en-US" sz="2000" b="1" dirty="0"/>
              <a:t>your</a:t>
            </a:r>
            <a:r>
              <a:rPr lang="en-US" sz="2000" dirty="0"/>
              <a:t> behaviors will cause behaviors in the residents.</a:t>
            </a:r>
          </a:p>
          <a:p>
            <a:r>
              <a:rPr lang="en-US" sz="2000" dirty="0"/>
              <a:t>Know your residents well so that you can communicate effectively with them.</a:t>
            </a:r>
          </a:p>
          <a:p>
            <a:r>
              <a:rPr lang="en-US" sz="2000" dirty="0"/>
              <a:t>Understand how your word choice and your body language impacts the message you are trying to send, positively or negatively.</a:t>
            </a:r>
          </a:p>
          <a:p>
            <a:r>
              <a:rPr lang="en-US" sz="2000" dirty="0"/>
              <a:t>Touch can be therapeutic or intrusive.  Know the individual and how they respond to touch depending on the situation.</a:t>
            </a:r>
          </a:p>
        </p:txBody>
      </p:sp>
    </p:spTree>
    <p:extLst>
      <p:ext uri="{BB962C8B-B14F-4D97-AF65-F5344CB8AC3E}">
        <p14:creationId xmlns:p14="http://schemas.microsoft.com/office/powerpoint/2010/main" val="2986130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0DE5-A8E1-63A2-1938-7713764BA98C}"/>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4DD3F838-811C-9990-86F7-F4104197CF2A}"/>
              </a:ext>
            </a:extLst>
          </p:cNvPr>
          <p:cNvSpPr>
            <a:spLocks noGrp="1"/>
          </p:cNvSpPr>
          <p:nvPr>
            <p:ph idx="1"/>
          </p:nvPr>
        </p:nvSpPr>
        <p:spPr/>
        <p:txBody>
          <a:bodyPr>
            <a:normAutofit/>
          </a:bodyPr>
          <a:lstStyle/>
          <a:p>
            <a:r>
              <a:rPr lang="en-US" sz="2000" dirty="0"/>
              <a:t>1.  What percentage of communication is nonverbal?</a:t>
            </a:r>
          </a:p>
          <a:p>
            <a:pPr lvl="1"/>
            <a:r>
              <a:rPr lang="en-US" sz="2000" dirty="0"/>
              <a:t>A.  55%</a:t>
            </a:r>
          </a:p>
          <a:p>
            <a:pPr lvl="1"/>
            <a:r>
              <a:rPr lang="en-US" sz="2000" dirty="0"/>
              <a:t>B.  38%</a:t>
            </a:r>
          </a:p>
          <a:p>
            <a:pPr lvl="1"/>
            <a:r>
              <a:rPr lang="en-US" sz="2000" dirty="0"/>
              <a:t>C.  93%</a:t>
            </a:r>
          </a:p>
          <a:p>
            <a:pPr lvl="1"/>
            <a:r>
              <a:rPr lang="en-US" sz="2000" dirty="0"/>
              <a:t>D.  7%</a:t>
            </a:r>
          </a:p>
        </p:txBody>
      </p:sp>
    </p:spTree>
    <p:extLst>
      <p:ext uri="{BB962C8B-B14F-4D97-AF65-F5344CB8AC3E}">
        <p14:creationId xmlns:p14="http://schemas.microsoft.com/office/powerpoint/2010/main" val="401129632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C3AEF-83BD-FB24-FE8A-424222B29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16058-2CC1-70FA-968C-7298ECC50E2A}"/>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9390A37D-A011-B2AD-7B72-6B565D245088}"/>
              </a:ext>
            </a:extLst>
          </p:cNvPr>
          <p:cNvSpPr>
            <a:spLocks noGrp="1"/>
          </p:cNvSpPr>
          <p:nvPr>
            <p:ph idx="1"/>
          </p:nvPr>
        </p:nvSpPr>
        <p:spPr/>
        <p:txBody>
          <a:bodyPr>
            <a:normAutofit/>
          </a:bodyPr>
          <a:lstStyle/>
          <a:p>
            <a:r>
              <a:rPr lang="en-US" sz="2000" dirty="0"/>
              <a:t>1.  What percentage of communication is nonverbal?</a:t>
            </a:r>
          </a:p>
          <a:p>
            <a:pPr lvl="1"/>
            <a:r>
              <a:rPr lang="en-US" sz="2000" dirty="0"/>
              <a:t>A.  55%</a:t>
            </a:r>
          </a:p>
          <a:p>
            <a:pPr lvl="1"/>
            <a:r>
              <a:rPr lang="en-US" sz="2000" dirty="0"/>
              <a:t>B.  38%</a:t>
            </a:r>
          </a:p>
          <a:p>
            <a:pPr lvl="1"/>
            <a:r>
              <a:rPr lang="en-US" sz="2000" b="1" dirty="0"/>
              <a:t>C.  93%</a:t>
            </a:r>
          </a:p>
          <a:p>
            <a:pPr lvl="1"/>
            <a:r>
              <a:rPr lang="en-US" sz="2000" dirty="0"/>
              <a:t>D.  7%</a:t>
            </a:r>
          </a:p>
        </p:txBody>
      </p:sp>
    </p:spTree>
    <p:extLst>
      <p:ext uri="{BB962C8B-B14F-4D97-AF65-F5344CB8AC3E}">
        <p14:creationId xmlns:p14="http://schemas.microsoft.com/office/powerpoint/2010/main" val="13577140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E1432-005B-A15F-7B90-94D18B834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280D0E-C140-09C4-F3FA-E3CA42B77A0F}"/>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0647713D-F9A5-6F29-9F51-9D39A3F17F9E}"/>
              </a:ext>
            </a:extLst>
          </p:cNvPr>
          <p:cNvSpPr>
            <a:spLocks noGrp="1"/>
          </p:cNvSpPr>
          <p:nvPr>
            <p:ph idx="1"/>
          </p:nvPr>
        </p:nvSpPr>
        <p:spPr/>
        <p:txBody>
          <a:bodyPr/>
          <a:lstStyle/>
          <a:p>
            <a:r>
              <a:rPr lang="en-US" sz="2000" dirty="0"/>
              <a:t>2.  Which of the following is an example of paraverbal 	  	  	  	  	    communications?</a:t>
            </a:r>
          </a:p>
          <a:p>
            <a:pPr lvl="1"/>
            <a:r>
              <a:rPr lang="en-US" sz="2000" dirty="0"/>
              <a:t>A.  Facial expressions</a:t>
            </a:r>
          </a:p>
          <a:p>
            <a:pPr lvl="1"/>
            <a:r>
              <a:rPr lang="en-US" sz="2000" dirty="0"/>
              <a:t>B.  Tone of voice</a:t>
            </a:r>
          </a:p>
          <a:p>
            <a:pPr lvl="1"/>
            <a:r>
              <a:rPr lang="en-US" sz="2000" dirty="0"/>
              <a:t>C.  Hand gestures</a:t>
            </a:r>
          </a:p>
          <a:p>
            <a:pPr lvl="1"/>
            <a:r>
              <a:rPr lang="en-US" sz="2000" dirty="0"/>
              <a:t>D.  Eye contact</a:t>
            </a:r>
          </a:p>
          <a:p>
            <a:pPr marL="457200" lvl="1" indent="0">
              <a:buNone/>
            </a:pPr>
            <a:endParaRPr lang="en-US" dirty="0"/>
          </a:p>
        </p:txBody>
      </p:sp>
    </p:spTree>
    <p:extLst>
      <p:ext uri="{BB962C8B-B14F-4D97-AF65-F5344CB8AC3E}">
        <p14:creationId xmlns:p14="http://schemas.microsoft.com/office/powerpoint/2010/main" val="13794584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F382-1EE0-7750-A85C-CBF3D3E66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E80F3-528D-4797-62C4-F9B7996936D7}"/>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2E58BDB7-5AC2-18A8-3E5C-1131A6B40EAF}"/>
              </a:ext>
            </a:extLst>
          </p:cNvPr>
          <p:cNvSpPr>
            <a:spLocks noGrp="1"/>
          </p:cNvSpPr>
          <p:nvPr>
            <p:ph idx="1"/>
          </p:nvPr>
        </p:nvSpPr>
        <p:spPr/>
        <p:txBody>
          <a:bodyPr/>
          <a:lstStyle/>
          <a:p>
            <a:r>
              <a:rPr lang="en-US" sz="2000" dirty="0"/>
              <a:t>2.  Which of the following is an example of paraverbal 	  	  	  	  	    communications?</a:t>
            </a:r>
          </a:p>
          <a:p>
            <a:pPr lvl="1"/>
            <a:r>
              <a:rPr lang="en-US" sz="2000" dirty="0"/>
              <a:t>A.  Facial expressions</a:t>
            </a:r>
          </a:p>
          <a:p>
            <a:pPr lvl="1"/>
            <a:r>
              <a:rPr lang="en-US" sz="2000" b="1" dirty="0"/>
              <a:t>B.  Tone of voice</a:t>
            </a:r>
          </a:p>
          <a:p>
            <a:pPr lvl="1"/>
            <a:r>
              <a:rPr lang="en-US" sz="2000" dirty="0"/>
              <a:t>C.  Hand gestures</a:t>
            </a:r>
          </a:p>
          <a:p>
            <a:pPr lvl="1"/>
            <a:r>
              <a:rPr lang="en-US" sz="2000" dirty="0"/>
              <a:t>D.  Eye contact</a:t>
            </a:r>
          </a:p>
          <a:p>
            <a:pPr marL="457200" lvl="1" indent="0">
              <a:buNone/>
            </a:pPr>
            <a:endParaRPr lang="en-US" dirty="0"/>
          </a:p>
        </p:txBody>
      </p:sp>
    </p:spTree>
    <p:extLst>
      <p:ext uri="{BB962C8B-B14F-4D97-AF65-F5344CB8AC3E}">
        <p14:creationId xmlns:p14="http://schemas.microsoft.com/office/powerpoint/2010/main" val="36855972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34316-7DC1-B316-9C27-C6B580D5AD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CA530-B3DA-1EC5-7901-E998A785E278}"/>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B4FA2546-DB00-3846-7176-1582B57F2EBC}"/>
              </a:ext>
            </a:extLst>
          </p:cNvPr>
          <p:cNvSpPr>
            <a:spLocks noGrp="1"/>
          </p:cNvSpPr>
          <p:nvPr>
            <p:ph idx="1"/>
          </p:nvPr>
        </p:nvSpPr>
        <p:spPr/>
        <p:txBody>
          <a:bodyPr>
            <a:normAutofit/>
          </a:bodyPr>
          <a:lstStyle/>
          <a:p>
            <a:r>
              <a:rPr lang="en-US" sz="2000" dirty="0"/>
              <a:t>3.  What is the best approach when communicating with a resident 	 	    who is struggling to process information?</a:t>
            </a:r>
          </a:p>
          <a:p>
            <a:pPr lvl="1"/>
            <a:r>
              <a:rPr lang="en-US" sz="2000" dirty="0"/>
              <a:t>A.  Use long, detailed sentences to explain your point.</a:t>
            </a:r>
          </a:p>
          <a:p>
            <a:pPr lvl="1"/>
            <a:r>
              <a:rPr lang="en-US" sz="2000" dirty="0"/>
              <a:t>B.  Speak loudly to ensure they hear you.</a:t>
            </a:r>
          </a:p>
          <a:p>
            <a:pPr lvl="1"/>
            <a:r>
              <a:rPr lang="en-US" sz="2000" dirty="0"/>
              <a:t>C.  Use gentle, calm words and keep sentences short and simple.</a:t>
            </a:r>
          </a:p>
          <a:p>
            <a:pPr lvl="1"/>
            <a:r>
              <a:rPr lang="en-US" sz="2000" dirty="0"/>
              <a:t>D.  Avoid repeating yourself to prevent frustration.</a:t>
            </a:r>
          </a:p>
        </p:txBody>
      </p:sp>
    </p:spTree>
    <p:extLst>
      <p:ext uri="{BB962C8B-B14F-4D97-AF65-F5344CB8AC3E}">
        <p14:creationId xmlns:p14="http://schemas.microsoft.com/office/powerpoint/2010/main" val="107388417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B62CD-6C2B-4DDC-6BF9-328B138AD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4DDE8-E14B-EA99-191E-58A5C98A9487}"/>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EC2919E7-7EAB-1668-ECDB-DFCD894DC02C}"/>
              </a:ext>
            </a:extLst>
          </p:cNvPr>
          <p:cNvSpPr>
            <a:spLocks noGrp="1"/>
          </p:cNvSpPr>
          <p:nvPr>
            <p:ph idx="1"/>
          </p:nvPr>
        </p:nvSpPr>
        <p:spPr/>
        <p:txBody>
          <a:bodyPr>
            <a:normAutofit/>
          </a:bodyPr>
          <a:lstStyle/>
          <a:p>
            <a:r>
              <a:rPr lang="en-US" sz="2000" dirty="0"/>
              <a:t>3.  What is the best approach when communicating with a resident 	 	    who is struggling to process information?</a:t>
            </a:r>
          </a:p>
          <a:p>
            <a:pPr lvl="1"/>
            <a:r>
              <a:rPr lang="en-US" sz="2000" dirty="0"/>
              <a:t>A.  Use long, detailed sentences to explain your point.</a:t>
            </a:r>
          </a:p>
          <a:p>
            <a:pPr lvl="1"/>
            <a:r>
              <a:rPr lang="en-US" sz="2000" dirty="0"/>
              <a:t>B.  Speak loudly to ensure they hear you.</a:t>
            </a:r>
          </a:p>
          <a:p>
            <a:pPr lvl="1"/>
            <a:r>
              <a:rPr lang="en-US" sz="2000" b="1" dirty="0"/>
              <a:t>C.  Use gentle, calm words and keep sentences short and 		 	   simple.</a:t>
            </a:r>
          </a:p>
          <a:p>
            <a:pPr lvl="1"/>
            <a:r>
              <a:rPr lang="en-US" sz="2000" dirty="0"/>
              <a:t>D.  Avoid repeating yourself to prevent frustration.</a:t>
            </a:r>
          </a:p>
        </p:txBody>
      </p:sp>
    </p:spTree>
    <p:extLst>
      <p:ext uri="{BB962C8B-B14F-4D97-AF65-F5344CB8AC3E}">
        <p14:creationId xmlns:p14="http://schemas.microsoft.com/office/powerpoint/2010/main" val="4813730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8B0AF-3EFF-6922-4178-955784411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1448E-B962-1113-0122-FCAA5CB3990E}"/>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A56AA5E2-ADFC-0A7C-BB1C-44C63F6DDDFB}"/>
              </a:ext>
            </a:extLst>
          </p:cNvPr>
          <p:cNvSpPr>
            <a:spLocks noGrp="1"/>
          </p:cNvSpPr>
          <p:nvPr>
            <p:ph idx="1"/>
          </p:nvPr>
        </p:nvSpPr>
        <p:spPr/>
        <p:txBody>
          <a:bodyPr>
            <a:normAutofit/>
          </a:bodyPr>
          <a:lstStyle/>
          <a:p>
            <a:r>
              <a:rPr lang="en-US" sz="2000" dirty="0"/>
              <a:t>4.  Which type of touch is considered task-oriented but can still carry 	    emotional weight?</a:t>
            </a:r>
          </a:p>
          <a:p>
            <a:pPr lvl="1"/>
            <a:r>
              <a:rPr lang="en-US" sz="2000" dirty="0"/>
              <a:t>A.  Affectionate touch</a:t>
            </a:r>
          </a:p>
          <a:p>
            <a:pPr lvl="1"/>
            <a:r>
              <a:rPr lang="en-US" sz="2000" dirty="0"/>
              <a:t>B.  Functional touch</a:t>
            </a:r>
          </a:p>
          <a:p>
            <a:pPr lvl="1"/>
            <a:r>
              <a:rPr lang="en-US" sz="2000" dirty="0"/>
              <a:t>C.  Protective touch</a:t>
            </a:r>
          </a:p>
          <a:p>
            <a:pPr lvl="1"/>
            <a:r>
              <a:rPr lang="en-US" sz="2000" dirty="0"/>
              <a:t>D.  Aggressive touch</a:t>
            </a:r>
          </a:p>
        </p:txBody>
      </p:sp>
    </p:spTree>
    <p:extLst>
      <p:ext uri="{BB962C8B-B14F-4D97-AF65-F5344CB8AC3E}">
        <p14:creationId xmlns:p14="http://schemas.microsoft.com/office/powerpoint/2010/main" val="29987242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9954E-EC08-AD8A-760F-8983CB639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934DE3-5503-B441-0F23-6AD110D4D2C7}"/>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05C9F6AC-DA83-0D17-2EAA-806218FF7E5E}"/>
              </a:ext>
            </a:extLst>
          </p:cNvPr>
          <p:cNvSpPr>
            <a:spLocks noGrp="1"/>
          </p:cNvSpPr>
          <p:nvPr>
            <p:ph idx="1"/>
          </p:nvPr>
        </p:nvSpPr>
        <p:spPr/>
        <p:txBody>
          <a:bodyPr>
            <a:normAutofit/>
          </a:bodyPr>
          <a:lstStyle/>
          <a:p>
            <a:r>
              <a:rPr lang="en-US" sz="2000" dirty="0"/>
              <a:t>4.  Which type of touch is considered task-oriented but can still carry 	    emotional weight?</a:t>
            </a:r>
          </a:p>
          <a:p>
            <a:pPr lvl="1"/>
            <a:r>
              <a:rPr lang="en-US" sz="2000" dirty="0"/>
              <a:t>A.  Affectionate touch</a:t>
            </a:r>
          </a:p>
          <a:p>
            <a:pPr lvl="1"/>
            <a:r>
              <a:rPr lang="en-US" sz="2000" b="1" dirty="0"/>
              <a:t>B.  Functional touch</a:t>
            </a:r>
          </a:p>
          <a:p>
            <a:pPr lvl="1"/>
            <a:r>
              <a:rPr lang="en-US" sz="2000" dirty="0"/>
              <a:t>C.  Protective touch</a:t>
            </a:r>
          </a:p>
          <a:p>
            <a:pPr lvl="1"/>
            <a:r>
              <a:rPr lang="en-US" sz="2000" dirty="0"/>
              <a:t>D.  Aggressive touch</a:t>
            </a:r>
          </a:p>
        </p:txBody>
      </p:sp>
    </p:spTree>
    <p:extLst>
      <p:ext uri="{BB962C8B-B14F-4D97-AF65-F5344CB8AC3E}">
        <p14:creationId xmlns:p14="http://schemas.microsoft.com/office/powerpoint/2010/main" val="1666370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32AB2-BB0E-17A2-1D02-DDD804D8BD3A}"/>
              </a:ext>
            </a:extLst>
          </p:cNvPr>
          <p:cNvSpPr>
            <a:spLocks noGrp="1"/>
          </p:cNvSpPr>
          <p:nvPr>
            <p:ph type="title"/>
          </p:nvPr>
        </p:nvSpPr>
        <p:spPr/>
        <p:txBody>
          <a:bodyPr/>
          <a:lstStyle/>
          <a:p>
            <a:r>
              <a:rPr lang="en-US" dirty="0"/>
              <a:t>We Can Do Better</a:t>
            </a:r>
          </a:p>
        </p:txBody>
      </p:sp>
      <p:sp>
        <p:nvSpPr>
          <p:cNvPr id="3" name="Content Placeholder 2">
            <a:extLst>
              <a:ext uri="{FF2B5EF4-FFF2-40B4-BE49-F238E27FC236}">
                <a16:creationId xmlns:a16="http://schemas.microsoft.com/office/drawing/2014/main" id="{1DC773FC-C528-004F-1D18-B48BE84B1703}"/>
              </a:ext>
            </a:extLst>
          </p:cNvPr>
          <p:cNvSpPr>
            <a:spLocks noGrp="1"/>
          </p:cNvSpPr>
          <p:nvPr>
            <p:ph idx="1"/>
          </p:nvPr>
        </p:nvSpPr>
        <p:spPr/>
        <p:txBody>
          <a:bodyPr/>
          <a:lstStyle/>
          <a:p>
            <a:r>
              <a:rPr lang="en-US" dirty="0"/>
              <a:t>We are here today, because we can do better.  We CAN provide high quality care to people with both complex medical and  complex behavioral needs.</a:t>
            </a:r>
          </a:p>
          <a:p>
            <a:endParaRPr lang="en-US" dirty="0"/>
          </a:p>
          <a:p>
            <a:r>
              <a:rPr lang="en-US" dirty="0"/>
              <a:t>This training is a step in getting facilities ready to take on the challenges of residents with SMI, and to get you, as a direct care provider, more confident in your abilities to manage a behavior resident.</a:t>
            </a:r>
          </a:p>
        </p:txBody>
      </p:sp>
    </p:spTree>
    <p:extLst>
      <p:ext uri="{BB962C8B-B14F-4D97-AF65-F5344CB8AC3E}">
        <p14:creationId xmlns:p14="http://schemas.microsoft.com/office/powerpoint/2010/main" val="322930021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B2526-5555-C2A5-077B-161DCC914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3324B-42BA-FE50-4FC2-647F005DA039}"/>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4563CB02-4CA7-75E0-69EB-08DA67C087BF}"/>
              </a:ext>
            </a:extLst>
          </p:cNvPr>
          <p:cNvSpPr>
            <a:spLocks noGrp="1"/>
          </p:cNvSpPr>
          <p:nvPr>
            <p:ph idx="1"/>
          </p:nvPr>
        </p:nvSpPr>
        <p:spPr/>
        <p:txBody>
          <a:bodyPr>
            <a:normAutofit/>
          </a:bodyPr>
          <a:lstStyle/>
          <a:p>
            <a:r>
              <a:rPr lang="en-US" sz="2000" dirty="0"/>
              <a:t>5.  What does the E+R=O framework emphasize?</a:t>
            </a:r>
          </a:p>
          <a:p>
            <a:pPr lvl="1"/>
            <a:r>
              <a:rPr lang="en-US" sz="2000" dirty="0"/>
              <a:t>A.  The importance of controlling events to achieve positive 	 	 	   outcomes.</a:t>
            </a:r>
          </a:p>
          <a:p>
            <a:pPr lvl="1"/>
            <a:r>
              <a:rPr lang="en-US" sz="2000" dirty="0"/>
              <a:t>B.  The role of nonverbal communication in determining outcomes.</a:t>
            </a:r>
          </a:p>
          <a:p>
            <a:pPr lvl="1"/>
            <a:r>
              <a:rPr lang="en-US" sz="2000" dirty="0"/>
              <a:t>C.  How your response to an event influences the outcome.</a:t>
            </a:r>
          </a:p>
          <a:p>
            <a:pPr lvl="1"/>
            <a:r>
              <a:rPr lang="en-US" sz="2000" dirty="0"/>
              <a:t>D.  The need to focus solely on verbal communication during crisis.</a:t>
            </a:r>
          </a:p>
        </p:txBody>
      </p:sp>
    </p:spTree>
    <p:extLst>
      <p:ext uri="{BB962C8B-B14F-4D97-AF65-F5344CB8AC3E}">
        <p14:creationId xmlns:p14="http://schemas.microsoft.com/office/powerpoint/2010/main" val="27385037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500D-3DFE-50DD-2329-F5B873AF1F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329A6-E72A-6FDD-A729-B170272DC474}"/>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8E14BF93-B6BE-9A18-8D10-31D9DDAC7A20}"/>
              </a:ext>
            </a:extLst>
          </p:cNvPr>
          <p:cNvSpPr>
            <a:spLocks noGrp="1"/>
          </p:cNvSpPr>
          <p:nvPr>
            <p:ph idx="1"/>
          </p:nvPr>
        </p:nvSpPr>
        <p:spPr/>
        <p:txBody>
          <a:bodyPr>
            <a:normAutofit/>
          </a:bodyPr>
          <a:lstStyle/>
          <a:p>
            <a:r>
              <a:rPr lang="en-US" sz="2000" dirty="0"/>
              <a:t>5.  What does the E+R=O framework emphasize?</a:t>
            </a:r>
          </a:p>
          <a:p>
            <a:pPr lvl="1"/>
            <a:r>
              <a:rPr lang="en-US" sz="2000" dirty="0"/>
              <a:t>A.  The importance of controlling events to achieve positive 	 	 	   outcomes.</a:t>
            </a:r>
          </a:p>
          <a:p>
            <a:pPr lvl="1"/>
            <a:r>
              <a:rPr lang="en-US" sz="2000" dirty="0"/>
              <a:t>B.  The role of nonverbal communication in determining outcomes.</a:t>
            </a:r>
          </a:p>
          <a:p>
            <a:pPr lvl="1"/>
            <a:r>
              <a:rPr lang="en-US" sz="2000" b="1" dirty="0"/>
              <a:t>C.  How your response to an event influences the outcome.</a:t>
            </a:r>
          </a:p>
          <a:p>
            <a:pPr lvl="1"/>
            <a:r>
              <a:rPr lang="en-US" sz="2000" dirty="0"/>
              <a:t>D.  The need to focus solely on verbal communication during crisis.</a:t>
            </a:r>
          </a:p>
        </p:txBody>
      </p:sp>
    </p:spTree>
    <p:extLst>
      <p:ext uri="{BB962C8B-B14F-4D97-AF65-F5344CB8AC3E}">
        <p14:creationId xmlns:p14="http://schemas.microsoft.com/office/powerpoint/2010/main" val="36086813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3BF0-B46A-1EFC-0ED0-A074A1FE41B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C1A355-64CF-89E5-BE5F-DB6618F6B4ED}"/>
              </a:ext>
            </a:extLst>
          </p:cNvPr>
          <p:cNvPicPr>
            <a:picLocks noChangeAspect="1"/>
          </p:cNvPicPr>
          <p:nvPr/>
        </p:nvPicPr>
        <p:blipFill>
          <a:blip r:embed="rId3"/>
          <a:stretch>
            <a:fillRect/>
          </a:stretch>
        </p:blipFill>
        <p:spPr>
          <a:xfrm>
            <a:off x="0" y="0"/>
            <a:ext cx="12192000" cy="6858001"/>
          </a:xfrm>
          <a:prstGeom prst="rect">
            <a:avLst/>
          </a:prstGeom>
        </p:spPr>
      </p:pic>
    </p:spTree>
    <p:extLst>
      <p:ext uri="{BB962C8B-B14F-4D97-AF65-F5344CB8AC3E}">
        <p14:creationId xmlns:p14="http://schemas.microsoft.com/office/powerpoint/2010/main" val="373174807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F32F-D3EA-CEFF-0E18-3522DAC5B772}"/>
              </a:ext>
            </a:extLst>
          </p:cNvPr>
          <p:cNvSpPr>
            <a:spLocks noGrp="1"/>
          </p:cNvSpPr>
          <p:nvPr>
            <p:ph type="title"/>
          </p:nvPr>
        </p:nvSpPr>
        <p:spPr/>
        <p:txBody>
          <a:bodyPr/>
          <a:lstStyle/>
          <a:p>
            <a:r>
              <a:rPr lang="en-US" dirty="0"/>
              <a:t>Module 7</a:t>
            </a:r>
          </a:p>
        </p:txBody>
      </p:sp>
      <p:sp>
        <p:nvSpPr>
          <p:cNvPr id="3" name="Text Placeholder 2">
            <a:extLst>
              <a:ext uri="{FF2B5EF4-FFF2-40B4-BE49-F238E27FC236}">
                <a16:creationId xmlns:a16="http://schemas.microsoft.com/office/drawing/2014/main" id="{EDEDD6CE-20BD-33D1-BDF7-DD346AB6D9BB}"/>
              </a:ext>
            </a:extLst>
          </p:cNvPr>
          <p:cNvSpPr>
            <a:spLocks noGrp="1"/>
          </p:cNvSpPr>
          <p:nvPr>
            <p:ph type="body" idx="1"/>
          </p:nvPr>
        </p:nvSpPr>
        <p:spPr/>
        <p:txBody>
          <a:bodyPr/>
          <a:lstStyle/>
          <a:p>
            <a:r>
              <a:rPr lang="en-US" dirty="0"/>
              <a:t>Critical Event Management</a:t>
            </a:r>
          </a:p>
        </p:txBody>
      </p:sp>
    </p:spTree>
    <p:extLst>
      <p:ext uri="{BB962C8B-B14F-4D97-AF65-F5344CB8AC3E}">
        <p14:creationId xmlns:p14="http://schemas.microsoft.com/office/powerpoint/2010/main" val="9499731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DAA8-4887-F6E7-2A61-A544343BC453}"/>
              </a:ext>
            </a:extLst>
          </p:cNvPr>
          <p:cNvSpPr>
            <a:spLocks noGrp="1"/>
          </p:cNvSpPr>
          <p:nvPr>
            <p:ph type="title"/>
          </p:nvPr>
        </p:nvSpPr>
        <p:spPr>
          <a:xfrm>
            <a:off x="677334" y="609600"/>
            <a:ext cx="8596668" cy="896471"/>
          </a:xfrm>
        </p:spPr>
        <p:txBody>
          <a:bodyPr/>
          <a:lstStyle/>
          <a:p>
            <a:r>
              <a:rPr lang="en-US" dirty="0"/>
              <a:t>What Defines A Critical Event?</a:t>
            </a:r>
          </a:p>
        </p:txBody>
      </p:sp>
      <p:sp>
        <p:nvSpPr>
          <p:cNvPr id="3" name="Content Placeholder 2">
            <a:extLst>
              <a:ext uri="{FF2B5EF4-FFF2-40B4-BE49-F238E27FC236}">
                <a16:creationId xmlns:a16="http://schemas.microsoft.com/office/drawing/2014/main" id="{BE79BFCD-A504-DE90-FF1D-3770D4B60EFC}"/>
              </a:ext>
            </a:extLst>
          </p:cNvPr>
          <p:cNvSpPr>
            <a:spLocks noGrp="1"/>
          </p:cNvSpPr>
          <p:nvPr>
            <p:ph idx="1"/>
          </p:nvPr>
        </p:nvSpPr>
        <p:spPr>
          <a:xfrm>
            <a:off x="677334" y="1506071"/>
            <a:ext cx="8596668" cy="4957482"/>
          </a:xfrm>
        </p:spPr>
        <p:txBody>
          <a:bodyPr>
            <a:normAutofit lnSpcReduction="10000"/>
          </a:bodyPr>
          <a:lstStyle/>
          <a:p>
            <a:r>
              <a:rPr lang="en-US" sz="2800" dirty="0"/>
              <a:t>Anything affecting the health and safety of residents and staff</a:t>
            </a:r>
          </a:p>
          <a:p>
            <a:pPr lvl="1"/>
            <a:r>
              <a:rPr lang="en-US" sz="2800" dirty="0"/>
              <a:t>Suspected abuse, neglect or exploitation</a:t>
            </a:r>
          </a:p>
          <a:p>
            <a:pPr lvl="1"/>
            <a:r>
              <a:rPr lang="en-US" sz="2800" dirty="0"/>
              <a:t>Suspicious deaths – suicide, homicide or accidental</a:t>
            </a:r>
          </a:p>
          <a:p>
            <a:pPr lvl="1"/>
            <a:r>
              <a:rPr lang="en-US" sz="2800" dirty="0"/>
              <a:t>Serious self-harm injury requiring medical care</a:t>
            </a:r>
          </a:p>
          <a:p>
            <a:pPr lvl="1"/>
            <a:r>
              <a:rPr lang="en-US" sz="2800" dirty="0"/>
              <a:t>Elopement</a:t>
            </a:r>
          </a:p>
          <a:p>
            <a:pPr lvl="1"/>
            <a:r>
              <a:rPr lang="en-US" sz="2800" dirty="0"/>
              <a:t>A natural disaster that puts the health and safety of everyone at risk</a:t>
            </a:r>
          </a:p>
          <a:p>
            <a:pPr lvl="1"/>
            <a:r>
              <a:rPr lang="en-US" sz="2800" dirty="0"/>
              <a:t>A fire in the facility.</a:t>
            </a:r>
          </a:p>
        </p:txBody>
      </p:sp>
    </p:spTree>
    <p:extLst>
      <p:ext uri="{BB962C8B-B14F-4D97-AF65-F5344CB8AC3E}">
        <p14:creationId xmlns:p14="http://schemas.microsoft.com/office/powerpoint/2010/main" val="21820697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80C3-C332-F333-91CE-5E437A26A551}"/>
              </a:ext>
            </a:extLst>
          </p:cNvPr>
          <p:cNvSpPr>
            <a:spLocks noGrp="1"/>
          </p:cNvSpPr>
          <p:nvPr>
            <p:ph type="title"/>
          </p:nvPr>
        </p:nvSpPr>
        <p:spPr/>
        <p:txBody>
          <a:bodyPr/>
          <a:lstStyle/>
          <a:p>
            <a:r>
              <a:rPr lang="en-US" dirty="0"/>
              <a:t>What Is My Role?</a:t>
            </a:r>
          </a:p>
        </p:txBody>
      </p:sp>
      <p:sp>
        <p:nvSpPr>
          <p:cNvPr id="3" name="Content Placeholder 2">
            <a:extLst>
              <a:ext uri="{FF2B5EF4-FFF2-40B4-BE49-F238E27FC236}">
                <a16:creationId xmlns:a16="http://schemas.microsoft.com/office/drawing/2014/main" id="{AE1732E5-8043-81D7-3BDF-839401CF5932}"/>
              </a:ext>
            </a:extLst>
          </p:cNvPr>
          <p:cNvSpPr>
            <a:spLocks noGrp="1"/>
          </p:cNvSpPr>
          <p:nvPr>
            <p:ph idx="1"/>
          </p:nvPr>
        </p:nvSpPr>
        <p:spPr>
          <a:xfrm>
            <a:off x="677334" y="1452282"/>
            <a:ext cx="8596668" cy="4921623"/>
          </a:xfrm>
        </p:spPr>
        <p:txBody>
          <a:bodyPr>
            <a:normAutofit lnSpcReduction="10000"/>
          </a:bodyPr>
          <a:lstStyle/>
          <a:p>
            <a:r>
              <a:rPr lang="en-US" sz="2000" dirty="0"/>
              <a:t>Timely reporting to the licensed staff of any situation where you feel that a resident has been abused or mistreated.</a:t>
            </a:r>
          </a:p>
          <a:p>
            <a:r>
              <a:rPr lang="en-US" sz="2000" dirty="0"/>
              <a:t>Frequent observation of the residents, especially those that have self-harming behaviors.  Report your concerns to nursing.</a:t>
            </a:r>
          </a:p>
          <a:p>
            <a:r>
              <a:rPr lang="en-US" sz="2000" dirty="0"/>
              <a:t>You may be asked to provide 1:1 care to a resident who needs a little more support than usual.</a:t>
            </a:r>
          </a:p>
          <a:p>
            <a:r>
              <a:rPr lang="en-US" sz="2000" dirty="0"/>
              <a:t>Assist with relocating residents to another area while the nursing staff is dealing with someone in crisis.  Remove the resident or remove the audience.</a:t>
            </a:r>
          </a:p>
          <a:p>
            <a:r>
              <a:rPr lang="en-US" sz="2000" dirty="0"/>
              <a:t>Knowing your facilities procedures for assisting with locating a missing resident, resident management during inclement weather, and what to do in the event of a fire.  It feels different when you are trying to manage behavior residents.</a:t>
            </a:r>
          </a:p>
          <a:p>
            <a:r>
              <a:rPr lang="en-US" sz="2000" dirty="0"/>
              <a:t>You may be asked to write a statement about your observations of a critical event.</a:t>
            </a:r>
          </a:p>
          <a:p>
            <a:endParaRPr lang="en-US" dirty="0"/>
          </a:p>
        </p:txBody>
      </p:sp>
    </p:spTree>
    <p:extLst>
      <p:ext uri="{BB962C8B-B14F-4D97-AF65-F5344CB8AC3E}">
        <p14:creationId xmlns:p14="http://schemas.microsoft.com/office/powerpoint/2010/main" val="315773054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2A353-6A2A-DE43-780E-CAE82E07EFE5}"/>
              </a:ext>
            </a:extLst>
          </p:cNvPr>
          <p:cNvSpPr>
            <a:spLocks noGrp="1"/>
          </p:cNvSpPr>
          <p:nvPr>
            <p:ph type="title"/>
          </p:nvPr>
        </p:nvSpPr>
        <p:spPr/>
        <p:txBody>
          <a:bodyPr/>
          <a:lstStyle/>
          <a:p>
            <a:r>
              <a:rPr lang="en-US" dirty="0"/>
              <a:t>De-escalation</a:t>
            </a:r>
          </a:p>
        </p:txBody>
      </p:sp>
      <p:pic>
        <p:nvPicPr>
          <p:cNvPr id="4" name="Content Placeholder 3">
            <a:extLst>
              <a:ext uri="{FF2B5EF4-FFF2-40B4-BE49-F238E27FC236}">
                <a16:creationId xmlns:a16="http://schemas.microsoft.com/office/drawing/2014/main" id="{57CD53CF-9A10-D033-C556-96428842430F}"/>
              </a:ext>
            </a:extLst>
          </p:cNvPr>
          <p:cNvPicPr>
            <a:picLocks noGrp="1" noChangeAspect="1"/>
          </p:cNvPicPr>
          <p:nvPr>
            <p:ph idx="1"/>
          </p:nvPr>
        </p:nvPicPr>
        <p:blipFill>
          <a:blip r:embed="rId3"/>
          <a:stretch>
            <a:fillRect/>
          </a:stretch>
        </p:blipFill>
        <p:spPr>
          <a:xfrm>
            <a:off x="677334" y="1165412"/>
            <a:ext cx="10482529" cy="4876613"/>
          </a:xfrm>
          <a:prstGeom prst="rect">
            <a:avLst/>
          </a:prstGeom>
        </p:spPr>
      </p:pic>
    </p:spTree>
    <p:extLst>
      <p:ext uri="{BB962C8B-B14F-4D97-AF65-F5344CB8AC3E}">
        <p14:creationId xmlns:p14="http://schemas.microsoft.com/office/powerpoint/2010/main" val="25332896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6F635-7272-C547-DDE1-9726D0FA687D}"/>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8ED568E-2CA3-DCAC-C2E7-178C20FD70DD}"/>
              </a:ext>
            </a:extLst>
          </p:cNvPr>
          <p:cNvSpPr>
            <a:spLocks noGrp="1"/>
          </p:cNvSpPr>
          <p:nvPr>
            <p:ph idx="1"/>
          </p:nvPr>
        </p:nvSpPr>
        <p:spPr/>
        <p:txBody>
          <a:bodyPr>
            <a:normAutofit/>
          </a:bodyPr>
          <a:lstStyle/>
          <a:p>
            <a:r>
              <a:rPr lang="en-US" sz="2000" dirty="0"/>
              <a:t>Identify what contributes to escalating behaviors and how appropriate staff responses can affect outcomes.</a:t>
            </a:r>
          </a:p>
          <a:p>
            <a:r>
              <a:rPr lang="en-US" sz="2000" dirty="0"/>
              <a:t>Recognize how communication skills are important for building rapport with residents in crisis.</a:t>
            </a:r>
          </a:p>
          <a:p>
            <a:r>
              <a:rPr lang="en-US" sz="2000" dirty="0"/>
              <a:t>Learn strategies and techniques to help manage crisis situations.</a:t>
            </a:r>
          </a:p>
        </p:txBody>
      </p:sp>
    </p:spTree>
    <p:extLst>
      <p:ext uri="{BB962C8B-B14F-4D97-AF65-F5344CB8AC3E}">
        <p14:creationId xmlns:p14="http://schemas.microsoft.com/office/powerpoint/2010/main" val="295968373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11CD-306C-2B93-6844-ED33B2128404}"/>
              </a:ext>
            </a:extLst>
          </p:cNvPr>
          <p:cNvSpPr>
            <a:spLocks noGrp="1"/>
          </p:cNvSpPr>
          <p:nvPr>
            <p:ph type="title"/>
          </p:nvPr>
        </p:nvSpPr>
        <p:spPr>
          <a:xfrm>
            <a:off x="677333" y="609600"/>
            <a:ext cx="8702057" cy="1320800"/>
          </a:xfrm>
        </p:spPr>
        <p:txBody>
          <a:bodyPr/>
          <a:lstStyle/>
          <a:p>
            <a:r>
              <a:rPr lang="en-US" dirty="0"/>
              <a:t>What is the Goal of any De-escalation Strategy?</a:t>
            </a:r>
          </a:p>
        </p:txBody>
      </p:sp>
      <p:sp>
        <p:nvSpPr>
          <p:cNvPr id="3" name="Content Placeholder 2">
            <a:extLst>
              <a:ext uri="{FF2B5EF4-FFF2-40B4-BE49-F238E27FC236}">
                <a16:creationId xmlns:a16="http://schemas.microsoft.com/office/drawing/2014/main" id="{AE2003B1-752C-197F-F51E-DB6F5C19B83A}"/>
              </a:ext>
            </a:extLst>
          </p:cNvPr>
          <p:cNvSpPr>
            <a:spLocks noGrp="1"/>
          </p:cNvSpPr>
          <p:nvPr>
            <p:ph idx="1"/>
          </p:nvPr>
        </p:nvSpPr>
        <p:spPr/>
        <p:txBody>
          <a:bodyPr>
            <a:normAutofit/>
          </a:bodyPr>
          <a:lstStyle/>
          <a:p>
            <a:r>
              <a:rPr lang="en-US" sz="2000" dirty="0"/>
              <a:t>Safety for all – residents and staff</a:t>
            </a:r>
          </a:p>
          <a:p>
            <a:pPr marL="0" indent="0">
              <a:buNone/>
            </a:pPr>
            <a:endParaRPr lang="en-US" sz="2000" dirty="0"/>
          </a:p>
          <a:p>
            <a:r>
              <a:rPr lang="en-US" sz="2000" dirty="0"/>
              <a:t>Understand what is causing the agitation – Get to the “why” of the behavior</a:t>
            </a:r>
          </a:p>
          <a:p>
            <a:pPr marL="0" indent="0">
              <a:buNone/>
            </a:pPr>
            <a:endParaRPr lang="en-US" sz="2000" dirty="0"/>
          </a:p>
          <a:p>
            <a:r>
              <a:rPr lang="en-US" sz="2000" dirty="0"/>
              <a:t>Help the person in crisis get back to a place where they are able to process more rationally</a:t>
            </a:r>
          </a:p>
          <a:p>
            <a:pPr marL="0" indent="0">
              <a:buNone/>
            </a:pPr>
            <a:endParaRPr lang="en-US" sz="2000" dirty="0"/>
          </a:p>
          <a:p>
            <a:r>
              <a:rPr lang="en-US" sz="2000" dirty="0"/>
              <a:t>Restore peace to the kingdom.</a:t>
            </a:r>
          </a:p>
        </p:txBody>
      </p:sp>
    </p:spTree>
    <p:extLst>
      <p:ext uri="{BB962C8B-B14F-4D97-AF65-F5344CB8AC3E}">
        <p14:creationId xmlns:p14="http://schemas.microsoft.com/office/powerpoint/2010/main" val="76211686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73F76-498E-90CC-A607-61058414712C}"/>
              </a:ext>
            </a:extLst>
          </p:cNvPr>
          <p:cNvSpPr>
            <a:spLocks noGrp="1"/>
          </p:cNvSpPr>
          <p:nvPr>
            <p:ph type="title"/>
          </p:nvPr>
        </p:nvSpPr>
        <p:spPr/>
        <p:txBody>
          <a:bodyPr/>
          <a:lstStyle/>
          <a:p>
            <a:r>
              <a:rPr lang="en-US" dirty="0"/>
              <a:t>Escalation -- Defined</a:t>
            </a:r>
          </a:p>
        </p:txBody>
      </p:sp>
      <p:sp>
        <p:nvSpPr>
          <p:cNvPr id="3" name="Content Placeholder 2">
            <a:extLst>
              <a:ext uri="{FF2B5EF4-FFF2-40B4-BE49-F238E27FC236}">
                <a16:creationId xmlns:a16="http://schemas.microsoft.com/office/drawing/2014/main" id="{3A56B9B2-CE4B-58DE-25F1-F1436A507C6D}"/>
              </a:ext>
            </a:extLst>
          </p:cNvPr>
          <p:cNvSpPr>
            <a:spLocks noGrp="1"/>
          </p:cNvSpPr>
          <p:nvPr>
            <p:ph idx="1"/>
          </p:nvPr>
        </p:nvSpPr>
        <p:spPr/>
        <p:txBody>
          <a:bodyPr>
            <a:normAutofit/>
          </a:bodyPr>
          <a:lstStyle/>
          <a:p>
            <a:r>
              <a:rPr lang="en-US" sz="2000" dirty="0"/>
              <a:t>Escalating behavior is when someone becomes more agitated, angry or violent in a situation.</a:t>
            </a:r>
          </a:p>
          <a:p>
            <a:pPr marL="0" indent="0">
              <a:buNone/>
            </a:pPr>
            <a:endParaRPr lang="en-US" sz="2000" dirty="0"/>
          </a:p>
          <a:p>
            <a:r>
              <a:rPr lang="en-US" sz="2000" dirty="0"/>
              <a:t>They can be disruptive or dangerous and pose a risk to the safety of others, both peers and staff.</a:t>
            </a:r>
          </a:p>
          <a:p>
            <a:pPr marL="0" indent="0">
              <a:buNone/>
            </a:pPr>
            <a:endParaRPr lang="en-US" sz="2000" dirty="0"/>
          </a:p>
          <a:p>
            <a:r>
              <a:rPr lang="en-US" sz="2000" dirty="0"/>
              <a:t>Escalation indicates that the person is struggling to maintain control over their emotions.</a:t>
            </a:r>
          </a:p>
        </p:txBody>
      </p:sp>
    </p:spTree>
    <p:extLst>
      <p:ext uri="{BB962C8B-B14F-4D97-AF65-F5344CB8AC3E}">
        <p14:creationId xmlns:p14="http://schemas.microsoft.com/office/powerpoint/2010/main" val="1255525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8BE5-7F14-7B1D-104C-703BE9D310B7}"/>
              </a:ext>
            </a:extLst>
          </p:cNvPr>
          <p:cNvSpPr>
            <a:spLocks noGrp="1"/>
          </p:cNvSpPr>
          <p:nvPr>
            <p:ph type="title"/>
          </p:nvPr>
        </p:nvSpPr>
        <p:spPr/>
        <p:txBody>
          <a:bodyPr/>
          <a:lstStyle/>
          <a:p>
            <a:r>
              <a:rPr lang="en-US" dirty="0"/>
              <a:t>What Is My Role?</a:t>
            </a:r>
          </a:p>
        </p:txBody>
      </p:sp>
      <p:sp>
        <p:nvSpPr>
          <p:cNvPr id="3" name="Content Placeholder 2">
            <a:extLst>
              <a:ext uri="{FF2B5EF4-FFF2-40B4-BE49-F238E27FC236}">
                <a16:creationId xmlns:a16="http://schemas.microsoft.com/office/drawing/2014/main" id="{E146DB10-10FC-F4B0-A6FE-395E2178B761}"/>
              </a:ext>
            </a:extLst>
          </p:cNvPr>
          <p:cNvSpPr>
            <a:spLocks noGrp="1"/>
          </p:cNvSpPr>
          <p:nvPr>
            <p:ph idx="1"/>
          </p:nvPr>
        </p:nvSpPr>
        <p:spPr>
          <a:xfrm>
            <a:off x="677334" y="1739154"/>
            <a:ext cx="9201772" cy="4625788"/>
          </a:xfrm>
        </p:spPr>
        <p:txBody>
          <a:bodyPr>
            <a:noAutofit/>
          </a:bodyPr>
          <a:lstStyle/>
          <a:p>
            <a:r>
              <a:rPr lang="en-US" dirty="0"/>
              <a:t>CNAs are the work horses of any long-term care facility.</a:t>
            </a:r>
          </a:p>
          <a:p>
            <a:r>
              <a:rPr lang="en-US" dirty="0"/>
              <a:t>You spend more time with the residents than any other direct care provider.</a:t>
            </a:r>
          </a:p>
          <a:p>
            <a:r>
              <a:rPr lang="en-US" dirty="0"/>
              <a:t>You can identify subtle changes in the resident’s behaviors and alert the nurses so that interventions can be made quickly.</a:t>
            </a:r>
          </a:p>
          <a:p>
            <a:r>
              <a:rPr lang="en-US" dirty="0"/>
              <a:t>Because of your relationships with the residents, you might be able to get them to do things that other providers can’t.</a:t>
            </a:r>
          </a:p>
          <a:p>
            <a:r>
              <a:rPr lang="en-US" dirty="0"/>
              <a:t>You are often the first line of behavior management – and in fact, you do it all the time and don’t even realize it.  </a:t>
            </a:r>
          </a:p>
          <a:p>
            <a:pPr lvl="1"/>
            <a:r>
              <a:rPr lang="en-US" sz="1800" dirty="0"/>
              <a:t>Redirection</a:t>
            </a:r>
          </a:p>
          <a:p>
            <a:pPr lvl="1"/>
            <a:r>
              <a:rPr lang="en-US" sz="1800" dirty="0"/>
              <a:t>Cueing</a:t>
            </a:r>
          </a:p>
          <a:p>
            <a:pPr lvl="1"/>
            <a:r>
              <a:rPr lang="en-US" sz="1800" dirty="0"/>
              <a:t>1:1 </a:t>
            </a:r>
          </a:p>
          <a:p>
            <a:pPr lvl="1"/>
            <a:r>
              <a:rPr lang="en-US" sz="1800" dirty="0"/>
              <a:t>Limit setting</a:t>
            </a:r>
          </a:p>
        </p:txBody>
      </p:sp>
    </p:spTree>
    <p:extLst>
      <p:ext uri="{BB962C8B-B14F-4D97-AF65-F5344CB8AC3E}">
        <p14:creationId xmlns:p14="http://schemas.microsoft.com/office/powerpoint/2010/main" val="103037981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6540-BC34-B4A9-9A1D-9A1AE732AD4C}"/>
              </a:ext>
            </a:extLst>
          </p:cNvPr>
          <p:cNvSpPr>
            <a:spLocks noGrp="1"/>
          </p:cNvSpPr>
          <p:nvPr>
            <p:ph type="title"/>
          </p:nvPr>
        </p:nvSpPr>
        <p:spPr/>
        <p:txBody>
          <a:bodyPr/>
          <a:lstStyle/>
          <a:p>
            <a:r>
              <a:rPr lang="en-US" dirty="0"/>
              <a:t>How Did We Get Here?</a:t>
            </a:r>
          </a:p>
        </p:txBody>
      </p:sp>
      <p:sp>
        <p:nvSpPr>
          <p:cNvPr id="3" name="Content Placeholder 2">
            <a:extLst>
              <a:ext uri="{FF2B5EF4-FFF2-40B4-BE49-F238E27FC236}">
                <a16:creationId xmlns:a16="http://schemas.microsoft.com/office/drawing/2014/main" id="{E82A1D70-20DD-2B64-4D08-F655008DAA60}"/>
              </a:ext>
            </a:extLst>
          </p:cNvPr>
          <p:cNvSpPr>
            <a:spLocks noGrp="1"/>
          </p:cNvSpPr>
          <p:nvPr>
            <p:ph idx="1"/>
          </p:nvPr>
        </p:nvSpPr>
        <p:spPr>
          <a:xfrm>
            <a:off x="677334" y="1721225"/>
            <a:ext cx="8596668" cy="4320138"/>
          </a:xfrm>
        </p:spPr>
        <p:txBody>
          <a:bodyPr>
            <a:normAutofit/>
          </a:bodyPr>
          <a:lstStyle/>
          <a:p>
            <a:r>
              <a:rPr lang="en-US" sz="2000" dirty="0"/>
              <a:t>What is the trigger for this resident’s escalating behavior?</a:t>
            </a:r>
          </a:p>
          <a:p>
            <a:pPr marL="0" indent="0">
              <a:buNone/>
            </a:pPr>
            <a:endParaRPr lang="en-US" sz="2000" dirty="0"/>
          </a:p>
          <a:p>
            <a:r>
              <a:rPr lang="en-US" sz="2000" dirty="0"/>
              <a:t>What does escalation look like for this particular resident?</a:t>
            </a:r>
          </a:p>
          <a:p>
            <a:pPr marL="0" indent="0">
              <a:buNone/>
            </a:pPr>
            <a:endParaRPr lang="en-US" sz="2000" dirty="0"/>
          </a:p>
          <a:p>
            <a:r>
              <a:rPr lang="en-US" sz="2000" dirty="0"/>
              <a:t>What are contributing factors to this resident’s escalation?</a:t>
            </a:r>
          </a:p>
          <a:p>
            <a:pPr marL="0" indent="0">
              <a:buNone/>
            </a:pPr>
            <a:endParaRPr lang="en-US" sz="2000" dirty="0"/>
          </a:p>
          <a:p>
            <a:r>
              <a:rPr lang="en-US" sz="2000" dirty="0"/>
              <a:t>How does the resident’s SMI impact their escalating behavior?</a:t>
            </a:r>
          </a:p>
        </p:txBody>
      </p:sp>
    </p:spTree>
    <p:extLst>
      <p:ext uri="{BB962C8B-B14F-4D97-AF65-F5344CB8AC3E}">
        <p14:creationId xmlns:p14="http://schemas.microsoft.com/office/powerpoint/2010/main" val="19115320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93EAF-5824-7F95-910E-7472A0AAC433}"/>
              </a:ext>
            </a:extLst>
          </p:cNvPr>
          <p:cNvSpPr>
            <a:spLocks noGrp="1"/>
          </p:cNvSpPr>
          <p:nvPr>
            <p:ph type="title"/>
          </p:nvPr>
        </p:nvSpPr>
        <p:spPr>
          <a:xfrm>
            <a:off x="677333" y="609600"/>
            <a:ext cx="8905937" cy="1320800"/>
          </a:xfrm>
        </p:spPr>
        <p:txBody>
          <a:bodyPr/>
          <a:lstStyle/>
          <a:p>
            <a:r>
              <a:rPr lang="en-US" dirty="0"/>
              <a:t>How Does a Resident Present When Escalating?</a:t>
            </a:r>
          </a:p>
        </p:txBody>
      </p:sp>
      <p:sp>
        <p:nvSpPr>
          <p:cNvPr id="3" name="Content Placeholder 2">
            <a:extLst>
              <a:ext uri="{FF2B5EF4-FFF2-40B4-BE49-F238E27FC236}">
                <a16:creationId xmlns:a16="http://schemas.microsoft.com/office/drawing/2014/main" id="{DC74373B-AB17-AD7D-9856-794D6223659E}"/>
              </a:ext>
            </a:extLst>
          </p:cNvPr>
          <p:cNvSpPr>
            <a:spLocks noGrp="1"/>
          </p:cNvSpPr>
          <p:nvPr>
            <p:ph idx="1"/>
          </p:nvPr>
        </p:nvSpPr>
        <p:spPr>
          <a:xfrm>
            <a:off x="677334" y="2061881"/>
            <a:ext cx="8596668" cy="4374777"/>
          </a:xfrm>
        </p:spPr>
        <p:txBody>
          <a:bodyPr>
            <a:normAutofit lnSpcReduction="10000"/>
          </a:bodyPr>
          <a:lstStyle/>
          <a:p>
            <a:r>
              <a:rPr lang="en-US" sz="2000" dirty="0"/>
              <a:t>Can be different for everyone.</a:t>
            </a:r>
          </a:p>
          <a:p>
            <a:pPr marL="0" indent="0">
              <a:buNone/>
            </a:pPr>
            <a:endParaRPr lang="en-US" sz="2000" dirty="0"/>
          </a:p>
          <a:p>
            <a:r>
              <a:rPr lang="en-US" sz="2000" dirty="0"/>
              <a:t>Recognize early signs that a resident is losing control.</a:t>
            </a:r>
          </a:p>
          <a:p>
            <a:pPr marL="0" indent="0">
              <a:buNone/>
            </a:pPr>
            <a:endParaRPr lang="en-US" sz="2000" dirty="0"/>
          </a:p>
          <a:p>
            <a:r>
              <a:rPr lang="en-US" sz="2000" dirty="0"/>
              <a:t>Pay close attention to any sudden or significant changes in behaviors or a deviation from their behavioral baseline.</a:t>
            </a:r>
          </a:p>
          <a:p>
            <a:pPr marL="0" indent="0">
              <a:buNone/>
            </a:pPr>
            <a:endParaRPr lang="en-US" sz="2000" dirty="0"/>
          </a:p>
          <a:p>
            <a:r>
              <a:rPr lang="en-US" sz="2000" dirty="0"/>
              <a:t>A person often becomes more vocal about their emotions and starts making threats towards others or themselves.</a:t>
            </a:r>
          </a:p>
          <a:p>
            <a:pPr marL="0" indent="0">
              <a:buNone/>
            </a:pPr>
            <a:endParaRPr lang="en-US" sz="2000" dirty="0"/>
          </a:p>
          <a:p>
            <a:r>
              <a:rPr lang="en-US" sz="2000" dirty="0"/>
              <a:t>They may be socially withdrawn and refuse to comply with requests.</a:t>
            </a:r>
          </a:p>
        </p:txBody>
      </p:sp>
    </p:spTree>
    <p:extLst>
      <p:ext uri="{BB962C8B-B14F-4D97-AF65-F5344CB8AC3E}">
        <p14:creationId xmlns:p14="http://schemas.microsoft.com/office/powerpoint/2010/main" val="38678269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7D6E-6622-D60D-7EA3-FA529824E193}"/>
              </a:ext>
            </a:extLst>
          </p:cNvPr>
          <p:cNvSpPr>
            <a:spLocks noGrp="1"/>
          </p:cNvSpPr>
          <p:nvPr>
            <p:ph type="title"/>
          </p:nvPr>
        </p:nvSpPr>
        <p:spPr/>
        <p:txBody>
          <a:bodyPr/>
          <a:lstStyle/>
          <a:p>
            <a:r>
              <a:rPr lang="en-US" dirty="0"/>
              <a:t>How Does a Resident Present When Escalating?</a:t>
            </a:r>
          </a:p>
        </p:txBody>
      </p:sp>
      <p:sp>
        <p:nvSpPr>
          <p:cNvPr id="3" name="Content Placeholder 2">
            <a:extLst>
              <a:ext uri="{FF2B5EF4-FFF2-40B4-BE49-F238E27FC236}">
                <a16:creationId xmlns:a16="http://schemas.microsoft.com/office/drawing/2014/main" id="{71EB2DB9-CDD8-4414-5A1D-3F822AFC07BC}"/>
              </a:ext>
            </a:extLst>
          </p:cNvPr>
          <p:cNvSpPr>
            <a:spLocks noGrp="1"/>
          </p:cNvSpPr>
          <p:nvPr>
            <p:ph idx="1"/>
          </p:nvPr>
        </p:nvSpPr>
        <p:spPr>
          <a:xfrm>
            <a:off x="677334" y="1930401"/>
            <a:ext cx="8596668" cy="4694518"/>
          </a:xfrm>
        </p:spPr>
        <p:txBody>
          <a:bodyPr>
            <a:normAutofit lnSpcReduction="10000"/>
          </a:bodyPr>
          <a:lstStyle/>
          <a:p>
            <a:r>
              <a:rPr lang="en-US" sz="2000" dirty="0"/>
              <a:t>Frustration – a reaction or resistance to information</a:t>
            </a:r>
          </a:p>
          <a:p>
            <a:pPr marL="0" indent="0">
              <a:buNone/>
            </a:pPr>
            <a:endParaRPr lang="en-US" sz="2000" dirty="0"/>
          </a:p>
          <a:p>
            <a:r>
              <a:rPr lang="en-US" sz="2000" dirty="0"/>
              <a:t>Blame – placing responsibility for problems on others</a:t>
            </a:r>
          </a:p>
          <a:p>
            <a:pPr marL="0" indent="0">
              <a:buNone/>
            </a:pPr>
            <a:endParaRPr lang="en-US" sz="2000" dirty="0"/>
          </a:p>
          <a:p>
            <a:r>
              <a:rPr lang="en-US" sz="2000" dirty="0"/>
              <a:t>Anger – a physical change in body posture or disposition</a:t>
            </a:r>
          </a:p>
          <a:p>
            <a:pPr marL="0" indent="0">
              <a:buNone/>
            </a:pPr>
            <a:endParaRPr lang="en-US" sz="2000" dirty="0"/>
          </a:p>
          <a:p>
            <a:r>
              <a:rPr lang="en-US" sz="2000" dirty="0"/>
              <a:t>Hostility – shouting, swearing, or making threatening gestures</a:t>
            </a:r>
          </a:p>
          <a:p>
            <a:pPr marL="0" indent="0">
              <a:buNone/>
            </a:pPr>
            <a:endParaRPr lang="en-US" sz="2000" dirty="0"/>
          </a:p>
          <a:p>
            <a:r>
              <a:rPr lang="en-US" sz="2000" dirty="0"/>
              <a:t>Physical signs – pacing, clenching fists, destroying property</a:t>
            </a:r>
          </a:p>
          <a:p>
            <a:pPr marL="0" indent="0">
              <a:buNone/>
            </a:pPr>
            <a:endParaRPr lang="en-US" sz="2000" dirty="0"/>
          </a:p>
          <a:p>
            <a:r>
              <a:rPr lang="en-US" sz="2000" dirty="0"/>
              <a:t>Reduced communication – silence, withdrawal or isolation.</a:t>
            </a:r>
          </a:p>
        </p:txBody>
      </p:sp>
    </p:spTree>
    <p:extLst>
      <p:ext uri="{BB962C8B-B14F-4D97-AF65-F5344CB8AC3E}">
        <p14:creationId xmlns:p14="http://schemas.microsoft.com/office/powerpoint/2010/main" val="36041564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3EAA-1090-7DEA-2EFE-D364123CF13C}"/>
              </a:ext>
            </a:extLst>
          </p:cNvPr>
          <p:cNvSpPr>
            <a:spLocks noGrp="1"/>
          </p:cNvSpPr>
          <p:nvPr>
            <p:ph type="title"/>
          </p:nvPr>
        </p:nvSpPr>
        <p:spPr/>
        <p:txBody>
          <a:bodyPr/>
          <a:lstStyle/>
          <a:p>
            <a:r>
              <a:rPr lang="en-US" dirty="0"/>
              <a:t>What’s Behind the Escalation?</a:t>
            </a:r>
          </a:p>
        </p:txBody>
      </p:sp>
      <p:sp>
        <p:nvSpPr>
          <p:cNvPr id="3" name="Content Placeholder 2">
            <a:extLst>
              <a:ext uri="{FF2B5EF4-FFF2-40B4-BE49-F238E27FC236}">
                <a16:creationId xmlns:a16="http://schemas.microsoft.com/office/drawing/2014/main" id="{6953BF19-7189-A1AB-6E7C-27A4A08ECF98}"/>
              </a:ext>
            </a:extLst>
          </p:cNvPr>
          <p:cNvSpPr>
            <a:spLocks noGrp="1"/>
          </p:cNvSpPr>
          <p:nvPr>
            <p:ph idx="1"/>
          </p:nvPr>
        </p:nvSpPr>
        <p:spPr>
          <a:xfrm>
            <a:off x="677334" y="1272988"/>
            <a:ext cx="8596668" cy="5109883"/>
          </a:xfrm>
        </p:spPr>
        <p:txBody>
          <a:bodyPr>
            <a:noAutofit/>
          </a:bodyPr>
          <a:lstStyle/>
          <a:p>
            <a:r>
              <a:rPr lang="en-US" dirty="0"/>
              <a:t>Fear, anxiety, stress</a:t>
            </a:r>
          </a:p>
          <a:p>
            <a:endParaRPr lang="en-US" dirty="0"/>
          </a:p>
          <a:p>
            <a:r>
              <a:rPr lang="en-US" dirty="0"/>
              <a:t>Unmet physical or emotional needs</a:t>
            </a:r>
          </a:p>
          <a:p>
            <a:endParaRPr lang="en-US" dirty="0"/>
          </a:p>
          <a:p>
            <a:r>
              <a:rPr lang="en-US" dirty="0"/>
              <a:t>Traumatic experience – trauma history</a:t>
            </a:r>
          </a:p>
          <a:p>
            <a:pPr marL="0" indent="0">
              <a:buNone/>
            </a:pPr>
            <a:endParaRPr lang="en-US" dirty="0"/>
          </a:p>
          <a:p>
            <a:r>
              <a:rPr lang="en-US" dirty="0"/>
              <a:t>Pain</a:t>
            </a:r>
          </a:p>
          <a:p>
            <a:pPr marL="0" indent="0">
              <a:buNone/>
            </a:pPr>
            <a:endParaRPr lang="en-US" dirty="0"/>
          </a:p>
          <a:p>
            <a:r>
              <a:rPr lang="en-US" dirty="0"/>
              <a:t>Impaired cognitive ability (ID, SMI, or Dementia)</a:t>
            </a:r>
          </a:p>
          <a:p>
            <a:pPr marL="0" indent="0">
              <a:buNone/>
            </a:pPr>
            <a:endParaRPr lang="en-US" dirty="0"/>
          </a:p>
          <a:p>
            <a:r>
              <a:rPr lang="en-US" dirty="0"/>
              <a:t>Impaired communication skills</a:t>
            </a:r>
          </a:p>
          <a:p>
            <a:pPr marL="0" indent="0">
              <a:buNone/>
            </a:pPr>
            <a:endParaRPr lang="en-US" dirty="0"/>
          </a:p>
          <a:p>
            <a:r>
              <a:rPr lang="en-US" dirty="0"/>
              <a:t>Frustration</a:t>
            </a:r>
          </a:p>
        </p:txBody>
      </p:sp>
    </p:spTree>
    <p:extLst>
      <p:ext uri="{BB962C8B-B14F-4D97-AF65-F5344CB8AC3E}">
        <p14:creationId xmlns:p14="http://schemas.microsoft.com/office/powerpoint/2010/main" val="182250789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494F92B-CB28-76C9-5696-53F2D44C02D2}"/>
              </a:ext>
            </a:extLst>
          </p:cNvPr>
          <p:cNvGraphicFramePr>
            <a:graphicFrameLocks noChangeAspect="1"/>
          </p:cNvGraphicFramePr>
          <p:nvPr>
            <p:extLst>
              <p:ext uri="{D42A27DB-BD31-4B8C-83A1-F6EECF244321}">
                <p14:modId xmlns:p14="http://schemas.microsoft.com/office/powerpoint/2010/main" val="1387001545"/>
              </p:ext>
            </p:extLst>
          </p:nvPr>
        </p:nvGraphicFramePr>
        <p:xfrm>
          <a:off x="677333" y="851647"/>
          <a:ext cx="9076267" cy="5696510"/>
        </p:xfrm>
        <a:graphic>
          <a:graphicData uri="http://schemas.openxmlformats.org/presentationml/2006/ole">
            <mc:AlternateContent xmlns:mc="http://schemas.openxmlformats.org/markup-compatibility/2006">
              <mc:Choice xmlns:v="urn:schemas-microsoft-com:vml" Requires="v">
                <p:oleObj spid="_x0000_s1027" name="Document" r:id="rId4" imgW="8237860" imgH="5772026" progId="Word.Document.12">
                  <p:embed/>
                </p:oleObj>
              </mc:Choice>
              <mc:Fallback>
                <p:oleObj name="Document" r:id="rId4" imgW="8237860" imgH="5772026" progId="Word.Document.12">
                  <p:embed/>
                  <p:pic>
                    <p:nvPicPr>
                      <p:cNvPr id="2" name="Object 1">
                        <a:extLst>
                          <a:ext uri="{FF2B5EF4-FFF2-40B4-BE49-F238E27FC236}">
                            <a16:creationId xmlns:a16="http://schemas.microsoft.com/office/drawing/2014/main" id="{3494F92B-CB28-76C9-5696-53F2D44C02D2}"/>
                          </a:ext>
                        </a:extLst>
                      </p:cNvPr>
                      <p:cNvPicPr/>
                      <p:nvPr/>
                    </p:nvPicPr>
                    <p:blipFill>
                      <a:blip r:embed="rId5"/>
                      <a:stretch>
                        <a:fillRect/>
                      </a:stretch>
                    </p:blipFill>
                    <p:spPr>
                      <a:xfrm>
                        <a:off x="677333" y="851647"/>
                        <a:ext cx="9076267" cy="5696510"/>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FCA1825-7B13-B4AC-6309-A490664CDE65}"/>
              </a:ext>
            </a:extLst>
          </p:cNvPr>
          <p:cNvSpPr>
            <a:spLocks noGrp="1"/>
          </p:cNvSpPr>
          <p:nvPr>
            <p:ph type="title"/>
          </p:nvPr>
        </p:nvSpPr>
        <p:spPr>
          <a:xfrm>
            <a:off x="677334" y="179294"/>
            <a:ext cx="8237538" cy="762000"/>
          </a:xfrm>
        </p:spPr>
        <p:txBody>
          <a:bodyPr>
            <a:normAutofit/>
          </a:bodyPr>
          <a:lstStyle/>
          <a:p>
            <a:r>
              <a:rPr lang="en-US" dirty="0"/>
              <a:t>How SMI Impacts Escalation</a:t>
            </a:r>
          </a:p>
        </p:txBody>
      </p:sp>
    </p:spTree>
    <p:extLst>
      <p:ext uri="{BB962C8B-B14F-4D97-AF65-F5344CB8AC3E}">
        <p14:creationId xmlns:p14="http://schemas.microsoft.com/office/powerpoint/2010/main" val="27535933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8EC5-DEBD-6063-DDCF-6A388598B306}"/>
              </a:ext>
            </a:extLst>
          </p:cNvPr>
          <p:cNvSpPr>
            <a:spLocks noGrp="1"/>
          </p:cNvSpPr>
          <p:nvPr>
            <p:ph type="title"/>
          </p:nvPr>
        </p:nvSpPr>
        <p:spPr/>
        <p:txBody>
          <a:bodyPr/>
          <a:lstStyle/>
          <a:p>
            <a:r>
              <a:rPr lang="en-US" dirty="0"/>
              <a:t>Time to Turn Down the Heat</a:t>
            </a:r>
          </a:p>
        </p:txBody>
      </p:sp>
      <p:sp>
        <p:nvSpPr>
          <p:cNvPr id="3" name="Content Placeholder 2">
            <a:extLst>
              <a:ext uri="{FF2B5EF4-FFF2-40B4-BE49-F238E27FC236}">
                <a16:creationId xmlns:a16="http://schemas.microsoft.com/office/drawing/2014/main" id="{A6CA756C-D211-B709-1046-9D6C5999CD1F}"/>
              </a:ext>
            </a:extLst>
          </p:cNvPr>
          <p:cNvSpPr>
            <a:spLocks noGrp="1"/>
          </p:cNvSpPr>
          <p:nvPr>
            <p:ph idx="1"/>
          </p:nvPr>
        </p:nvSpPr>
        <p:spPr>
          <a:xfrm>
            <a:off x="677334" y="1766047"/>
            <a:ext cx="8596668" cy="4275315"/>
          </a:xfrm>
        </p:spPr>
        <p:txBody>
          <a:bodyPr>
            <a:normAutofit/>
          </a:bodyPr>
          <a:lstStyle/>
          <a:p>
            <a:r>
              <a:rPr lang="en-US" sz="2000" dirty="0"/>
              <a:t>Get in front of escalating behaviors</a:t>
            </a:r>
          </a:p>
          <a:p>
            <a:pPr marL="0" indent="0">
              <a:buNone/>
            </a:pPr>
            <a:endParaRPr lang="en-US" sz="2000" dirty="0"/>
          </a:p>
          <a:p>
            <a:r>
              <a:rPr lang="en-US" sz="2000" dirty="0"/>
              <a:t>Create a safe environment – remove any objects that could be used to cause harm and provide quiet space.</a:t>
            </a:r>
          </a:p>
          <a:p>
            <a:pPr marL="0" indent="0">
              <a:buNone/>
            </a:pPr>
            <a:endParaRPr lang="en-US" sz="2000" dirty="0"/>
          </a:p>
          <a:p>
            <a:r>
              <a:rPr lang="en-US" sz="2000" dirty="0"/>
              <a:t>Use communication, empathy and problem solving to stabilize, slow or reduce the intensity of the situation.</a:t>
            </a:r>
          </a:p>
          <a:p>
            <a:pPr marL="0" indent="0">
              <a:buNone/>
            </a:pPr>
            <a:endParaRPr lang="en-US" sz="2000" dirty="0"/>
          </a:p>
          <a:p>
            <a:r>
              <a:rPr lang="en-US" sz="2000" dirty="0"/>
              <a:t>Monitor your own behaviors and emotions.  While you cannot control other’s behaviors, how YOU respond will affect whether the situation continues to escalate or defuse.</a:t>
            </a:r>
          </a:p>
        </p:txBody>
      </p:sp>
    </p:spTree>
    <p:extLst>
      <p:ext uri="{BB962C8B-B14F-4D97-AF65-F5344CB8AC3E}">
        <p14:creationId xmlns:p14="http://schemas.microsoft.com/office/powerpoint/2010/main" val="36259368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6FB0-AF23-9E28-3B36-4298C08A26E7}"/>
              </a:ext>
            </a:extLst>
          </p:cNvPr>
          <p:cNvSpPr>
            <a:spLocks noGrp="1"/>
          </p:cNvSpPr>
          <p:nvPr>
            <p:ph type="title"/>
          </p:nvPr>
        </p:nvSpPr>
        <p:spPr>
          <a:xfrm>
            <a:off x="677334" y="609600"/>
            <a:ext cx="8596668" cy="842682"/>
          </a:xfrm>
        </p:spPr>
        <p:txBody>
          <a:bodyPr/>
          <a:lstStyle/>
          <a:p>
            <a:r>
              <a:rPr lang="en-US" dirty="0"/>
              <a:t>E = R = O</a:t>
            </a:r>
          </a:p>
        </p:txBody>
      </p:sp>
      <p:sp>
        <p:nvSpPr>
          <p:cNvPr id="3" name="Content Placeholder 2">
            <a:extLst>
              <a:ext uri="{FF2B5EF4-FFF2-40B4-BE49-F238E27FC236}">
                <a16:creationId xmlns:a16="http://schemas.microsoft.com/office/drawing/2014/main" id="{8EAF4614-21F9-1447-C7F3-B116499193CA}"/>
              </a:ext>
            </a:extLst>
          </p:cNvPr>
          <p:cNvSpPr>
            <a:spLocks noGrp="1"/>
          </p:cNvSpPr>
          <p:nvPr>
            <p:ph idx="1"/>
          </p:nvPr>
        </p:nvSpPr>
        <p:spPr>
          <a:xfrm>
            <a:off x="677334" y="1371601"/>
            <a:ext cx="8596668" cy="4669762"/>
          </a:xfrm>
        </p:spPr>
        <p:txBody>
          <a:bodyPr>
            <a:normAutofit lnSpcReduction="10000"/>
          </a:bodyPr>
          <a:lstStyle/>
          <a:p>
            <a:r>
              <a:rPr lang="en-US" sz="2000" dirty="0"/>
              <a:t>Event + Response = Outcome</a:t>
            </a:r>
          </a:p>
          <a:p>
            <a:pPr marL="0" indent="0">
              <a:buNone/>
            </a:pPr>
            <a:endParaRPr lang="en-US" sz="2000" dirty="0"/>
          </a:p>
          <a:p>
            <a:r>
              <a:rPr lang="en-US" sz="2000" dirty="0"/>
              <a:t>An outcome – either positive or negative – is the result of how you respond to an event, not just the result of the event itself.</a:t>
            </a:r>
          </a:p>
          <a:p>
            <a:pPr marL="0" indent="0">
              <a:buNone/>
            </a:pPr>
            <a:endParaRPr lang="en-US" sz="2000" dirty="0"/>
          </a:p>
          <a:p>
            <a:r>
              <a:rPr lang="en-US" sz="2000" dirty="0"/>
              <a:t>It is about owning your response to life’s events to control the outcome.</a:t>
            </a:r>
          </a:p>
          <a:p>
            <a:pPr marL="0" indent="0">
              <a:buNone/>
            </a:pPr>
            <a:endParaRPr lang="en-US" sz="2000" dirty="0"/>
          </a:p>
          <a:p>
            <a:r>
              <a:rPr lang="en-US" sz="2000" dirty="0"/>
              <a:t>Life is a series of events, and while we have little control over most events, we do have control over our responses.</a:t>
            </a:r>
          </a:p>
          <a:p>
            <a:pPr marL="0" indent="0">
              <a:buNone/>
            </a:pPr>
            <a:endParaRPr lang="en-US" sz="2000" dirty="0"/>
          </a:p>
          <a:p>
            <a:r>
              <a:rPr lang="en-US" sz="2000" dirty="0"/>
              <a:t>Tone of voice, volume, word choice, body language, eye contact</a:t>
            </a:r>
          </a:p>
        </p:txBody>
      </p:sp>
    </p:spTree>
    <p:extLst>
      <p:ext uri="{BB962C8B-B14F-4D97-AF65-F5344CB8AC3E}">
        <p14:creationId xmlns:p14="http://schemas.microsoft.com/office/powerpoint/2010/main" val="37248626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C984-08EF-465C-9EC5-20D787C4EBFD}"/>
              </a:ext>
            </a:extLst>
          </p:cNvPr>
          <p:cNvSpPr>
            <a:spLocks noGrp="1"/>
          </p:cNvSpPr>
          <p:nvPr>
            <p:ph type="title"/>
          </p:nvPr>
        </p:nvSpPr>
        <p:spPr>
          <a:xfrm>
            <a:off x="677334" y="609600"/>
            <a:ext cx="8596668" cy="842682"/>
          </a:xfrm>
        </p:spPr>
        <p:txBody>
          <a:bodyPr/>
          <a:lstStyle/>
          <a:p>
            <a:r>
              <a:rPr lang="en-US" dirty="0"/>
              <a:t>Strategies to Defuse Difficult Situations</a:t>
            </a:r>
          </a:p>
        </p:txBody>
      </p:sp>
      <p:sp>
        <p:nvSpPr>
          <p:cNvPr id="3" name="Content Placeholder 2">
            <a:extLst>
              <a:ext uri="{FF2B5EF4-FFF2-40B4-BE49-F238E27FC236}">
                <a16:creationId xmlns:a16="http://schemas.microsoft.com/office/drawing/2014/main" id="{942D57D7-04E6-E8BC-10B7-CFF0A774006B}"/>
              </a:ext>
            </a:extLst>
          </p:cNvPr>
          <p:cNvSpPr>
            <a:spLocks noGrp="1"/>
          </p:cNvSpPr>
          <p:nvPr>
            <p:ph idx="1"/>
          </p:nvPr>
        </p:nvSpPr>
        <p:spPr>
          <a:xfrm>
            <a:off x="677334" y="1559859"/>
            <a:ext cx="8596668" cy="4957482"/>
          </a:xfrm>
        </p:spPr>
        <p:txBody>
          <a:bodyPr>
            <a:normAutofit fontScale="92500" lnSpcReduction="10000"/>
          </a:bodyPr>
          <a:lstStyle/>
          <a:p>
            <a:r>
              <a:rPr lang="en-US" sz="2000" dirty="0"/>
              <a:t>Every behavior is an attempt at communication</a:t>
            </a:r>
          </a:p>
          <a:p>
            <a:pPr marL="0" indent="0">
              <a:buNone/>
            </a:pPr>
            <a:endParaRPr lang="en-US" sz="2000" dirty="0"/>
          </a:p>
          <a:p>
            <a:r>
              <a:rPr lang="en-US" sz="2000" dirty="0"/>
              <a:t>Know how a particular resident calms down</a:t>
            </a:r>
          </a:p>
          <a:p>
            <a:pPr marL="0" indent="0">
              <a:buNone/>
            </a:pPr>
            <a:endParaRPr lang="en-US" sz="2000" dirty="0"/>
          </a:p>
          <a:p>
            <a:r>
              <a:rPr lang="en-US" sz="2000" dirty="0"/>
              <a:t>Use your environment to your advantage – be aware of your surroundings</a:t>
            </a:r>
          </a:p>
          <a:p>
            <a:pPr marL="0" indent="0">
              <a:buNone/>
            </a:pPr>
            <a:endParaRPr lang="en-US" sz="2000" dirty="0"/>
          </a:p>
          <a:p>
            <a:r>
              <a:rPr lang="en-US" sz="2000" dirty="0"/>
              <a:t>Use staff that have a good relationship with the resident to assist you in helping them calm down</a:t>
            </a:r>
          </a:p>
          <a:p>
            <a:pPr marL="0" indent="0">
              <a:buNone/>
            </a:pPr>
            <a:endParaRPr lang="en-US" sz="2000" dirty="0"/>
          </a:p>
          <a:p>
            <a:r>
              <a:rPr lang="en-US" sz="2000" dirty="0"/>
              <a:t>Do not match their energy – avoid over-reacting</a:t>
            </a:r>
          </a:p>
          <a:p>
            <a:pPr marL="0" indent="0">
              <a:buNone/>
            </a:pPr>
            <a:endParaRPr lang="en-US" sz="2000" dirty="0"/>
          </a:p>
          <a:p>
            <a:r>
              <a:rPr lang="en-US" sz="2000" dirty="0"/>
              <a:t>Keep communication direct – not defensive.  Use short, clear concise words and phrases.</a:t>
            </a:r>
          </a:p>
        </p:txBody>
      </p:sp>
    </p:spTree>
    <p:extLst>
      <p:ext uri="{BB962C8B-B14F-4D97-AF65-F5344CB8AC3E}">
        <p14:creationId xmlns:p14="http://schemas.microsoft.com/office/powerpoint/2010/main" val="197769725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9CAF-7375-988E-8AC0-C074DA2EC87D}"/>
              </a:ext>
            </a:extLst>
          </p:cNvPr>
          <p:cNvSpPr>
            <a:spLocks noGrp="1"/>
          </p:cNvSpPr>
          <p:nvPr>
            <p:ph type="title"/>
          </p:nvPr>
        </p:nvSpPr>
        <p:spPr>
          <a:xfrm>
            <a:off x="677334" y="609600"/>
            <a:ext cx="8596668" cy="779929"/>
          </a:xfrm>
        </p:spPr>
        <p:txBody>
          <a:bodyPr/>
          <a:lstStyle/>
          <a:p>
            <a:r>
              <a:rPr lang="en-US" dirty="0"/>
              <a:t>Strategies to Defuse Difficult Situations</a:t>
            </a:r>
          </a:p>
        </p:txBody>
      </p:sp>
      <p:sp>
        <p:nvSpPr>
          <p:cNvPr id="3" name="Content Placeholder 2">
            <a:extLst>
              <a:ext uri="{FF2B5EF4-FFF2-40B4-BE49-F238E27FC236}">
                <a16:creationId xmlns:a16="http://schemas.microsoft.com/office/drawing/2014/main" id="{5E7AC24E-F18D-13EF-911E-30437C7B352D}"/>
              </a:ext>
            </a:extLst>
          </p:cNvPr>
          <p:cNvSpPr>
            <a:spLocks noGrp="1"/>
          </p:cNvSpPr>
          <p:nvPr>
            <p:ph idx="1"/>
          </p:nvPr>
        </p:nvSpPr>
        <p:spPr>
          <a:xfrm>
            <a:off x="677334" y="1389529"/>
            <a:ext cx="8596668" cy="5118847"/>
          </a:xfrm>
        </p:spPr>
        <p:txBody>
          <a:bodyPr>
            <a:normAutofit fontScale="92500" lnSpcReduction="10000"/>
          </a:bodyPr>
          <a:lstStyle/>
          <a:p>
            <a:r>
              <a:rPr lang="en-US" sz="2000" dirty="0"/>
              <a:t>Set limits and boundaries</a:t>
            </a:r>
          </a:p>
          <a:p>
            <a:pPr marL="0" indent="0">
              <a:buNone/>
            </a:pPr>
            <a:endParaRPr lang="en-US" sz="2000" dirty="0"/>
          </a:p>
          <a:p>
            <a:r>
              <a:rPr lang="en-US" sz="2000" dirty="0"/>
              <a:t>Do not allow yourself to be pulled into power struggles – “don’t pick up the rope”</a:t>
            </a:r>
          </a:p>
          <a:p>
            <a:pPr marL="0" indent="0">
              <a:buNone/>
            </a:pPr>
            <a:endParaRPr lang="en-US" sz="2000" dirty="0"/>
          </a:p>
          <a:p>
            <a:r>
              <a:rPr lang="en-US" sz="2000" dirty="0"/>
              <a:t>Use silence to allow the resident time to process</a:t>
            </a:r>
          </a:p>
          <a:p>
            <a:pPr marL="0" indent="0">
              <a:buNone/>
            </a:pPr>
            <a:endParaRPr lang="en-US" sz="2000" dirty="0"/>
          </a:p>
          <a:p>
            <a:r>
              <a:rPr lang="en-US" sz="2000" dirty="0"/>
              <a:t>Empathize with the resident’s feelings – not the behavior</a:t>
            </a:r>
          </a:p>
          <a:p>
            <a:pPr marL="0" indent="0">
              <a:buNone/>
            </a:pPr>
            <a:endParaRPr lang="en-US" sz="2000" dirty="0"/>
          </a:p>
          <a:p>
            <a:r>
              <a:rPr lang="en-US" sz="2000" dirty="0"/>
              <a:t>Utilize non-pharmacologic interventions as the resident starts to calm down</a:t>
            </a:r>
          </a:p>
          <a:p>
            <a:pPr marL="0" indent="0">
              <a:buNone/>
            </a:pPr>
            <a:endParaRPr lang="en-US" sz="2000" dirty="0"/>
          </a:p>
          <a:p>
            <a:r>
              <a:rPr lang="en-US" sz="2000" dirty="0"/>
              <a:t>Talk about how to prevent them from feeling like this again – how do we prevent this type of outburst going forward?</a:t>
            </a:r>
          </a:p>
        </p:txBody>
      </p:sp>
    </p:spTree>
    <p:extLst>
      <p:ext uri="{BB962C8B-B14F-4D97-AF65-F5344CB8AC3E}">
        <p14:creationId xmlns:p14="http://schemas.microsoft.com/office/powerpoint/2010/main" val="34411876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4306-A1CB-0CC5-2012-BC52C27314BF}"/>
              </a:ext>
            </a:extLst>
          </p:cNvPr>
          <p:cNvSpPr>
            <a:spLocks noGrp="1"/>
          </p:cNvSpPr>
          <p:nvPr>
            <p:ph type="title"/>
          </p:nvPr>
        </p:nvSpPr>
        <p:spPr>
          <a:xfrm>
            <a:off x="677334" y="609600"/>
            <a:ext cx="8596668" cy="851647"/>
          </a:xfrm>
        </p:spPr>
        <p:txBody>
          <a:bodyPr/>
          <a:lstStyle/>
          <a:p>
            <a:r>
              <a:rPr lang="en-US" dirty="0"/>
              <a:t>Strategies to Defuse Difficult Situations</a:t>
            </a:r>
          </a:p>
        </p:txBody>
      </p:sp>
      <p:sp>
        <p:nvSpPr>
          <p:cNvPr id="3" name="Content Placeholder 2">
            <a:extLst>
              <a:ext uri="{FF2B5EF4-FFF2-40B4-BE49-F238E27FC236}">
                <a16:creationId xmlns:a16="http://schemas.microsoft.com/office/drawing/2014/main" id="{857D8DB1-66FD-7597-5FD4-9F81F090D235}"/>
              </a:ext>
            </a:extLst>
          </p:cNvPr>
          <p:cNvSpPr>
            <a:spLocks noGrp="1"/>
          </p:cNvSpPr>
          <p:nvPr>
            <p:ph idx="1"/>
          </p:nvPr>
        </p:nvSpPr>
        <p:spPr>
          <a:xfrm>
            <a:off x="677334" y="1461247"/>
            <a:ext cx="8596668" cy="4580115"/>
          </a:xfrm>
        </p:spPr>
        <p:txBody>
          <a:bodyPr>
            <a:normAutofit/>
          </a:bodyPr>
          <a:lstStyle/>
          <a:p>
            <a:r>
              <a:rPr lang="en-US" sz="2000" dirty="0"/>
              <a:t>Proactive use of PRN medications</a:t>
            </a:r>
          </a:p>
          <a:p>
            <a:pPr marL="0" indent="0">
              <a:buNone/>
            </a:pPr>
            <a:endParaRPr lang="en-US" sz="2000" dirty="0"/>
          </a:p>
          <a:p>
            <a:r>
              <a:rPr lang="en-US" sz="2000" dirty="0"/>
              <a:t>De-escalation doesn’t prevent all challenging behaviors from happening.  Have a Plan B.</a:t>
            </a:r>
          </a:p>
          <a:p>
            <a:pPr marL="0" indent="0">
              <a:buNone/>
            </a:pPr>
            <a:endParaRPr lang="en-US" sz="2000" dirty="0"/>
          </a:p>
          <a:p>
            <a:r>
              <a:rPr lang="en-US" sz="2000" dirty="0"/>
              <a:t>De-brief those staff that were involved in the crisis or peer residents who are agitated because they witnessed the event.</a:t>
            </a:r>
          </a:p>
          <a:p>
            <a:pPr marL="0" indent="0">
              <a:buNone/>
            </a:pPr>
            <a:endParaRPr lang="en-US" sz="2000" dirty="0"/>
          </a:p>
          <a:p>
            <a:r>
              <a:rPr lang="en-US" sz="2000" dirty="0"/>
              <a:t>Love them on their worst days the same way that you love them on their best days – because that it when they need it the most.</a:t>
            </a:r>
          </a:p>
        </p:txBody>
      </p:sp>
    </p:spTree>
    <p:extLst>
      <p:ext uri="{BB962C8B-B14F-4D97-AF65-F5344CB8AC3E}">
        <p14:creationId xmlns:p14="http://schemas.microsoft.com/office/powerpoint/2010/main" val="2056599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09E7-BE42-187C-B793-36A5BB736897}"/>
              </a:ext>
            </a:extLst>
          </p:cNvPr>
          <p:cNvSpPr>
            <a:spLocks noGrp="1"/>
          </p:cNvSpPr>
          <p:nvPr>
            <p:ph type="title"/>
          </p:nvPr>
        </p:nvSpPr>
        <p:spPr/>
        <p:txBody>
          <a:bodyPr/>
          <a:lstStyle/>
          <a:p>
            <a:r>
              <a:rPr lang="en-US" dirty="0"/>
              <a:t>Module 1</a:t>
            </a:r>
          </a:p>
        </p:txBody>
      </p:sp>
      <p:sp>
        <p:nvSpPr>
          <p:cNvPr id="3" name="Text Placeholder 2">
            <a:extLst>
              <a:ext uri="{FF2B5EF4-FFF2-40B4-BE49-F238E27FC236}">
                <a16:creationId xmlns:a16="http://schemas.microsoft.com/office/drawing/2014/main" id="{1F582360-4D88-0509-C6E6-DE679BC82F9C}"/>
              </a:ext>
            </a:extLst>
          </p:cNvPr>
          <p:cNvSpPr>
            <a:spLocks noGrp="1"/>
          </p:cNvSpPr>
          <p:nvPr>
            <p:ph type="body" idx="1"/>
          </p:nvPr>
        </p:nvSpPr>
        <p:spPr/>
        <p:txBody>
          <a:bodyPr/>
          <a:lstStyle/>
          <a:p>
            <a:r>
              <a:rPr lang="en-US" dirty="0"/>
              <a:t>Introduction</a:t>
            </a:r>
          </a:p>
        </p:txBody>
      </p:sp>
    </p:spTree>
    <p:extLst>
      <p:ext uri="{BB962C8B-B14F-4D97-AF65-F5344CB8AC3E}">
        <p14:creationId xmlns:p14="http://schemas.microsoft.com/office/powerpoint/2010/main" val="3007110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C937B-936A-F3C2-ED71-C956D96B61CC}"/>
              </a:ext>
            </a:extLst>
          </p:cNvPr>
          <p:cNvSpPr>
            <a:spLocks noGrp="1"/>
          </p:cNvSpPr>
          <p:nvPr>
            <p:ph type="title"/>
          </p:nvPr>
        </p:nvSpPr>
        <p:spPr/>
        <p:txBody>
          <a:bodyPr>
            <a:noAutofit/>
          </a:bodyPr>
          <a:lstStyle/>
          <a:p>
            <a:pPr algn="ctr"/>
            <a:r>
              <a:rPr lang="en-US" sz="2800" dirty="0"/>
              <a:t>YOU are an integral part of the healthcare team!</a:t>
            </a:r>
          </a:p>
        </p:txBody>
      </p:sp>
      <p:pic>
        <p:nvPicPr>
          <p:cNvPr id="7" name="Content Placeholder 6">
            <a:extLst>
              <a:ext uri="{FF2B5EF4-FFF2-40B4-BE49-F238E27FC236}">
                <a16:creationId xmlns:a16="http://schemas.microsoft.com/office/drawing/2014/main" id="{84E34E45-69AB-BE12-58F5-A6F5DE0EB7E1}"/>
              </a:ext>
            </a:extLst>
          </p:cNvPr>
          <p:cNvPicPr>
            <a:picLocks noGrp="1" noChangeAspect="1"/>
          </p:cNvPicPr>
          <p:nvPr>
            <p:ph idx="1"/>
          </p:nvPr>
        </p:nvPicPr>
        <p:blipFill>
          <a:blip r:embed="rId3"/>
          <a:stretch>
            <a:fillRect/>
          </a:stretch>
        </p:blipFill>
        <p:spPr>
          <a:xfrm>
            <a:off x="5109882" y="1498604"/>
            <a:ext cx="3794233" cy="4418102"/>
          </a:xfrm>
          <a:prstGeom prst="rect">
            <a:avLst/>
          </a:prstGeom>
        </p:spPr>
      </p:pic>
      <p:sp>
        <p:nvSpPr>
          <p:cNvPr id="6" name="Text Placeholder 5">
            <a:extLst>
              <a:ext uri="{FF2B5EF4-FFF2-40B4-BE49-F238E27FC236}">
                <a16:creationId xmlns:a16="http://schemas.microsoft.com/office/drawing/2014/main" id="{F9EAE87E-ED56-B77D-F77B-12F86787CC5A}"/>
              </a:ext>
            </a:extLst>
          </p:cNvPr>
          <p:cNvSpPr>
            <a:spLocks noGrp="1"/>
          </p:cNvSpPr>
          <p:nvPr>
            <p:ph type="body" sz="half" idx="2"/>
          </p:nvPr>
        </p:nvSpPr>
        <p:spPr>
          <a:xfrm>
            <a:off x="677334" y="2777069"/>
            <a:ext cx="3854528" cy="3489260"/>
          </a:xfrm>
        </p:spPr>
        <p:txBody>
          <a:bodyPr>
            <a:normAutofit/>
          </a:bodyPr>
          <a:lstStyle/>
          <a:p>
            <a:pPr marL="285750" indent="-285750">
              <a:buFont typeface="Wingdings" panose="05000000000000000000" pitchFamily="2" charset="2"/>
              <a:buChar char="§"/>
            </a:pPr>
            <a:r>
              <a:rPr lang="en-US" sz="1600" dirty="0"/>
              <a:t>Physicians</a:t>
            </a:r>
          </a:p>
          <a:p>
            <a:pPr marL="285750" indent="-285750">
              <a:buFont typeface="Wingdings" panose="05000000000000000000" pitchFamily="2" charset="2"/>
              <a:buChar char="§"/>
            </a:pPr>
            <a:r>
              <a:rPr lang="en-US" sz="1600" dirty="0"/>
              <a:t>Administrators</a:t>
            </a:r>
          </a:p>
          <a:p>
            <a:pPr marL="285750" indent="-285750">
              <a:buFont typeface="Wingdings" panose="05000000000000000000" pitchFamily="2" charset="2"/>
              <a:buChar char="§"/>
            </a:pPr>
            <a:r>
              <a:rPr lang="en-US" sz="1600" dirty="0"/>
              <a:t>Nurses </a:t>
            </a:r>
          </a:p>
          <a:p>
            <a:pPr marL="285750" indent="-285750">
              <a:buFont typeface="Wingdings" panose="05000000000000000000" pitchFamily="2" charset="2"/>
              <a:buChar char="§"/>
            </a:pPr>
            <a:r>
              <a:rPr lang="en-US" sz="1600" dirty="0"/>
              <a:t>CNAs </a:t>
            </a:r>
          </a:p>
          <a:p>
            <a:pPr marL="285750" indent="-285750">
              <a:buFont typeface="Wingdings" panose="05000000000000000000" pitchFamily="2" charset="2"/>
              <a:buChar char="§"/>
            </a:pPr>
            <a:r>
              <a:rPr lang="en-US" sz="1600" dirty="0"/>
              <a:t>Social Workers</a:t>
            </a:r>
          </a:p>
          <a:p>
            <a:pPr marL="285750" indent="-285750">
              <a:buFont typeface="Wingdings" panose="05000000000000000000" pitchFamily="2" charset="2"/>
              <a:buChar char="§"/>
            </a:pPr>
            <a:r>
              <a:rPr lang="en-US" sz="1600" dirty="0"/>
              <a:t>Therapists</a:t>
            </a:r>
          </a:p>
          <a:p>
            <a:pPr marL="285750" indent="-285750">
              <a:buFont typeface="Wingdings" panose="05000000000000000000" pitchFamily="2" charset="2"/>
              <a:buChar char="§"/>
            </a:pPr>
            <a:r>
              <a:rPr lang="en-US" sz="1600" dirty="0"/>
              <a:t>Activities</a:t>
            </a:r>
          </a:p>
          <a:p>
            <a:pPr marL="285750" indent="-285750">
              <a:buFont typeface="Wingdings" panose="05000000000000000000" pitchFamily="2" charset="2"/>
              <a:buChar char="§"/>
            </a:pPr>
            <a:r>
              <a:rPr lang="en-US" sz="1600" dirty="0"/>
              <a:t>Nutrition Services</a:t>
            </a:r>
          </a:p>
          <a:p>
            <a:pPr marL="285750" indent="-285750">
              <a:buFont typeface="Wingdings" panose="05000000000000000000" pitchFamily="2" charset="2"/>
              <a:buChar char="§"/>
            </a:pPr>
            <a:r>
              <a:rPr lang="en-US" sz="1600" dirty="0"/>
              <a:t>Environmental Services</a:t>
            </a:r>
          </a:p>
        </p:txBody>
      </p:sp>
    </p:spTree>
    <p:extLst>
      <p:ext uri="{BB962C8B-B14F-4D97-AF65-F5344CB8AC3E}">
        <p14:creationId xmlns:p14="http://schemas.microsoft.com/office/powerpoint/2010/main" val="30275232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2B59-B190-7AF5-6828-A7CE351C2031}"/>
              </a:ext>
            </a:extLst>
          </p:cNvPr>
          <p:cNvSpPr>
            <a:spLocks noGrp="1"/>
          </p:cNvSpPr>
          <p:nvPr>
            <p:ph type="title"/>
          </p:nvPr>
        </p:nvSpPr>
        <p:spPr/>
        <p:txBody>
          <a:bodyPr/>
          <a:lstStyle/>
          <a:p>
            <a:r>
              <a:rPr lang="en-US" dirty="0"/>
              <a:t>Practice Makes Perfect</a:t>
            </a:r>
          </a:p>
        </p:txBody>
      </p:sp>
      <p:pic>
        <p:nvPicPr>
          <p:cNvPr id="6" name="Content Placeholder 5">
            <a:extLst>
              <a:ext uri="{FF2B5EF4-FFF2-40B4-BE49-F238E27FC236}">
                <a16:creationId xmlns:a16="http://schemas.microsoft.com/office/drawing/2014/main" id="{8DA04DE4-F9DD-3B07-3DB9-8383B6F593EB}"/>
              </a:ext>
            </a:extLst>
          </p:cNvPr>
          <p:cNvPicPr>
            <a:picLocks noGrp="1" noChangeAspect="1"/>
          </p:cNvPicPr>
          <p:nvPr>
            <p:ph sz="half" idx="1"/>
          </p:nvPr>
        </p:nvPicPr>
        <p:blipFill>
          <a:blip r:embed="rId3"/>
          <a:stretch>
            <a:fillRect/>
          </a:stretch>
        </p:blipFill>
        <p:spPr>
          <a:xfrm>
            <a:off x="677332" y="1408113"/>
            <a:ext cx="4184034" cy="4633912"/>
          </a:xfrm>
          <a:prstGeom prst="rect">
            <a:avLst/>
          </a:prstGeom>
        </p:spPr>
      </p:pic>
      <p:sp>
        <p:nvSpPr>
          <p:cNvPr id="5" name="Content Placeholder 4">
            <a:extLst>
              <a:ext uri="{FF2B5EF4-FFF2-40B4-BE49-F238E27FC236}">
                <a16:creationId xmlns:a16="http://schemas.microsoft.com/office/drawing/2014/main" id="{6C748FBF-1FAB-6EBB-AFFC-663B6371173D}"/>
              </a:ext>
            </a:extLst>
          </p:cNvPr>
          <p:cNvSpPr>
            <a:spLocks noGrp="1"/>
          </p:cNvSpPr>
          <p:nvPr>
            <p:ph sz="half" idx="2"/>
          </p:nvPr>
        </p:nvSpPr>
        <p:spPr>
          <a:xfrm>
            <a:off x="5089970" y="1407459"/>
            <a:ext cx="4184034" cy="4633903"/>
          </a:xfrm>
        </p:spPr>
        <p:txBody>
          <a:bodyPr>
            <a:normAutofit/>
          </a:bodyPr>
          <a:lstStyle/>
          <a:p>
            <a:r>
              <a:rPr lang="en-US" sz="2000" dirty="0"/>
              <a:t>If someone only experiences easy, comfortable situations and never faces difficulties, they won’t develop the skills necessary to manage challenging situations in the future.</a:t>
            </a:r>
          </a:p>
          <a:p>
            <a:r>
              <a:rPr lang="en-US" sz="2000" dirty="0"/>
              <a:t>Just as a sailor only becomes skilled by navigating rough waters, people can become more confident and more capable by facing and working through difficult situations.</a:t>
            </a:r>
          </a:p>
        </p:txBody>
      </p:sp>
    </p:spTree>
    <p:extLst>
      <p:ext uri="{BB962C8B-B14F-4D97-AF65-F5344CB8AC3E}">
        <p14:creationId xmlns:p14="http://schemas.microsoft.com/office/powerpoint/2010/main" val="164815217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3ACC-8C0C-5790-E1E2-BD3E1930E3BA}"/>
              </a:ext>
            </a:extLst>
          </p:cNvPr>
          <p:cNvSpPr>
            <a:spLocks noGrp="1"/>
          </p:cNvSpPr>
          <p:nvPr>
            <p:ph type="title"/>
          </p:nvPr>
        </p:nvSpPr>
        <p:spPr/>
        <p:txBody>
          <a:bodyPr/>
          <a:lstStyle/>
          <a:p>
            <a:r>
              <a:rPr lang="en-US" dirty="0"/>
              <a:t>When it is All Said and Done</a:t>
            </a:r>
          </a:p>
        </p:txBody>
      </p:sp>
      <p:sp>
        <p:nvSpPr>
          <p:cNvPr id="5" name="Content Placeholder 4">
            <a:extLst>
              <a:ext uri="{FF2B5EF4-FFF2-40B4-BE49-F238E27FC236}">
                <a16:creationId xmlns:a16="http://schemas.microsoft.com/office/drawing/2014/main" id="{686E8A25-ECBD-C132-783C-C35921ECFCF5}"/>
              </a:ext>
            </a:extLst>
          </p:cNvPr>
          <p:cNvSpPr>
            <a:spLocks noGrp="1"/>
          </p:cNvSpPr>
          <p:nvPr>
            <p:ph idx="1"/>
          </p:nvPr>
        </p:nvSpPr>
        <p:spPr/>
        <p:txBody>
          <a:bodyPr>
            <a:normAutofit/>
          </a:bodyPr>
          <a:lstStyle/>
          <a:p>
            <a:r>
              <a:rPr lang="en-US" sz="2000" dirty="0"/>
              <a:t>Help the resident get back to a place where they are calm and can think more rationally.</a:t>
            </a:r>
          </a:p>
          <a:p>
            <a:pPr marL="0" indent="0">
              <a:buNone/>
            </a:pPr>
            <a:endParaRPr lang="en-US" sz="2000" dirty="0"/>
          </a:p>
          <a:p>
            <a:r>
              <a:rPr lang="en-US" sz="2000" dirty="0"/>
              <a:t>Provide frequent touch points to make sure the resident knows that they are cared about and that your relationship with them did not suffer because of their behavior.</a:t>
            </a:r>
          </a:p>
          <a:p>
            <a:pPr marL="0" indent="0">
              <a:buNone/>
            </a:pPr>
            <a:endParaRPr lang="en-US" sz="2000" dirty="0"/>
          </a:p>
          <a:p>
            <a:r>
              <a:rPr lang="en-US" sz="2000" dirty="0"/>
              <a:t>Re-visit with them how they are going to prevent this escalation from happening again.  What can the resident do, and what can the care team do to make this easier next time for everyone.</a:t>
            </a:r>
          </a:p>
        </p:txBody>
      </p:sp>
    </p:spTree>
    <p:extLst>
      <p:ext uri="{BB962C8B-B14F-4D97-AF65-F5344CB8AC3E}">
        <p14:creationId xmlns:p14="http://schemas.microsoft.com/office/powerpoint/2010/main" val="33941702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75138-9EF1-70B1-DE91-6B258F0DAF4C}"/>
              </a:ext>
            </a:extLst>
          </p:cNvPr>
          <p:cNvSpPr>
            <a:spLocks noGrp="1"/>
          </p:cNvSpPr>
          <p:nvPr>
            <p:ph sz="half" idx="1"/>
          </p:nvPr>
        </p:nvSpPr>
        <p:spPr>
          <a:xfrm>
            <a:off x="295835" y="1344706"/>
            <a:ext cx="4903693" cy="3361765"/>
          </a:xfrm>
        </p:spPr>
        <p:txBody>
          <a:bodyPr>
            <a:normAutofit/>
          </a:bodyPr>
          <a:lstStyle/>
          <a:p>
            <a:pPr marL="0" indent="0" algn="ctr">
              <a:buNone/>
            </a:pPr>
            <a:r>
              <a:rPr lang="en-US" sz="3200" dirty="0"/>
              <a:t>“Know all the theories.  </a:t>
            </a:r>
          </a:p>
          <a:p>
            <a:pPr marL="0" indent="0" algn="ctr">
              <a:buNone/>
            </a:pPr>
            <a:r>
              <a:rPr lang="en-US" sz="3200" dirty="0"/>
              <a:t>Know all the techniques.</a:t>
            </a:r>
          </a:p>
          <a:p>
            <a:pPr marL="0" indent="0" algn="ctr">
              <a:buNone/>
            </a:pPr>
            <a:r>
              <a:rPr lang="en-US" sz="3200" dirty="0"/>
              <a:t>But as you touch a human soul, be just another human soul.”</a:t>
            </a:r>
          </a:p>
        </p:txBody>
      </p:sp>
      <p:pic>
        <p:nvPicPr>
          <p:cNvPr id="5" name="Content Placeholder 4">
            <a:extLst>
              <a:ext uri="{FF2B5EF4-FFF2-40B4-BE49-F238E27FC236}">
                <a16:creationId xmlns:a16="http://schemas.microsoft.com/office/drawing/2014/main" id="{CC5C0CA5-B6CB-59A1-F9A1-970D25CEBA73}"/>
              </a:ext>
            </a:extLst>
          </p:cNvPr>
          <p:cNvPicPr>
            <a:picLocks noGrp="1" noChangeAspect="1"/>
          </p:cNvPicPr>
          <p:nvPr>
            <p:ph sz="half" idx="2"/>
          </p:nvPr>
        </p:nvPicPr>
        <p:blipFill>
          <a:blip r:embed="rId3"/>
          <a:stretch>
            <a:fillRect/>
          </a:stretch>
        </p:blipFill>
        <p:spPr>
          <a:xfrm>
            <a:off x="5345648" y="528639"/>
            <a:ext cx="3672403" cy="4323080"/>
          </a:xfrm>
          <a:prstGeom prst="rect">
            <a:avLst/>
          </a:prstGeom>
        </p:spPr>
      </p:pic>
      <p:sp>
        <p:nvSpPr>
          <p:cNvPr id="7" name="TextBox 6">
            <a:extLst>
              <a:ext uri="{FF2B5EF4-FFF2-40B4-BE49-F238E27FC236}">
                <a16:creationId xmlns:a16="http://schemas.microsoft.com/office/drawing/2014/main" id="{D46470B9-89F8-09AC-C200-D4324764D7D3}"/>
              </a:ext>
            </a:extLst>
          </p:cNvPr>
          <p:cNvSpPr txBox="1"/>
          <p:nvPr/>
        </p:nvSpPr>
        <p:spPr>
          <a:xfrm rot="10800000" flipV="1">
            <a:off x="5345648" y="4851719"/>
            <a:ext cx="3672402" cy="1477328"/>
          </a:xfrm>
          <a:prstGeom prst="rect">
            <a:avLst/>
          </a:prstGeom>
          <a:noFill/>
        </p:spPr>
        <p:txBody>
          <a:bodyPr wrap="square" rtlCol="0">
            <a:spAutoFit/>
          </a:bodyPr>
          <a:lstStyle/>
          <a:p>
            <a:pPr algn="ctr"/>
            <a:r>
              <a:rPr lang="en-US" dirty="0"/>
              <a:t>Carl Jung</a:t>
            </a:r>
          </a:p>
          <a:p>
            <a:pPr algn="ctr"/>
            <a:r>
              <a:rPr lang="en-US" dirty="0"/>
              <a:t>1875 – 1961</a:t>
            </a:r>
          </a:p>
          <a:p>
            <a:pPr algn="ctr"/>
            <a:r>
              <a:rPr lang="en-US" dirty="0"/>
              <a:t>Swiss Psychiatrist, Psychologist</a:t>
            </a:r>
          </a:p>
          <a:p>
            <a:pPr algn="ctr"/>
            <a:r>
              <a:rPr lang="en-US" dirty="0"/>
              <a:t>And Psychotherapist</a:t>
            </a:r>
          </a:p>
          <a:p>
            <a:endParaRPr lang="en-US" dirty="0"/>
          </a:p>
        </p:txBody>
      </p:sp>
    </p:spTree>
    <p:extLst>
      <p:ext uri="{BB962C8B-B14F-4D97-AF65-F5344CB8AC3E}">
        <p14:creationId xmlns:p14="http://schemas.microsoft.com/office/powerpoint/2010/main" val="16528854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219E-FDEA-EF41-11E5-CA48205D4A15}"/>
              </a:ext>
            </a:extLst>
          </p:cNvPr>
          <p:cNvSpPr>
            <a:spLocks noGrp="1"/>
          </p:cNvSpPr>
          <p:nvPr>
            <p:ph type="title"/>
          </p:nvPr>
        </p:nvSpPr>
        <p:spPr>
          <a:xfrm>
            <a:off x="677334" y="609600"/>
            <a:ext cx="8596668" cy="905435"/>
          </a:xfrm>
        </p:spPr>
        <p:txBody>
          <a:bodyPr/>
          <a:lstStyle/>
          <a:p>
            <a:r>
              <a:rPr lang="en-US" dirty="0"/>
              <a:t>Limit Setting</a:t>
            </a:r>
          </a:p>
        </p:txBody>
      </p:sp>
      <p:sp>
        <p:nvSpPr>
          <p:cNvPr id="3" name="Content Placeholder 2">
            <a:extLst>
              <a:ext uri="{FF2B5EF4-FFF2-40B4-BE49-F238E27FC236}">
                <a16:creationId xmlns:a16="http://schemas.microsoft.com/office/drawing/2014/main" id="{191D5977-65E7-4A72-FBFA-89A9755CE088}"/>
              </a:ext>
            </a:extLst>
          </p:cNvPr>
          <p:cNvSpPr>
            <a:spLocks noGrp="1"/>
          </p:cNvSpPr>
          <p:nvPr>
            <p:ph idx="1"/>
          </p:nvPr>
        </p:nvSpPr>
        <p:spPr>
          <a:xfrm>
            <a:off x="677334" y="1918447"/>
            <a:ext cx="8596668" cy="4652682"/>
          </a:xfrm>
        </p:spPr>
        <p:txBody>
          <a:bodyPr>
            <a:normAutofit/>
          </a:bodyPr>
          <a:lstStyle/>
          <a:p>
            <a:r>
              <a:rPr lang="en-US" sz="2000" dirty="0"/>
              <a:t>Limit setting is a behavioral strategy to establish clear, consistent boundaries for acceptable behavior.  </a:t>
            </a:r>
          </a:p>
          <a:p>
            <a:pPr marL="0" indent="0">
              <a:buNone/>
            </a:pPr>
            <a:endParaRPr lang="en-US" sz="2000" dirty="0"/>
          </a:p>
          <a:p>
            <a:r>
              <a:rPr lang="en-US" sz="2000" dirty="0"/>
              <a:t>It is often applied in parenting, education, therapy and healthcare settings – especially in mental health and behavioral interventions.</a:t>
            </a:r>
          </a:p>
          <a:p>
            <a:pPr marL="0" indent="0">
              <a:buNone/>
            </a:pPr>
            <a:endParaRPr lang="en-US" sz="2000" dirty="0"/>
          </a:p>
          <a:p>
            <a:r>
              <a:rPr lang="en-US" sz="2000" dirty="0"/>
              <a:t>Limit setting is not about punishment – it is about guiding behavior through firm, respectful boundaries.</a:t>
            </a:r>
          </a:p>
        </p:txBody>
      </p:sp>
    </p:spTree>
    <p:extLst>
      <p:ext uri="{BB962C8B-B14F-4D97-AF65-F5344CB8AC3E}">
        <p14:creationId xmlns:p14="http://schemas.microsoft.com/office/powerpoint/2010/main" val="350443838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BE3C5-5748-EFD4-A06D-67C9A2D0109C}"/>
              </a:ext>
            </a:extLst>
          </p:cNvPr>
          <p:cNvSpPr>
            <a:spLocks noGrp="1"/>
          </p:cNvSpPr>
          <p:nvPr>
            <p:ph type="title"/>
          </p:nvPr>
        </p:nvSpPr>
        <p:spPr>
          <a:xfrm>
            <a:off x="677334" y="609600"/>
            <a:ext cx="8596668" cy="887506"/>
          </a:xfrm>
        </p:spPr>
        <p:txBody>
          <a:bodyPr/>
          <a:lstStyle/>
          <a:p>
            <a:r>
              <a:rPr lang="en-US" dirty="0"/>
              <a:t>Limit Setting</a:t>
            </a:r>
          </a:p>
        </p:txBody>
      </p:sp>
      <p:pic>
        <p:nvPicPr>
          <p:cNvPr id="5" name="Content Placeholder 4">
            <a:extLst>
              <a:ext uri="{FF2B5EF4-FFF2-40B4-BE49-F238E27FC236}">
                <a16:creationId xmlns:a16="http://schemas.microsoft.com/office/drawing/2014/main" id="{9BC5332F-AE0F-FB80-157C-CE54E0990AB1}"/>
              </a:ext>
            </a:extLst>
          </p:cNvPr>
          <p:cNvPicPr>
            <a:picLocks noGrp="1" noChangeAspect="1"/>
          </p:cNvPicPr>
          <p:nvPr>
            <p:ph idx="1"/>
          </p:nvPr>
        </p:nvPicPr>
        <p:blipFill>
          <a:blip r:embed="rId3"/>
          <a:stretch>
            <a:fillRect/>
          </a:stretch>
        </p:blipFill>
        <p:spPr>
          <a:xfrm>
            <a:off x="330907" y="1497106"/>
            <a:ext cx="8364857" cy="4627697"/>
          </a:xfrm>
          <a:prstGeom prst="rect">
            <a:avLst/>
          </a:prstGeom>
        </p:spPr>
      </p:pic>
    </p:spTree>
    <p:extLst>
      <p:ext uri="{BB962C8B-B14F-4D97-AF65-F5344CB8AC3E}">
        <p14:creationId xmlns:p14="http://schemas.microsoft.com/office/powerpoint/2010/main" val="229559015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B26B-6A1E-14A4-196A-BBDF4D4E2730}"/>
              </a:ext>
            </a:extLst>
          </p:cNvPr>
          <p:cNvSpPr>
            <a:spLocks noGrp="1"/>
          </p:cNvSpPr>
          <p:nvPr>
            <p:ph type="title"/>
          </p:nvPr>
        </p:nvSpPr>
        <p:spPr>
          <a:xfrm>
            <a:off x="677334" y="609600"/>
            <a:ext cx="8596668" cy="824753"/>
          </a:xfrm>
        </p:spPr>
        <p:txBody>
          <a:bodyPr/>
          <a:lstStyle/>
          <a:p>
            <a:r>
              <a:rPr lang="en-US" dirty="0"/>
              <a:t>Techniques Used In Limit Setting</a:t>
            </a:r>
          </a:p>
        </p:txBody>
      </p:sp>
      <p:sp>
        <p:nvSpPr>
          <p:cNvPr id="3" name="Content Placeholder 2">
            <a:extLst>
              <a:ext uri="{FF2B5EF4-FFF2-40B4-BE49-F238E27FC236}">
                <a16:creationId xmlns:a16="http://schemas.microsoft.com/office/drawing/2014/main" id="{8B09E68B-65EF-74B4-424A-588BA51F5036}"/>
              </a:ext>
            </a:extLst>
          </p:cNvPr>
          <p:cNvSpPr>
            <a:spLocks noGrp="1"/>
          </p:cNvSpPr>
          <p:nvPr>
            <p:ph idx="1"/>
          </p:nvPr>
        </p:nvSpPr>
        <p:spPr>
          <a:xfrm>
            <a:off x="677334" y="1434353"/>
            <a:ext cx="8596668" cy="4607009"/>
          </a:xfrm>
        </p:spPr>
        <p:txBody>
          <a:bodyPr/>
          <a:lstStyle/>
          <a:p>
            <a:r>
              <a:rPr lang="en-US" b="1" dirty="0"/>
              <a:t>1.  </a:t>
            </a:r>
            <a:r>
              <a:rPr lang="en-US" sz="2000" b="1" dirty="0"/>
              <a:t>Clear and  Consistent Communication</a:t>
            </a:r>
          </a:p>
          <a:p>
            <a:pPr lvl="1"/>
            <a:r>
              <a:rPr lang="en-US" sz="2000" dirty="0"/>
              <a:t>Use simple, direct language</a:t>
            </a:r>
          </a:p>
          <a:p>
            <a:pPr lvl="1"/>
            <a:r>
              <a:rPr lang="en-US" sz="2000" dirty="0"/>
              <a:t>State expectations and consequences calmly</a:t>
            </a:r>
          </a:p>
          <a:p>
            <a:pPr lvl="1"/>
            <a:r>
              <a:rPr lang="en-US" sz="2000" dirty="0"/>
              <a:t>Avoid vague or ambiguous rules</a:t>
            </a:r>
          </a:p>
          <a:p>
            <a:pPr lvl="1"/>
            <a:endParaRPr lang="en-US" sz="2000" dirty="0"/>
          </a:p>
          <a:p>
            <a:pPr lvl="1"/>
            <a:r>
              <a:rPr lang="en-US" sz="2000" dirty="0"/>
              <a:t>Example:  “You can play with the board game, but if you throw the pieces, I will put it away.”</a:t>
            </a:r>
          </a:p>
          <a:p>
            <a:pPr lvl="1"/>
            <a:r>
              <a:rPr lang="en-US" sz="2000" dirty="0"/>
              <a:t>Example:  “If you refuse your medications, it is not safe for you to go and smoke with the other residents at 0900.”</a:t>
            </a:r>
          </a:p>
        </p:txBody>
      </p:sp>
    </p:spTree>
    <p:extLst>
      <p:ext uri="{BB962C8B-B14F-4D97-AF65-F5344CB8AC3E}">
        <p14:creationId xmlns:p14="http://schemas.microsoft.com/office/powerpoint/2010/main" val="6207691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22C6B-1209-D16E-5494-2E3341557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15634-E7C1-37DF-523C-BA315C065420}"/>
              </a:ext>
            </a:extLst>
          </p:cNvPr>
          <p:cNvSpPr>
            <a:spLocks noGrp="1"/>
          </p:cNvSpPr>
          <p:nvPr>
            <p:ph type="title"/>
          </p:nvPr>
        </p:nvSpPr>
        <p:spPr>
          <a:xfrm>
            <a:off x="677334" y="609600"/>
            <a:ext cx="8596668" cy="824753"/>
          </a:xfrm>
        </p:spPr>
        <p:txBody>
          <a:bodyPr/>
          <a:lstStyle/>
          <a:p>
            <a:r>
              <a:rPr lang="en-US" dirty="0"/>
              <a:t>Techniques Used In Limit Setting</a:t>
            </a:r>
          </a:p>
        </p:txBody>
      </p:sp>
      <p:sp>
        <p:nvSpPr>
          <p:cNvPr id="3" name="Content Placeholder 2">
            <a:extLst>
              <a:ext uri="{FF2B5EF4-FFF2-40B4-BE49-F238E27FC236}">
                <a16:creationId xmlns:a16="http://schemas.microsoft.com/office/drawing/2014/main" id="{8ADF6C9C-9914-8913-2386-EE0243D831FE}"/>
              </a:ext>
            </a:extLst>
          </p:cNvPr>
          <p:cNvSpPr>
            <a:spLocks noGrp="1"/>
          </p:cNvSpPr>
          <p:nvPr>
            <p:ph idx="1"/>
          </p:nvPr>
        </p:nvSpPr>
        <p:spPr>
          <a:xfrm>
            <a:off x="677334" y="1730188"/>
            <a:ext cx="8596668" cy="4311174"/>
          </a:xfrm>
        </p:spPr>
        <p:txBody>
          <a:bodyPr/>
          <a:lstStyle/>
          <a:p>
            <a:r>
              <a:rPr lang="en-US" b="1" dirty="0"/>
              <a:t>2.  </a:t>
            </a:r>
            <a:r>
              <a:rPr lang="en-US" sz="2000" b="1" dirty="0"/>
              <a:t>Positive Reinforcement</a:t>
            </a:r>
          </a:p>
          <a:p>
            <a:pPr lvl="1"/>
            <a:r>
              <a:rPr lang="en-US" sz="2000" dirty="0"/>
              <a:t>Reward desired behavior to encourage repetition</a:t>
            </a:r>
          </a:p>
          <a:p>
            <a:pPr lvl="1"/>
            <a:r>
              <a:rPr lang="en-US" sz="2000" dirty="0"/>
              <a:t>Use praise, privileges, or tangible rewards</a:t>
            </a:r>
          </a:p>
          <a:p>
            <a:pPr lvl="1"/>
            <a:endParaRPr lang="en-US" sz="2000" dirty="0"/>
          </a:p>
          <a:p>
            <a:pPr lvl="1"/>
            <a:r>
              <a:rPr lang="en-US" sz="2000" dirty="0"/>
              <a:t>Example:  “You have followed the rule all day – great job!  You have earned extra screen time.”</a:t>
            </a:r>
          </a:p>
          <a:p>
            <a:pPr lvl="1"/>
            <a:r>
              <a:rPr lang="en-US" sz="2000" dirty="0"/>
              <a:t>Example:  “Your behavior was really great in the dining room today.  You can sit with your friend David for dinner tonight.”</a:t>
            </a:r>
          </a:p>
        </p:txBody>
      </p:sp>
    </p:spTree>
    <p:extLst>
      <p:ext uri="{BB962C8B-B14F-4D97-AF65-F5344CB8AC3E}">
        <p14:creationId xmlns:p14="http://schemas.microsoft.com/office/powerpoint/2010/main" val="334847070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A5424-4F82-7833-F894-04812AD27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DE475-A3D9-D629-38E4-7792E12C0DB0}"/>
              </a:ext>
            </a:extLst>
          </p:cNvPr>
          <p:cNvSpPr>
            <a:spLocks noGrp="1"/>
          </p:cNvSpPr>
          <p:nvPr>
            <p:ph type="title"/>
          </p:nvPr>
        </p:nvSpPr>
        <p:spPr>
          <a:xfrm>
            <a:off x="677334" y="609600"/>
            <a:ext cx="8596668" cy="824753"/>
          </a:xfrm>
        </p:spPr>
        <p:txBody>
          <a:bodyPr/>
          <a:lstStyle/>
          <a:p>
            <a:r>
              <a:rPr lang="en-US" dirty="0"/>
              <a:t>Techniques Used In Limit Setting</a:t>
            </a:r>
          </a:p>
        </p:txBody>
      </p:sp>
      <p:sp>
        <p:nvSpPr>
          <p:cNvPr id="3" name="Content Placeholder 2">
            <a:extLst>
              <a:ext uri="{FF2B5EF4-FFF2-40B4-BE49-F238E27FC236}">
                <a16:creationId xmlns:a16="http://schemas.microsoft.com/office/drawing/2014/main" id="{5A413090-769D-D534-5515-4E762D04E03E}"/>
              </a:ext>
            </a:extLst>
          </p:cNvPr>
          <p:cNvSpPr>
            <a:spLocks noGrp="1"/>
          </p:cNvSpPr>
          <p:nvPr>
            <p:ph idx="1"/>
          </p:nvPr>
        </p:nvSpPr>
        <p:spPr>
          <a:xfrm>
            <a:off x="677334" y="1999129"/>
            <a:ext cx="8596668" cy="4042233"/>
          </a:xfrm>
        </p:spPr>
        <p:txBody>
          <a:bodyPr/>
          <a:lstStyle/>
          <a:p>
            <a:r>
              <a:rPr lang="en-US" sz="2000" b="1" dirty="0"/>
              <a:t>3.  Natural and Logical Consequences</a:t>
            </a:r>
          </a:p>
          <a:p>
            <a:pPr lvl="1"/>
            <a:r>
              <a:rPr lang="en-US" sz="2000" dirty="0"/>
              <a:t>Let the outcome of the behavior teach the lesson</a:t>
            </a:r>
          </a:p>
          <a:p>
            <a:pPr lvl="1"/>
            <a:r>
              <a:rPr lang="en-US" sz="2000" dirty="0"/>
              <a:t>Ensure consequences are related and fair</a:t>
            </a:r>
          </a:p>
          <a:p>
            <a:pPr lvl="1"/>
            <a:endParaRPr lang="en-US" sz="2000" dirty="0"/>
          </a:p>
          <a:p>
            <a:pPr lvl="1"/>
            <a:r>
              <a:rPr lang="en-US" sz="2000" dirty="0"/>
              <a:t>Example:  If a child refuses to wear a coat, they feel cold – not punished, but naturally affected.</a:t>
            </a:r>
          </a:p>
        </p:txBody>
      </p:sp>
    </p:spTree>
    <p:extLst>
      <p:ext uri="{BB962C8B-B14F-4D97-AF65-F5344CB8AC3E}">
        <p14:creationId xmlns:p14="http://schemas.microsoft.com/office/powerpoint/2010/main" val="99434254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420A-8A0D-7B0A-5F5F-2DB7E06BE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A0D06-AAFD-1D6A-3787-8B3FA804A5AF}"/>
              </a:ext>
            </a:extLst>
          </p:cNvPr>
          <p:cNvSpPr>
            <a:spLocks noGrp="1"/>
          </p:cNvSpPr>
          <p:nvPr>
            <p:ph type="title"/>
          </p:nvPr>
        </p:nvSpPr>
        <p:spPr>
          <a:xfrm>
            <a:off x="677334" y="609600"/>
            <a:ext cx="8596668" cy="824753"/>
          </a:xfrm>
        </p:spPr>
        <p:txBody>
          <a:bodyPr/>
          <a:lstStyle/>
          <a:p>
            <a:r>
              <a:rPr lang="en-US" dirty="0"/>
              <a:t>Techniques Used In Limit Setting</a:t>
            </a:r>
          </a:p>
        </p:txBody>
      </p:sp>
      <p:sp>
        <p:nvSpPr>
          <p:cNvPr id="3" name="Content Placeholder 2">
            <a:extLst>
              <a:ext uri="{FF2B5EF4-FFF2-40B4-BE49-F238E27FC236}">
                <a16:creationId xmlns:a16="http://schemas.microsoft.com/office/drawing/2014/main" id="{A198CB5F-CD7D-10E3-CB42-EB0E727832DC}"/>
              </a:ext>
            </a:extLst>
          </p:cNvPr>
          <p:cNvSpPr>
            <a:spLocks noGrp="1"/>
          </p:cNvSpPr>
          <p:nvPr>
            <p:ph idx="1"/>
          </p:nvPr>
        </p:nvSpPr>
        <p:spPr>
          <a:xfrm>
            <a:off x="677334" y="1999129"/>
            <a:ext cx="8596668" cy="4042233"/>
          </a:xfrm>
        </p:spPr>
        <p:txBody>
          <a:bodyPr/>
          <a:lstStyle/>
          <a:p>
            <a:r>
              <a:rPr lang="en-US" sz="2000" b="1" dirty="0"/>
              <a:t>4.  Time-Outs or Cool-Downs</a:t>
            </a:r>
          </a:p>
          <a:p>
            <a:pPr lvl="1"/>
            <a:r>
              <a:rPr lang="en-US" sz="2000" dirty="0"/>
              <a:t>Temporarily remove the individual from the triggering situation</a:t>
            </a:r>
          </a:p>
          <a:p>
            <a:pPr lvl="1"/>
            <a:r>
              <a:rPr lang="en-US" sz="2000" dirty="0"/>
              <a:t>Used to de-escalate and reflect</a:t>
            </a:r>
          </a:p>
          <a:p>
            <a:pPr lvl="1"/>
            <a:endParaRPr lang="en-US" sz="2000" dirty="0"/>
          </a:p>
          <a:p>
            <a:pPr lvl="1"/>
            <a:r>
              <a:rPr lang="en-US" sz="2000" dirty="0"/>
              <a:t>Often used with children or in psychiatric settings to prevent escalating behaviors.</a:t>
            </a:r>
          </a:p>
        </p:txBody>
      </p:sp>
    </p:spTree>
    <p:extLst>
      <p:ext uri="{BB962C8B-B14F-4D97-AF65-F5344CB8AC3E}">
        <p14:creationId xmlns:p14="http://schemas.microsoft.com/office/powerpoint/2010/main" val="57994491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E55B3-98FB-7F86-9A42-C3872B372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D137D-E482-7214-BD21-561DA0582D0A}"/>
              </a:ext>
            </a:extLst>
          </p:cNvPr>
          <p:cNvSpPr>
            <a:spLocks noGrp="1"/>
          </p:cNvSpPr>
          <p:nvPr>
            <p:ph type="title"/>
          </p:nvPr>
        </p:nvSpPr>
        <p:spPr>
          <a:xfrm>
            <a:off x="677334" y="609600"/>
            <a:ext cx="8596668" cy="824753"/>
          </a:xfrm>
        </p:spPr>
        <p:txBody>
          <a:bodyPr/>
          <a:lstStyle/>
          <a:p>
            <a:r>
              <a:rPr lang="en-US" dirty="0"/>
              <a:t>Techniques Used In Limit Setting</a:t>
            </a:r>
          </a:p>
        </p:txBody>
      </p:sp>
      <p:sp>
        <p:nvSpPr>
          <p:cNvPr id="3" name="Content Placeholder 2">
            <a:extLst>
              <a:ext uri="{FF2B5EF4-FFF2-40B4-BE49-F238E27FC236}">
                <a16:creationId xmlns:a16="http://schemas.microsoft.com/office/drawing/2014/main" id="{6A1D7FFF-6AA6-ED36-F913-5B80B8E716D6}"/>
              </a:ext>
            </a:extLst>
          </p:cNvPr>
          <p:cNvSpPr>
            <a:spLocks noGrp="1"/>
          </p:cNvSpPr>
          <p:nvPr>
            <p:ph idx="1"/>
          </p:nvPr>
        </p:nvSpPr>
        <p:spPr>
          <a:xfrm>
            <a:off x="677334" y="1999129"/>
            <a:ext cx="8596668" cy="4042233"/>
          </a:xfrm>
        </p:spPr>
        <p:txBody>
          <a:bodyPr/>
          <a:lstStyle/>
          <a:p>
            <a:r>
              <a:rPr lang="en-US" sz="2000" b="1" dirty="0"/>
              <a:t>5.  Behavior Contracts </a:t>
            </a:r>
          </a:p>
          <a:p>
            <a:pPr lvl="1"/>
            <a:r>
              <a:rPr lang="en-US" sz="2000" dirty="0"/>
              <a:t>Written agreements outlining expectations and consequences</a:t>
            </a:r>
          </a:p>
          <a:p>
            <a:pPr lvl="1"/>
            <a:r>
              <a:rPr lang="en-US" sz="2000" dirty="0"/>
              <a:t>Useful with adolescents or in therapeutic settings in mental health</a:t>
            </a:r>
          </a:p>
          <a:p>
            <a:pPr lvl="1"/>
            <a:endParaRPr lang="en-US" sz="2000" dirty="0"/>
          </a:p>
          <a:p>
            <a:pPr lvl="1"/>
            <a:r>
              <a:rPr lang="en-US" sz="2000" dirty="0"/>
              <a:t>Example:  A teen agrees to attend school daily in exchange for weekend privileges.</a:t>
            </a:r>
          </a:p>
          <a:p>
            <a:pPr lvl="1"/>
            <a:endParaRPr lang="en-US" sz="2000" dirty="0"/>
          </a:p>
          <a:p>
            <a:pPr lvl="1"/>
            <a:endParaRPr lang="en-US" sz="2000" dirty="0"/>
          </a:p>
        </p:txBody>
      </p:sp>
    </p:spTree>
    <p:extLst>
      <p:ext uri="{BB962C8B-B14F-4D97-AF65-F5344CB8AC3E}">
        <p14:creationId xmlns:p14="http://schemas.microsoft.com/office/powerpoint/2010/main" val="1318875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83D0-1715-DFE9-4A0A-D1773B64C3C9}"/>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606B5C23-5E5C-96E4-B250-EACCB38E0A99}"/>
              </a:ext>
            </a:extLst>
          </p:cNvPr>
          <p:cNvSpPr>
            <a:spLocks noGrp="1"/>
          </p:cNvSpPr>
          <p:nvPr>
            <p:ph idx="1"/>
          </p:nvPr>
        </p:nvSpPr>
        <p:spPr/>
        <p:txBody>
          <a:bodyPr/>
          <a:lstStyle/>
          <a:p>
            <a:r>
              <a:rPr lang="en-US" dirty="0"/>
              <a:t>1.  Which of the following best describes the primary objective of the 	 	 	    specialized training for nursing home staff caring for residents with  	 	    serious mental illness (SMI)?</a:t>
            </a:r>
          </a:p>
          <a:p>
            <a:pPr lvl="1"/>
            <a:r>
              <a:rPr lang="en-US" dirty="0"/>
              <a:t>A.  To reduce the overall number of SMI residents in the facility.</a:t>
            </a:r>
          </a:p>
          <a:p>
            <a:pPr lvl="1"/>
            <a:r>
              <a:rPr lang="en-US" dirty="0"/>
              <a:t>B.  To enhance staff communication, behavior management skills, and awareness of 	   SMI symptoms and diagnoses.</a:t>
            </a:r>
          </a:p>
          <a:p>
            <a:pPr lvl="1"/>
            <a:r>
              <a:rPr lang="en-US" dirty="0"/>
              <a:t>C.  To shift the focus solely to mental health care by eliminating other medical 	 	   services.</a:t>
            </a:r>
          </a:p>
          <a:p>
            <a:pPr lvl="1"/>
            <a:r>
              <a:rPr lang="en-US" dirty="0"/>
              <a:t>D.  To train staff to allow residents with SMI complete independence from 	 	  	   supervision.</a:t>
            </a:r>
          </a:p>
        </p:txBody>
      </p:sp>
    </p:spTree>
    <p:extLst>
      <p:ext uri="{BB962C8B-B14F-4D97-AF65-F5344CB8AC3E}">
        <p14:creationId xmlns:p14="http://schemas.microsoft.com/office/powerpoint/2010/main" val="47850957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FF736-A1F7-8C0F-8A42-FC44CC0C5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5896B-9DFE-7875-0CFA-99C3C54198DB}"/>
              </a:ext>
            </a:extLst>
          </p:cNvPr>
          <p:cNvSpPr>
            <a:spLocks noGrp="1"/>
          </p:cNvSpPr>
          <p:nvPr>
            <p:ph type="title"/>
          </p:nvPr>
        </p:nvSpPr>
        <p:spPr/>
        <p:txBody>
          <a:bodyPr/>
          <a:lstStyle/>
          <a:p>
            <a:r>
              <a:rPr lang="en-US" dirty="0"/>
              <a:t>Techniques Used In Limit Setting</a:t>
            </a:r>
          </a:p>
        </p:txBody>
      </p:sp>
      <p:sp>
        <p:nvSpPr>
          <p:cNvPr id="3" name="Content Placeholder 2">
            <a:extLst>
              <a:ext uri="{FF2B5EF4-FFF2-40B4-BE49-F238E27FC236}">
                <a16:creationId xmlns:a16="http://schemas.microsoft.com/office/drawing/2014/main" id="{4C53C806-3387-720E-5A45-662A7494A1CF}"/>
              </a:ext>
            </a:extLst>
          </p:cNvPr>
          <p:cNvSpPr>
            <a:spLocks noGrp="1"/>
          </p:cNvSpPr>
          <p:nvPr>
            <p:ph idx="1"/>
          </p:nvPr>
        </p:nvSpPr>
        <p:spPr/>
        <p:txBody>
          <a:bodyPr/>
          <a:lstStyle/>
          <a:p>
            <a:r>
              <a:rPr lang="en-US" sz="2000" b="1" dirty="0"/>
              <a:t>6.  Empathetic Limit Setting (Therapeutic Approach)</a:t>
            </a:r>
          </a:p>
          <a:p>
            <a:pPr lvl="1"/>
            <a:r>
              <a:rPr lang="en-US" sz="2000" dirty="0"/>
              <a:t>Acknowledge feelings while maintaining boundaries</a:t>
            </a:r>
          </a:p>
          <a:p>
            <a:pPr lvl="1"/>
            <a:r>
              <a:rPr lang="en-US" sz="2000" dirty="0"/>
              <a:t>Builds trust and emotional safety</a:t>
            </a:r>
          </a:p>
          <a:p>
            <a:pPr lvl="1"/>
            <a:endParaRPr lang="en-US" sz="2000" dirty="0"/>
          </a:p>
          <a:p>
            <a:pPr lvl="1"/>
            <a:r>
              <a:rPr lang="en-US" sz="2000" dirty="0"/>
              <a:t>Example:  “I understand you’re angry, but you can’t hit other people.  Let’s find another way to deal with your anger.”</a:t>
            </a:r>
          </a:p>
          <a:p>
            <a:pPr lvl="1"/>
            <a:endParaRPr lang="en-US" sz="2000" dirty="0"/>
          </a:p>
          <a:p>
            <a:pPr lvl="1"/>
            <a:endParaRPr lang="en-US" sz="2000" dirty="0"/>
          </a:p>
        </p:txBody>
      </p:sp>
    </p:spTree>
    <p:extLst>
      <p:ext uri="{BB962C8B-B14F-4D97-AF65-F5344CB8AC3E}">
        <p14:creationId xmlns:p14="http://schemas.microsoft.com/office/powerpoint/2010/main" val="126306578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6EE9-0A74-85B3-F997-77E33AAC741B}"/>
              </a:ext>
            </a:extLst>
          </p:cNvPr>
          <p:cNvSpPr>
            <a:spLocks noGrp="1"/>
          </p:cNvSpPr>
          <p:nvPr>
            <p:ph type="title"/>
          </p:nvPr>
        </p:nvSpPr>
        <p:spPr/>
        <p:txBody>
          <a:bodyPr/>
          <a:lstStyle/>
          <a:p>
            <a:r>
              <a:rPr lang="en-US" dirty="0"/>
              <a:t>Behavior Modification Plans</a:t>
            </a:r>
          </a:p>
        </p:txBody>
      </p:sp>
      <p:sp>
        <p:nvSpPr>
          <p:cNvPr id="3" name="Content Placeholder 2">
            <a:extLst>
              <a:ext uri="{FF2B5EF4-FFF2-40B4-BE49-F238E27FC236}">
                <a16:creationId xmlns:a16="http://schemas.microsoft.com/office/drawing/2014/main" id="{B8CA6C57-264A-4D8B-8E49-F3B6BB224CD4}"/>
              </a:ext>
            </a:extLst>
          </p:cNvPr>
          <p:cNvSpPr>
            <a:spLocks noGrp="1"/>
          </p:cNvSpPr>
          <p:nvPr>
            <p:ph idx="1"/>
          </p:nvPr>
        </p:nvSpPr>
        <p:spPr>
          <a:xfrm>
            <a:off x="677334" y="1604683"/>
            <a:ext cx="8596668" cy="4436680"/>
          </a:xfrm>
        </p:spPr>
        <p:txBody>
          <a:bodyPr>
            <a:normAutofit/>
          </a:bodyPr>
          <a:lstStyle/>
          <a:p>
            <a:r>
              <a:rPr lang="en-US" sz="2400" dirty="0"/>
              <a:t>Structured, individualized strategies grounded in behavioral science.</a:t>
            </a:r>
          </a:p>
          <a:p>
            <a:pPr marL="0" indent="0">
              <a:buNone/>
            </a:pPr>
            <a:endParaRPr lang="en-US" sz="2400" dirty="0"/>
          </a:p>
          <a:p>
            <a:r>
              <a:rPr lang="en-US" sz="2400" dirty="0"/>
              <a:t>It systematically applies reinforcement and consequence techniques to </a:t>
            </a:r>
            <a:r>
              <a:rPr lang="en-US" sz="2400" b="1" dirty="0"/>
              <a:t>increase</a:t>
            </a:r>
            <a:r>
              <a:rPr lang="en-US" sz="2400" dirty="0"/>
              <a:t> desirable behaviors and </a:t>
            </a:r>
            <a:r>
              <a:rPr lang="en-US" sz="2400" b="1" dirty="0"/>
              <a:t>decrease</a:t>
            </a:r>
            <a:r>
              <a:rPr lang="en-US" sz="2400" dirty="0"/>
              <a:t> undesirable ones.</a:t>
            </a:r>
          </a:p>
          <a:p>
            <a:pPr marL="0" indent="0">
              <a:buNone/>
            </a:pPr>
            <a:endParaRPr lang="en-US" sz="2400" dirty="0"/>
          </a:p>
          <a:p>
            <a:r>
              <a:rPr lang="en-US" sz="2400" dirty="0"/>
              <a:t>The plan has a narrow focus and specifies target behaviors.</a:t>
            </a:r>
          </a:p>
        </p:txBody>
      </p:sp>
    </p:spTree>
    <p:extLst>
      <p:ext uri="{BB962C8B-B14F-4D97-AF65-F5344CB8AC3E}">
        <p14:creationId xmlns:p14="http://schemas.microsoft.com/office/powerpoint/2010/main" val="293408162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92E6-3870-406B-0D45-37A92439FDFB}"/>
              </a:ext>
            </a:extLst>
          </p:cNvPr>
          <p:cNvSpPr>
            <a:spLocks noGrp="1"/>
          </p:cNvSpPr>
          <p:nvPr>
            <p:ph type="title"/>
          </p:nvPr>
        </p:nvSpPr>
        <p:spPr>
          <a:xfrm>
            <a:off x="677334" y="816638"/>
            <a:ext cx="8596668" cy="1113762"/>
          </a:xfrm>
        </p:spPr>
        <p:txBody>
          <a:bodyPr/>
          <a:lstStyle/>
          <a:p>
            <a:r>
              <a:rPr lang="en-US" dirty="0"/>
              <a:t>Purposes and Uses</a:t>
            </a:r>
          </a:p>
        </p:txBody>
      </p:sp>
      <p:sp>
        <p:nvSpPr>
          <p:cNvPr id="3" name="Content Placeholder 2">
            <a:extLst>
              <a:ext uri="{FF2B5EF4-FFF2-40B4-BE49-F238E27FC236}">
                <a16:creationId xmlns:a16="http://schemas.microsoft.com/office/drawing/2014/main" id="{897F2C48-80FE-13E4-6E0E-DFAE94C01C82}"/>
              </a:ext>
            </a:extLst>
          </p:cNvPr>
          <p:cNvSpPr>
            <a:spLocks noGrp="1"/>
          </p:cNvSpPr>
          <p:nvPr>
            <p:ph idx="1"/>
          </p:nvPr>
        </p:nvSpPr>
        <p:spPr>
          <a:xfrm>
            <a:off x="677334" y="2097741"/>
            <a:ext cx="8596668" cy="3943622"/>
          </a:xfrm>
        </p:spPr>
        <p:txBody>
          <a:bodyPr>
            <a:normAutofit/>
          </a:bodyPr>
          <a:lstStyle/>
          <a:p>
            <a:r>
              <a:rPr lang="en-US" sz="2400" dirty="0"/>
              <a:t>A behavior modification plan is used to:</a:t>
            </a:r>
          </a:p>
          <a:p>
            <a:pPr lvl="1"/>
            <a:r>
              <a:rPr lang="en-US" sz="2400" dirty="0"/>
              <a:t>Shape and reinforce adaptive skills (self-care , social interactions)</a:t>
            </a:r>
          </a:p>
          <a:p>
            <a:pPr lvl="1"/>
            <a:r>
              <a:rPr lang="en-US" sz="2400" dirty="0"/>
              <a:t>Reduce challenging or unsafe behaviors (aggression, self-injury)</a:t>
            </a:r>
          </a:p>
        </p:txBody>
      </p:sp>
    </p:spTree>
    <p:extLst>
      <p:ext uri="{BB962C8B-B14F-4D97-AF65-F5344CB8AC3E}">
        <p14:creationId xmlns:p14="http://schemas.microsoft.com/office/powerpoint/2010/main" val="121572694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9893-6501-E90C-79CC-8D6112636DBD}"/>
              </a:ext>
            </a:extLst>
          </p:cNvPr>
          <p:cNvSpPr>
            <a:spLocks noGrp="1"/>
          </p:cNvSpPr>
          <p:nvPr>
            <p:ph type="title"/>
          </p:nvPr>
        </p:nvSpPr>
        <p:spPr/>
        <p:txBody>
          <a:bodyPr/>
          <a:lstStyle/>
          <a:p>
            <a:r>
              <a:rPr lang="en-US" dirty="0"/>
              <a:t>Benefits</a:t>
            </a:r>
          </a:p>
        </p:txBody>
      </p:sp>
      <p:sp>
        <p:nvSpPr>
          <p:cNvPr id="3" name="Content Placeholder 2">
            <a:extLst>
              <a:ext uri="{FF2B5EF4-FFF2-40B4-BE49-F238E27FC236}">
                <a16:creationId xmlns:a16="http://schemas.microsoft.com/office/drawing/2014/main" id="{67E86311-7FBD-1F49-20A6-7DF0B182F217}"/>
              </a:ext>
            </a:extLst>
          </p:cNvPr>
          <p:cNvSpPr>
            <a:spLocks noGrp="1"/>
          </p:cNvSpPr>
          <p:nvPr>
            <p:ph idx="1"/>
          </p:nvPr>
        </p:nvSpPr>
        <p:spPr/>
        <p:txBody>
          <a:bodyPr>
            <a:normAutofit/>
          </a:bodyPr>
          <a:lstStyle/>
          <a:p>
            <a:r>
              <a:rPr lang="en-US" sz="2400" dirty="0"/>
              <a:t>Provides objective feedback on behavior change</a:t>
            </a:r>
          </a:p>
          <a:p>
            <a:r>
              <a:rPr lang="en-US" sz="2400" dirty="0"/>
              <a:t>Customizable to individual needs and settings</a:t>
            </a:r>
          </a:p>
          <a:p>
            <a:r>
              <a:rPr lang="en-US" sz="2400" dirty="0"/>
              <a:t>Often yields rapid, observable results with clear reinforcement</a:t>
            </a:r>
          </a:p>
          <a:p>
            <a:r>
              <a:rPr lang="en-US" sz="2400" dirty="0"/>
              <a:t>Promotes consistency across care givers and team members</a:t>
            </a:r>
          </a:p>
        </p:txBody>
      </p:sp>
    </p:spTree>
    <p:extLst>
      <p:ext uri="{BB962C8B-B14F-4D97-AF65-F5344CB8AC3E}">
        <p14:creationId xmlns:p14="http://schemas.microsoft.com/office/powerpoint/2010/main" val="281728192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3EDDF-6BFA-E127-6B6E-2C3D5EAF6004}"/>
              </a:ext>
            </a:extLst>
          </p:cNvPr>
          <p:cNvSpPr>
            <a:spLocks noGrp="1"/>
          </p:cNvSpPr>
          <p:nvPr>
            <p:ph type="title"/>
          </p:nvPr>
        </p:nvSpPr>
        <p:spPr/>
        <p:txBody>
          <a:bodyPr/>
          <a:lstStyle/>
          <a:p>
            <a:r>
              <a:rPr lang="en-US" dirty="0"/>
              <a:t>CPI Training</a:t>
            </a:r>
          </a:p>
        </p:txBody>
      </p:sp>
      <p:sp>
        <p:nvSpPr>
          <p:cNvPr id="3" name="Content Placeholder 2">
            <a:extLst>
              <a:ext uri="{FF2B5EF4-FFF2-40B4-BE49-F238E27FC236}">
                <a16:creationId xmlns:a16="http://schemas.microsoft.com/office/drawing/2014/main" id="{85C2FDA9-DEA9-A9F2-B177-038F9EFC5474}"/>
              </a:ext>
            </a:extLst>
          </p:cNvPr>
          <p:cNvSpPr>
            <a:spLocks noGrp="1"/>
          </p:cNvSpPr>
          <p:nvPr>
            <p:ph idx="1"/>
          </p:nvPr>
        </p:nvSpPr>
        <p:spPr>
          <a:xfrm>
            <a:off x="677334" y="1476375"/>
            <a:ext cx="8596668" cy="4564987"/>
          </a:xfrm>
        </p:spPr>
        <p:txBody>
          <a:bodyPr>
            <a:normAutofit/>
          </a:bodyPr>
          <a:lstStyle/>
          <a:p>
            <a:r>
              <a:rPr lang="en-US" sz="2000" dirty="0"/>
              <a:t>CPI Nonviolent Crisis Intervention Training is a safe, non-harmful behavior management system designed to help professionals in any setting provide the best possible CARE, WELFARE, SAFETY, and SECURITY of individuals presenting a range of crisis behaviors.</a:t>
            </a:r>
          </a:p>
          <a:p>
            <a:r>
              <a:rPr lang="en-US" sz="2000" dirty="0"/>
              <a:t>The purpose of the program is to build the knowledge and skills needed to recognize and manage crisis behaviors you may encounter in your workplace.</a:t>
            </a:r>
          </a:p>
          <a:p>
            <a:r>
              <a:rPr lang="en-US" sz="2000" dirty="0"/>
              <a:t>All behavior is a form of communication.</a:t>
            </a:r>
          </a:p>
          <a:p>
            <a:pPr lvl="1"/>
            <a:r>
              <a:rPr lang="en-US" sz="2000" dirty="0"/>
              <a:t>A person’s mental health and well-being affect how they think, feel and react.  If they’re living with any form of mental illness, that could make it difficult for them to manage their emotions.  Distress behavior can quickly follow.</a:t>
            </a:r>
          </a:p>
        </p:txBody>
      </p:sp>
    </p:spTree>
    <p:extLst>
      <p:ext uri="{BB962C8B-B14F-4D97-AF65-F5344CB8AC3E}">
        <p14:creationId xmlns:p14="http://schemas.microsoft.com/office/powerpoint/2010/main" val="83734376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180D9-C583-9943-6D6A-A8AA99AFF4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AB272-6891-366D-7AEE-0D668A4DE3E6}"/>
              </a:ext>
            </a:extLst>
          </p:cNvPr>
          <p:cNvSpPr>
            <a:spLocks noGrp="1"/>
          </p:cNvSpPr>
          <p:nvPr>
            <p:ph type="title"/>
          </p:nvPr>
        </p:nvSpPr>
        <p:spPr>
          <a:xfrm>
            <a:off x="677334" y="609600"/>
            <a:ext cx="8596668" cy="860612"/>
          </a:xfrm>
        </p:spPr>
        <p:txBody>
          <a:bodyPr/>
          <a:lstStyle/>
          <a:p>
            <a:r>
              <a:rPr lang="en-US" dirty="0"/>
              <a:t>Knowledge Check</a:t>
            </a:r>
          </a:p>
        </p:txBody>
      </p:sp>
      <p:sp>
        <p:nvSpPr>
          <p:cNvPr id="3" name="Content Placeholder 2">
            <a:extLst>
              <a:ext uri="{FF2B5EF4-FFF2-40B4-BE49-F238E27FC236}">
                <a16:creationId xmlns:a16="http://schemas.microsoft.com/office/drawing/2014/main" id="{9537AFAA-4C76-8DF6-0BEE-76553A804FC1}"/>
              </a:ext>
            </a:extLst>
          </p:cNvPr>
          <p:cNvSpPr>
            <a:spLocks noGrp="1"/>
          </p:cNvSpPr>
          <p:nvPr>
            <p:ph idx="1"/>
          </p:nvPr>
        </p:nvSpPr>
        <p:spPr>
          <a:xfrm>
            <a:off x="677334" y="1398495"/>
            <a:ext cx="8596668" cy="4642868"/>
          </a:xfrm>
        </p:spPr>
        <p:txBody>
          <a:bodyPr/>
          <a:lstStyle/>
          <a:p>
            <a:r>
              <a:rPr lang="en-US" dirty="0"/>
              <a:t>1.  Setting limits with residents is an appropriate strategy to assist in de-	 	   escalating behaviors.  What is limit setting?</a:t>
            </a:r>
          </a:p>
          <a:p>
            <a:pPr lvl="1"/>
            <a:r>
              <a:rPr lang="en-US" dirty="0"/>
              <a:t>A.  An ultimatum</a:t>
            </a:r>
          </a:p>
          <a:p>
            <a:pPr lvl="1"/>
            <a:r>
              <a:rPr lang="en-US" dirty="0"/>
              <a:t>B.  Offering choices with consequences</a:t>
            </a:r>
          </a:p>
          <a:p>
            <a:pPr lvl="1"/>
            <a:r>
              <a:rPr lang="en-US" dirty="0"/>
              <a:t>C.  Offering choices</a:t>
            </a:r>
          </a:p>
          <a:p>
            <a:pPr lvl="1"/>
            <a:r>
              <a:rPr lang="en-US" dirty="0"/>
              <a:t>D.  A threat</a:t>
            </a:r>
          </a:p>
          <a:p>
            <a:pPr lvl="1"/>
            <a:r>
              <a:rPr lang="en-US" dirty="0"/>
              <a:t>E.  None of the above</a:t>
            </a:r>
          </a:p>
        </p:txBody>
      </p:sp>
    </p:spTree>
    <p:extLst>
      <p:ext uri="{BB962C8B-B14F-4D97-AF65-F5344CB8AC3E}">
        <p14:creationId xmlns:p14="http://schemas.microsoft.com/office/powerpoint/2010/main" val="39899164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8B887-AD13-0FC7-1594-31319F3B31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3AE79B-2D70-26AC-57CC-5B713E811EF0}"/>
              </a:ext>
            </a:extLst>
          </p:cNvPr>
          <p:cNvSpPr>
            <a:spLocks noGrp="1"/>
          </p:cNvSpPr>
          <p:nvPr>
            <p:ph type="title"/>
          </p:nvPr>
        </p:nvSpPr>
        <p:spPr>
          <a:xfrm>
            <a:off x="677334" y="609600"/>
            <a:ext cx="8596668" cy="860612"/>
          </a:xfrm>
        </p:spPr>
        <p:txBody>
          <a:bodyPr/>
          <a:lstStyle/>
          <a:p>
            <a:r>
              <a:rPr lang="en-US" dirty="0"/>
              <a:t>Knowledge Check</a:t>
            </a:r>
          </a:p>
        </p:txBody>
      </p:sp>
      <p:sp>
        <p:nvSpPr>
          <p:cNvPr id="3" name="Content Placeholder 2">
            <a:extLst>
              <a:ext uri="{FF2B5EF4-FFF2-40B4-BE49-F238E27FC236}">
                <a16:creationId xmlns:a16="http://schemas.microsoft.com/office/drawing/2014/main" id="{854505FA-F299-076B-EBE5-DB64EC0A38E1}"/>
              </a:ext>
            </a:extLst>
          </p:cNvPr>
          <p:cNvSpPr>
            <a:spLocks noGrp="1"/>
          </p:cNvSpPr>
          <p:nvPr>
            <p:ph idx="1"/>
          </p:nvPr>
        </p:nvSpPr>
        <p:spPr>
          <a:xfrm>
            <a:off x="677334" y="1398495"/>
            <a:ext cx="8596668" cy="4642868"/>
          </a:xfrm>
        </p:spPr>
        <p:txBody>
          <a:bodyPr/>
          <a:lstStyle/>
          <a:p>
            <a:r>
              <a:rPr lang="en-US" dirty="0"/>
              <a:t>1.  Setting limits with residents is an appropriate strategy to assist in de- 	 	   escalating behaviors.  What is limit setting?</a:t>
            </a:r>
          </a:p>
          <a:p>
            <a:pPr lvl="1"/>
            <a:r>
              <a:rPr lang="en-US" dirty="0"/>
              <a:t>A.  An ultimatum</a:t>
            </a:r>
          </a:p>
          <a:p>
            <a:pPr lvl="1"/>
            <a:r>
              <a:rPr lang="en-US" b="1" dirty="0"/>
              <a:t>B.  Offering choices with consequences</a:t>
            </a:r>
          </a:p>
          <a:p>
            <a:pPr lvl="1"/>
            <a:r>
              <a:rPr lang="en-US" dirty="0"/>
              <a:t>C.  Offering choices</a:t>
            </a:r>
          </a:p>
          <a:p>
            <a:pPr lvl="1"/>
            <a:r>
              <a:rPr lang="en-US" dirty="0"/>
              <a:t>D.  A threat</a:t>
            </a:r>
          </a:p>
          <a:p>
            <a:pPr lvl="1"/>
            <a:r>
              <a:rPr lang="en-US" dirty="0"/>
              <a:t>E.  None of the above</a:t>
            </a:r>
          </a:p>
        </p:txBody>
      </p:sp>
    </p:spTree>
    <p:extLst>
      <p:ext uri="{BB962C8B-B14F-4D97-AF65-F5344CB8AC3E}">
        <p14:creationId xmlns:p14="http://schemas.microsoft.com/office/powerpoint/2010/main" val="11140498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C432-FE62-5005-4425-3202D08F5265}"/>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A23DF6F0-1A46-47A3-B411-8F4B6705A2D0}"/>
              </a:ext>
            </a:extLst>
          </p:cNvPr>
          <p:cNvSpPr>
            <a:spLocks noGrp="1"/>
          </p:cNvSpPr>
          <p:nvPr>
            <p:ph idx="1"/>
          </p:nvPr>
        </p:nvSpPr>
        <p:spPr/>
        <p:txBody>
          <a:bodyPr/>
          <a:lstStyle/>
          <a:p>
            <a:r>
              <a:rPr lang="en-US" dirty="0"/>
              <a:t>2.  What is one of the first signs that you may see in a resident with 	 	 	    escalating behavior?</a:t>
            </a:r>
          </a:p>
          <a:p>
            <a:pPr lvl="1"/>
            <a:r>
              <a:rPr lang="en-US" dirty="0"/>
              <a:t>A.  Being physically aggressive with staff and peers</a:t>
            </a:r>
          </a:p>
          <a:p>
            <a:pPr lvl="1"/>
            <a:r>
              <a:rPr lang="en-US" dirty="0"/>
              <a:t>B.  Becoming more verbal about things</a:t>
            </a:r>
          </a:p>
          <a:p>
            <a:pPr lvl="1"/>
            <a:r>
              <a:rPr lang="en-US" dirty="0"/>
              <a:t>C.  Destroying physical property</a:t>
            </a:r>
          </a:p>
          <a:p>
            <a:pPr lvl="1"/>
            <a:r>
              <a:rPr lang="en-US" dirty="0"/>
              <a:t>D.  Remorse of feelings of guilt</a:t>
            </a:r>
          </a:p>
        </p:txBody>
      </p:sp>
    </p:spTree>
    <p:extLst>
      <p:ext uri="{BB962C8B-B14F-4D97-AF65-F5344CB8AC3E}">
        <p14:creationId xmlns:p14="http://schemas.microsoft.com/office/powerpoint/2010/main" val="184352059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5C55B-50F6-39B1-D968-BC492FDA4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E59BB7-F87B-8D9C-CDC3-80CF7480BC80}"/>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FEFBC214-47C4-C9C0-DC3C-7E4AC27379B6}"/>
              </a:ext>
            </a:extLst>
          </p:cNvPr>
          <p:cNvSpPr>
            <a:spLocks noGrp="1"/>
          </p:cNvSpPr>
          <p:nvPr>
            <p:ph idx="1"/>
          </p:nvPr>
        </p:nvSpPr>
        <p:spPr/>
        <p:txBody>
          <a:bodyPr/>
          <a:lstStyle/>
          <a:p>
            <a:r>
              <a:rPr lang="en-US" dirty="0"/>
              <a:t>2.  What is one of the first signs that you may see in a resident with 	 	  	   escalating behavior?</a:t>
            </a:r>
          </a:p>
          <a:p>
            <a:pPr lvl="1"/>
            <a:r>
              <a:rPr lang="en-US" dirty="0"/>
              <a:t>A.  Being physically aggressive with staff and peers</a:t>
            </a:r>
          </a:p>
          <a:p>
            <a:pPr lvl="1"/>
            <a:r>
              <a:rPr lang="en-US" b="1" dirty="0"/>
              <a:t>B.  Becoming more verbal about things</a:t>
            </a:r>
          </a:p>
          <a:p>
            <a:pPr lvl="1"/>
            <a:r>
              <a:rPr lang="en-US" dirty="0"/>
              <a:t>C.  Destroying physical property</a:t>
            </a:r>
          </a:p>
          <a:p>
            <a:pPr lvl="1"/>
            <a:r>
              <a:rPr lang="en-US" dirty="0"/>
              <a:t>D.  Remorse of feelings of guilt</a:t>
            </a:r>
          </a:p>
        </p:txBody>
      </p:sp>
    </p:spTree>
    <p:extLst>
      <p:ext uri="{BB962C8B-B14F-4D97-AF65-F5344CB8AC3E}">
        <p14:creationId xmlns:p14="http://schemas.microsoft.com/office/powerpoint/2010/main" val="58645793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5D1D-60F8-FD8E-3D86-B3A20289264A}"/>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0B687392-A69B-AE6B-3832-8600CA1B7FDF}"/>
              </a:ext>
            </a:extLst>
          </p:cNvPr>
          <p:cNvSpPr>
            <a:spLocks noGrp="1"/>
          </p:cNvSpPr>
          <p:nvPr>
            <p:ph idx="1"/>
          </p:nvPr>
        </p:nvSpPr>
        <p:spPr/>
        <p:txBody>
          <a:bodyPr/>
          <a:lstStyle/>
          <a:p>
            <a:r>
              <a:rPr lang="en-US" dirty="0"/>
              <a:t>3.  Causes of escalating behavior include ________________________.</a:t>
            </a:r>
          </a:p>
          <a:p>
            <a:pPr lvl="1"/>
            <a:r>
              <a:rPr lang="en-US" dirty="0"/>
              <a:t>A.  Fear, anxiety and stress</a:t>
            </a:r>
          </a:p>
          <a:p>
            <a:pPr lvl="1"/>
            <a:r>
              <a:rPr lang="en-US" dirty="0"/>
              <a:t>B.  Unmet physical or emotional needs</a:t>
            </a:r>
          </a:p>
          <a:p>
            <a:pPr lvl="1"/>
            <a:r>
              <a:rPr lang="en-US" dirty="0"/>
              <a:t>C.  Impaired cognitive ability</a:t>
            </a:r>
          </a:p>
          <a:p>
            <a:pPr lvl="1"/>
            <a:r>
              <a:rPr lang="en-US" dirty="0"/>
              <a:t>D.  Both A and C.</a:t>
            </a:r>
          </a:p>
          <a:p>
            <a:pPr lvl="1"/>
            <a:r>
              <a:rPr lang="en-US" dirty="0"/>
              <a:t>E.  All of the above</a:t>
            </a:r>
          </a:p>
        </p:txBody>
      </p:sp>
    </p:spTree>
    <p:extLst>
      <p:ext uri="{BB962C8B-B14F-4D97-AF65-F5344CB8AC3E}">
        <p14:creationId xmlns:p14="http://schemas.microsoft.com/office/powerpoint/2010/main" val="2360964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F6266-FA26-E9A6-5E21-07A404ED7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7979F-5883-A3AD-0B4C-9C8509E77E51}"/>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49573FEE-42BD-649C-4B70-30C455DA6EC3}"/>
              </a:ext>
            </a:extLst>
          </p:cNvPr>
          <p:cNvSpPr>
            <a:spLocks noGrp="1"/>
          </p:cNvSpPr>
          <p:nvPr>
            <p:ph idx="1"/>
          </p:nvPr>
        </p:nvSpPr>
        <p:spPr/>
        <p:txBody>
          <a:bodyPr/>
          <a:lstStyle/>
          <a:p>
            <a:r>
              <a:rPr lang="en-US" dirty="0"/>
              <a:t>1.  Which of the following best describes the primary objective of the 	 	 	    specialized training for nursing home staff caring for residents with 	 	 	    serious mental illness (SMI)?</a:t>
            </a:r>
          </a:p>
          <a:p>
            <a:pPr lvl="1"/>
            <a:r>
              <a:rPr lang="en-US" dirty="0"/>
              <a:t>A.  To reduce the overall number of SMI residents in the facility.</a:t>
            </a:r>
          </a:p>
          <a:p>
            <a:pPr lvl="1"/>
            <a:r>
              <a:rPr lang="en-US" b="1" dirty="0"/>
              <a:t>B.  To enhance staff communication, behavior management skills, and 	 	 	   awareness of SMI symptoms and diagnoses.</a:t>
            </a:r>
          </a:p>
          <a:p>
            <a:pPr lvl="1"/>
            <a:r>
              <a:rPr lang="en-US" dirty="0"/>
              <a:t>C.  To shift the focus solely to mental health care by eliminating other medical 	 	   services.</a:t>
            </a:r>
          </a:p>
          <a:p>
            <a:pPr lvl="1"/>
            <a:r>
              <a:rPr lang="en-US" dirty="0"/>
              <a:t>D.  To train staff to allow residents with SMI complete independence from 	 	 	   supervision.</a:t>
            </a:r>
          </a:p>
        </p:txBody>
      </p:sp>
    </p:spTree>
    <p:extLst>
      <p:ext uri="{BB962C8B-B14F-4D97-AF65-F5344CB8AC3E}">
        <p14:creationId xmlns:p14="http://schemas.microsoft.com/office/powerpoint/2010/main" val="28861156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412C4-7D57-4527-4AAF-79C36ABE9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2B877-A3C5-ECC8-4E47-78A5450597C0}"/>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19EE127E-3BB8-E2A1-0579-2444F6C53B3F}"/>
              </a:ext>
            </a:extLst>
          </p:cNvPr>
          <p:cNvSpPr>
            <a:spLocks noGrp="1"/>
          </p:cNvSpPr>
          <p:nvPr>
            <p:ph idx="1"/>
          </p:nvPr>
        </p:nvSpPr>
        <p:spPr/>
        <p:txBody>
          <a:bodyPr/>
          <a:lstStyle/>
          <a:p>
            <a:r>
              <a:rPr lang="en-US" dirty="0"/>
              <a:t>3.  Causes of escalating behavior include ________________________.</a:t>
            </a:r>
          </a:p>
          <a:p>
            <a:pPr lvl="1"/>
            <a:r>
              <a:rPr lang="en-US" dirty="0"/>
              <a:t>A.  Fear, anxiety and stress</a:t>
            </a:r>
          </a:p>
          <a:p>
            <a:pPr lvl="1"/>
            <a:r>
              <a:rPr lang="en-US" dirty="0"/>
              <a:t>B.  Unmet physical or emotional needs</a:t>
            </a:r>
          </a:p>
          <a:p>
            <a:pPr lvl="1"/>
            <a:r>
              <a:rPr lang="en-US" dirty="0"/>
              <a:t>C.  Impaired cognitive ability</a:t>
            </a:r>
          </a:p>
          <a:p>
            <a:pPr lvl="1"/>
            <a:r>
              <a:rPr lang="en-US" dirty="0"/>
              <a:t>D.  Both A and C.</a:t>
            </a:r>
          </a:p>
          <a:p>
            <a:pPr lvl="1"/>
            <a:r>
              <a:rPr lang="en-US" b="1" dirty="0"/>
              <a:t>E.  All of the above</a:t>
            </a:r>
          </a:p>
        </p:txBody>
      </p:sp>
    </p:spTree>
    <p:extLst>
      <p:ext uri="{BB962C8B-B14F-4D97-AF65-F5344CB8AC3E}">
        <p14:creationId xmlns:p14="http://schemas.microsoft.com/office/powerpoint/2010/main" val="41714842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5014-41CB-A006-5141-CFFF5E9DC04C}"/>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BE07DA80-F568-29A4-4660-2800BB0ABCA9}"/>
              </a:ext>
            </a:extLst>
          </p:cNvPr>
          <p:cNvSpPr>
            <a:spLocks noGrp="1"/>
          </p:cNvSpPr>
          <p:nvPr>
            <p:ph idx="1"/>
          </p:nvPr>
        </p:nvSpPr>
        <p:spPr/>
        <p:txBody>
          <a:bodyPr/>
          <a:lstStyle/>
          <a:p>
            <a:r>
              <a:rPr lang="en-US" dirty="0"/>
              <a:t>4.  E + R = O is ____________________________________.</a:t>
            </a:r>
          </a:p>
          <a:p>
            <a:pPr lvl="1"/>
            <a:r>
              <a:rPr lang="en-US" dirty="0"/>
              <a:t>A.  Expectation + Reality = Outcome</a:t>
            </a:r>
          </a:p>
          <a:p>
            <a:pPr lvl="1"/>
            <a:r>
              <a:rPr lang="en-US" dirty="0"/>
              <a:t>B.  Event + Response = Outcome</a:t>
            </a:r>
          </a:p>
          <a:p>
            <a:pPr lvl="1"/>
            <a:r>
              <a:rPr lang="en-US" dirty="0"/>
              <a:t>C.  Event + Reality = Outcome</a:t>
            </a:r>
          </a:p>
          <a:p>
            <a:pPr lvl="1"/>
            <a:r>
              <a:rPr lang="en-US" dirty="0"/>
              <a:t>D.  Expectation + Response = Outcome</a:t>
            </a:r>
          </a:p>
        </p:txBody>
      </p:sp>
    </p:spTree>
    <p:extLst>
      <p:ext uri="{BB962C8B-B14F-4D97-AF65-F5344CB8AC3E}">
        <p14:creationId xmlns:p14="http://schemas.microsoft.com/office/powerpoint/2010/main" val="153996570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2243B-40D3-3C18-9EC5-7BC6EECE1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2283FA-2421-3AC8-4890-52D1EE44C6DC}"/>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09B40C8A-CE09-A9A2-A47A-ADE911888A52}"/>
              </a:ext>
            </a:extLst>
          </p:cNvPr>
          <p:cNvSpPr>
            <a:spLocks noGrp="1"/>
          </p:cNvSpPr>
          <p:nvPr>
            <p:ph idx="1"/>
          </p:nvPr>
        </p:nvSpPr>
        <p:spPr/>
        <p:txBody>
          <a:bodyPr/>
          <a:lstStyle/>
          <a:p>
            <a:r>
              <a:rPr lang="en-US" dirty="0"/>
              <a:t>4.  E + R = O is ____________________________________.</a:t>
            </a:r>
          </a:p>
          <a:p>
            <a:pPr lvl="1"/>
            <a:r>
              <a:rPr lang="en-US" dirty="0"/>
              <a:t>A.  Expectation + Reality = Outcome</a:t>
            </a:r>
          </a:p>
          <a:p>
            <a:pPr lvl="1"/>
            <a:r>
              <a:rPr lang="en-US" b="1" dirty="0"/>
              <a:t>B.  Event + Response = Outcome</a:t>
            </a:r>
          </a:p>
          <a:p>
            <a:pPr lvl="1"/>
            <a:r>
              <a:rPr lang="en-US" dirty="0"/>
              <a:t>C.  Event + Reality = Outcome</a:t>
            </a:r>
          </a:p>
          <a:p>
            <a:pPr lvl="1"/>
            <a:r>
              <a:rPr lang="en-US" dirty="0"/>
              <a:t>D.  Expectation + Response = Outcome</a:t>
            </a:r>
          </a:p>
        </p:txBody>
      </p:sp>
    </p:spTree>
    <p:extLst>
      <p:ext uri="{BB962C8B-B14F-4D97-AF65-F5344CB8AC3E}">
        <p14:creationId xmlns:p14="http://schemas.microsoft.com/office/powerpoint/2010/main" val="74492873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4C24-8B11-EA25-56E0-256519BE58C4}"/>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5434603C-05D2-2F48-0AD2-3152301CBB38}"/>
              </a:ext>
            </a:extLst>
          </p:cNvPr>
          <p:cNvSpPr>
            <a:spLocks noGrp="1"/>
          </p:cNvSpPr>
          <p:nvPr>
            <p:ph idx="1"/>
          </p:nvPr>
        </p:nvSpPr>
        <p:spPr/>
        <p:txBody>
          <a:bodyPr/>
          <a:lstStyle/>
          <a:p>
            <a:r>
              <a:rPr lang="en-US" dirty="0"/>
              <a:t>5.  Factors that help a resident de-escalate include __________________.</a:t>
            </a:r>
          </a:p>
          <a:p>
            <a:r>
              <a:rPr lang="en-US" dirty="0"/>
              <a:t>Choose all that apply.</a:t>
            </a:r>
          </a:p>
          <a:p>
            <a:pPr lvl="1"/>
            <a:r>
              <a:rPr lang="en-US" dirty="0"/>
              <a:t>A.  Word Choice</a:t>
            </a:r>
          </a:p>
          <a:p>
            <a:pPr lvl="1"/>
            <a:r>
              <a:rPr lang="en-US" dirty="0"/>
              <a:t>B.  Color of Clothing</a:t>
            </a:r>
          </a:p>
          <a:p>
            <a:pPr lvl="1"/>
            <a:r>
              <a:rPr lang="en-US" dirty="0"/>
              <a:t>C.  Time of Day</a:t>
            </a:r>
          </a:p>
          <a:p>
            <a:pPr lvl="1"/>
            <a:r>
              <a:rPr lang="en-US" dirty="0"/>
              <a:t>D.  Tone of Voice</a:t>
            </a:r>
          </a:p>
          <a:p>
            <a:pPr lvl="1"/>
            <a:r>
              <a:rPr lang="en-US" dirty="0"/>
              <a:t>E.  Body Language</a:t>
            </a:r>
          </a:p>
        </p:txBody>
      </p:sp>
    </p:spTree>
    <p:extLst>
      <p:ext uri="{BB962C8B-B14F-4D97-AF65-F5344CB8AC3E}">
        <p14:creationId xmlns:p14="http://schemas.microsoft.com/office/powerpoint/2010/main" val="320393815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8C6CA-29EA-1881-B7B5-190E5162A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C941F-4C4F-632F-1029-AA065DA54204}"/>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657BDAC5-8C16-C186-1B58-D3425F9F604B}"/>
              </a:ext>
            </a:extLst>
          </p:cNvPr>
          <p:cNvSpPr>
            <a:spLocks noGrp="1"/>
          </p:cNvSpPr>
          <p:nvPr>
            <p:ph idx="1"/>
          </p:nvPr>
        </p:nvSpPr>
        <p:spPr/>
        <p:txBody>
          <a:bodyPr/>
          <a:lstStyle/>
          <a:p>
            <a:r>
              <a:rPr lang="en-US" dirty="0"/>
              <a:t>5.  Factors that help a resident de-escalate include __________________.</a:t>
            </a:r>
          </a:p>
          <a:p>
            <a:r>
              <a:rPr lang="en-US" dirty="0"/>
              <a:t>Choose all that apply.</a:t>
            </a:r>
          </a:p>
          <a:p>
            <a:pPr lvl="1"/>
            <a:r>
              <a:rPr lang="en-US" b="1" dirty="0"/>
              <a:t>A.  Word Choice</a:t>
            </a:r>
          </a:p>
          <a:p>
            <a:pPr lvl="1"/>
            <a:r>
              <a:rPr lang="en-US" dirty="0"/>
              <a:t>B.  Color of Clothing</a:t>
            </a:r>
          </a:p>
          <a:p>
            <a:pPr lvl="1"/>
            <a:r>
              <a:rPr lang="en-US" dirty="0"/>
              <a:t>C.  Time of Day</a:t>
            </a:r>
          </a:p>
          <a:p>
            <a:pPr lvl="1"/>
            <a:r>
              <a:rPr lang="en-US" b="1" dirty="0"/>
              <a:t>D.  Tone of Voice</a:t>
            </a:r>
          </a:p>
          <a:p>
            <a:pPr lvl="1"/>
            <a:r>
              <a:rPr lang="en-US" b="1" dirty="0"/>
              <a:t>E.  Body Language</a:t>
            </a:r>
          </a:p>
        </p:txBody>
      </p:sp>
    </p:spTree>
    <p:extLst>
      <p:ext uri="{BB962C8B-B14F-4D97-AF65-F5344CB8AC3E}">
        <p14:creationId xmlns:p14="http://schemas.microsoft.com/office/powerpoint/2010/main" val="271277056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D18E8D-CDFF-B85D-24CB-051CB3A3FC27}"/>
              </a:ext>
            </a:extLst>
          </p:cNvPr>
          <p:cNvPicPr>
            <a:picLocks noChangeAspect="1"/>
          </p:cNvPicPr>
          <p:nvPr/>
        </p:nvPicPr>
        <p:blipFill>
          <a:blip r:embed="rId3"/>
          <a:stretch>
            <a:fillRect/>
          </a:stretch>
        </p:blipFill>
        <p:spPr>
          <a:xfrm>
            <a:off x="0" y="0"/>
            <a:ext cx="12192000" cy="6858001"/>
          </a:xfrm>
          <a:prstGeom prst="rect">
            <a:avLst/>
          </a:prstGeom>
        </p:spPr>
      </p:pic>
    </p:spTree>
    <p:extLst>
      <p:ext uri="{BB962C8B-B14F-4D97-AF65-F5344CB8AC3E}">
        <p14:creationId xmlns:p14="http://schemas.microsoft.com/office/powerpoint/2010/main" val="26029491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C367-B226-AC36-7246-E8FA23E84AA8}"/>
              </a:ext>
            </a:extLst>
          </p:cNvPr>
          <p:cNvSpPr>
            <a:spLocks noGrp="1"/>
          </p:cNvSpPr>
          <p:nvPr>
            <p:ph type="title"/>
          </p:nvPr>
        </p:nvSpPr>
        <p:spPr/>
        <p:txBody>
          <a:bodyPr/>
          <a:lstStyle/>
          <a:p>
            <a:r>
              <a:rPr lang="en-US" dirty="0"/>
              <a:t>Module 8</a:t>
            </a:r>
          </a:p>
        </p:txBody>
      </p:sp>
      <p:sp>
        <p:nvSpPr>
          <p:cNvPr id="3" name="Text Placeholder 2">
            <a:extLst>
              <a:ext uri="{FF2B5EF4-FFF2-40B4-BE49-F238E27FC236}">
                <a16:creationId xmlns:a16="http://schemas.microsoft.com/office/drawing/2014/main" id="{E9107A03-7959-A5B2-7CBB-DEA16508ED47}"/>
              </a:ext>
            </a:extLst>
          </p:cNvPr>
          <p:cNvSpPr>
            <a:spLocks noGrp="1"/>
          </p:cNvSpPr>
          <p:nvPr>
            <p:ph type="body" idx="1"/>
          </p:nvPr>
        </p:nvSpPr>
        <p:spPr/>
        <p:txBody>
          <a:bodyPr/>
          <a:lstStyle/>
          <a:p>
            <a:r>
              <a:rPr lang="en-US" dirty="0"/>
              <a:t>Abuse Reporting and Prevention</a:t>
            </a:r>
          </a:p>
        </p:txBody>
      </p:sp>
    </p:spTree>
    <p:extLst>
      <p:ext uri="{BB962C8B-B14F-4D97-AF65-F5344CB8AC3E}">
        <p14:creationId xmlns:p14="http://schemas.microsoft.com/office/powerpoint/2010/main" val="147081400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33DA8-7A8C-E231-60E8-6B54817CC3CF}"/>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F87B46F-6579-5422-39D8-069F140AE718}"/>
              </a:ext>
            </a:extLst>
          </p:cNvPr>
          <p:cNvSpPr>
            <a:spLocks noGrp="1"/>
          </p:cNvSpPr>
          <p:nvPr>
            <p:ph idx="1"/>
          </p:nvPr>
        </p:nvSpPr>
        <p:spPr>
          <a:xfrm>
            <a:off x="677334" y="1541929"/>
            <a:ext cx="8596668" cy="4499433"/>
          </a:xfrm>
        </p:spPr>
        <p:txBody>
          <a:bodyPr>
            <a:normAutofit/>
          </a:bodyPr>
          <a:lstStyle/>
          <a:p>
            <a:r>
              <a:rPr lang="en-US" sz="2000" dirty="0"/>
              <a:t>Define and differentiate between physical, sexual, verbal, mental and technology-facilitated abuse.</a:t>
            </a:r>
          </a:p>
          <a:p>
            <a:r>
              <a:rPr lang="en-US" sz="2000" dirty="0"/>
              <a:t>Understand the process for reporting allegations of abuse, including timelines.</a:t>
            </a:r>
          </a:p>
          <a:p>
            <a:r>
              <a:rPr lang="en-US" sz="2000" dirty="0"/>
              <a:t>Practice factual and emotion-free documentation including pre-incident context, actions taken, injuries sustained, and measures implemented for resident safety.</a:t>
            </a:r>
          </a:p>
          <a:p>
            <a:r>
              <a:rPr lang="en-US" sz="2000" dirty="0"/>
              <a:t>Identify your responsibilities in reporting, monitoring residents for lingering issues, writing witness statements, and participating in debriefing sessions.</a:t>
            </a:r>
          </a:p>
        </p:txBody>
      </p:sp>
    </p:spTree>
    <p:extLst>
      <p:ext uri="{BB962C8B-B14F-4D97-AF65-F5344CB8AC3E}">
        <p14:creationId xmlns:p14="http://schemas.microsoft.com/office/powerpoint/2010/main" val="277669286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8281-C1E4-0974-A643-50689F9DD935}"/>
              </a:ext>
            </a:extLst>
          </p:cNvPr>
          <p:cNvSpPr>
            <a:spLocks noGrp="1"/>
          </p:cNvSpPr>
          <p:nvPr>
            <p:ph type="title"/>
          </p:nvPr>
        </p:nvSpPr>
        <p:spPr/>
        <p:txBody>
          <a:bodyPr/>
          <a:lstStyle/>
          <a:p>
            <a:r>
              <a:rPr lang="en-US" dirty="0"/>
              <a:t>Abuse Prevention and Resident Rights</a:t>
            </a:r>
          </a:p>
        </p:txBody>
      </p:sp>
      <p:sp>
        <p:nvSpPr>
          <p:cNvPr id="3" name="Content Placeholder 2">
            <a:extLst>
              <a:ext uri="{FF2B5EF4-FFF2-40B4-BE49-F238E27FC236}">
                <a16:creationId xmlns:a16="http://schemas.microsoft.com/office/drawing/2014/main" id="{08D928DC-D71E-EF8D-169F-0B29579B5049}"/>
              </a:ext>
            </a:extLst>
          </p:cNvPr>
          <p:cNvSpPr>
            <a:spLocks noGrp="1"/>
          </p:cNvSpPr>
          <p:nvPr>
            <p:ph idx="1"/>
          </p:nvPr>
        </p:nvSpPr>
        <p:spPr>
          <a:xfrm>
            <a:off x="677334" y="1371600"/>
            <a:ext cx="8596668" cy="5226423"/>
          </a:xfrm>
        </p:spPr>
        <p:txBody>
          <a:bodyPr>
            <a:normAutofit/>
          </a:bodyPr>
          <a:lstStyle/>
          <a:p>
            <a:r>
              <a:rPr lang="en-US" dirty="0"/>
              <a:t>Facilities must ensure residents are free from abuse, neglect, exploitation, and mistreatment.</a:t>
            </a:r>
          </a:p>
          <a:p>
            <a:r>
              <a:rPr lang="en-US" dirty="0"/>
              <a:t>This includes:</a:t>
            </a:r>
          </a:p>
          <a:p>
            <a:pPr lvl="1"/>
            <a:r>
              <a:rPr lang="en-US" dirty="0"/>
              <a:t>Written policies and procedures to prohibit and prevent abuse</a:t>
            </a:r>
          </a:p>
          <a:p>
            <a:pPr lvl="1"/>
            <a:r>
              <a:rPr lang="en-US" dirty="0"/>
              <a:t>Staff training on recognizing and reporting abuse.</a:t>
            </a:r>
          </a:p>
          <a:p>
            <a:pPr lvl="1"/>
            <a:r>
              <a:rPr lang="en-US" dirty="0"/>
              <a:t>Screening and hiring practices to prevent employment of individuals with histories of abuse,</a:t>
            </a:r>
          </a:p>
          <a:p>
            <a:r>
              <a:rPr lang="en-US" dirty="0"/>
              <a:t>Abuse includes:</a:t>
            </a:r>
          </a:p>
          <a:p>
            <a:pPr lvl="1"/>
            <a:r>
              <a:rPr lang="en-US" dirty="0"/>
              <a:t>Physical abuse</a:t>
            </a:r>
          </a:p>
          <a:p>
            <a:pPr lvl="1"/>
            <a:r>
              <a:rPr lang="en-US" dirty="0"/>
              <a:t>Sexual abuse</a:t>
            </a:r>
          </a:p>
          <a:p>
            <a:pPr lvl="1"/>
            <a:r>
              <a:rPr lang="en-US" dirty="0"/>
              <a:t>Verbal abuse</a:t>
            </a:r>
          </a:p>
          <a:p>
            <a:pPr lvl="1"/>
            <a:r>
              <a:rPr lang="en-US" dirty="0"/>
              <a:t>Mental abuse</a:t>
            </a:r>
          </a:p>
          <a:p>
            <a:pPr lvl="1"/>
            <a:r>
              <a:rPr lang="en-US" dirty="0"/>
              <a:t>Abuse facilitated through technology</a:t>
            </a:r>
          </a:p>
          <a:p>
            <a:pPr lvl="1"/>
            <a:r>
              <a:rPr lang="en-US" dirty="0"/>
              <a:t>Willful infliction of harm, even if not intended to injure someone.</a:t>
            </a:r>
          </a:p>
          <a:p>
            <a:pPr marL="0" indent="0">
              <a:buNone/>
            </a:pPr>
            <a:endParaRPr lang="en-US" dirty="0"/>
          </a:p>
        </p:txBody>
      </p:sp>
    </p:spTree>
    <p:extLst>
      <p:ext uri="{BB962C8B-B14F-4D97-AF65-F5344CB8AC3E}">
        <p14:creationId xmlns:p14="http://schemas.microsoft.com/office/powerpoint/2010/main" val="258965964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60B2-6885-0DA5-062A-681E7854EA67}"/>
              </a:ext>
            </a:extLst>
          </p:cNvPr>
          <p:cNvSpPr>
            <a:spLocks noGrp="1"/>
          </p:cNvSpPr>
          <p:nvPr>
            <p:ph type="title"/>
          </p:nvPr>
        </p:nvSpPr>
        <p:spPr/>
        <p:txBody>
          <a:bodyPr/>
          <a:lstStyle/>
          <a:p>
            <a:r>
              <a:rPr lang="en-US" dirty="0"/>
              <a:t>Physical Abuse</a:t>
            </a:r>
          </a:p>
        </p:txBody>
      </p:sp>
      <p:sp>
        <p:nvSpPr>
          <p:cNvPr id="3" name="Content Placeholder 2">
            <a:extLst>
              <a:ext uri="{FF2B5EF4-FFF2-40B4-BE49-F238E27FC236}">
                <a16:creationId xmlns:a16="http://schemas.microsoft.com/office/drawing/2014/main" id="{8858984F-EA93-0C0D-4C12-45E12F5BE165}"/>
              </a:ext>
            </a:extLst>
          </p:cNvPr>
          <p:cNvSpPr>
            <a:spLocks noGrp="1"/>
          </p:cNvSpPr>
          <p:nvPr>
            <p:ph idx="1"/>
          </p:nvPr>
        </p:nvSpPr>
        <p:spPr>
          <a:xfrm>
            <a:off x="677334" y="1407459"/>
            <a:ext cx="8596668" cy="5190565"/>
          </a:xfrm>
        </p:spPr>
        <p:txBody>
          <a:bodyPr>
            <a:normAutofit/>
          </a:bodyPr>
          <a:lstStyle/>
          <a:p>
            <a:r>
              <a:rPr lang="en-US" dirty="0"/>
              <a:t>Examples:</a:t>
            </a:r>
          </a:p>
          <a:p>
            <a:pPr lvl="1"/>
            <a:r>
              <a:rPr lang="en-US" dirty="0"/>
              <a:t>Hitting, slapping, punching or kicking</a:t>
            </a:r>
          </a:p>
          <a:p>
            <a:pPr lvl="1"/>
            <a:r>
              <a:rPr lang="en-US" dirty="0"/>
              <a:t>Pushing, shoving, or rough handling during care</a:t>
            </a:r>
          </a:p>
          <a:p>
            <a:pPr lvl="1"/>
            <a:r>
              <a:rPr lang="en-US" dirty="0"/>
              <a:t>Pinching or twisting limbs</a:t>
            </a:r>
          </a:p>
          <a:p>
            <a:pPr lvl="1"/>
            <a:r>
              <a:rPr lang="en-US" dirty="0"/>
              <a:t>Improper use of restraints (physical or chemical)</a:t>
            </a:r>
          </a:p>
          <a:p>
            <a:pPr lvl="1"/>
            <a:r>
              <a:rPr lang="en-US" dirty="0"/>
              <a:t>Force-feeding or withholding food</a:t>
            </a:r>
          </a:p>
          <a:p>
            <a:pPr lvl="1"/>
            <a:r>
              <a:rPr lang="en-US" dirty="0"/>
              <a:t>Restricting movement without medical justification</a:t>
            </a:r>
          </a:p>
          <a:p>
            <a:pPr lvl="1"/>
            <a:r>
              <a:rPr lang="en-US" dirty="0"/>
              <a:t>Inflicting pain during personal care tasks (bathing or dressing)</a:t>
            </a:r>
          </a:p>
          <a:p>
            <a:r>
              <a:rPr lang="en-US" dirty="0"/>
              <a:t>Indicators of Physical Abuse:</a:t>
            </a:r>
          </a:p>
          <a:p>
            <a:pPr lvl="1"/>
            <a:r>
              <a:rPr lang="en-US" dirty="0"/>
              <a:t>Unexplained bruises, fractures or burns</a:t>
            </a:r>
          </a:p>
          <a:p>
            <a:pPr lvl="1"/>
            <a:r>
              <a:rPr lang="en-US" dirty="0"/>
              <a:t>Fearfulness or withdrawal around certain staff or residents</a:t>
            </a:r>
          </a:p>
          <a:p>
            <a:pPr lvl="1"/>
            <a:r>
              <a:rPr lang="en-US" dirty="0"/>
              <a:t>Sudden changes in behavior or mobility</a:t>
            </a:r>
          </a:p>
          <a:p>
            <a:pPr lvl="1"/>
            <a:r>
              <a:rPr lang="en-US" dirty="0"/>
              <a:t>Inconsistent explanations for injuries</a:t>
            </a:r>
          </a:p>
          <a:p>
            <a:endParaRPr lang="en-US" dirty="0"/>
          </a:p>
        </p:txBody>
      </p:sp>
    </p:spTree>
    <p:extLst>
      <p:ext uri="{BB962C8B-B14F-4D97-AF65-F5344CB8AC3E}">
        <p14:creationId xmlns:p14="http://schemas.microsoft.com/office/powerpoint/2010/main" val="1468049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9397-F666-B31B-0838-C9DB71943EE2}"/>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661753AD-9AD0-022E-9E40-CE7CF08302EB}"/>
              </a:ext>
            </a:extLst>
          </p:cNvPr>
          <p:cNvSpPr>
            <a:spLocks noGrp="1"/>
          </p:cNvSpPr>
          <p:nvPr>
            <p:ph idx="1"/>
          </p:nvPr>
        </p:nvSpPr>
        <p:spPr/>
        <p:txBody>
          <a:bodyPr/>
          <a:lstStyle/>
          <a:p>
            <a:r>
              <a:rPr lang="en-US" dirty="0"/>
              <a:t>2.  What historical shift contributed significantly to the increasing presence of 	    individuals with SMI in long term care facilities?</a:t>
            </a:r>
          </a:p>
          <a:p>
            <a:pPr lvl="1"/>
            <a:r>
              <a:rPr lang="en-US" dirty="0"/>
              <a:t>A.  The expansion of state mental hospitals in the 2000s.</a:t>
            </a:r>
          </a:p>
          <a:p>
            <a:pPr lvl="1"/>
            <a:r>
              <a:rPr lang="en-US" dirty="0"/>
              <a:t>B.  The de-institutionalization movement in the early 1980s that emphasized  	 	  community integration but was later hampered by a lack of community support.</a:t>
            </a:r>
          </a:p>
          <a:p>
            <a:pPr lvl="1"/>
            <a:r>
              <a:rPr lang="en-US" dirty="0"/>
              <a:t>C.  The advent of integrated care models at the beginning of the 21</a:t>
            </a:r>
            <a:r>
              <a:rPr lang="en-US" baseline="30000" dirty="0"/>
              <a:t>st</a:t>
            </a:r>
            <a:r>
              <a:rPr lang="en-US" dirty="0"/>
              <a:t> century.</a:t>
            </a:r>
          </a:p>
          <a:p>
            <a:pPr lvl="1"/>
            <a:r>
              <a:rPr lang="en-US" dirty="0"/>
              <a:t>D.  The increase in funding for mental health initiatives in nursing homes during 	 	   the 1990s.</a:t>
            </a:r>
          </a:p>
        </p:txBody>
      </p:sp>
    </p:spTree>
    <p:extLst>
      <p:ext uri="{BB962C8B-B14F-4D97-AF65-F5344CB8AC3E}">
        <p14:creationId xmlns:p14="http://schemas.microsoft.com/office/powerpoint/2010/main" val="38504602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CCE95-6BB5-1F92-E2B4-C5E23D98ACC5}"/>
              </a:ext>
            </a:extLst>
          </p:cNvPr>
          <p:cNvSpPr>
            <a:spLocks noGrp="1"/>
          </p:cNvSpPr>
          <p:nvPr>
            <p:ph type="title"/>
          </p:nvPr>
        </p:nvSpPr>
        <p:spPr>
          <a:xfrm>
            <a:off x="677334" y="609600"/>
            <a:ext cx="8596668" cy="860612"/>
          </a:xfrm>
        </p:spPr>
        <p:txBody>
          <a:bodyPr/>
          <a:lstStyle/>
          <a:p>
            <a:r>
              <a:rPr lang="en-US" dirty="0"/>
              <a:t>Sexual Abuse</a:t>
            </a:r>
          </a:p>
        </p:txBody>
      </p:sp>
      <p:sp>
        <p:nvSpPr>
          <p:cNvPr id="3" name="Content Placeholder 2">
            <a:extLst>
              <a:ext uri="{FF2B5EF4-FFF2-40B4-BE49-F238E27FC236}">
                <a16:creationId xmlns:a16="http://schemas.microsoft.com/office/drawing/2014/main" id="{65730E67-F629-69A0-8162-EAB03F03FD78}"/>
              </a:ext>
            </a:extLst>
          </p:cNvPr>
          <p:cNvSpPr>
            <a:spLocks noGrp="1"/>
          </p:cNvSpPr>
          <p:nvPr>
            <p:ph idx="1"/>
          </p:nvPr>
        </p:nvSpPr>
        <p:spPr>
          <a:xfrm>
            <a:off x="677334" y="1362635"/>
            <a:ext cx="8596668" cy="5253318"/>
          </a:xfrm>
        </p:spPr>
        <p:txBody>
          <a:bodyPr>
            <a:normAutofit/>
          </a:bodyPr>
          <a:lstStyle/>
          <a:p>
            <a:r>
              <a:rPr lang="en-US" dirty="0"/>
              <a:t>Example:</a:t>
            </a:r>
          </a:p>
          <a:p>
            <a:pPr lvl="1"/>
            <a:r>
              <a:rPr lang="en-US" sz="1800" dirty="0"/>
              <a:t>A staff member engages in sexual touching or intercourse with a resident, regardless of perceived consent</a:t>
            </a:r>
          </a:p>
          <a:p>
            <a:pPr lvl="1"/>
            <a:r>
              <a:rPr lang="en-US" sz="1800" dirty="0"/>
              <a:t>Staff takes or shares inappropriate photos of a resident’s body</a:t>
            </a:r>
          </a:p>
          <a:p>
            <a:pPr lvl="1"/>
            <a:r>
              <a:rPr lang="en-US" sz="1800" dirty="0"/>
              <a:t>One resident touches another resident’s private areas without consent</a:t>
            </a:r>
          </a:p>
          <a:p>
            <a:pPr lvl="1"/>
            <a:r>
              <a:rPr lang="en-US" sz="1800" dirty="0"/>
              <a:t>Facility fails to supervise known offenders or high-risk individuals</a:t>
            </a:r>
          </a:p>
          <a:p>
            <a:r>
              <a:rPr lang="en-US" dirty="0"/>
              <a:t>Indicators of Sexual Abuse:</a:t>
            </a:r>
          </a:p>
          <a:p>
            <a:pPr lvl="1"/>
            <a:r>
              <a:rPr lang="en-US" sz="1800" dirty="0"/>
              <a:t>Unexplained bruising, bleeding or pain in genital or anal areas</a:t>
            </a:r>
          </a:p>
          <a:p>
            <a:pPr lvl="1"/>
            <a:r>
              <a:rPr lang="en-US" sz="1800" dirty="0"/>
              <a:t>Torn, stained or missing undergarments</a:t>
            </a:r>
          </a:p>
          <a:p>
            <a:pPr lvl="1"/>
            <a:r>
              <a:rPr lang="en-US" sz="1800" dirty="0"/>
              <a:t>Flinching or recoiling from touch</a:t>
            </a:r>
          </a:p>
          <a:p>
            <a:pPr lvl="1"/>
            <a:r>
              <a:rPr lang="en-US" sz="1800" dirty="0"/>
              <a:t>Resident expresses fear of a specific person or location</a:t>
            </a:r>
          </a:p>
          <a:p>
            <a:pPr lvl="1"/>
            <a:r>
              <a:rPr lang="en-US" sz="1800" dirty="0"/>
              <a:t>Resident reports of being touched or assaulted</a:t>
            </a:r>
          </a:p>
        </p:txBody>
      </p:sp>
    </p:spTree>
    <p:extLst>
      <p:ext uri="{BB962C8B-B14F-4D97-AF65-F5344CB8AC3E}">
        <p14:creationId xmlns:p14="http://schemas.microsoft.com/office/powerpoint/2010/main" val="29154331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5626-4B65-6EE2-3729-99BAB981E4E3}"/>
              </a:ext>
            </a:extLst>
          </p:cNvPr>
          <p:cNvSpPr>
            <a:spLocks noGrp="1"/>
          </p:cNvSpPr>
          <p:nvPr>
            <p:ph type="title"/>
          </p:nvPr>
        </p:nvSpPr>
        <p:spPr>
          <a:xfrm>
            <a:off x="677334" y="609600"/>
            <a:ext cx="8596668" cy="753035"/>
          </a:xfrm>
        </p:spPr>
        <p:txBody>
          <a:bodyPr/>
          <a:lstStyle/>
          <a:p>
            <a:r>
              <a:rPr lang="en-US" dirty="0"/>
              <a:t>Verbal Abuse</a:t>
            </a:r>
          </a:p>
        </p:txBody>
      </p:sp>
      <p:sp>
        <p:nvSpPr>
          <p:cNvPr id="3" name="Content Placeholder 2">
            <a:extLst>
              <a:ext uri="{FF2B5EF4-FFF2-40B4-BE49-F238E27FC236}">
                <a16:creationId xmlns:a16="http://schemas.microsoft.com/office/drawing/2014/main" id="{02985882-6212-A133-4AE2-9FA4B355C121}"/>
              </a:ext>
            </a:extLst>
          </p:cNvPr>
          <p:cNvSpPr>
            <a:spLocks noGrp="1"/>
          </p:cNvSpPr>
          <p:nvPr>
            <p:ph idx="1"/>
          </p:nvPr>
        </p:nvSpPr>
        <p:spPr>
          <a:xfrm>
            <a:off x="677334" y="1792941"/>
            <a:ext cx="8596668" cy="4248421"/>
          </a:xfrm>
        </p:spPr>
        <p:txBody>
          <a:bodyPr/>
          <a:lstStyle/>
          <a:p>
            <a:r>
              <a:rPr lang="en-US" sz="2000" dirty="0"/>
              <a:t>Verbal abuse includes any communication – spoken, written, or gestured that threatens, demeans, intimidates or humiliates a resident.</a:t>
            </a:r>
          </a:p>
          <a:p>
            <a:r>
              <a:rPr lang="en-US" sz="2000" dirty="0"/>
              <a:t>It is intended to cause emotional harm, or is so inappropriate that harm is reasonably foreseeable.</a:t>
            </a:r>
          </a:p>
          <a:p>
            <a:r>
              <a:rPr lang="en-US" sz="2000" dirty="0"/>
              <a:t>Occurs regardless of the resident’s cognitive status or ability to understand the language used.</a:t>
            </a:r>
          </a:p>
          <a:p>
            <a:r>
              <a:rPr lang="en-US" sz="2000" dirty="0"/>
              <a:t>Even if the resident does not appear distressed, </a:t>
            </a:r>
            <a:r>
              <a:rPr lang="en-US" sz="2000" b="1" dirty="0"/>
              <a:t>intent and impact matter </a:t>
            </a:r>
            <a:r>
              <a:rPr lang="en-US" sz="2000" dirty="0"/>
              <a:t>– especially in cases involving vulnerable populations such as those with dementia or mental illness.</a:t>
            </a:r>
          </a:p>
          <a:p>
            <a:pPr marL="0" indent="0">
              <a:buNone/>
            </a:pPr>
            <a:endParaRPr lang="en-US" dirty="0"/>
          </a:p>
        </p:txBody>
      </p:sp>
    </p:spTree>
    <p:extLst>
      <p:ext uri="{BB962C8B-B14F-4D97-AF65-F5344CB8AC3E}">
        <p14:creationId xmlns:p14="http://schemas.microsoft.com/office/powerpoint/2010/main" val="58417538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92B96-BC52-0604-55A9-190F09C8BAFD}"/>
              </a:ext>
            </a:extLst>
          </p:cNvPr>
          <p:cNvSpPr>
            <a:spLocks noGrp="1"/>
          </p:cNvSpPr>
          <p:nvPr>
            <p:ph type="title"/>
          </p:nvPr>
        </p:nvSpPr>
        <p:spPr>
          <a:xfrm>
            <a:off x="677334" y="609600"/>
            <a:ext cx="8596668" cy="878541"/>
          </a:xfrm>
        </p:spPr>
        <p:txBody>
          <a:bodyPr/>
          <a:lstStyle/>
          <a:p>
            <a:r>
              <a:rPr lang="en-US" dirty="0"/>
              <a:t>Verbal Abuse</a:t>
            </a:r>
          </a:p>
        </p:txBody>
      </p:sp>
      <p:sp>
        <p:nvSpPr>
          <p:cNvPr id="3" name="Content Placeholder 2">
            <a:extLst>
              <a:ext uri="{FF2B5EF4-FFF2-40B4-BE49-F238E27FC236}">
                <a16:creationId xmlns:a16="http://schemas.microsoft.com/office/drawing/2014/main" id="{E602A05E-6A5F-2AD9-1A10-C630F78C9B78}"/>
              </a:ext>
            </a:extLst>
          </p:cNvPr>
          <p:cNvSpPr>
            <a:spLocks noGrp="1"/>
          </p:cNvSpPr>
          <p:nvPr>
            <p:ph idx="1"/>
          </p:nvPr>
        </p:nvSpPr>
        <p:spPr>
          <a:xfrm>
            <a:off x="677334" y="1344706"/>
            <a:ext cx="8596668" cy="5127811"/>
          </a:xfrm>
        </p:spPr>
        <p:txBody>
          <a:bodyPr>
            <a:normAutofit/>
          </a:bodyPr>
          <a:lstStyle/>
          <a:p>
            <a:r>
              <a:rPr lang="en-US" sz="2000" dirty="0"/>
              <a:t>Examples:</a:t>
            </a:r>
          </a:p>
          <a:p>
            <a:pPr lvl="1"/>
            <a:r>
              <a:rPr lang="en-US" sz="2000" dirty="0"/>
              <a:t>Yelling or screaming at a resident</a:t>
            </a:r>
          </a:p>
          <a:p>
            <a:pPr lvl="1"/>
            <a:r>
              <a:rPr lang="en-US" sz="2000" dirty="0"/>
              <a:t>Threatening punishment or withholding care</a:t>
            </a:r>
          </a:p>
          <a:p>
            <a:pPr lvl="1"/>
            <a:r>
              <a:rPr lang="en-US" sz="2000" dirty="0"/>
              <a:t>Making sexually inappropriate comments or jokes</a:t>
            </a:r>
          </a:p>
          <a:p>
            <a:pPr lvl="1"/>
            <a:r>
              <a:rPr lang="en-US" sz="2000" dirty="0"/>
              <a:t>Using profanity or derogatory language</a:t>
            </a:r>
          </a:p>
          <a:p>
            <a:pPr lvl="1"/>
            <a:r>
              <a:rPr lang="en-US" sz="2000" dirty="0"/>
              <a:t>Mocking or belittling a resident’s condition</a:t>
            </a:r>
          </a:p>
          <a:p>
            <a:pPr lvl="1"/>
            <a:r>
              <a:rPr lang="en-US" sz="2000" dirty="0"/>
              <a:t>One resident repeatedly insults or threatens another</a:t>
            </a:r>
          </a:p>
          <a:p>
            <a:pPr lvl="1"/>
            <a:r>
              <a:rPr lang="en-US" sz="2000" dirty="0"/>
              <a:t>A cognitively impaired resident uses racial slurs or racially aggressive language</a:t>
            </a:r>
          </a:p>
          <a:p>
            <a:pPr lvl="1"/>
            <a:r>
              <a:rPr lang="en-US" sz="2000" dirty="0"/>
              <a:t>Staff gossiping about residents within earshot, using disrespectful or demeaning language</a:t>
            </a:r>
          </a:p>
          <a:p>
            <a:pPr lvl="1"/>
            <a:r>
              <a:rPr lang="en-US" sz="2000" dirty="0"/>
              <a:t>Family members or visitors verbally harassing residents</a:t>
            </a:r>
          </a:p>
        </p:txBody>
      </p:sp>
    </p:spTree>
    <p:extLst>
      <p:ext uri="{BB962C8B-B14F-4D97-AF65-F5344CB8AC3E}">
        <p14:creationId xmlns:p14="http://schemas.microsoft.com/office/powerpoint/2010/main" val="97594380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B1B64-F3D2-0F44-0AA8-0C5BBF0316CF}"/>
              </a:ext>
            </a:extLst>
          </p:cNvPr>
          <p:cNvSpPr>
            <a:spLocks noGrp="1"/>
          </p:cNvSpPr>
          <p:nvPr>
            <p:ph type="title"/>
          </p:nvPr>
        </p:nvSpPr>
        <p:spPr>
          <a:xfrm>
            <a:off x="677334" y="609600"/>
            <a:ext cx="8596668" cy="851647"/>
          </a:xfrm>
        </p:spPr>
        <p:txBody>
          <a:bodyPr/>
          <a:lstStyle/>
          <a:p>
            <a:r>
              <a:rPr lang="en-US" dirty="0"/>
              <a:t>Verbal Abuse</a:t>
            </a:r>
          </a:p>
        </p:txBody>
      </p:sp>
      <p:sp>
        <p:nvSpPr>
          <p:cNvPr id="3" name="Content Placeholder 2">
            <a:extLst>
              <a:ext uri="{FF2B5EF4-FFF2-40B4-BE49-F238E27FC236}">
                <a16:creationId xmlns:a16="http://schemas.microsoft.com/office/drawing/2014/main" id="{823DA197-ED3C-F177-BCA5-9FF85051049B}"/>
              </a:ext>
            </a:extLst>
          </p:cNvPr>
          <p:cNvSpPr>
            <a:spLocks noGrp="1"/>
          </p:cNvSpPr>
          <p:nvPr>
            <p:ph idx="1"/>
          </p:nvPr>
        </p:nvSpPr>
        <p:spPr>
          <a:xfrm>
            <a:off x="677334" y="1676400"/>
            <a:ext cx="8596668" cy="4364962"/>
          </a:xfrm>
        </p:spPr>
        <p:txBody>
          <a:bodyPr>
            <a:normAutofit/>
          </a:bodyPr>
          <a:lstStyle/>
          <a:p>
            <a:r>
              <a:rPr lang="en-US" sz="2000" dirty="0"/>
              <a:t>Indicators:</a:t>
            </a:r>
          </a:p>
          <a:p>
            <a:pPr lvl="1"/>
            <a:r>
              <a:rPr lang="en-US" sz="2000" dirty="0"/>
              <a:t>Sudden withdrawal or fearfulness around specific staff or residents</a:t>
            </a:r>
          </a:p>
          <a:p>
            <a:pPr lvl="1"/>
            <a:r>
              <a:rPr lang="en-US" sz="2000" dirty="0"/>
              <a:t>Crying, agitation or emotional outbursts</a:t>
            </a:r>
          </a:p>
          <a:p>
            <a:pPr lvl="1"/>
            <a:r>
              <a:rPr lang="en-US" sz="2000" dirty="0"/>
              <a:t>Changes in sleep or eating patterns</a:t>
            </a:r>
          </a:p>
          <a:p>
            <a:pPr lvl="1"/>
            <a:r>
              <a:rPr lang="en-US" sz="2000" dirty="0"/>
              <a:t>Resident says “They yell at me” or “I’m scared of her”</a:t>
            </a:r>
          </a:p>
          <a:p>
            <a:pPr lvl="1"/>
            <a:r>
              <a:rPr lang="en-US" sz="2000" dirty="0"/>
              <a:t>Staff overheard making threats or inappropriate comments</a:t>
            </a:r>
          </a:p>
          <a:p>
            <a:pPr lvl="1"/>
            <a:r>
              <a:rPr lang="en-US" sz="2000" dirty="0"/>
              <a:t>Other residents report hearing abusive language</a:t>
            </a:r>
          </a:p>
          <a:p>
            <a:pPr lvl="1"/>
            <a:r>
              <a:rPr lang="en-US" sz="2000" dirty="0"/>
              <a:t>Staff tone is consistently harsh or impatient</a:t>
            </a:r>
          </a:p>
          <a:p>
            <a:pPr lvl="1"/>
            <a:r>
              <a:rPr lang="en-US" sz="2000" dirty="0"/>
              <a:t>Residents are spoken to like children or with sarcasm</a:t>
            </a:r>
          </a:p>
        </p:txBody>
      </p:sp>
    </p:spTree>
    <p:extLst>
      <p:ext uri="{BB962C8B-B14F-4D97-AF65-F5344CB8AC3E}">
        <p14:creationId xmlns:p14="http://schemas.microsoft.com/office/powerpoint/2010/main" val="215157120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DB4B-8915-F2CC-C1B4-086D543208A2}"/>
              </a:ext>
            </a:extLst>
          </p:cNvPr>
          <p:cNvSpPr>
            <a:spLocks noGrp="1"/>
          </p:cNvSpPr>
          <p:nvPr>
            <p:ph type="title"/>
          </p:nvPr>
        </p:nvSpPr>
        <p:spPr/>
        <p:txBody>
          <a:bodyPr/>
          <a:lstStyle/>
          <a:p>
            <a:r>
              <a:rPr lang="en-US" dirty="0"/>
              <a:t>Mental Abuse</a:t>
            </a:r>
          </a:p>
        </p:txBody>
      </p:sp>
      <p:sp>
        <p:nvSpPr>
          <p:cNvPr id="3" name="Content Placeholder 2">
            <a:extLst>
              <a:ext uri="{FF2B5EF4-FFF2-40B4-BE49-F238E27FC236}">
                <a16:creationId xmlns:a16="http://schemas.microsoft.com/office/drawing/2014/main" id="{DDE6585D-B036-500E-671E-B9BB4C70580E}"/>
              </a:ext>
            </a:extLst>
          </p:cNvPr>
          <p:cNvSpPr>
            <a:spLocks noGrp="1"/>
          </p:cNvSpPr>
          <p:nvPr>
            <p:ph idx="1"/>
          </p:nvPr>
        </p:nvSpPr>
        <p:spPr>
          <a:xfrm>
            <a:off x="677334" y="1855694"/>
            <a:ext cx="8596668" cy="4185668"/>
          </a:xfrm>
        </p:spPr>
        <p:txBody>
          <a:bodyPr>
            <a:normAutofit/>
          </a:bodyPr>
          <a:lstStyle/>
          <a:p>
            <a:r>
              <a:rPr lang="en-US" sz="2000" dirty="0"/>
              <a:t>Mental Abuse includes:</a:t>
            </a:r>
          </a:p>
          <a:p>
            <a:pPr lvl="1"/>
            <a:r>
              <a:rPr lang="en-US" sz="2000" dirty="0"/>
              <a:t>Deliberate actions or omissions that cause emotional suffering</a:t>
            </a:r>
          </a:p>
          <a:p>
            <a:pPr lvl="1"/>
            <a:r>
              <a:rPr lang="en-US" sz="2000" dirty="0"/>
              <a:t>Threats, humiliation, intimidation or isolation</a:t>
            </a:r>
          </a:p>
          <a:p>
            <a:pPr lvl="1"/>
            <a:r>
              <a:rPr lang="en-US" sz="2000" dirty="0"/>
              <a:t>Manipulation or control that undermines autonomy or self-worth</a:t>
            </a:r>
          </a:p>
          <a:p>
            <a:pPr lvl="1"/>
            <a:r>
              <a:rPr lang="en-US" sz="2000" dirty="0"/>
              <a:t>Non-verbal behaviors that instill fear or distress (glaring, ignoring or isolating)</a:t>
            </a:r>
          </a:p>
          <a:p>
            <a:r>
              <a:rPr lang="en-US" sz="2000" dirty="0"/>
              <a:t>Importantly, mental abuse may occur even without physical contact or overt language.  It’s about the impact on the resident’s emotional well-being.</a:t>
            </a:r>
          </a:p>
        </p:txBody>
      </p:sp>
    </p:spTree>
    <p:extLst>
      <p:ext uri="{BB962C8B-B14F-4D97-AF65-F5344CB8AC3E}">
        <p14:creationId xmlns:p14="http://schemas.microsoft.com/office/powerpoint/2010/main" val="34622483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E68E-69D1-377B-47D1-A2C09B7D7546}"/>
              </a:ext>
            </a:extLst>
          </p:cNvPr>
          <p:cNvSpPr>
            <a:spLocks noGrp="1"/>
          </p:cNvSpPr>
          <p:nvPr>
            <p:ph type="title"/>
          </p:nvPr>
        </p:nvSpPr>
        <p:spPr>
          <a:xfrm>
            <a:off x="677334" y="609600"/>
            <a:ext cx="8596668" cy="770965"/>
          </a:xfrm>
        </p:spPr>
        <p:txBody>
          <a:bodyPr/>
          <a:lstStyle/>
          <a:p>
            <a:r>
              <a:rPr lang="en-US" dirty="0"/>
              <a:t>Mental Abuse</a:t>
            </a:r>
          </a:p>
        </p:txBody>
      </p:sp>
      <p:sp>
        <p:nvSpPr>
          <p:cNvPr id="3" name="Content Placeholder 2">
            <a:extLst>
              <a:ext uri="{FF2B5EF4-FFF2-40B4-BE49-F238E27FC236}">
                <a16:creationId xmlns:a16="http://schemas.microsoft.com/office/drawing/2014/main" id="{73637A86-CD3D-7AD1-414B-75961BED14D3}"/>
              </a:ext>
            </a:extLst>
          </p:cNvPr>
          <p:cNvSpPr>
            <a:spLocks noGrp="1"/>
          </p:cNvSpPr>
          <p:nvPr>
            <p:ph idx="1"/>
          </p:nvPr>
        </p:nvSpPr>
        <p:spPr>
          <a:xfrm>
            <a:off x="677334" y="1604682"/>
            <a:ext cx="8596668" cy="4436680"/>
          </a:xfrm>
        </p:spPr>
        <p:txBody>
          <a:bodyPr>
            <a:normAutofit/>
          </a:bodyPr>
          <a:lstStyle/>
          <a:p>
            <a:r>
              <a:rPr lang="en-US" sz="2000" dirty="0"/>
              <a:t>Examples:</a:t>
            </a:r>
          </a:p>
          <a:p>
            <a:pPr lvl="1"/>
            <a:r>
              <a:rPr lang="en-US" sz="2000" dirty="0"/>
              <a:t>Threatening a resident with punishment or loss of privileges</a:t>
            </a:r>
          </a:p>
          <a:p>
            <a:pPr lvl="1"/>
            <a:r>
              <a:rPr lang="en-US" sz="2000" dirty="0"/>
              <a:t>Ignoring a resident’s requests or needs as a form of control</a:t>
            </a:r>
          </a:p>
          <a:p>
            <a:pPr lvl="1"/>
            <a:r>
              <a:rPr lang="en-US" sz="2000" dirty="0"/>
              <a:t>Isolating a resident from activities or social interaction</a:t>
            </a:r>
          </a:p>
          <a:p>
            <a:pPr lvl="1"/>
            <a:r>
              <a:rPr lang="en-US" sz="2000" dirty="0"/>
              <a:t>Using tone or body language to intimidate (hovering, glaring, sighing loudly, eye rolling)</a:t>
            </a:r>
          </a:p>
          <a:p>
            <a:pPr lvl="1"/>
            <a:r>
              <a:rPr lang="en-US" sz="2000" dirty="0"/>
              <a:t>One resident repeatedly taunts or bullies another</a:t>
            </a:r>
          </a:p>
          <a:p>
            <a:pPr lvl="1"/>
            <a:r>
              <a:rPr lang="en-US" sz="2000" dirty="0"/>
              <a:t>Family members manipulating or emotionally blackmailing residents</a:t>
            </a:r>
          </a:p>
          <a:p>
            <a:pPr lvl="1"/>
            <a:r>
              <a:rPr lang="en-US" sz="2000" dirty="0"/>
              <a:t>Staff withholding information or choices to control behavior</a:t>
            </a:r>
          </a:p>
        </p:txBody>
      </p:sp>
    </p:spTree>
    <p:extLst>
      <p:ext uri="{BB962C8B-B14F-4D97-AF65-F5344CB8AC3E}">
        <p14:creationId xmlns:p14="http://schemas.microsoft.com/office/powerpoint/2010/main" val="64294748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68D6-3880-A4D5-8566-9ED4AA4DF407}"/>
              </a:ext>
            </a:extLst>
          </p:cNvPr>
          <p:cNvSpPr>
            <a:spLocks noGrp="1"/>
          </p:cNvSpPr>
          <p:nvPr>
            <p:ph type="title"/>
          </p:nvPr>
        </p:nvSpPr>
        <p:spPr>
          <a:xfrm>
            <a:off x="677334" y="609600"/>
            <a:ext cx="8596668" cy="941294"/>
          </a:xfrm>
        </p:spPr>
        <p:txBody>
          <a:bodyPr/>
          <a:lstStyle/>
          <a:p>
            <a:r>
              <a:rPr lang="en-US" dirty="0"/>
              <a:t>Mental Abuse</a:t>
            </a:r>
          </a:p>
        </p:txBody>
      </p:sp>
      <p:sp>
        <p:nvSpPr>
          <p:cNvPr id="3" name="Content Placeholder 2">
            <a:extLst>
              <a:ext uri="{FF2B5EF4-FFF2-40B4-BE49-F238E27FC236}">
                <a16:creationId xmlns:a16="http://schemas.microsoft.com/office/drawing/2014/main" id="{39B88D9D-1517-9AF2-B2B0-EC4C3DA98A7C}"/>
              </a:ext>
            </a:extLst>
          </p:cNvPr>
          <p:cNvSpPr>
            <a:spLocks noGrp="1"/>
          </p:cNvSpPr>
          <p:nvPr>
            <p:ph idx="1"/>
          </p:nvPr>
        </p:nvSpPr>
        <p:spPr>
          <a:xfrm>
            <a:off x="677334" y="1550895"/>
            <a:ext cx="8596668" cy="4490468"/>
          </a:xfrm>
        </p:spPr>
        <p:txBody>
          <a:bodyPr>
            <a:normAutofit/>
          </a:bodyPr>
          <a:lstStyle/>
          <a:p>
            <a:r>
              <a:rPr lang="en-US" sz="2000" dirty="0"/>
              <a:t>Indicators:</a:t>
            </a:r>
          </a:p>
          <a:p>
            <a:pPr lvl="1"/>
            <a:r>
              <a:rPr lang="en-US" sz="2000" dirty="0"/>
              <a:t>Sudden withdrawal, depression or anxiety</a:t>
            </a:r>
          </a:p>
          <a:p>
            <a:pPr lvl="1"/>
            <a:r>
              <a:rPr lang="en-US" sz="2000" dirty="0"/>
              <a:t>Fearfulness or avoidance of specific staff or residents</a:t>
            </a:r>
          </a:p>
          <a:p>
            <a:pPr lvl="1"/>
            <a:r>
              <a:rPr lang="en-US" sz="2000" dirty="0"/>
              <a:t>Emotional outbursts or crying with out clear cause</a:t>
            </a:r>
          </a:p>
          <a:p>
            <a:pPr lvl="1"/>
            <a:r>
              <a:rPr lang="en-US" sz="2000" dirty="0"/>
              <a:t>Resident says “They don’t listen to me” or “I feel like I am being punished”</a:t>
            </a:r>
          </a:p>
          <a:p>
            <a:pPr lvl="1"/>
            <a:r>
              <a:rPr lang="en-US" sz="2000" dirty="0"/>
              <a:t>Expressions of hopelessness or worthlessness</a:t>
            </a:r>
          </a:p>
          <a:p>
            <a:pPr lvl="1"/>
            <a:r>
              <a:rPr lang="en-US" sz="2000" dirty="0"/>
              <a:t>Staff overheard making threats or dismissive comments</a:t>
            </a:r>
          </a:p>
          <a:p>
            <a:pPr lvl="1"/>
            <a:r>
              <a:rPr lang="en-US" sz="2000" dirty="0"/>
              <a:t>Staff routinely dismissing or ignoring residents’ concerns</a:t>
            </a:r>
          </a:p>
          <a:p>
            <a:pPr lvl="1"/>
            <a:r>
              <a:rPr lang="en-US" sz="2000" dirty="0"/>
              <a:t>Lack of privacy or dignity in care routines</a:t>
            </a:r>
          </a:p>
        </p:txBody>
      </p:sp>
    </p:spTree>
    <p:extLst>
      <p:ext uri="{BB962C8B-B14F-4D97-AF65-F5344CB8AC3E}">
        <p14:creationId xmlns:p14="http://schemas.microsoft.com/office/powerpoint/2010/main" val="389270443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89D7-4C1E-F45D-9587-DC55289A1651}"/>
              </a:ext>
            </a:extLst>
          </p:cNvPr>
          <p:cNvSpPr>
            <a:spLocks noGrp="1"/>
          </p:cNvSpPr>
          <p:nvPr>
            <p:ph type="title"/>
          </p:nvPr>
        </p:nvSpPr>
        <p:spPr>
          <a:xfrm>
            <a:off x="700244" y="618564"/>
            <a:ext cx="8596668" cy="1048871"/>
          </a:xfrm>
        </p:spPr>
        <p:txBody>
          <a:bodyPr/>
          <a:lstStyle/>
          <a:p>
            <a:r>
              <a:rPr lang="en-US" dirty="0"/>
              <a:t>Technology-Facilitated Abuse</a:t>
            </a:r>
          </a:p>
        </p:txBody>
      </p:sp>
      <p:sp>
        <p:nvSpPr>
          <p:cNvPr id="3" name="Content Placeholder 2">
            <a:extLst>
              <a:ext uri="{FF2B5EF4-FFF2-40B4-BE49-F238E27FC236}">
                <a16:creationId xmlns:a16="http://schemas.microsoft.com/office/drawing/2014/main" id="{BF5A9A46-713C-D069-A02C-B7CB7FD12B2B}"/>
              </a:ext>
            </a:extLst>
          </p:cNvPr>
          <p:cNvSpPr>
            <a:spLocks noGrp="1"/>
          </p:cNvSpPr>
          <p:nvPr>
            <p:ph idx="1"/>
          </p:nvPr>
        </p:nvSpPr>
        <p:spPr>
          <a:xfrm>
            <a:off x="677334" y="1792941"/>
            <a:ext cx="8596668" cy="4248421"/>
          </a:xfrm>
        </p:spPr>
        <p:txBody>
          <a:bodyPr>
            <a:normAutofit/>
          </a:bodyPr>
          <a:lstStyle/>
          <a:p>
            <a:r>
              <a:rPr lang="en-US" sz="2000" dirty="0"/>
              <a:t>Technology-facilitated abuse includes any use of electronic devices or digital platforms that:</a:t>
            </a:r>
          </a:p>
          <a:p>
            <a:pPr lvl="1"/>
            <a:r>
              <a:rPr lang="en-US" sz="2000" dirty="0"/>
              <a:t>Violates a resident’s privacy or dignity</a:t>
            </a:r>
          </a:p>
          <a:p>
            <a:pPr lvl="1"/>
            <a:r>
              <a:rPr lang="en-US" sz="2000" dirty="0"/>
              <a:t>Harasses, humiliates or manipulates a resident</a:t>
            </a:r>
          </a:p>
          <a:p>
            <a:pPr lvl="1"/>
            <a:r>
              <a:rPr lang="en-US" sz="2000" dirty="0"/>
              <a:t>Exploits residents sexually, financially or emotionally</a:t>
            </a:r>
          </a:p>
          <a:p>
            <a:pPr lvl="1"/>
            <a:r>
              <a:rPr lang="en-US" sz="2000" dirty="0"/>
              <a:t>Circumvents safeguards meant to protect vulnerable individuals</a:t>
            </a:r>
          </a:p>
          <a:p>
            <a:pPr lvl="1"/>
            <a:r>
              <a:rPr lang="en-US" sz="2000" dirty="0"/>
              <a:t>This form of abuse may be committed by staff, other residents, visitors or even external actors through remote access</a:t>
            </a:r>
          </a:p>
        </p:txBody>
      </p:sp>
    </p:spTree>
    <p:extLst>
      <p:ext uri="{BB962C8B-B14F-4D97-AF65-F5344CB8AC3E}">
        <p14:creationId xmlns:p14="http://schemas.microsoft.com/office/powerpoint/2010/main" val="231955209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FF48-491C-DE68-6642-B0D63772EEDC}"/>
              </a:ext>
            </a:extLst>
          </p:cNvPr>
          <p:cNvSpPr>
            <a:spLocks noGrp="1"/>
          </p:cNvSpPr>
          <p:nvPr>
            <p:ph type="title"/>
          </p:nvPr>
        </p:nvSpPr>
        <p:spPr>
          <a:xfrm>
            <a:off x="677334" y="609600"/>
            <a:ext cx="8596668" cy="986118"/>
          </a:xfrm>
        </p:spPr>
        <p:txBody>
          <a:bodyPr/>
          <a:lstStyle/>
          <a:p>
            <a:r>
              <a:rPr lang="en-US" dirty="0"/>
              <a:t>Technology-Facilitated Abuse</a:t>
            </a:r>
          </a:p>
        </p:txBody>
      </p:sp>
      <p:sp>
        <p:nvSpPr>
          <p:cNvPr id="3" name="Content Placeholder 2">
            <a:extLst>
              <a:ext uri="{FF2B5EF4-FFF2-40B4-BE49-F238E27FC236}">
                <a16:creationId xmlns:a16="http://schemas.microsoft.com/office/drawing/2014/main" id="{04C020E9-87DE-C4FF-B962-0632C3B91D85}"/>
              </a:ext>
            </a:extLst>
          </p:cNvPr>
          <p:cNvSpPr>
            <a:spLocks noGrp="1"/>
          </p:cNvSpPr>
          <p:nvPr>
            <p:ph idx="1"/>
          </p:nvPr>
        </p:nvSpPr>
        <p:spPr>
          <a:xfrm>
            <a:off x="677333" y="1479176"/>
            <a:ext cx="9192807" cy="5199529"/>
          </a:xfrm>
        </p:spPr>
        <p:txBody>
          <a:bodyPr>
            <a:normAutofit lnSpcReduction="10000"/>
          </a:bodyPr>
          <a:lstStyle/>
          <a:p>
            <a:r>
              <a:rPr lang="en-US" dirty="0"/>
              <a:t>Examples:</a:t>
            </a:r>
          </a:p>
          <a:p>
            <a:pPr lvl="1"/>
            <a:r>
              <a:rPr lang="en-US" sz="1800" dirty="0"/>
              <a:t>Taking photos of residents without consent, especially during personal care</a:t>
            </a:r>
          </a:p>
          <a:p>
            <a:pPr lvl="1"/>
            <a:r>
              <a:rPr lang="en-US" sz="1800" dirty="0"/>
              <a:t>Sharing resident images or information on social media or messaging apps</a:t>
            </a:r>
          </a:p>
          <a:p>
            <a:pPr lvl="1"/>
            <a:r>
              <a:rPr lang="en-US" sz="1800" dirty="0"/>
              <a:t>Using surveillance tools (cameras, audio recorders) in resident rooms without proper authorization</a:t>
            </a:r>
          </a:p>
          <a:p>
            <a:pPr lvl="1"/>
            <a:r>
              <a:rPr lang="en-US" sz="1800" dirty="0"/>
              <a:t>Sending threatening or manipulative messages to residents via facility tables or phones</a:t>
            </a:r>
          </a:p>
          <a:p>
            <a:pPr lvl="1"/>
            <a:r>
              <a:rPr lang="en-US" sz="1800" dirty="0"/>
              <a:t>A resident uses a personal device to record or harass another resident</a:t>
            </a:r>
          </a:p>
          <a:p>
            <a:pPr lvl="1"/>
            <a:r>
              <a:rPr lang="en-US" sz="1800" dirty="0"/>
              <a:t>Staff using unsecured apps to communicate about residents</a:t>
            </a:r>
          </a:p>
          <a:p>
            <a:pPr lvl="1"/>
            <a:r>
              <a:rPr lang="en-US" sz="1800" dirty="0"/>
              <a:t>Family members install unauthorized monitoring devices in resident’s rooms</a:t>
            </a:r>
          </a:p>
          <a:p>
            <a:pPr lvl="1"/>
            <a:r>
              <a:rPr lang="en-US" sz="1800" dirty="0"/>
              <a:t>Visitors livestream interactions with residents without consent</a:t>
            </a:r>
          </a:p>
          <a:p>
            <a:pPr lvl="1"/>
            <a:r>
              <a:rPr lang="en-US" sz="1800" dirty="0"/>
              <a:t>Facilities failing to enforce policies on device use, leading to boundary violations</a:t>
            </a:r>
          </a:p>
          <a:p>
            <a:pPr lvl="1"/>
            <a:r>
              <a:rPr lang="en-US" sz="1800" dirty="0"/>
              <a:t>Poor cybersecurity leading to unauthorized access to resident health records.</a:t>
            </a:r>
          </a:p>
          <a:p>
            <a:pPr lvl="1"/>
            <a:endParaRPr lang="en-US" dirty="0"/>
          </a:p>
          <a:p>
            <a:pPr lvl="1"/>
            <a:endParaRPr lang="en-US" dirty="0"/>
          </a:p>
        </p:txBody>
      </p:sp>
    </p:spTree>
    <p:extLst>
      <p:ext uri="{BB962C8B-B14F-4D97-AF65-F5344CB8AC3E}">
        <p14:creationId xmlns:p14="http://schemas.microsoft.com/office/powerpoint/2010/main" val="10383867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D011-8812-6FEE-BC7A-1F07497059B8}"/>
              </a:ext>
            </a:extLst>
          </p:cNvPr>
          <p:cNvSpPr>
            <a:spLocks noGrp="1"/>
          </p:cNvSpPr>
          <p:nvPr>
            <p:ph type="title"/>
          </p:nvPr>
        </p:nvSpPr>
        <p:spPr>
          <a:xfrm>
            <a:off x="677334" y="609600"/>
            <a:ext cx="8596668" cy="977153"/>
          </a:xfrm>
        </p:spPr>
        <p:txBody>
          <a:bodyPr/>
          <a:lstStyle/>
          <a:p>
            <a:r>
              <a:rPr lang="en-US" dirty="0"/>
              <a:t>Technology-Facilitated Abuse</a:t>
            </a:r>
          </a:p>
        </p:txBody>
      </p:sp>
      <p:sp>
        <p:nvSpPr>
          <p:cNvPr id="3" name="Content Placeholder 2">
            <a:extLst>
              <a:ext uri="{FF2B5EF4-FFF2-40B4-BE49-F238E27FC236}">
                <a16:creationId xmlns:a16="http://schemas.microsoft.com/office/drawing/2014/main" id="{AC0BD041-DD0E-903A-447E-6A782D071279}"/>
              </a:ext>
            </a:extLst>
          </p:cNvPr>
          <p:cNvSpPr>
            <a:spLocks noGrp="1"/>
          </p:cNvSpPr>
          <p:nvPr>
            <p:ph idx="1"/>
          </p:nvPr>
        </p:nvSpPr>
        <p:spPr>
          <a:xfrm>
            <a:off x="677334" y="1739153"/>
            <a:ext cx="8596668" cy="4302209"/>
          </a:xfrm>
        </p:spPr>
        <p:txBody>
          <a:bodyPr>
            <a:normAutofit/>
          </a:bodyPr>
          <a:lstStyle/>
          <a:p>
            <a:r>
              <a:rPr lang="en-US" dirty="0"/>
              <a:t>Indicators:</a:t>
            </a:r>
          </a:p>
          <a:p>
            <a:pPr lvl="1"/>
            <a:r>
              <a:rPr lang="en-US" sz="1800" dirty="0"/>
              <a:t>Resident expresses fear or distress about being recorded or watched</a:t>
            </a:r>
          </a:p>
          <a:p>
            <a:pPr lvl="1"/>
            <a:r>
              <a:rPr lang="en-US" sz="1800" dirty="0"/>
              <a:t>Sudden withdrawal from activities involving technology (telehealth, video calls)</a:t>
            </a:r>
          </a:p>
          <a:p>
            <a:pPr lvl="1"/>
            <a:r>
              <a:rPr lang="en-US" sz="1800" dirty="0"/>
              <a:t>Emotional changes after interactions involving phones, tablets or computers</a:t>
            </a:r>
          </a:p>
          <a:p>
            <a:pPr lvl="1"/>
            <a:r>
              <a:rPr lang="en-US" sz="1800" dirty="0"/>
              <a:t>Verbal cues – “They took pictures of me”  “I don’t want to be on camera”  “Someone posted something about me”</a:t>
            </a:r>
          </a:p>
          <a:p>
            <a:pPr lvl="1"/>
            <a:r>
              <a:rPr lang="en-US" sz="1800" dirty="0"/>
              <a:t>Staff frequently using personal phones during care routines</a:t>
            </a:r>
          </a:p>
          <a:p>
            <a:pPr lvl="1"/>
            <a:r>
              <a:rPr lang="en-US" sz="1800" dirty="0"/>
              <a:t>Devices visible in resident rooms without documentation or consent</a:t>
            </a:r>
          </a:p>
        </p:txBody>
      </p:sp>
    </p:spTree>
    <p:extLst>
      <p:ext uri="{BB962C8B-B14F-4D97-AF65-F5344CB8AC3E}">
        <p14:creationId xmlns:p14="http://schemas.microsoft.com/office/powerpoint/2010/main" val="1080722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AFAAB-46ED-A115-3B54-077CDAB93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944FD-568F-0AF4-2E4E-574A1B171980}"/>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3A881087-A3D9-00D6-756F-6E3FB2D6A5CD}"/>
              </a:ext>
            </a:extLst>
          </p:cNvPr>
          <p:cNvSpPr>
            <a:spLocks noGrp="1"/>
          </p:cNvSpPr>
          <p:nvPr>
            <p:ph idx="1"/>
          </p:nvPr>
        </p:nvSpPr>
        <p:spPr/>
        <p:txBody>
          <a:bodyPr/>
          <a:lstStyle/>
          <a:p>
            <a:r>
              <a:rPr lang="en-US" dirty="0"/>
              <a:t>2.  What historical shift contributed significantly to the increasing presence of 	    individuals with SMI in long term care facilities?</a:t>
            </a:r>
          </a:p>
          <a:p>
            <a:pPr lvl="1"/>
            <a:r>
              <a:rPr lang="en-US" dirty="0"/>
              <a:t>A.  The expansion of state mental hospitals in the 2000s.</a:t>
            </a:r>
          </a:p>
          <a:p>
            <a:pPr lvl="1"/>
            <a:r>
              <a:rPr lang="en-US" b="1" dirty="0"/>
              <a:t>B.  The de-institutionalization movement in the early 1980s that emphasized 	 	   community integration but was later hampered by a lack of community 		   support.</a:t>
            </a:r>
          </a:p>
          <a:p>
            <a:pPr lvl="1"/>
            <a:r>
              <a:rPr lang="en-US" dirty="0"/>
              <a:t>C.  The advent of integrated care models at the beginning of the 21</a:t>
            </a:r>
            <a:r>
              <a:rPr lang="en-US" baseline="30000" dirty="0"/>
              <a:t>st</a:t>
            </a:r>
            <a:r>
              <a:rPr lang="en-US" dirty="0"/>
              <a:t> century.</a:t>
            </a:r>
          </a:p>
          <a:p>
            <a:pPr lvl="1"/>
            <a:r>
              <a:rPr lang="en-US" dirty="0"/>
              <a:t>D.  The increase in funding for mental health initiatives in nursing homes during 	 	   the 1990s.</a:t>
            </a:r>
          </a:p>
        </p:txBody>
      </p:sp>
    </p:spTree>
    <p:extLst>
      <p:ext uri="{BB962C8B-B14F-4D97-AF65-F5344CB8AC3E}">
        <p14:creationId xmlns:p14="http://schemas.microsoft.com/office/powerpoint/2010/main" val="15716234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22D4-FE51-199B-FD23-6707BDE5852F}"/>
              </a:ext>
            </a:extLst>
          </p:cNvPr>
          <p:cNvSpPr>
            <a:spLocks noGrp="1"/>
          </p:cNvSpPr>
          <p:nvPr>
            <p:ph type="title"/>
          </p:nvPr>
        </p:nvSpPr>
        <p:spPr>
          <a:xfrm>
            <a:off x="677334" y="609600"/>
            <a:ext cx="8596668" cy="950259"/>
          </a:xfrm>
        </p:spPr>
        <p:txBody>
          <a:bodyPr/>
          <a:lstStyle/>
          <a:p>
            <a:r>
              <a:rPr lang="en-US" dirty="0"/>
              <a:t>Reporting, Investigating, and Follow-Up</a:t>
            </a:r>
          </a:p>
        </p:txBody>
      </p:sp>
      <p:sp>
        <p:nvSpPr>
          <p:cNvPr id="3" name="Content Placeholder 2">
            <a:extLst>
              <a:ext uri="{FF2B5EF4-FFF2-40B4-BE49-F238E27FC236}">
                <a16:creationId xmlns:a16="http://schemas.microsoft.com/office/drawing/2014/main" id="{8D9022FE-0F20-61F0-93BA-0794EB67A02C}"/>
              </a:ext>
            </a:extLst>
          </p:cNvPr>
          <p:cNvSpPr>
            <a:spLocks noGrp="1"/>
          </p:cNvSpPr>
          <p:nvPr>
            <p:ph idx="1"/>
          </p:nvPr>
        </p:nvSpPr>
        <p:spPr>
          <a:xfrm>
            <a:off x="677334" y="1703294"/>
            <a:ext cx="8596668" cy="4338068"/>
          </a:xfrm>
        </p:spPr>
        <p:txBody>
          <a:bodyPr/>
          <a:lstStyle/>
          <a:p>
            <a:r>
              <a:rPr lang="en-US" dirty="0"/>
              <a:t>Abuse can be resident to resident, staff to resident, resident to staff, visitor to resident.</a:t>
            </a:r>
          </a:p>
          <a:p>
            <a:r>
              <a:rPr lang="en-US" dirty="0"/>
              <a:t>Immediately report all allegations of abuse, neglect, exploitation, or mistreatment.  Called a Facility Reported Incident or FRI.</a:t>
            </a:r>
          </a:p>
          <a:p>
            <a:pPr lvl="1"/>
            <a:r>
              <a:rPr lang="en-US" sz="1800" dirty="0"/>
              <a:t>Within 2 hours if the event involves serious bodily injury, or within 24 hours if not.</a:t>
            </a:r>
          </a:p>
          <a:p>
            <a:pPr lvl="1"/>
            <a:r>
              <a:rPr lang="en-US" sz="1800" dirty="0"/>
              <a:t>Notify Administrator/DON, the State, Medical Control and the resident representative.</a:t>
            </a:r>
          </a:p>
          <a:p>
            <a:pPr lvl="1"/>
            <a:r>
              <a:rPr lang="en-US" sz="1800" dirty="0"/>
              <a:t>May involve notification of local law enforcement agencies.</a:t>
            </a:r>
          </a:p>
          <a:p>
            <a:r>
              <a:rPr lang="en-US" dirty="0"/>
              <a:t>Conduct a thorough investigation of all allegations.</a:t>
            </a:r>
          </a:p>
          <a:p>
            <a:pPr lvl="1"/>
            <a:r>
              <a:rPr lang="en-US" sz="1800" dirty="0"/>
              <a:t>Report the results of the investigation within 5 working days.</a:t>
            </a:r>
          </a:p>
          <a:p>
            <a:pPr lvl="1"/>
            <a:r>
              <a:rPr lang="en-US" sz="1800" dirty="0"/>
              <a:t>Take appropriate corrective action if the allegation is substantiated.</a:t>
            </a:r>
          </a:p>
          <a:p>
            <a:endParaRPr lang="en-US" dirty="0"/>
          </a:p>
        </p:txBody>
      </p:sp>
    </p:spTree>
    <p:extLst>
      <p:ext uri="{BB962C8B-B14F-4D97-AF65-F5344CB8AC3E}">
        <p14:creationId xmlns:p14="http://schemas.microsoft.com/office/powerpoint/2010/main" val="165994915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09BD-81E9-156E-275D-584284C7501C}"/>
              </a:ext>
            </a:extLst>
          </p:cNvPr>
          <p:cNvSpPr>
            <a:spLocks noGrp="1"/>
          </p:cNvSpPr>
          <p:nvPr>
            <p:ph type="title"/>
          </p:nvPr>
        </p:nvSpPr>
        <p:spPr>
          <a:xfrm>
            <a:off x="677334" y="609600"/>
            <a:ext cx="8596668" cy="977153"/>
          </a:xfrm>
        </p:spPr>
        <p:txBody>
          <a:bodyPr/>
          <a:lstStyle/>
          <a:p>
            <a:r>
              <a:rPr lang="en-US" dirty="0"/>
              <a:t>Documentation and Witness Statements</a:t>
            </a:r>
          </a:p>
        </p:txBody>
      </p:sp>
      <p:sp>
        <p:nvSpPr>
          <p:cNvPr id="3" name="Content Placeholder 2">
            <a:extLst>
              <a:ext uri="{FF2B5EF4-FFF2-40B4-BE49-F238E27FC236}">
                <a16:creationId xmlns:a16="http://schemas.microsoft.com/office/drawing/2014/main" id="{31992B98-E09C-922D-F858-328631AA1B97}"/>
              </a:ext>
            </a:extLst>
          </p:cNvPr>
          <p:cNvSpPr>
            <a:spLocks noGrp="1"/>
          </p:cNvSpPr>
          <p:nvPr>
            <p:ph idx="1"/>
          </p:nvPr>
        </p:nvSpPr>
        <p:spPr>
          <a:xfrm>
            <a:off x="677334" y="1649505"/>
            <a:ext cx="8596668" cy="4391857"/>
          </a:xfrm>
        </p:spPr>
        <p:txBody>
          <a:bodyPr>
            <a:normAutofit/>
          </a:bodyPr>
          <a:lstStyle/>
          <a:p>
            <a:r>
              <a:rPr lang="en-US" sz="2000" dirty="0"/>
              <a:t>Documentation is critical.</a:t>
            </a:r>
          </a:p>
          <a:p>
            <a:r>
              <a:rPr lang="en-US" sz="2000" dirty="0"/>
              <a:t>Be factual.  Keep your emotions out of it.</a:t>
            </a:r>
          </a:p>
          <a:p>
            <a:r>
              <a:rPr lang="en-US" sz="2000" dirty="0"/>
              <a:t>It is helpful to document what was happening </a:t>
            </a:r>
            <a:r>
              <a:rPr lang="en-US" sz="2000" b="1" dirty="0"/>
              <a:t>BEFORE</a:t>
            </a:r>
            <a:r>
              <a:rPr lang="en-US" sz="2000" dirty="0"/>
              <a:t> the incident to provide the context.</a:t>
            </a:r>
          </a:p>
          <a:p>
            <a:r>
              <a:rPr lang="en-US" sz="2000" dirty="0"/>
              <a:t>What was done to calm the resident’s down after the incident?</a:t>
            </a:r>
          </a:p>
          <a:p>
            <a:r>
              <a:rPr lang="en-US" sz="2000" dirty="0"/>
              <a:t>Did the resident sustain any injuries in the incident, and what was done about them?</a:t>
            </a:r>
          </a:p>
          <a:p>
            <a:r>
              <a:rPr lang="en-US" sz="2000" dirty="0"/>
              <a:t>Does the resident appear to have any lingering emotional distress following the incident?</a:t>
            </a:r>
          </a:p>
          <a:p>
            <a:r>
              <a:rPr lang="en-US" sz="2000" dirty="0"/>
              <a:t>What measures have been put into place to ensure the resident’s safety going forward?</a:t>
            </a:r>
          </a:p>
        </p:txBody>
      </p:sp>
    </p:spTree>
    <p:extLst>
      <p:ext uri="{BB962C8B-B14F-4D97-AF65-F5344CB8AC3E}">
        <p14:creationId xmlns:p14="http://schemas.microsoft.com/office/powerpoint/2010/main" val="217995881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6460-1C78-CBCE-3815-4FA81C13CFB6}"/>
              </a:ext>
            </a:extLst>
          </p:cNvPr>
          <p:cNvSpPr>
            <a:spLocks noGrp="1"/>
          </p:cNvSpPr>
          <p:nvPr>
            <p:ph type="title"/>
          </p:nvPr>
        </p:nvSpPr>
        <p:spPr>
          <a:xfrm>
            <a:off x="677334" y="609600"/>
            <a:ext cx="8596668" cy="860612"/>
          </a:xfrm>
        </p:spPr>
        <p:txBody>
          <a:bodyPr/>
          <a:lstStyle/>
          <a:p>
            <a:r>
              <a:rPr lang="en-US" dirty="0"/>
              <a:t>Debriefing</a:t>
            </a:r>
          </a:p>
        </p:txBody>
      </p:sp>
      <p:sp>
        <p:nvSpPr>
          <p:cNvPr id="3" name="Content Placeholder 2">
            <a:extLst>
              <a:ext uri="{FF2B5EF4-FFF2-40B4-BE49-F238E27FC236}">
                <a16:creationId xmlns:a16="http://schemas.microsoft.com/office/drawing/2014/main" id="{305ECA51-DD69-9D94-7901-AD8FDB244241}"/>
              </a:ext>
            </a:extLst>
          </p:cNvPr>
          <p:cNvSpPr>
            <a:spLocks noGrp="1"/>
          </p:cNvSpPr>
          <p:nvPr>
            <p:ph idx="1"/>
          </p:nvPr>
        </p:nvSpPr>
        <p:spPr>
          <a:xfrm>
            <a:off x="677334" y="1658471"/>
            <a:ext cx="8596668" cy="4382892"/>
          </a:xfrm>
        </p:spPr>
        <p:txBody>
          <a:bodyPr>
            <a:normAutofit/>
          </a:bodyPr>
          <a:lstStyle/>
          <a:p>
            <a:r>
              <a:rPr lang="en-US" sz="2000" dirty="0"/>
              <a:t>Debriefing closes the loop on the abuse investigation process.</a:t>
            </a:r>
          </a:p>
          <a:p>
            <a:r>
              <a:rPr lang="en-US" sz="2000" dirty="0"/>
              <a:t>It is for both the residents and the staff.</a:t>
            </a:r>
          </a:p>
          <a:p>
            <a:r>
              <a:rPr lang="en-US" sz="2000" dirty="0"/>
              <a:t>Witnessing an altercation or being involved in a situation where a peer or resident has been injured physically or emotionally is difficult.</a:t>
            </a:r>
          </a:p>
          <a:p>
            <a:r>
              <a:rPr lang="en-US" sz="2000" dirty="0"/>
              <a:t>Debriefing allows questions to be answered about how and why the situation was handled the way it was.</a:t>
            </a:r>
          </a:p>
          <a:p>
            <a:r>
              <a:rPr lang="en-US" sz="2000" dirty="0"/>
              <a:t>What went well?  What didn’t go well?  What can we do differently the next time?  Are there processes we can change to improve the overall operation of the unit?</a:t>
            </a:r>
          </a:p>
          <a:p>
            <a:r>
              <a:rPr lang="en-US" sz="2000" dirty="0"/>
              <a:t>Facilitates an interdisciplinary approach to process improvement activities.</a:t>
            </a:r>
          </a:p>
        </p:txBody>
      </p:sp>
    </p:spTree>
    <p:extLst>
      <p:ext uri="{BB962C8B-B14F-4D97-AF65-F5344CB8AC3E}">
        <p14:creationId xmlns:p14="http://schemas.microsoft.com/office/powerpoint/2010/main" val="330718379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298D3-A5BC-711C-BCD3-583EEAEBF324}"/>
              </a:ext>
            </a:extLst>
          </p:cNvPr>
          <p:cNvSpPr>
            <a:spLocks noGrp="1"/>
          </p:cNvSpPr>
          <p:nvPr>
            <p:ph type="title"/>
          </p:nvPr>
        </p:nvSpPr>
        <p:spPr>
          <a:xfrm>
            <a:off x="677334" y="609600"/>
            <a:ext cx="8596668" cy="842682"/>
          </a:xfrm>
        </p:spPr>
        <p:txBody>
          <a:bodyPr/>
          <a:lstStyle/>
          <a:p>
            <a:r>
              <a:rPr lang="en-US" dirty="0"/>
              <a:t>Prevention</a:t>
            </a:r>
          </a:p>
        </p:txBody>
      </p:sp>
      <p:sp>
        <p:nvSpPr>
          <p:cNvPr id="3" name="Content Placeholder 2">
            <a:extLst>
              <a:ext uri="{FF2B5EF4-FFF2-40B4-BE49-F238E27FC236}">
                <a16:creationId xmlns:a16="http://schemas.microsoft.com/office/drawing/2014/main" id="{7058415F-8B30-831B-C471-F67D8A202C20}"/>
              </a:ext>
            </a:extLst>
          </p:cNvPr>
          <p:cNvSpPr>
            <a:spLocks noGrp="1"/>
          </p:cNvSpPr>
          <p:nvPr>
            <p:ph idx="1"/>
          </p:nvPr>
        </p:nvSpPr>
        <p:spPr>
          <a:xfrm>
            <a:off x="677334" y="1613647"/>
            <a:ext cx="8596668" cy="4427716"/>
          </a:xfrm>
        </p:spPr>
        <p:txBody>
          <a:bodyPr>
            <a:normAutofit/>
          </a:bodyPr>
          <a:lstStyle/>
          <a:p>
            <a:r>
              <a:rPr lang="en-US" sz="2000" dirty="0"/>
              <a:t>Appropriate resident selection.</a:t>
            </a:r>
          </a:p>
          <a:p>
            <a:r>
              <a:rPr lang="en-US" sz="2000" dirty="0"/>
              <a:t>Hire the right staff – not everyone is cut out for behavioral health.</a:t>
            </a:r>
          </a:p>
          <a:p>
            <a:r>
              <a:rPr lang="en-US" sz="2000" dirty="0"/>
              <a:t>Comprehensive policies and procedures that safeguard the health and safety of the residents and the staff.</a:t>
            </a:r>
          </a:p>
          <a:p>
            <a:r>
              <a:rPr lang="en-US" sz="2000" dirty="0"/>
              <a:t>Open communication with all staff in the facility about challenging situations and how to manage them.</a:t>
            </a:r>
          </a:p>
          <a:p>
            <a:r>
              <a:rPr lang="en-US" sz="2000" dirty="0"/>
              <a:t>Consistent application of policies by all levels of staff.</a:t>
            </a:r>
          </a:p>
          <a:p>
            <a:r>
              <a:rPr lang="en-US" sz="2000" dirty="0"/>
              <a:t>Personalized comprehensive and behavioral care plans that address the resident’s specific behaviors and how to manage them.</a:t>
            </a:r>
          </a:p>
          <a:p>
            <a:r>
              <a:rPr lang="en-US" sz="2000" dirty="0"/>
              <a:t>Ongoing education and training on how to manage the challenges of a behavior population.</a:t>
            </a:r>
          </a:p>
        </p:txBody>
      </p:sp>
    </p:spTree>
    <p:extLst>
      <p:ext uri="{BB962C8B-B14F-4D97-AF65-F5344CB8AC3E}">
        <p14:creationId xmlns:p14="http://schemas.microsoft.com/office/powerpoint/2010/main" val="269905971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4066-4A37-A076-7443-F1B3BDE29A4D}"/>
              </a:ext>
            </a:extLst>
          </p:cNvPr>
          <p:cNvSpPr>
            <a:spLocks noGrp="1"/>
          </p:cNvSpPr>
          <p:nvPr>
            <p:ph type="title"/>
          </p:nvPr>
        </p:nvSpPr>
        <p:spPr>
          <a:xfrm>
            <a:off x="677334" y="609600"/>
            <a:ext cx="8596668" cy="950259"/>
          </a:xfrm>
        </p:spPr>
        <p:txBody>
          <a:bodyPr/>
          <a:lstStyle/>
          <a:p>
            <a:r>
              <a:rPr lang="en-US" dirty="0"/>
              <a:t>What Is My Role?</a:t>
            </a:r>
          </a:p>
        </p:txBody>
      </p:sp>
      <p:sp>
        <p:nvSpPr>
          <p:cNvPr id="3" name="Content Placeholder 2">
            <a:extLst>
              <a:ext uri="{FF2B5EF4-FFF2-40B4-BE49-F238E27FC236}">
                <a16:creationId xmlns:a16="http://schemas.microsoft.com/office/drawing/2014/main" id="{03FEBFF3-7409-29E1-9EAC-9B1DF17D3B98}"/>
              </a:ext>
            </a:extLst>
          </p:cNvPr>
          <p:cNvSpPr>
            <a:spLocks noGrp="1"/>
          </p:cNvSpPr>
          <p:nvPr>
            <p:ph idx="1"/>
          </p:nvPr>
        </p:nvSpPr>
        <p:spPr>
          <a:xfrm>
            <a:off x="677334" y="1470213"/>
            <a:ext cx="8596668" cy="4571150"/>
          </a:xfrm>
        </p:spPr>
        <p:txBody>
          <a:bodyPr>
            <a:normAutofit/>
          </a:bodyPr>
          <a:lstStyle/>
          <a:p>
            <a:r>
              <a:rPr lang="en-US" sz="2000" dirty="0"/>
              <a:t>Know who you report any allegation of abuse to in your facility.  It is usually the DON or the Administrator.</a:t>
            </a:r>
          </a:p>
          <a:p>
            <a:pPr lvl="1"/>
            <a:r>
              <a:rPr lang="en-US" sz="2000" dirty="0"/>
              <a:t>Your first contact will be to report the information to the licensed staff on duty who will make the necessary notifications.</a:t>
            </a:r>
          </a:p>
          <a:p>
            <a:r>
              <a:rPr lang="en-US" sz="2000" dirty="0"/>
              <a:t>Know your facility policies on what constitutes abuse and your abuse prevention strategies.</a:t>
            </a:r>
          </a:p>
          <a:p>
            <a:r>
              <a:rPr lang="en-US" sz="2000" dirty="0"/>
              <a:t>You may be asked to write a witness statement about the incident.</a:t>
            </a:r>
          </a:p>
          <a:p>
            <a:r>
              <a:rPr lang="en-US" sz="2000" dirty="0"/>
              <a:t>Monitor the residents for any lingering physical or emotional issues following an incident, and report your concerns to the licensed staff.</a:t>
            </a:r>
          </a:p>
          <a:p>
            <a:r>
              <a:rPr lang="en-US" sz="2000" dirty="0"/>
              <a:t>Participate in debriefing sessions and be honest about how you are feeling.</a:t>
            </a:r>
          </a:p>
          <a:p>
            <a:r>
              <a:rPr lang="en-US" sz="2000" dirty="0"/>
              <a:t>Speak Up!</a:t>
            </a:r>
          </a:p>
        </p:txBody>
      </p:sp>
    </p:spTree>
    <p:extLst>
      <p:ext uri="{BB962C8B-B14F-4D97-AF65-F5344CB8AC3E}">
        <p14:creationId xmlns:p14="http://schemas.microsoft.com/office/powerpoint/2010/main" val="184540466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08341-B534-F02A-4150-735C22394F0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9530FCF3-7105-C3BB-1685-E946CAA38130}"/>
              </a:ext>
            </a:extLst>
          </p:cNvPr>
          <p:cNvSpPr>
            <a:spLocks noGrp="1"/>
          </p:cNvSpPr>
          <p:nvPr>
            <p:ph idx="1"/>
          </p:nvPr>
        </p:nvSpPr>
        <p:spPr/>
        <p:txBody>
          <a:bodyPr>
            <a:normAutofit/>
          </a:bodyPr>
          <a:lstStyle/>
          <a:p>
            <a:r>
              <a:rPr lang="en-US" sz="2000" dirty="0"/>
              <a:t>1.  What is the correct time frame for reporting an allegation of abuse 	    involving serious bodily injury?</a:t>
            </a:r>
          </a:p>
          <a:p>
            <a:pPr lvl="1"/>
            <a:r>
              <a:rPr lang="en-US" sz="2000" dirty="0"/>
              <a:t>A.  Within 24 hours</a:t>
            </a:r>
          </a:p>
          <a:p>
            <a:pPr lvl="1"/>
            <a:r>
              <a:rPr lang="en-US" sz="2000" dirty="0"/>
              <a:t>B.  Within 2 hours</a:t>
            </a:r>
          </a:p>
          <a:p>
            <a:pPr lvl="1"/>
            <a:r>
              <a:rPr lang="en-US" sz="2000" dirty="0"/>
              <a:t>C.  Within 5 working days</a:t>
            </a:r>
          </a:p>
          <a:p>
            <a:pPr lvl="1"/>
            <a:r>
              <a:rPr lang="en-US" sz="2000" dirty="0"/>
              <a:t>D.  Immediately</a:t>
            </a:r>
          </a:p>
        </p:txBody>
      </p:sp>
    </p:spTree>
    <p:extLst>
      <p:ext uri="{BB962C8B-B14F-4D97-AF65-F5344CB8AC3E}">
        <p14:creationId xmlns:p14="http://schemas.microsoft.com/office/powerpoint/2010/main" val="66887652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F2E2D-5B05-35FD-DA78-8EEEA50A1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5F8F44-119D-C546-2144-DA5D457B3AAD}"/>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C7950557-43C2-1CD0-9FBC-9AB9F50EA1E8}"/>
              </a:ext>
            </a:extLst>
          </p:cNvPr>
          <p:cNvSpPr>
            <a:spLocks noGrp="1"/>
          </p:cNvSpPr>
          <p:nvPr>
            <p:ph idx="1"/>
          </p:nvPr>
        </p:nvSpPr>
        <p:spPr/>
        <p:txBody>
          <a:bodyPr>
            <a:normAutofit/>
          </a:bodyPr>
          <a:lstStyle/>
          <a:p>
            <a:r>
              <a:rPr lang="en-US" sz="2000" dirty="0"/>
              <a:t>1.  What is the correct time frame for reporting an allegation of abuse 	    involving serious bodily injury?</a:t>
            </a:r>
          </a:p>
          <a:p>
            <a:pPr lvl="1"/>
            <a:r>
              <a:rPr lang="en-US" sz="2000" dirty="0"/>
              <a:t>A.  Within 24 hours</a:t>
            </a:r>
          </a:p>
          <a:p>
            <a:pPr lvl="1"/>
            <a:r>
              <a:rPr lang="en-US" sz="2000" b="1" dirty="0"/>
              <a:t>B.  Within 2 hours</a:t>
            </a:r>
          </a:p>
          <a:p>
            <a:pPr lvl="1"/>
            <a:r>
              <a:rPr lang="en-US" sz="2000" dirty="0"/>
              <a:t>C.  Within 5 working days</a:t>
            </a:r>
          </a:p>
          <a:p>
            <a:pPr lvl="1"/>
            <a:r>
              <a:rPr lang="en-US" sz="2000" dirty="0"/>
              <a:t>D.  Immediately</a:t>
            </a:r>
          </a:p>
        </p:txBody>
      </p:sp>
    </p:spTree>
    <p:extLst>
      <p:ext uri="{BB962C8B-B14F-4D97-AF65-F5344CB8AC3E}">
        <p14:creationId xmlns:p14="http://schemas.microsoft.com/office/powerpoint/2010/main" val="105733833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B5C34-139B-ADAC-C52B-C43100F5D319}"/>
              </a:ext>
            </a:extLst>
          </p:cNvPr>
          <p:cNvSpPr>
            <a:spLocks noGrp="1"/>
          </p:cNvSpPr>
          <p:nvPr>
            <p:ph type="title"/>
          </p:nvPr>
        </p:nvSpPr>
        <p:spPr>
          <a:xfrm>
            <a:off x="677334" y="609600"/>
            <a:ext cx="8596668" cy="977153"/>
          </a:xfrm>
        </p:spPr>
        <p:txBody>
          <a:bodyPr/>
          <a:lstStyle/>
          <a:p>
            <a:r>
              <a:rPr lang="en-US" dirty="0"/>
              <a:t>Knowledge Check</a:t>
            </a:r>
          </a:p>
        </p:txBody>
      </p:sp>
      <p:sp>
        <p:nvSpPr>
          <p:cNvPr id="3" name="Content Placeholder 2">
            <a:extLst>
              <a:ext uri="{FF2B5EF4-FFF2-40B4-BE49-F238E27FC236}">
                <a16:creationId xmlns:a16="http://schemas.microsoft.com/office/drawing/2014/main" id="{65D969D9-1E30-5B70-1ED3-0243ACBF9B0D}"/>
              </a:ext>
            </a:extLst>
          </p:cNvPr>
          <p:cNvSpPr>
            <a:spLocks noGrp="1"/>
          </p:cNvSpPr>
          <p:nvPr>
            <p:ph idx="1"/>
          </p:nvPr>
        </p:nvSpPr>
        <p:spPr>
          <a:xfrm>
            <a:off x="677334" y="1586753"/>
            <a:ext cx="8596668" cy="4454609"/>
          </a:xfrm>
        </p:spPr>
        <p:txBody>
          <a:bodyPr>
            <a:normAutofit/>
          </a:bodyPr>
          <a:lstStyle/>
          <a:p>
            <a:r>
              <a:rPr lang="en-US" sz="2000" dirty="0"/>
              <a:t>2.  Which of the following is </a:t>
            </a:r>
            <a:r>
              <a:rPr lang="en-US" sz="2000" b="1" dirty="0"/>
              <a:t>NOT</a:t>
            </a:r>
            <a:r>
              <a:rPr lang="en-US" sz="2000" dirty="0"/>
              <a:t> considered a type of abuse?</a:t>
            </a:r>
          </a:p>
          <a:p>
            <a:pPr lvl="1"/>
            <a:r>
              <a:rPr lang="en-US" sz="2000" dirty="0"/>
              <a:t>A.  Physical abuse</a:t>
            </a:r>
          </a:p>
          <a:p>
            <a:pPr lvl="1"/>
            <a:r>
              <a:rPr lang="en-US" sz="2000" dirty="0"/>
              <a:t>B.  Verbal Abuse</a:t>
            </a:r>
          </a:p>
          <a:p>
            <a:pPr lvl="1"/>
            <a:r>
              <a:rPr lang="en-US" sz="2000" dirty="0"/>
              <a:t>C.  Emotional distress caused by an accident</a:t>
            </a:r>
          </a:p>
          <a:p>
            <a:pPr lvl="1"/>
            <a:r>
              <a:rPr lang="en-US" sz="2000" dirty="0"/>
              <a:t>D.  Abuse facilitated through technology</a:t>
            </a:r>
          </a:p>
        </p:txBody>
      </p:sp>
    </p:spTree>
    <p:extLst>
      <p:ext uri="{BB962C8B-B14F-4D97-AF65-F5344CB8AC3E}">
        <p14:creationId xmlns:p14="http://schemas.microsoft.com/office/powerpoint/2010/main" val="276917040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35700-D900-8684-C6F8-F5D0D7548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048C9-164A-F737-A491-DB613E13E581}"/>
              </a:ext>
            </a:extLst>
          </p:cNvPr>
          <p:cNvSpPr>
            <a:spLocks noGrp="1"/>
          </p:cNvSpPr>
          <p:nvPr>
            <p:ph type="title"/>
          </p:nvPr>
        </p:nvSpPr>
        <p:spPr>
          <a:xfrm>
            <a:off x="677334" y="609600"/>
            <a:ext cx="8596668" cy="977153"/>
          </a:xfrm>
        </p:spPr>
        <p:txBody>
          <a:bodyPr/>
          <a:lstStyle/>
          <a:p>
            <a:r>
              <a:rPr lang="en-US" dirty="0"/>
              <a:t>Knowledge Check</a:t>
            </a:r>
          </a:p>
        </p:txBody>
      </p:sp>
      <p:sp>
        <p:nvSpPr>
          <p:cNvPr id="3" name="Content Placeholder 2">
            <a:extLst>
              <a:ext uri="{FF2B5EF4-FFF2-40B4-BE49-F238E27FC236}">
                <a16:creationId xmlns:a16="http://schemas.microsoft.com/office/drawing/2014/main" id="{F8CEF010-8E0A-5A63-5A35-F2587964CC7B}"/>
              </a:ext>
            </a:extLst>
          </p:cNvPr>
          <p:cNvSpPr>
            <a:spLocks noGrp="1"/>
          </p:cNvSpPr>
          <p:nvPr>
            <p:ph idx="1"/>
          </p:nvPr>
        </p:nvSpPr>
        <p:spPr>
          <a:xfrm>
            <a:off x="677334" y="1586753"/>
            <a:ext cx="8596668" cy="4454609"/>
          </a:xfrm>
        </p:spPr>
        <p:txBody>
          <a:bodyPr>
            <a:normAutofit/>
          </a:bodyPr>
          <a:lstStyle/>
          <a:p>
            <a:r>
              <a:rPr lang="en-US" sz="2000" dirty="0"/>
              <a:t>2.  Which of the following is </a:t>
            </a:r>
            <a:r>
              <a:rPr lang="en-US" sz="2000" b="1" dirty="0"/>
              <a:t>NOT</a:t>
            </a:r>
            <a:r>
              <a:rPr lang="en-US" sz="2000" dirty="0"/>
              <a:t> considered a type of abuse?</a:t>
            </a:r>
          </a:p>
          <a:p>
            <a:pPr lvl="1"/>
            <a:r>
              <a:rPr lang="en-US" sz="2000" dirty="0"/>
              <a:t>A.  Physical abuse</a:t>
            </a:r>
          </a:p>
          <a:p>
            <a:pPr lvl="1"/>
            <a:r>
              <a:rPr lang="en-US" sz="2000" dirty="0"/>
              <a:t>B.  Verbal Abuse</a:t>
            </a:r>
          </a:p>
          <a:p>
            <a:pPr lvl="1"/>
            <a:r>
              <a:rPr lang="en-US" sz="2000" b="1" dirty="0"/>
              <a:t>C.  Emotional distress caused by an accident</a:t>
            </a:r>
          </a:p>
          <a:p>
            <a:pPr lvl="1"/>
            <a:r>
              <a:rPr lang="en-US" sz="2000" dirty="0"/>
              <a:t>D.  Abuse facilitated through technology</a:t>
            </a:r>
          </a:p>
        </p:txBody>
      </p:sp>
    </p:spTree>
    <p:extLst>
      <p:ext uri="{BB962C8B-B14F-4D97-AF65-F5344CB8AC3E}">
        <p14:creationId xmlns:p14="http://schemas.microsoft.com/office/powerpoint/2010/main" val="322010519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24B0-16EB-F6D8-D469-DEA8098894DE}"/>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B5746DC9-7932-86C2-AAD8-5632BD270C13}"/>
              </a:ext>
            </a:extLst>
          </p:cNvPr>
          <p:cNvSpPr>
            <a:spLocks noGrp="1"/>
          </p:cNvSpPr>
          <p:nvPr>
            <p:ph idx="1"/>
          </p:nvPr>
        </p:nvSpPr>
        <p:spPr/>
        <p:txBody>
          <a:bodyPr/>
          <a:lstStyle/>
          <a:p>
            <a:r>
              <a:rPr lang="en-US" sz="2000" dirty="0"/>
              <a:t>3.  What is the purpose of debriefing after an abuse investigation?</a:t>
            </a:r>
          </a:p>
          <a:p>
            <a:pPr lvl="1"/>
            <a:r>
              <a:rPr lang="en-US" sz="2000" dirty="0"/>
              <a:t>A.  To punish those involved in the incident</a:t>
            </a:r>
          </a:p>
          <a:p>
            <a:pPr lvl="1"/>
            <a:r>
              <a:rPr lang="en-US" sz="2000" dirty="0"/>
              <a:t>B.  To answer questions, reflect on the situation, and improve 	 	   process</a:t>
            </a:r>
          </a:p>
          <a:p>
            <a:pPr lvl="1"/>
            <a:r>
              <a:rPr lang="en-US" sz="2000" dirty="0"/>
              <a:t>C.  To finalize documentation of the incident</a:t>
            </a:r>
          </a:p>
          <a:p>
            <a:pPr lvl="1"/>
            <a:r>
              <a:rPr lang="en-US" sz="2000" dirty="0"/>
              <a:t>D.  To notify the resident representative</a:t>
            </a:r>
          </a:p>
          <a:p>
            <a:pPr lvl="1"/>
            <a:endParaRPr lang="en-US" dirty="0"/>
          </a:p>
        </p:txBody>
      </p:sp>
    </p:spTree>
    <p:extLst>
      <p:ext uri="{BB962C8B-B14F-4D97-AF65-F5344CB8AC3E}">
        <p14:creationId xmlns:p14="http://schemas.microsoft.com/office/powerpoint/2010/main" val="3118836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702BB-3F3A-1329-5B1D-7D77F0006432}"/>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9F25F44C-D73B-EF08-D01E-E58EB615A441}"/>
              </a:ext>
            </a:extLst>
          </p:cNvPr>
          <p:cNvSpPr>
            <a:spLocks noGrp="1"/>
          </p:cNvSpPr>
          <p:nvPr>
            <p:ph idx="1"/>
          </p:nvPr>
        </p:nvSpPr>
        <p:spPr/>
        <p:txBody>
          <a:bodyPr/>
          <a:lstStyle/>
          <a:p>
            <a:r>
              <a:rPr lang="en-US" dirty="0"/>
              <a:t>3.  Which statistic most accurately reflects the recent trend in the prevalence 	    of SMI in nursing homes?</a:t>
            </a:r>
          </a:p>
          <a:p>
            <a:pPr lvl="1"/>
            <a:r>
              <a:rPr lang="en-US" dirty="0"/>
              <a:t>A.  A 25% increase</a:t>
            </a:r>
          </a:p>
          <a:p>
            <a:pPr lvl="1"/>
            <a:r>
              <a:rPr lang="en-US" dirty="0"/>
              <a:t>B.  A 50% increase</a:t>
            </a:r>
          </a:p>
          <a:p>
            <a:pPr lvl="1"/>
            <a:r>
              <a:rPr lang="en-US" dirty="0"/>
              <a:t>C.  A 77% increase</a:t>
            </a:r>
          </a:p>
          <a:p>
            <a:pPr lvl="1"/>
            <a:r>
              <a:rPr lang="en-US" dirty="0"/>
              <a:t>D.  A 100% increase</a:t>
            </a:r>
          </a:p>
        </p:txBody>
      </p:sp>
    </p:spTree>
    <p:extLst>
      <p:ext uri="{BB962C8B-B14F-4D97-AF65-F5344CB8AC3E}">
        <p14:creationId xmlns:p14="http://schemas.microsoft.com/office/powerpoint/2010/main" val="194967344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327E-984E-E14D-922B-94CB43082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F8848-640D-73A9-76BC-FF10845F27AC}"/>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97B6C9B0-C63F-CA33-4933-52F89511C0C8}"/>
              </a:ext>
            </a:extLst>
          </p:cNvPr>
          <p:cNvSpPr>
            <a:spLocks noGrp="1"/>
          </p:cNvSpPr>
          <p:nvPr>
            <p:ph idx="1"/>
          </p:nvPr>
        </p:nvSpPr>
        <p:spPr/>
        <p:txBody>
          <a:bodyPr/>
          <a:lstStyle/>
          <a:p>
            <a:r>
              <a:rPr lang="en-US" sz="2000" dirty="0"/>
              <a:t>3.  What is the purpose of debriefing after an abuse investigation?</a:t>
            </a:r>
          </a:p>
          <a:p>
            <a:pPr lvl="1"/>
            <a:r>
              <a:rPr lang="en-US" sz="2000" dirty="0"/>
              <a:t>A.  To punish those involved in the incident</a:t>
            </a:r>
          </a:p>
          <a:p>
            <a:pPr lvl="1"/>
            <a:r>
              <a:rPr lang="en-US" sz="2000" b="1" dirty="0"/>
              <a:t>B.  To answer questions, reflect on the situation, and improve 	 	   process</a:t>
            </a:r>
          </a:p>
          <a:p>
            <a:pPr lvl="1"/>
            <a:r>
              <a:rPr lang="en-US" sz="2000" dirty="0"/>
              <a:t>C.  To finalize documentation of the incident</a:t>
            </a:r>
          </a:p>
          <a:p>
            <a:pPr lvl="1"/>
            <a:r>
              <a:rPr lang="en-US" sz="2000" dirty="0"/>
              <a:t>D.  To notify the resident representative</a:t>
            </a:r>
          </a:p>
          <a:p>
            <a:pPr marL="457200" lvl="1" indent="0">
              <a:buNone/>
            </a:pPr>
            <a:endParaRPr lang="en-US" dirty="0"/>
          </a:p>
        </p:txBody>
      </p:sp>
    </p:spTree>
    <p:extLst>
      <p:ext uri="{BB962C8B-B14F-4D97-AF65-F5344CB8AC3E}">
        <p14:creationId xmlns:p14="http://schemas.microsoft.com/office/powerpoint/2010/main" val="287541327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D45F0-5080-4D07-7E54-6889CD5A88C2}"/>
              </a:ext>
            </a:extLst>
          </p:cNvPr>
          <p:cNvSpPr>
            <a:spLocks noGrp="1"/>
          </p:cNvSpPr>
          <p:nvPr>
            <p:ph type="title"/>
          </p:nvPr>
        </p:nvSpPr>
        <p:spPr>
          <a:xfrm>
            <a:off x="677334" y="609600"/>
            <a:ext cx="8596668" cy="986118"/>
          </a:xfrm>
        </p:spPr>
        <p:txBody>
          <a:bodyPr/>
          <a:lstStyle/>
          <a:p>
            <a:r>
              <a:rPr lang="en-US" dirty="0"/>
              <a:t>Knowledge Check</a:t>
            </a:r>
          </a:p>
        </p:txBody>
      </p:sp>
      <p:sp>
        <p:nvSpPr>
          <p:cNvPr id="3" name="Content Placeholder 2">
            <a:extLst>
              <a:ext uri="{FF2B5EF4-FFF2-40B4-BE49-F238E27FC236}">
                <a16:creationId xmlns:a16="http://schemas.microsoft.com/office/drawing/2014/main" id="{0B8A21F8-244B-5507-8B55-72C21ED1C24A}"/>
              </a:ext>
            </a:extLst>
          </p:cNvPr>
          <p:cNvSpPr>
            <a:spLocks noGrp="1"/>
          </p:cNvSpPr>
          <p:nvPr>
            <p:ph idx="1"/>
          </p:nvPr>
        </p:nvSpPr>
        <p:spPr>
          <a:xfrm>
            <a:off x="677334" y="1532965"/>
            <a:ext cx="8596668" cy="4508397"/>
          </a:xfrm>
        </p:spPr>
        <p:txBody>
          <a:bodyPr>
            <a:normAutofit/>
          </a:bodyPr>
          <a:lstStyle/>
          <a:p>
            <a:r>
              <a:rPr lang="en-US" sz="2000" dirty="0"/>
              <a:t>4.  What should be included in the documentation of an abuse 	 	 	    investigation?</a:t>
            </a:r>
          </a:p>
          <a:p>
            <a:pPr lvl="1"/>
            <a:r>
              <a:rPr lang="en-US" sz="2000" dirty="0"/>
              <a:t>A.  Personal opinions about the incident</a:t>
            </a:r>
          </a:p>
          <a:p>
            <a:pPr lvl="1"/>
            <a:r>
              <a:rPr lang="en-US" sz="2000" dirty="0"/>
              <a:t>B.  Factual details, pre-incident context, actions taken, and 	 	 	   measures for resident safety</a:t>
            </a:r>
          </a:p>
          <a:p>
            <a:pPr lvl="1"/>
            <a:r>
              <a:rPr lang="en-US" sz="2000" dirty="0"/>
              <a:t>C.  Emotional reactions of the staff involved</a:t>
            </a:r>
          </a:p>
          <a:p>
            <a:pPr lvl="1"/>
            <a:r>
              <a:rPr lang="en-US" sz="2000" dirty="0"/>
              <a:t>D.  Speculations about the cause of the incident</a:t>
            </a:r>
          </a:p>
        </p:txBody>
      </p:sp>
    </p:spTree>
    <p:extLst>
      <p:ext uri="{BB962C8B-B14F-4D97-AF65-F5344CB8AC3E}">
        <p14:creationId xmlns:p14="http://schemas.microsoft.com/office/powerpoint/2010/main" val="47113238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9F53C-C6FD-1402-6ADC-2965C83597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6DDD7-3D0C-0B02-4F8F-1A58AD2854AF}"/>
              </a:ext>
            </a:extLst>
          </p:cNvPr>
          <p:cNvSpPr>
            <a:spLocks noGrp="1"/>
          </p:cNvSpPr>
          <p:nvPr>
            <p:ph type="title"/>
          </p:nvPr>
        </p:nvSpPr>
        <p:spPr>
          <a:xfrm>
            <a:off x="677334" y="609600"/>
            <a:ext cx="8596668" cy="986118"/>
          </a:xfrm>
        </p:spPr>
        <p:txBody>
          <a:bodyPr/>
          <a:lstStyle/>
          <a:p>
            <a:r>
              <a:rPr lang="en-US" dirty="0"/>
              <a:t>Knowledge Check</a:t>
            </a:r>
          </a:p>
        </p:txBody>
      </p:sp>
      <p:sp>
        <p:nvSpPr>
          <p:cNvPr id="3" name="Content Placeholder 2">
            <a:extLst>
              <a:ext uri="{FF2B5EF4-FFF2-40B4-BE49-F238E27FC236}">
                <a16:creationId xmlns:a16="http://schemas.microsoft.com/office/drawing/2014/main" id="{0D6C8922-A127-1540-BE3E-0BA7E22B9D8B}"/>
              </a:ext>
            </a:extLst>
          </p:cNvPr>
          <p:cNvSpPr>
            <a:spLocks noGrp="1"/>
          </p:cNvSpPr>
          <p:nvPr>
            <p:ph idx="1"/>
          </p:nvPr>
        </p:nvSpPr>
        <p:spPr>
          <a:xfrm>
            <a:off x="677334" y="1532965"/>
            <a:ext cx="8596668" cy="4508397"/>
          </a:xfrm>
        </p:spPr>
        <p:txBody>
          <a:bodyPr>
            <a:normAutofit/>
          </a:bodyPr>
          <a:lstStyle/>
          <a:p>
            <a:r>
              <a:rPr lang="en-US" sz="2000" dirty="0"/>
              <a:t>4.  What should be included in the documentation of an abuse 	 	 	    investigation?</a:t>
            </a:r>
          </a:p>
          <a:p>
            <a:pPr lvl="1"/>
            <a:r>
              <a:rPr lang="en-US" sz="2000" dirty="0"/>
              <a:t>A.  Personal opinions about the incident</a:t>
            </a:r>
          </a:p>
          <a:p>
            <a:pPr lvl="1"/>
            <a:r>
              <a:rPr lang="en-US" sz="2000" b="1" dirty="0"/>
              <a:t>B.  Factual details, pre-incident context, actions taken, and 	 	   measures for resident safety</a:t>
            </a:r>
          </a:p>
          <a:p>
            <a:pPr lvl="1"/>
            <a:r>
              <a:rPr lang="en-US" sz="2000" dirty="0"/>
              <a:t>C.  Emotional reactions of the staff involved</a:t>
            </a:r>
          </a:p>
          <a:p>
            <a:pPr lvl="1"/>
            <a:r>
              <a:rPr lang="en-US" sz="2000" dirty="0"/>
              <a:t>D.  Speculations about the cause of the incident</a:t>
            </a:r>
          </a:p>
        </p:txBody>
      </p:sp>
    </p:spTree>
    <p:extLst>
      <p:ext uri="{BB962C8B-B14F-4D97-AF65-F5344CB8AC3E}">
        <p14:creationId xmlns:p14="http://schemas.microsoft.com/office/powerpoint/2010/main" val="295985065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A712-D2DF-F225-9F6D-B6F96B798021}"/>
              </a:ext>
            </a:extLst>
          </p:cNvPr>
          <p:cNvSpPr>
            <a:spLocks noGrp="1"/>
          </p:cNvSpPr>
          <p:nvPr>
            <p:ph type="title"/>
          </p:nvPr>
        </p:nvSpPr>
        <p:spPr>
          <a:xfrm>
            <a:off x="677334" y="609600"/>
            <a:ext cx="8596668" cy="986118"/>
          </a:xfrm>
        </p:spPr>
        <p:txBody>
          <a:bodyPr/>
          <a:lstStyle/>
          <a:p>
            <a:r>
              <a:rPr lang="en-US" dirty="0"/>
              <a:t>Knowledge Check</a:t>
            </a:r>
          </a:p>
        </p:txBody>
      </p:sp>
      <p:sp>
        <p:nvSpPr>
          <p:cNvPr id="3" name="Content Placeholder 2">
            <a:extLst>
              <a:ext uri="{FF2B5EF4-FFF2-40B4-BE49-F238E27FC236}">
                <a16:creationId xmlns:a16="http://schemas.microsoft.com/office/drawing/2014/main" id="{CD616A0D-958E-2B6D-53EA-47532677925B}"/>
              </a:ext>
            </a:extLst>
          </p:cNvPr>
          <p:cNvSpPr>
            <a:spLocks noGrp="1"/>
          </p:cNvSpPr>
          <p:nvPr>
            <p:ph idx="1"/>
          </p:nvPr>
        </p:nvSpPr>
        <p:spPr>
          <a:xfrm>
            <a:off x="677334" y="1443319"/>
            <a:ext cx="8596668" cy="4598044"/>
          </a:xfrm>
        </p:spPr>
        <p:txBody>
          <a:bodyPr>
            <a:normAutofit/>
          </a:bodyPr>
          <a:lstStyle/>
          <a:p>
            <a:r>
              <a:rPr lang="en-US" sz="2000" dirty="0"/>
              <a:t>5.  Who should you report an allegation of abuse to first in your  	 	 	    facility?</a:t>
            </a:r>
          </a:p>
          <a:p>
            <a:pPr lvl="1"/>
            <a:r>
              <a:rPr lang="en-US" sz="2000" dirty="0"/>
              <a:t>A.  The resident representative</a:t>
            </a:r>
          </a:p>
          <a:p>
            <a:pPr lvl="1"/>
            <a:r>
              <a:rPr lang="en-US" sz="2000" dirty="0"/>
              <a:t>B.  The State authorities</a:t>
            </a:r>
          </a:p>
          <a:p>
            <a:pPr lvl="1"/>
            <a:r>
              <a:rPr lang="en-US" sz="2000" dirty="0"/>
              <a:t>C.  The licensed staff on duty</a:t>
            </a:r>
          </a:p>
          <a:p>
            <a:pPr lvl="1"/>
            <a:r>
              <a:rPr lang="en-US" sz="2000" dirty="0"/>
              <a:t>D.  The Medical Director</a:t>
            </a:r>
          </a:p>
        </p:txBody>
      </p:sp>
    </p:spTree>
    <p:extLst>
      <p:ext uri="{BB962C8B-B14F-4D97-AF65-F5344CB8AC3E}">
        <p14:creationId xmlns:p14="http://schemas.microsoft.com/office/powerpoint/2010/main" val="420603650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DE06B-69A4-95BB-C8B7-60F7F0B26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5893E-D4DF-1936-4457-3297B0BDED49}"/>
              </a:ext>
            </a:extLst>
          </p:cNvPr>
          <p:cNvSpPr>
            <a:spLocks noGrp="1"/>
          </p:cNvSpPr>
          <p:nvPr>
            <p:ph type="title"/>
          </p:nvPr>
        </p:nvSpPr>
        <p:spPr>
          <a:xfrm>
            <a:off x="677334" y="609600"/>
            <a:ext cx="8596668" cy="986118"/>
          </a:xfrm>
        </p:spPr>
        <p:txBody>
          <a:bodyPr/>
          <a:lstStyle/>
          <a:p>
            <a:r>
              <a:rPr lang="en-US" dirty="0"/>
              <a:t>Knowledge Check</a:t>
            </a:r>
          </a:p>
        </p:txBody>
      </p:sp>
      <p:sp>
        <p:nvSpPr>
          <p:cNvPr id="3" name="Content Placeholder 2">
            <a:extLst>
              <a:ext uri="{FF2B5EF4-FFF2-40B4-BE49-F238E27FC236}">
                <a16:creationId xmlns:a16="http://schemas.microsoft.com/office/drawing/2014/main" id="{AEC4B72D-D87B-580D-1768-3D44466FFA27}"/>
              </a:ext>
            </a:extLst>
          </p:cNvPr>
          <p:cNvSpPr>
            <a:spLocks noGrp="1"/>
          </p:cNvSpPr>
          <p:nvPr>
            <p:ph idx="1"/>
          </p:nvPr>
        </p:nvSpPr>
        <p:spPr>
          <a:xfrm>
            <a:off x="677334" y="1443319"/>
            <a:ext cx="8596668" cy="4598044"/>
          </a:xfrm>
        </p:spPr>
        <p:txBody>
          <a:bodyPr>
            <a:normAutofit/>
          </a:bodyPr>
          <a:lstStyle/>
          <a:p>
            <a:r>
              <a:rPr lang="en-US" sz="2000" dirty="0"/>
              <a:t>5.  Who should you report an allegation of abuse to first in your  	 	 	    facility?</a:t>
            </a:r>
          </a:p>
          <a:p>
            <a:pPr lvl="1"/>
            <a:r>
              <a:rPr lang="en-US" sz="2000" dirty="0"/>
              <a:t>A.  The resident representative</a:t>
            </a:r>
          </a:p>
          <a:p>
            <a:pPr lvl="1"/>
            <a:r>
              <a:rPr lang="en-US" sz="2000" dirty="0"/>
              <a:t>B.  The State authorities</a:t>
            </a:r>
          </a:p>
          <a:p>
            <a:pPr lvl="1"/>
            <a:r>
              <a:rPr lang="en-US" sz="2000" b="1" dirty="0"/>
              <a:t>C.  The licensed staff on duty</a:t>
            </a:r>
          </a:p>
          <a:p>
            <a:pPr lvl="1"/>
            <a:r>
              <a:rPr lang="en-US" sz="2000" dirty="0"/>
              <a:t>D.  The Medical Director</a:t>
            </a:r>
          </a:p>
        </p:txBody>
      </p:sp>
    </p:spTree>
    <p:extLst>
      <p:ext uri="{BB962C8B-B14F-4D97-AF65-F5344CB8AC3E}">
        <p14:creationId xmlns:p14="http://schemas.microsoft.com/office/powerpoint/2010/main" val="425018677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EE992-38E4-1F79-8017-876834B800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F3413B-C4C1-19A6-372E-845BDF23C291}"/>
              </a:ext>
            </a:extLst>
          </p:cNvPr>
          <p:cNvPicPr>
            <a:picLocks noChangeAspect="1"/>
          </p:cNvPicPr>
          <p:nvPr/>
        </p:nvPicPr>
        <p:blipFill>
          <a:blip r:embed="rId3"/>
          <a:stretch>
            <a:fillRect/>
          </a:stretch>
        </p:blipFill>
        <p:spPr>
          <a:xfrm>
            <a:off x="0" y="0"/>
            <a:ext cx="12192000" cy="6858001"/>
          </a:xfrm>
          <a:prstGeom prst="rect">
            <a:avLst/>
          </a:prstGeom>
        </p:spPr>
      </p:pic>
    </p:spTree>
    <p:extLst>
      <p:ext uri="{BB962C8B-B14F-4D97-AF65-F5344CB8AC3E}">
        <p14:creationId xmlns:p14="http://schemas.microsoft.com/office/powerpoint/2010/main" val="329923367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48FE-9AD7-6389-3456-171B9FD9BCCB}"/>
              </a:ext>
            </a:extLst>
          </p:cNvPr>
          <p:cNvSpPr>
            <a:spLocks noGrp="1"/>
          </p:cNvSpPr>
          <p:nvPr>
            <p:ph type="title"/>
          </p:nvPr>
        </p:nvSpPr>
        <p:spPr/>
        <p:txBody>
          <a:bodyPr/>
          <a:lstStyle/>
          <a:p>
            <a:r>
              <a:rPr lang="en-US" dirty="0"/>
              <a:t>Module 9</a:t>
            </a:r>
          </a:p>
        </p:txBody>
      </p:sp>
      <p:sp>
        <p:nvSpPr>
          <p:cNvPr id="3" name="Text Placeholder 2">
            <a:extLst>
              <a:ext uri="{FF2B5EF4-FFF2-40B4-BE49-F238E27FC236}">
                <a16:creationId xmlns:a16="http://schemas.microsoft.com/office/drawing/2014/main" id="{B4CBA281-7829-4C78-2345-D1B301601AD2}"/>
              </a:ext>
            </a:extLst>
          </p:cNvPr>
          <p:cNvSpPr>
            <a:spLocks noGrp="1"/>
          </p:cNvSpPr>
          <p:nvPr>
            <p:ph type="body" idx="1"/>
          </p:nvPr>
        </p:nvSpPr>
        <p:spPr/>
        <p:txBody>
          <a:bodyPr/>
          <a:lstStyle/>
          <a:p>
            <a:r>
              <a:rPr lang="en-US" dirty="0"/>
              <a:t>Documentation</a:t>
            </a:r>
          </a:p>
        </p:txBody>
      </p:sp>
    </p:spTree>
    <p:extLst>
      <p:ext uri="{BB962C8B-B14F-4D97-AF65-F5344CB8AC3E}">
        <p14:creationId xmlns:p14="http://schemas.microsoft.com/office/powerpoint/2010/main" val="387812842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C7F5-B3FA-CDAD-F1D6-5BBE49798E19}"/>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0DBC464-836E-F4EF-EF5F-284C48C5444C}"/>
              </a:ext>
            </a:extLst>
          </p:cNvPr>
          <p:cNvSpPr>
            <a:spLocks noGrp="1"/>
          </p:cNvSpPr>
          <p:nvPr>
            <p:ph idx="1"/>
          </p:nvPr>
        </p:nvSpPr>
        <p:spPr>
          <a:xfrm>
            <a:off x="677334" y="1515035"/>
            <a:ext cx="8596668" cy="4526327"/>
          </a:xfrm>
        </p:spPr>
        <p:txBody>
          <a:bodyPr>
            <a:normAutofit/>
          </a:bodyPr>
          <a:lstStyle/>
          <a:p>
            <a:r>
              <a:rPr lang="en-US" sz="2000" dirty="0"/>
              <a:t>Recognize the role of documentation in meeting regulatory requirements and ensuring resident safety.</a:t>
            </a:r>
          </a:p>
          <a:p>
            <a:r>
              <a:rPr lang="en-US" sz="2000" dirty="0"/>
              <a:t>Understand the importance of revising and updating care plans based on the resident’s evolving behaviors.</a:t>
            </a:r>
          </a:p>
          <a:p>
            <a:r>
              <a:rPr lang="en-US" sz="2000" dirty="0"/>
              <a:t>Understand the implications of updating the PASRR and the potential risks involved.</a:t>
            </a:r>
          </a:p>
          <a:p>
            <a:r>
              <a:rPr lang="en-US" sz="2000" dirty="0"/>
              <a:t>Understand the requirements for gradual dose reductions and the role of documentation in supporting medication use.</a:t>
            </a:r>
          </a:p>
          <a:p>
            <a:r>
              <a:rPr lang="en-US" sz="2000" dirty="0"/>
              <a:t>Highlight the importance of consistent communication and documentation across all staff levels.</a:t>
            </a:r>
          </a:p>
        </p:txBody>
      </p:sp>
    </p:spTree>
    <p:extLst>
      <p:ext uri="{BB962C8B-B14F-4D97-AF65-F5344CB8AC3E}">
        <p14:creationId xmlns:p14="http://schemas.microsoft.com/office/powerpoint/2010/main" val="377922846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5481-F1E9-6B3A-C31C-5787EE264681}"/>
              </a:ext>
            </a:extLst>
          </p:cNvPr>
          <p:cNvSpPr>
            <a:spLocks noGrp="1"/>
          </p:cNvSpPr>
          <p:nvPr>
            <p:ph type="title"/>
          </p:nvPr>
        </p:nvSpPr>
        <p:spPr/>
        <p:txBody>
          <a:bodyPr/>
          <a:lstStyle/>
          <a:p>
            <a:r>
              <a:rPr lang="en-US" dirty="0"/>
              <a:t>If It Isn’t Charted….It Isn’t Done</a:t>
            </a:r>
          </a:p>
        </p:txBody>
      </p:sp>
      <p:sp>
        <p:nvSpPr>
          <p:cNvPr id="3" name="Content Placeholder 2">
            <a:extLst>
              <a:ext uri="{FF2B5EF4-FFF2-40B4-BE49-F238E27FC236}">
                <a16:creationId xmlns:a16="http://schemas.microsoft.com/office/drawing/2014/main" id="{F737E2C2-B176-DF91-F5C0-FD01403A94C5}"/>
              </a:ext>
            </a:extLst>
          </p:cNvPr>
          <p:cNvSpPr>
            <a:spLocks noGrp="1"/>
          </p:cNvSpPr>
          <p:nvPr>
            <p:ph idx="1"/>
          </p:nvPr>
        </p:nvSpPr>
        <p:spPr>
          <a:xfrm>
            <a:off x="677334" y="1541929"/>
            <a:ext cx="8596668" cy="4499433"/>
          </a:xfrm>
        </p:spPr>
        <p:txBody>
          <a:bodyPr>
            <a:normAutofit/>
          </a:bodyPr>
          <a:lstStyle/>
          <a:p>
            <a:r>
              <a:rPr lang="en-US" sz="2000" dirty="0"/>
              <a:t>Documentation has never been more important than in a behavior unit.</a:t>
            </a:r>
          </a:p>
          <a:p>
            <a:r>
              <a:rPr lang="en-US" sz="2000" dirty="0"/>
              <a:t>Because the residents “don’t fit” a traditional LTC resident profile, you have to be able to show that you are meeting the “intent” of the regulations even though you are going about it in a different way.</a:t>
            </a:r>
          </a:p>
          <a:p>
            <a:r>
              <a:rPr lang="en-US" sz="2000" dirty="0"/>
              <a:t>The structure and processes that you put in place to keep the resident safe are very specific and they need to be represented in the care plans, the behavior plans and then supported in the day-to-day notes.</a:t>
            </a:r>
          </a:p>
          <a:p>
            <a:r>
              <a:rPr lang="en-US" sz="2000" dirty="0"/>
              <a:t>Everyone needs to be saying the same thing….from administration to the front-line staff.  Consistency isn’t just for the residents.</a:t>
            </a:r>
          </a:p>
          <a:p>
            <a:r>
              <a:rPr lang="en-US" sz="2000" dirty="0"/>
              <a:t>Every piece of documentation in the medical record daisy chains together to tell the complete story of the resident.</a:t>
            </a:r>
          </a:p>
        </p:txBody>
      </p:sp>
    </p:spTree>
    <p:extLst>
      <p:ext uri="{BB962C8B-B14F-4D97-AF65-F5344CB8AC3E}">
        <p14:creationId xmlns:p14="http://schemas.microsoft.com/office/powerpoint/2010/main" val="42338022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90C1-5EBD-F54A-90CF-C6057678A2DC}"/>
              </a:ext>
            </a:extLst>
          </p:cNvPr>
          <p:cNvSpPr>
            <a:spLocks noGrp="1"/>
          </p:cNvSpPr>
          <p:nvPr>
            <p:ph type="title"/>
          </p:nvPr>
        </p:nvSpPr>
        <p:spPr/>
        <p:txBody>
          <a:bodyPr/>
          <a:lstStyle/>
          <a:p>
            <a:r>
              <a:rPr lang="en-US" dirty="0"/>
              <a:t>Care Plans</a:t>
            </a:r>
          </a:p>
        </p:txBody>
      </p:sp>
      <p:sp>
        <p:nvSpPr>
          <p:cNvPr id="3" name="Content Placeholder 2">
            <a:extLst>
              <a:ext uri="{FF2B5EF4-FFF2-40B4-BE49-F238E27FC236}">
                <a16:creationId xmlns:a16="http://schemas.microsoft.com/office/drawing/2014/main" id="{D50AADDC-63DB-126B-D3AE-31B0BB5A3E8A}"/>
              </a:ext>
            </a:extLst>
          </p:cNvPr>
          <p:cNvSpPr>
            <a:spLocks noGrp="1"/>
          </p:cNvSpPr>
          <p:nvPr>
            <p:ph idx="1"/>
          </p:nvPr>
        </p:nvSpPr>
        <p:spPr>
          <a:xfrm>
            <a:off x="677334" y="1604682"/>
            <a:ext cx="8596668" cy="4840941"/>
          </a:xfrm>
        </p:spPr>
        <p:txBody>
          <a:bodyPr>
            <a:normAutofit/>
          </a:bodyPr>
          <a:lstStyle/>
          <a:p>
            <a:r>
              <a:rPr lang="en-US" dirty="0"/>
              <a:t>It starts here.  We consider this one of the most important pieces of documentation that we do in our facility.</a:t>
            </a:r>
          </a:p>
          <a:p>
            <a:r>
              <a:rPr lang="en-US" dirty="0"/>
              <a:t>The care plan is the primary document to establish a very specific resident focused approach to providing care.</a:t>
            </a:r>
          </a:p>
          <a:p>
            <a:r>
              <a:rPr lang="en-US" dirty="0"/>
              <a:t>Everyone participates in adding to the care plan.</a:t>
            </a:r>
          </a:p>
          <a:p>
            <a:r>
              <a:rPr lang="en-US" dirty="0"/>
              <a:t>It is a living, breathing document that gets revised and updated often based on the evolution of the resident’s behaviors.</a:t>
            </a:r>
          </a:p>
          <a:p>
            <a:r>
              <a:rPr lang="en-US" dirty="0"/>
              <a:t>It is the first thing that the surveyors will ask for when they are looking at a resident.</a:t>
            </a:r>
          </a:p>
          <a:p>
            <a:r>
              <a:rPr lang="en-US" dirty="0"/>
              <a:t>Consider the use of a Behavior care plan in addition to the Comprehensive care plan.</a:t>
            </a:r>
          </a:p>
          <a:p>
            <a:pPr lvl="1"/>
            <a:r>
              <a:rPr lang="en-US" sz="1800" dirty="0"/>
              <a:t>Documents the resident’s baseline behaviors and the strategies that work specifically for that resident.</a:t>
            </a:r>
          </a:p>
          <a:p>
            <a:pPr lvl="1"/>
            <a:r>
              <a:rPr lang="en-US" sz="1800" dirty="0"/>
              <a:t>These will be a huge benefit to you during your survey process.</a:t>
            </a:r>
          </a:p>
        </p:txBody>
      </p:sp>
    </p:spTree>
    <p:extLst>
      <p:ext uri="{BB962C8B-B14F-4D97-AF65-F5344CB8AC3E}">
        <p14:creationId xmlns:p14="http://schemas.microsoft.com/office/powerpoint/2010/main" val="4287852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4C98D-350F-4A0A-9852-C969FDDFB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392A6-4876-10CF-AB4E-C7383E4EC766}"/>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B1F5CA93-8709-5AB9-47F9-A6AFE066B171}"/>
              </a:ext>
            </a:extLst>
          </p:cNvPr>
          <p:cNvSpPr>
            <a:spLocks noGrp="1"/>
          </p:cNvSpPr>
          <p:nvPr>
            <p:ph idx="1"/>
          </p:nvPr>
        </p:nvSpPr>
        <p:spPr/>
        <p:txBody>
          <a:bodyPr/>
          <a:lstStyle/>
          <a:p>
            <a:r>
              <a:rPr lang="en-US" dirty="0"/>
              <a:t>3.  Which statistic most accurately reflects the recent trend in the prevalence 	   of SMI in nursing homes?</a:t>
            </a:r>
          </a:p>
          <a:p>
            <a:pPr lvl="1"/>
            <a:r>
              <a:rPr lang="en-US" dirty="0"/>
              <a:t>A.  A 25% increase</a:t>
            </a:r>
          </a:p>
          <a:p>
            <a:pPr lvl="1"/>
            <a:r>
              <a:rPr lang="en-US" dirty="0"/>
              <a:t>B.  A 50% increase</a:t>
            </a:r>
          </a:p>
          <a:p>
            <a:pPr lvl="1"/>
            <a:r>
              <a:rPr lang="en-US" b="1" dirty="0"/>
              <a:t>C.  A 77% increase</a:t>
            </a:r>
          </a:p>
          <a:p>
            <a:pPr lvl="1"/>
            <a:r>
              <a:rPr lang="en-US" dirty="0"/>
              <a:t>D.  A 100% increase</a:t>
            </a:r>
          </a:p>
        </p:txBody>
      </p:sp>
    </p:spTree>
    <p:extLst>
      <p:ext uri="{BB962C8B-B14F-4D97-AF65-F5344CB8AC3E}">
        <p14:creationId xmlns:p14="http://schemas.microsoft.com/office/powerpoint/2010/main" val="403084381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7ED1-48CD-338E-F2CF-66547CBB932A}"/>
              </a:ext>
            </a:extLst>
          </p:cNvPr>
          <p:cNvSpPr>
            <a:spLocks noGrp="1"/>
          </p:cNvSpPr>
          <p:nvPr>
            <p:ph type="title"/>
          </p:nvPr>
        </p:nvSpPr>
        <p:spPr/>
        <p:txBody>
          <a:bodyPr/>
          <a:lstStyle/>
          <a:p>
            <a:r>
              <a:rPr lang="en-US" dirty="0"/>
              <a:t>Diagnoses</a:t>
            </a:r>
          </a:p>
        </p:txBody>
      </p:sp>
      <p:sp>
        <p:nvSpPr>
          <p:cNvPr id="3" name="Content Placeholder 2">
            <a:extLst>
              <a:ext uri="{FF2B5EF4-FFF2-40B4-BE49-F238E27FC236}">
                <a16:creationId xmlns:a16="http://schemas.microsoft.com/office/drawing/2014/main" id="{01A47CF7-F6D8-83CA-D140-F94319073948}"/>
              </a:ext>
            </a:extLst>
          </p:cNvPr>
          <p:cNvSpPr>
            <a:spLocks noGrp="1"/>
          </p:cNvSpPr>
          <p:nvPr>
            <p:ph idx="1"/>
          </p:nvPr>
        </p:nvSpPr>
        <p:spPr>
          <a:xfrm>
            <a:off x="677334" y="1658471"/>
            <a:ext cx="8596668" cy="4876800"/>
          </a:xfrm>
        </p:spPr>
        <p:txBody>
          <a:bodyPr>
            <a:normAutofit/>
          </a:bodyPr>
          <a:lstStyle/>
          <a:p>
            <a:r>
              <a:rPr lang="en-US" dirty="0"/>
              <a:t>The list of diagnoses on these residents is enormous.</a:t>
            </a:r>
          </a:p>
          <a:p>
            <a:r>
              <a:rPr lang="en-US" dirty="0"/>
              <a:t>They need to be reviewed periodically for accuracy.</a:t>
            </a:r>
          </a:p>
          <a:p>
            <a:r>
              <a:rPr lang="en-US" dirty="0"/>
              <a:t>It is the facility’s responsibility to update the PASRR with any new mental health diagnosis.</a:t>
            </a:r>
          </a:p>
          <a:p>
            <a:pPr lvl="1"/>
            <a:r>
              <a:rPr lang="en-US" dirty="0"/>
              <a:t>This isn’t without risk.</a:t>
            </a:r>
          </a:p>
          <a:p>
            <a:pPr lvl="1"/>
            <a:r>
              <a:rPr lang="en-US" dirty="0"/>
              <a:t>It will prompt another assessment by the ODA, and the ODMH and the DoDD if they require a Level 2 review.</a:t>
            </a:r>
          </a:p>
          <a:p>
            <a:pPr lvl="1"/>
            <a:r>
              <a:rPr lang="en-US" dirty="0"/>
              <a:t>They could determine that your resident no longer meets the requirements to remain in the facility, and you will have to discharge them.</a:t>
            </a:r>
          </a:p>
          <a:p>
            <a:r>
              <a:rPr lang="en-US" dirty="0"/>
              <a:t>There are 3 diagnoses that are approved by CMS for the use of antipsychotics.</a:t>
            </a:r>
          </a:p>
          <a:p>
            <a:pPr lvl="1"/>
            <a:r>
              <a:rPr lang="en-US" dirty="0"/>
              <a:t>Schizophrenia</a:t>
            </a:r>
          </a:p>
          <a:p>
            <a:pPr lvl="1"/>
            <a:r>
              <a:rPr lang="en-US" dirty="0"/>
              <a:t>Huntington’s Disease</a:t>
            </a:r>
          </a:p>
          <a:p>
            <a:pPr lvl="1"/>
            <a:r>
              <a:rPr lang="en-US" dirty="0"/>
              <a:t>Tourette’s</a:t>
            </a:r>
          </a:p>
        </p:txBody>
      </p:sp>
    </p:spTree>
    <p:extLst>
      <p:ext uri="{BB962C8B-B14F-4D97-AF65-F5344CB8AC3E}">
        <p14:creationId xmlns:p14="http://schemas.microsoft.com/office/powerpoint/2010/main" val="81727223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ADA5-F3EB-52F8-E75C-7FE1ED7A784E}"/>
              </a:ext>
            </a:extLst>
          </p:cNvPr>
          <p:cNvSpPr>
            <a:spLocks noGrp="1"/>
          </p:cNvSpPr>
          <p:nvPr>
            <p:ph type="title"/>
          </p:nvPr>
        </p:nvSpPr>
        <p:spPr>
          <a:xfrm>
            <a:off x="677334" y="609600"/>
            <a:ext cx="8596668" cy="896471"/>
          </a:xfrm>
        </p:spPr>
        <p:txBody>
          <a:bodyPr/>
          <a:lstStyle/>
          <a:p>
            <a:r>
              <a:rPr lang="en-US" dirty="0"/>
              <a:t>Gradual Dose Reductions</a:t>
            </a:r>
          </a:p>
        </p:txBody>
      </p:sp>
      <p:sp>
        <p:nvSpPr>
          <p:cNvPr id="3" name="Content Placeholder 2">
            <a:extLst>
              <a:ext uri="{FF2B5EF4-FFF2-40B4-BE49-F238E27FC236}">
                <a16:creationId xmlns:a16="http://schemas.microsoft.com/office/drawing/2014/main" id="{6A2583BE-59BE-EF72-6972-66A5B1CF10A9}"/>
              </a:ext>
            </a:extLst>
          </p:cNvPr>
          <p:cNvSpPr>
            <a:spLocks noGrp="1"/>
          </p:cNvSpPr>
          <p:nvPr>
            <p:ph idx="1"/>
          </p:nvPr>
        </p:nvSpPr>
        <p:spPr>
          <a:xfrm>
            <a:off x="677334" y="1506071"/>
            <a:ext cx="8596668" cy="4535291"/>
          </a:xfrm>
        </p:spPr>
        <p:txBody>
          <a:bodyPr>
            <a:normAutofit/>
          </a:bodyPr>
          <a:lstStyle/>
          <a:p>
            <a:r>
              <a:rPr lang="en-US" sz="2000" dirty="0"/>
              <a:t>Required, even though it at times doesn’t make sense when dealing with behavior residents.</a:t>
            </a:r>
          </a:p>
          <a:p>
            <a:r>
              <a:rPr lang="en-US" sz="2000" dirty="0"/>
              <a:t>Relies heavily on an appropriate diagnosis and the therapeutic benefit of the drug.</a:t>
            </a:r>
          </a:p>
          <a:p>
            <a:r>
              <a:rPr lang="en-US" sz="2000" dirty="0"/>
              <a:t>You don’t have to necessarily decrease or stop the drug, but your documentation throughout the record must support it’s continued use.</a:t>
            </a:r>
          </a:p>
          <a:p>
            <a:pPr lvl="1"/>
            <a:r>
              <a:rPr lang="en-US" sz="2000" dirty="0"/>
              <a:t>An appropriate therapeutic response to the medication.</a:t>
            </a:r>
          </a:p>
          <a:p>
            <a:pPr lvl="1"/>
            <a:r>
              <a:rPr lang="en-US" sz="2000" dirty="0"/>
              <a:t>A dose that achieves the therapeutic goal without causing side effects.</a:t>
            </a:r>
          </a:p>
          <a:p>
            <a:pPr lvl="1"/>
            <a:r>
              <a:rPr lang="en-US" sz="2000" dirty="0"/>
              <a:t>The risk of harm to the resident should the medication be decreased or discontinued.</a:t>
            </a:r>
          </a:p>
        </p:txBody>
      </p:sp>
    </p:spTree>
    <p:extLst>
      <p:ext uri="{BB962C8B-B14F-4D97-AF65-F5344CB8AC3E}">
        <p14:creationId xmlns:p14="http://schemas.microsoft.com/office/powerpoint/2010/main" val="130460705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A3C6-2F18-F96B-7A3D-C089E56EFD4D}"/>
              </a:ext>
            </a:extLst>
          </p:cNvPr>
          <p:cNvSpPr>
            <a:spLocks noGrp="1"/>
          </p:cNvSpPr>
          <p:nvPr>
            <p:ph type="title"/>
          </p:nvPr>
        </p:nvSpPr>
        <p:spPr>
          <a:xfrm>
            <a:off x="677334" y="609600"/>
            <a:ext cx="8596668" cy="968188"/>
          </a:xfrm>
        </p:spPr>
        <p:txBody>
          <a:bodyPr/>
          <a:lstStyle/>
          <a:p>
            <a:r>
              <a:rPr lang="en-US" dirty="0"/>
              <a:t>Progress Notes</a:t>
            </a:r>
          </a:p>
        </p:txBody>
      </p:sp>
      <p:sp>
        <p:nvSpPr>
          <p:cNvPr id="3" name="Content Placeholder 2">
            <a:extLst>
              <a:ext uri="{FF2B5EF4-FFF2-40B4-BE49-F238E27FC236}">
                <a16:creationId xmlns:a16="http://schemas.microsoft.com/office/drawing/2014/main" id="{E29231DD-6EBE-019D-E9E8-04B7F52ACB1A}"/>
              </a:ext>
            </a:extLst>
          </p:cNvPr>
          <p:cNvSpPr>
            <a:spLocks noGrp="1"/>
          </p:cNvSpPr>
          <p:nvPr>
            <p:ph idx="1"/>
          </p:nvPr>
        </p:nvSpPr>
        <p:spPr>
          <a:xfrm>
            <a:off x="677334" y="1479177"/>
            <a:ext cx="8596668" cy="4562186"/>
          </a:xfrm>
        </p:spPr>
        <p:txBody>
          <a:bodyPr/>
          <a:lstStyle/>
          <a:p>
            <a:r>
              <a:rPr lang="en-US" sz="2000" dirty="0"/>
              <a:t>These need to paint a picture of the level of mental illness you as a team are dealing with everyday.</a:t>
            </a:r>
          </a:p>
          <a:p>
            <a:r>
              <a:rPr lang="en-US" sz="2000" dirty="0"/>
              <a:t>These residents are smart, and they can be very convincing to people who don’t know them.  This creates challenges when someone comes in to assess them.</a:t>
            </a:r>
          </a:p>
          <a:p>
            <a:r>
              <a:rPr lang="en-US" sz="2000" dirty="0"/>
              <a:t>Progress notes in behavior units tend to be very colorful.</a:t>
            </a:r>
          </a:p>
          <a:p>
            <a:r>
              <a:rPr lang="en-US" sz="2000" dirty="0"/>
              <a:t>Use actual quotes from the resident.  This helps with showing their delusions, their disorganized thinking and their lack of insight into their illness.</a:t>
            </a:r>
          </a:p>
          <a:p>
            <a:r>
              <a:rPr lang="en-US" sz="2000" dirty="0"/>
              <a:t>Your facility may use behavior trackers.  Make sure you are recording all of the behaviors.  The nurses will use these to identify trends and patterns in behaviors based on the time of day.  Then a more accurate medication schedule can be developed for the resident.</a:t>
            </a:r>
          </a:p>
          <a:p>
            <a:endParaRPr lang="en-US" dirty="0"/>
          </a:p>
        </p:txBody>
      </p:sp>
    </p:spTree>
    <p:extLst>
      <p:ext uri="{BB962C8B-B14F-4D97-AF65-F5344CB8AC3E}">
        <p14:creationId xmlns:p14="http://schemas.microsoft.com/office/powerpoint/2010/main" val="93934813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F2F3-9C59-42B6-6164-66FE6704E8F7}"/>
              </a:ext>
            </a:extLst>
          </p:cNvPr>
          <p:cNvSpPr>
            <a:spLocks noGrp="1"/>
          </p:cNvSpPr>
          <p:nvPr>
            <p:ph type="title"/>
          </p:nvPr>
        </p:nvSpPr>
        <p:spPr>
          <a:xfrm>
            <a:off x="677334" y="609600"/>
            <a:ext cx="8596668" cy="878541"/>
          </a:xfrm>
        </p:spPr>
        <p:txBody>
          <a:bodyPr/>
          <a:lstStyle/>
          <a:p>
            <a:r>
              <a:rPr lang="en-US" dirty="0"/>
              <a:t>ADL Documentation</a:t>
            </a:r>
          </a:p>
        </p:txBody>
      </p:sp>
      <p:sp>
        <p:nvSpPr>
          <p:cNvPr id="3" name="Content Placeholder 2">
            <a:extLst>
              <a:ext uri="{FF2B5EF4-FFF2-40B4-BE49-F238E27FC236}">
                <a16:creationId xmlns:a16="http://schemas.microsoft.com/office/drawing/2014/main" id="{5203F283-6A97-D2D6-3A29-2DED72EA1A88}"/>
              </a:ext>
            </a:extLst>
          </p:cNvPr>
          <p:cNvSpPr>
            <a:spLocks noGrp="1"/>
          </p:cNvSpPr>
          <p:nvPr>
            <p:ph idx="1"/>
          </p:nvPr>
        </p:nvSpPr>
        <p:spPr>
          <a:xfrm>
            <a:off x="677334" y="1380565"/>
            <a:ext cx="8596668" cy="5118847"/>
          </a:xfrm>
        </p:spPr>
        <p:txBody>
          <a:bodyPr/>
          <a:lstStyle/>
          <a:p>
            <a:r>
              <a:rPr lang="en-US" sz="2000" dirty="0"/>
              <a:t>Important to support the resident requiring the level of care provided in a long-term care setting.</a:t>
            </a:r>
          </a:p>
          <a:p>
            <a:r>
              <a:rPr lang="en-US" sz="2000" dirty="0"/>
              <a:t>Most of these residents are younger and don’t require as much assistance as a more traditional population, but they may not do it safely.</a:t>
            </a:r>
          </a:p>
          <a:p>
            <a:r>
              <a:rPr lang="en-US" sz="2000" dirty="0"/>
              <a:t>Safety and Quality of Performance – if helper assistance is required because the resident’s performance is </a:t>
            </a:r>
            <a:r>
              <a:rPr lang="en-US" sz="2000" b="1" dirty="0"/>
              <a:t>unsafe</a:t>
            </a:r>
            <a:r>
              <a:rPr lang="en-US" sz="2000" dirty="0"/>
              <a:t> or of poor quality, score according to the amount of assistance provided.</a:t>
            </a:r>
          </a:p>
          <a:p>
            <a:r>
              <a:rPr lang="en-US" sz="2000" dirty="0"/>
              <a:t>Self-care</a:t>
            </a:r>
          </a:p>
          <a:p>
            <a:pPr lvl="1"/>
            <a:r>
              <a:rPr lang="en-US" sz="2000" dirty="0"/>
              <a:t>Eating, oral hygiene, toilet hygiene</a:t>
            </a:r>
          </a:p>
          <a:p>
            <a:r>
              <a:rPr lang="en-US" sz="2000" dirty="0"/>
              <a:t>Mobility</a:t>
            </a:r>
          </a:p>
          <a:p>
            <a:pPr lvl="1"/>
            <a:r>
              <a:rPr lang="en-US" sz="2000" dirty="0"/>
              <a:t>Sit to lying, lying to sitting on the side of the bed, sit to stand, chair/bed to chair transfer, toilet transfer.</a:t>
            </a:r>
          </a:p>
          <a:p>
            <a:endParaRPr lang="en-US" dirty="0"/>
          </a:p>
        </p:txBody>
      </p:sp>
    </p:spTree>
    <p:extLst>
      <p:ext uri="{BB962C8B-B14F-4D97-AF65-F5344CB8AC3E}">
        <p14:creationId xmlns:p14="http://schemas.microsoft.com/office/powerpoint/2010/main" val="100921457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7D10-5189-BACB-D238-CD9F8DAB456A}"/>
              </a:ext>
            </a:extLst>
          </p:cNvPr>
          <p:cNvSpPr>
            <a:spLocks noGrp="1"/>
          </p:cNvSpPr>
          <p:nvPr>
            <p:ph type="title"/>
          </p:nvPr>
        </p:nvSpPr>
        <p:spPr>
          <a:xfrm>
            <a:off x="677334" y="609600"/>
            <a:ext cx="8596668" cy="905435"/>
          </a:xfrm>
        </p:spPr>
        <p:txBody>
          <a:bodyPr/>
          <a:lstStyle/>
          <a:p>
            <a:r>
              <a:rPr lang="en-US" dirty="0"/>
              <a:t>ADL Documentation</a:t>
            </a:r>
          </a:p>
        </p:txBody>
      </p:sp>
      <p:sp>
        <p:nvSpPr>
          <p:cNvPr id="3" name="Content Placeholder 2">
            <a:extLst>
              <a:ext uri="{FF2B5EF4-FFF2-40B4-BE49-F238E27FC236}">
                <a16:creationId xmlns:a16="http://schemas.microsoft.com/office/drawing/2014/main" id="{BD07DDB4-3E20-6F24-DD07-E4CA5C92BA46}"/>
              </a:ext>
            </a:extLst>
          </p:cNvPr>
          <p:cNvSpPr>
            <a:spLocks noGrp="1"/>
          </p:cNvSpPr>
          <p:nvPr>
            <p:ph idx="1"/>
          </p:nvPr>
        </p:nvSpPr>
        <p:spPr>
          <a:xfrm>
            <a:off x="677334" y="1416425"/>
            <a:ext cx="8596668" cy="5127810"/>
          </a:xfrm>
        </p:spPr>
        <p:txBody>
          <a:bodyPr>
            <a:normAutofit/>
          </a:bodyPr>
          <a:lstStyle/>
          <a:p>
            <a:r>
              <a:rPr lang="en-US" b="1" dirty="0"/>
              <a:t>Independent</a:t>
            </a:r>
            <a:r>
              <a:rPr lang="en-US" dirty="0"/>
              <a:t> – Resident completes the activity by themselves, with no assistance from a helper.</a:t>
            </a:r>
          </a:p>
          <a:p>
            <a:r>
              <a:rPr lang="en-US" b="1" dirty="0"/>
              <a:t>Set-up or Clean-up assistance </a:t>
            </a:r>
            <a:r>
              <a:rPr lang="en-US" dirty="0"/>
              <a:t>– Helper sets up or cleans up, but resident completed the activity.  Helper assists only prior to or following the activity.</a:t>
            </a:r>
          </a:p>
          <a:p>
            <a:r>
              <a:rPr lang="en-US" b="1" dirty="0"/>
              <a:t>Supervision or touching assistance </a:t>
            </a:r>
            <a:r>
              <a:rPr lang="en-US" dirty="0"/>
              <a:t>– Helper provides verbal cues or touching or steadying assistance as the resident completes the activity.  Assistance may be provided throughout the activity or intermittently.</a:t>
            </a:r>
          </a:p>
          <a:p>
            <a:r>
              <a:rPr lang="en-US" b="1" dirty="0"/>
              <a:t>Partial/Moderate assistance </a:t>
            </a:r>
            <a:r>
              <a:rPr lang="en-US" dirty="0"/>
              <a:t>– Helper does </a:t>
            </a:r>
            <a:r>
              <a:rPr lang="en-US" b="1" dirty="0"/>
              <a:t>LESS THAN HALF </a:t>
            </a:r>
            <a:r>
              <a:rPr lang="en-US" dirty="0"/>
              <a:t>of the effort.  Helper lifts, holds, or supports trunk or limbs, but provides less than half the effort.</a:t>
            </a:r>
          </a:p>
          <a:p>
            <a:r>
              <a:rPr lang="en-US" b="1" dirty="0"/>
              <a:t>Substantial/Maximal assistance </a:t>
            </a:r>
            <a:r>
              <a:rPr lang="en-US" dirty="0"/>
              <a:t>– Helper does </a:t>
            </a:r>
            <a:r>
              <a:rPr lang="en-US" b="1" dirty="0"/>
              <a:t>MORE THAN HALF </a:t>
            </a:r>
            <a:r>
              <a:rPr lang="en-US" dirty="0"/>
              <a:t>of the effort.  Helper lifts or holds trunk and limbs, and provides more than half of the effort.</a:t>
            </a:r>
          </a:p>
          <a:p>
            <a:r>
              <a:rPr lang="en-US" b="1" dirty="0"/>
              <a:t>Dependent</a:t>
            </a:r>
            <a:r>
              <a:rPr lang="en-US" dirty="0"/>
              <a:t> – Helper does </a:t>
            </a:r>
            <a:r>
              <a:rPr lang="en-US" b="1" dirty="0"/>
              <a:t>ALL</a:t>
            </a:r>
            <a:r>
              <a:rPr lang="en-US" dirty="0"/>
              <a:t> of the effort.  Resident does none of the effort required to complete the activity.  Or the assistance of 2 or more helpers is required for the resident to complete the activity.</a:t>
            </a:r>
          </a:p>
        </p:txBody>
      </p:sp>
    </p:spTree>
    <p:extLst>
      <p:ext uri="{BB962C8B-B14F-4D97-AF65-F5344CB8AC3E}">
        <p14:creationId xmlns:p14="http://schemas.microsoft.com/office/powerpoint/2010/main" val="142757885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F67F-E451-79D4-CF1D-822E994E781E}"/>
              </a:ext>
            </a:extLst>
          </p:cNvPr>
          <p:cNvSpPr>
            <a:spLocks noGrp="1"/>
          </p:cNvSpPr>
          <p:nvPr>
            <p:ph type="title"/>
          </p:nvPr>
        </p:nvSpPr>
        <p:spPr>
          <a:xfrm>
            <a:off x="677334" y="609600"/>
            <a:ext cx="8596668" cy="851647"/>
          </a:xfrm>
        </p:spPr>
        <p:txBody>
          <a:bodyPr/>
          <a:lstStyle/>
          <a:p>
            <a:r>
              <a:rPr lang="en-US" dirty="0"/>
              <a:t>What’s My Role</a:t>
            </a:r>
          </a:p>
        </p:txBody>
      </p:sp>
      <p:sp>
        <p:nvSpPr>
          <p:cNvPr id="3" name="Content Placeholder 2">
            <a:extLst>
              <a:ext uri="{FF2B5EF4-FFF2-40B4-BE49-F238E27FC236}">
                <a16:creationId xmlns:a16="http://schemas.microsoft.com/office/drawing/2014/main" id="{DE0B39C7-3205-F4CE-9574-4B84FFD4AD21}"/>
              </a:ext>
            </a:extLst>
          </p:cNvPr>
          <p:cNvSpPr>
            <a:spLocks noGrp="1"/>
          </p:cNvSpPr>
          <p:nvPr>
            <p:ph idx="1"/>
          </p:nvPr>
        </p:nvSpPr>
        <p:spPr>
          <a:xfrm>
            <a:off x="677334" y="1748117"/>
            <a:ext cx="8596668" cy="4742329"/>
          </a:xfrm>
        </p:spPr>
        <p:txBody>
          <a:bodyPr>
            <a:normAutofit/>
          </a:bodyPr>
          <a:lstStyle/>
          <a:p>
            <a:r>
              <a:rPr lang="en-US" dirty="0"/>
              <a:t>Participate in the care planning process.  You know all of the weird little idiosyncrasies of the resident.  Share those, so they can become an active part of their care.</a:t>
            </a:r>
          </a:p>
          <a:p>
            <a:r>
              <a:rPr lang="en-US" dirty="0"/>
              <a:t>Keep the nurses informed of resident behaviors.  New ones or increasing behaviors, and what you do to help the resident through them.</a:t>
            </a:r>
          </a:p>
          <a:p>
            <a:r>
              <a:rPr lang="en-US" dirty="0"/>
              <a:t>Don’t be afraid to document what actually happened.  Sometimes staff want to “sugar coat” the documentation.  While word choice is important, it is more important to accurately portray what is happening.</a:t>
            </a:r>
          </a:p>
          <a:p>
            <a:r>
              <a:rPr lang="en-US" dirty="0"/>
              <a:t>Make sure your documentation is timely and complete.  Gaps in charting is a red flag for anyone reviewing the resident records.</a:t>
            </a:r>
          </a:p>
          <a:p>
            <a:r>
              <a:rPr lang="en-US" dirty="0"/>
              <a:t>Take credit for all of the ADL help you are providing.</a:t>
            </a:r>
          </a:p>
          <a:p>
            <a:r>
              <a:rPr lang="en-US" dirty="0"/>
              <a:t>If you need help describing something, ask the nursing team how to document it.</a:t>
            </a:r>
          </a:p>
        </p:txBody>
      </p:sp>
    </p:spTree>
    <p:extLst>
      <p:ext uri="{BB962C8B-B14F-4D97-AF65-F5344CB8AC3E}">
        <p14:creationId xmlns:p14="http://schemas.microsoft.com/office/powerpoint/2010/main" val="316265075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28BB-8B78-E626-DDF1-784D1FC23726}"/>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1BF1EFA5-E27D-0C86-4157-AFD43B3A5E79}"/>
              </a:ext>
            </a:extLst>
          </p:cNvPr>
          <p:cNvSpPr>
            <a:spLocks noGrp="1"/>
          </p:cNvSpPr>
          <p:nvPr>
            <p:ph idx="1"/>
          </p:nvPr>
        </p:nvSpPr>
        <p:spPr/>
        <p:txBody>
          <a:bodyPr>
            <a:normAutofit/>
          </a:bodyPr>
          <a:lstStyle/>
          <a:p>
            <a:r>
              <a:rPr lang="en-US" sz="2000" dirty="0"/>
              <a:t>1.  Why is documentation especially important in a behavior unit?</a:t>
            </a:r>
          </a:p>
          <a:p>
            <a:pPr lvl="1"/>
            <a:r>
              <a:rPr lang="en-US" sz="2000" dirty="0"/>
              <a:t>A.  It helps reduce staff workload.</a:t>
            </a:r>
          </a:p>
          <a:p>
            <a:pPr lvl="1"/>
            <a:r>
              <a:rPr lang="en-US" sz="2000" dirty="0"/>
              <a:t>B.  It ensures compliance with regulations and demonstrates 	 	 	   resident safety measures.</a:t>
            </a:r>
          </a:p>
          <a:p>
            <a:pPr lvl="1"/>
            <a:r>
              <a:rPr lang="en-US" sz="2000" dirty="0"/>
              <a:t>C.  It eliminates the need for care plans.</a:t>
            </a:r>
          </a:p>
          <a:p>
            <a:pPr lvl="1"/>
            <a:r>
              <a:rPr lang="en-US" sz="2000" dirty="0"/>
              <a:t>D.  It is only required during survey.</a:t>
            </a:r>
          </a:p>
        </p:txBody>
      </p:sp>
    </p:spTree>
    <p:extLst>
      <p:ext uri="{BB962C8B-B14F-4D97-AF65-F5344CB8AC3E}">
        <p14:creationId xmlns:p14="http://schemas.microsoft.com/office/powerpoint/2010/main" val="2149779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CC554-C984-E216-E926-046A35A88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2B0E0-0F45-E600-BA2D-9C82E2D2A175}"/>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88E0730B-DBB2-986E-70F8-0556453DEE48}"/>
              </a:ext>
            </a:extLst>
          </p:cNvPr>
          <p:cNvSpPr>
            <a:spLocks noGrp="1"/>
          </p:cNvSpPr>
          <p:nvPr>
            <p:ph idx="1"/>
          </p:nvPr>
        </p:nvSpPr>
        <p:spPr/>
        <p:txBody>
          <a:bodyPr>
            <a:normAutofit/>
          </a:bodyPr>
          <a:lstStyle/>
          <a:p>
            <a:r>
              <a:rPr lang="en-US" sz="2000" dirty="0"/>
              <a:t>1.  Why is documentation especially important in a behavior unit?</a:t>
            </a:r>
          </a:p>
          <a:p>
            <a:pPr lvl="1"/>
            <a:r>
              <a:rPr lang="en-US" sz="2000" dirty="0"/>
              <a:t>A.  It helps reduce staff workload.</a:t>
            </a:r>
          </a:p>
          <a:p>
            <a:pPr lvl="1"/>
            <a:r>
              <a:rPr lang="en-US" sz="2000" b="1" dirty="0"/>
              <a:t>B.  It ensures compliance with regulations and demonstrates 	 	   resident safety measures.</a:t>
            </a:r>
          </a:p>
          <a:p>
            <a:pPr lvl="1"/>
            <a:r>
              <a:rPr lang="en-US" sz="2000" dirty="0"/>
              <a:t>C.  It eliminates the need for care plans.</a:t>
            </a:r>
          </a:p>
          <a:p>
            <a:pPr lvl="1"/>
            <a:r>
              <a:rPr lang="en-US" sz="2000" dirty="0"/>
              <a:t>D.  It is only required during survey.</a:t>
            </a:r>
          </a:p>
        </p:txBody>
      </p:sp>
    </p:spTree>
    <p:extLst>
      <p:ext uri="{BB962C8B-B14F-4D97-AF65-F5344CB8AC3E}">
        <p14:creationId xmlns:p14="http://schemas.microsoft.com/office/powerpoint/2010/main" val="242944511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8D3C-0745-E8BE-8336-4101B4F99036}"/>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1C2CCE6A-E2D0-1312-D4B6-082EADE529BB}"/>
              </a:ext>
            </a:extLst>
          </p:cNvPr>
          <p:cNvSpPr>
            <a:spLocks noGrp="1"/>
          </p:cNvSpPr>
          <p:nvPr>
            <p:ph idx="1"/>
          </p:nvPr>
        </p:nvSpPr>
        <p:spPr/>
        <p:txBody>
          <a:bodyPr>
            <a:normAutofit/>
          </a:bodyPr>
          <a:lstStyle/>
          <a:p>
            <a:r>
              <a:rPr lang="en-US" sz="2000" dirty="0"/>
              <a:t>2.  What is the primary purpose of a care plan in a behavior unit?</a:t>
            </a:r>
          </a:p>
          <a:p>
            <a:pPr lvl="1"/>
            <a:r>
              <a:rPr lang="en-US" sz="2000" dirty="0"/>
              <a:t>A.  To provide a general approach to care for all residents.</a:t>
            </a:r>
          </a:p>
          <a:p>
            <a:pPr lvl="1"/>
            <a:r>
              <a:rPr lang="en-US" sz="2000" dirty="0"/>
              <a:t>B.  To establish a specific, resident-focused approach to care.</a:t>
            </a:r>
          </a:p>
          <a:p>
            <a:pPr lvl="1"/>
            <a:r>
              <a:rPr lang="en-US" sz="2000" dirty="0"/>
              <a:t>C.  To document medication schedules only.</a:t>
            </a:r>
          </a:p>
          <a:p>
            <a:pPr lvl="1"/>
            <a:r>
              <a:rPr lang="en-US" sz="2000" dirty="0"/>
              <a:t>D.  To replace progress notes.</a:t>
            </a:r>
          </a:p>
        </p:txBody>
      </p:sp>
    </p:spTree>
    <p:extLst>
      <p:ext uri="{BB962C8B-B14F-4D97-AF65-F5344CB8AC3E}">
        <p14:creationId xmlns:p14="http://schemas.microsoft.com/office/powerpoint/2010/main" val="145930645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B3AD2-CC11-3763-48C6-6CD530D46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1A447F-3A6A-065D-23D0-BE49B8DFF393}"/>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288E46CE-7D14-019F-1114-7F4A170E538C}"/>
              </a:ext>
            </a:extLst>
          </p:cNvPr>
          <p:cNvSpPr>
            <a:spLocks noGrp="1"/>
          </p:cNvSpPr>
          <p:nvPr>
            <p:ph idx="1"/>
          </p:nvPr>
        </p:nvSpPr>
        <p:spPr/>
        <p:txBody>
          <a:bodyPr>
            <a:normAutofit/>
          </a:bodyPr>
          <a:lstStyle/>
          <a:p>
            <a:r>
              <a:rPr lang="en-US" sz="2000" dirty="0"/>
              <a:t>2.  What is the primary purpose of a care plan in a behavior unit?</a:t>
            </a:r>
          </a:p>
          <a:p>
            <a:pPr lvl="1"/>
            <a:r>
              <a:rPr lang="en-US" sz="2000" dirty="0"/>
              <a:t>A.  To provide a general approach to care for all residents.</a:t>
            </a:r>
          </a:p>
          <a:p>
            <a:pPr lvl="1"/>
            <a:r>
              <a:rPr lang="en-US" sz="2000" b="1" dirty="0"/>
              <a:t>B.  To establish a specific, resident-focused approach to care.</a:t>
            </a:r>
          </a:p>
          <a:p>
            <a:pPr lvl="1"/>
            <a:r>
              <a:rPr lang="en-US" sz="2000" dirty="0"/>
              <a:t>C.  To document medication schedules only.</a:t>
            </a:r>
          </a:p>
          <a:p>
            <a:pPr lvl="1"/>
            <a:r>
              <a:rPr lang="en-US" sz="2000" dirty="0"/>
              <a:t>D.  To replace progress notes.</a:t>
            </a:r>
          </a:p>
        </p:txBody>
      </p:sp>
    </p:spTree>
    <p:extLst>
      <p:ext uri="{BB962C8B-B14F-4D97-AF65-F5344CB8AC3E}">
        <p14:creationId xmlns:p14="http://schemas.microsoft.com/office/powerpoint/2010/main" val="3546330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A80F-8E40-AC04-E4F5-AF8D4E7B61F4}"/>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6298267A-B95A-48F8-D55F-A2DDCA0714F8}"/>
              </a:ext>
            </a:extLst>
          </p:cNvPr>
          <p:cNvPicPr>
            <a:picLocks noGrp="1" noChangeAspect="1"/>
          </p:cNvPicPr>
          <p:nvPr>
            <p:ph idx="1"/>
          </p:nvPr>
        </p:nvPicPr>
        <p:blipFill>
          <a:blip r:embed="rId3"/>
          <a:stretch>
            <a:fillRect/>
          </a:stretch>
        </p:blipFill>
        <p:spPr>
          <a:xfrm>
            <a:off x="838200" y="1228165"/>
            <a:ext cx="10515600" cy="5113195"/>
          </a:xfrm>
          <a:prstGeom prst="rect">
            <a:avLst/>
          </a:prstGeom>
        </p:spPr>
      </p:pic>
    </p:spTree>
    <p:extLst>
      <p:ext uri="{BB962C8B-B14F-4D97-AF65-F5344CB8AC3E}">
        <p14:creationId xmlns:p14="http://schemas.microsoft.com/office/powerpoint/2010/main" val="425415475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7962-8E37-5E4F-27E4-276B9C946A86}"/>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67F7FFB9-8F3C-11FB-D15B-5BE4CE062B7E}"/>
              </a:ext>
            </a:extLst>
          </p:cNvPr>
          <p:cNvSpPr>
            <a:spLocks noGrp="1"/>
          </p:cNvSpPr>
          <p:nvPr>
            <p:ph idx="1"/>
          </p:nvPr>
        </p:nvSpPr>
        <p:spPr/>
        <p:txBody>
          <a:bodyPr>
            <a:normAutofit/>
          </a:bodyPr>
          <a:lstStyle/>
          <a:p>
            <a:r>
              <a:rPr lang="en-US" sz="2000" dirty="0"/>
              <a:t>3.  Which of the following diagnoses are approved by CMS for the use of antipsychotics?</a:t>
            </a:r>
          </a:p>
          <a:p>
            <a:pPr lvl="1"/>
            <a:r>
              <a:rPr lang="en-US" sz="2000" dirty="0"/>
              <a:t>A.  Schizophrenia, Bipolar Disorder, Tourette’s</a:t>
            </a:r>
          </a:p>
          <a:p>
            <a:pPr lvl="1"/>
            <a:r>
              <a:rPr lang="en-US" sz="2000" dirty="0"/>
              <a:t>B.  Huntington’s Disease, Schizophrenia, Tourette’s</a:t>
            </a:r>
          </a:p>
          <a:p>
            <a:pPr lvl="1"/>
            <a:r>
              <a:rPr lang="en-US" sz="2000" dirty="0"/>
              <a:t>C.  Depression, Huntington’s Disease, Schizophrenia</a:t>
            </a:r>
          </a:p>
          <a:p>
            <a:pPr lvl="1"/>
            <a:r>
              <a:rPr lang="en-US" sz="2000" dirty="0"/>
              <a:t>D.  Schizophrenia, Huntington’s Disease, Anxiety</a:t>
            </a:r>
          </a:p>
        </p:txBody>
      </p:sp>
    </p:spTree>
    <p:extLst>
      <p:ext uri="{BB962C8B-B14F-4D97-AF65-F5344CB8AC3E}">
        <p14:creationId xmlns:p14="http://schemas.microsoft.com/office/powerpoint/2010/main" val="235028358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E2F27-4D8D-4D69-7B50-D0D244B66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063E8-2C97-9D50-4F9F-8CC2A591C9EC}"/>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B59F335F-8CAA-0020-7229-D084BD47BAA3}"/>
              </a:ext>
            </a:extLst>
          </p:cNvPr>
          <p:cNvSpPr>
            <a:spLocks noGrp="1"/>
          </p:cNvSpPr>
          <p:nvPr>
            <p:ph idx="1"/>
          </p:nvPr>
        </p:nvSpPr>
        <p:spPr/>
        <p:txBody>
          <a:bodyPr>
            <a:normAutofit/>
          </a:bodyPr>
          <a:lstStyle/>
          <a:p>
            <a:r>
              <a:rPr lang="en-US" sz="2000" dirty="0"/>
              <a:t>3.  Which of the following diagnoses are approved by CMS for the use of antipsychotics?</a:t>
            </a:r>
          </a:p>
          <a:p>
            <a:pPr lvl="1"/>
            <a:r>
              <a:rPr lang="en-US" sz="2000" dirty="0"/>
              <a:t>A.  Schizophrenia, Bipolar Disorder, Tourette’s</a:t>
            </a:r>
          </a:p>
          <a:p>
            <a:pPr lvl="1"/>
            <a:r>
              <a:rPr lang="en-US" sz="2000" b="1" dirty="0"/>
              <a:t>B.  Huntington’s Disease, Schizophrenia, Tourette’s</a:t>
            </a:r>
          </a:p>
          <a:p>
            <a:pPr lvl="1"/>
            <a:r>
              <a:rPr lang="en-US" sz="2000" dirty="0"/>
              <a:t>C.  Depression, Huntington’s Disease, Schizophrenia</a:t>
            </a:r>
          </a:p>
          <a:p>
            <a:pPr lvl="1"/>
            <a:r>
              <a:rPr lang="en-US" sz="2000" dirty="0"/>
              <a:t>D.  Schizophrenia, Huntington’s Disease, Anxiety</a:t>
            </a:r>
          </a:p>
        </p:txBody>
      </p:sp>
    </p:spTree>
    <p:extLst>
      <p:ext uri="{BB962C8B-B14F-4D97-AF65-F5344CB8AC3E}">
        <p14:creationId xmlns:p14="http://schemas.microsoft.com/office/powerpoint/2010/main" val="298037254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0615-0EB7-A398-FF65-160F3CE2976F}"/>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82E2360E-04A8-CBE8-7CE6-F6B57ECE855D}"/>
              </a:ext>
            </a:extLst>
          </p:cNvPr>
          <p:cNvSpPr>
            <a:spLocks noGrp="1"/>
          </p:cNvSpPr>
          <p:nvPr>
            <p:ph idx="1"/>
          </p:nvPr>
        </p:nvSpPr>
        <p:spPr/>
        <p:txBody>
          <a:bodyPr>
            <a:normAutofit/>
          </a:bodyPr>
          <a:lstStyle/>
          <a:p>
            <a:r>
              <a:rPr lang="en-US" sz="2000" dirty="0"/>
              <a:t>4.  What should progress notes in a behavior unit include to accurately 	    portray a resident’s mental health?</a:t>
            </a:r>
          </a:p>
          <a:p>
            <a:pPr lvl="1"/>
            <a:r>
              <a:rPr lang="en-US" sz="2000" dirty="0"/>
              <a:t>A.  General observations without specifics.</a:t>
            </a:r>
          </a:p>
          <a:p>
            <a:pPr lvl="1"/>
            <a:r>
              <a:rPr lang="en-US" sz="2000" dirty="0"/>
              <a:t>B.  Direct quotes from the resident and descriptions of their 	 	 	   behaviors.</a:t>
            </a:r>
          </a:p>
          <a:p>
            <a:pPr lvl="1"/>
            <a:r>
              <a:rPr lang="en-US" sz="2000" dirty="0"/>
              <a:t>C.  Only positive behaviors to avoid negative portrayals.</a:t>
            </a:r>
          </a:p>
          <a:p>
            <a:pPr lvl="1"/>
            <a:r>
              <a:rPr lang="en-US" sz="2000" dirty="0"/>
              <a:t>D.  Medication schedules and ADL documentation.</a:t>
            </a:r>
          </a:p>
        </p:txBody>
      </p:sp>
    </p:spTree>
    <p:extLst>
      <p:ext uri="{BB962C8B-B14F-4D97-AF65-F5344CB8AC3E}">
        <p14:creationId xmlns:p14="http://schemas.microsoft.com/office/powerpoint/2010/main" val="368415477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7E47A-5B6A-333C-AE4A-FCCC856BE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1924F7-64DC-AAFB-0610-AAA52AA82AD1}"/>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063E26D0-330E-B7F6-028F-BEBC1267DCA2}"/>
              </a:ext>
            </a:extLst>
          </p:cNvPr>
          <p:cNvSpPr>
            <a:spLocks noGrp="1"/>
          </p:cNvSpPr>
          <p:nvPr>
            <p:ph idx="1"/>
          </p:nvPr>
        </p:nvSpPr>
        <p:spPr/>
        <p:txBody>
          <a:bodyPr>
            <a:normAutofit/>
          </a:bodyPr>
          <a:lstStyle/>
          <a:p>
            <a:r>
              <a:rPr lang="en-US" sz="2000" dirty="0"/>
              <a:t>4.  What should progress notes in a behavior unit include to accurately 	    portray a resident’s mental health?</a:t>
            </a:r>
          </a:p>
          <a:p>
            <a:pPr lvl="1"/>
            <a:r>
              <a:rPr lang="en-US" sz="2000" dirty="0"/>
              <a:t>A.  General observations without specifics.</a:t>
            </a:r>
          </a:p>
          <a:p>
            <a:pPr lvl="1"/>
            <a:r>
              <a:rPr lang="en-US" sz="2000" b="1" dirty="0"/>
              <a:t>B.  Direct quotes from the resident and descriptions of their 	 	   behaviors.</a:t>
            </a:r>
          </a:p>
          <a:p>
            <a:pPr lvl="1"/>
            <a:r>
              <a:rPr lang="en-US" sz="2000" dirty="0"/>
              <a:t>C.  Only positive behaviors to avoid negative portrayals.</a:t>
            </a:r>
          </a:p>
          <a:p>
            <a:pPr lvl="1"/>
            <a:r>
              <a:rPr lang="en-US" sz="2000" dirty="0"/>
              <a:t>D.  Medication schedules and ADL documentation.</a:t>
            </a:r>
          </a:p>
        </p:txBody>
      </p:sp>
    </p:spTree>
    <p:extLst>
      <p:ext uri="{BB962C8B-B14F-4D97-AF65-F5344CB8AC3E}">
        <p14:creationId xmlns:p14="http://schemas.microsoft.com/office/powerpoint/2010/main" val="119101271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A38-B1DE-D0C3-D4C8-91D6F750009D}"/>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83B330D5-6398-855E-C030-80A477E4C075}"/>
              </a:ext>
            </a:extLst>
          </p:cNvPr>
          <p:cNvSpPr>
            <a:spLocks noGrp="1"/>
          </p:cNvSpPr>
          <p:nvPr>
            <p:ph idx="1"/>
          </p:nvPr>
        </p:nvSpPr>
        <p:spPr/>
        <p:txBody>
          <a:bodyPr>
            <a:normAutofit/>
          </a:bodyPr>
          <a:lstStyle/>
          <a:p>
            <a:r>
              <a:rPr lang="en-US" sz="2000" dirty="0"/>
              <a:t>5.  How should ADL documentation be scored when a helper provides 	   more than half of the effort?</a:t>
            </a:r>
          </a:p>
          <a:p>
            <a:pPr lvl="1"/>
            <a:r>
              <a:rPr lang="en-US" sz="2000" dirty="0"/>
              <a:t>A.  Independent</a:t>
            </a:r>
          </a:p>
          <a:p>
            <a:pPr lvl="1"/>
            <a:r>
              <a:rPr lang="en-US" sz="2000" dirty="0"/>
              <a:t>B.  Partial/Moderate Assistance</a:t>
            </a:r>
          </a:p>
          <a:p>
            <a:pPr lvl="1"/>
            <a:r>
              <a:rPr lang="en-US" sz="2000" dirty="0"/>
              <a:t>C.  Substantial/Maximal Assistance</a:t>
            </a:r>
          </a:p>
          <a:p>
            <a:pPr lvl="1"/>
            <a:r>
              <a:rPr lang="en-US" sz="2000" dirty="0"/>
              <a:t>D.  Dependent</a:t>
            </a:r>
          </a:p>
        </p:txBody>
      </p:sp>
    </p:spTree>
    <p:extLst>
      <p:ext uri="{BB962C8B-B14F-4D97-AF65-F5344CB8AC3E}">
        <p14:creationId xmlns:p14="http://schemas.microsoft.com/office/powerpoint/2010/main" val="12695199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5438F-3142-995F-D24C-83D31A9A5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BBA8D-08A4-A64A-1C44-7329C770B642}"/>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8C57C4CD-B400-3828-1F8F-1FE9020A7D31}"/>
              </a:ext>
            </a:extLst>
          </p:cNvPr>
          <p:cNvSpPr>
            <a:spLocks noGrp="1"/>
          </p:cNvSpPr>
          <p:nvPr>
            <p:ph idx="1"/>
          </p:nvPr>
        </p:nvSpPr>
        <p:spPr/>
        <p:txBody>
          <a:bodyPr>
            <a:normAutofit/>
          </a:bodyPr>
          <a:lstStyle/>
          <a:p>
            <a:r>
              <a:rPr lang="en-US" sz="2000" dirty="0"/>
              <a:t>5.  How should ADL documentation be scored when a helper provides 	   more than half of the effort?</a:t>
            </a:r>
          </a:p>
          <a:p>
            <a:pPr lvl="1"/>
            <a:r>
              <a:rPr lang="en-US" sz="2000" dirty="0"/>
              <a:t>A.  Independent</a:t>
            </a:r>
          </a:p>
          <a:p>
            <a:pPr lvl="1"/>
            <a:r>
              <a:rPr lang="en-US" sz="2000" dirty="0"/>
              <a:t>B.  Partial/Moderate Assistance</a:t>
            </a:r>
          </a:p>
          <a:p>
            <a:pPr lvl="1"/>
            <a:r>
              <a:rPr lang="en-US" sz="2000" b="1" dirty="0"/>
              <a:t>C.  Substantial/Maximal Assistance</a:t>
            </a:r>
          </a:p>
          <a:p>
            <a:pPr lvl="1"/>
            <a:r>
              <a:rPr lang="en-US" sz="2000" dirty="0"/>
              <a:t>D.  Dependent</a:t>
            </a:r>
          </a:p>
        </p:txBody>
      </p:sp>
    </p:spTree>
    <p:extLst>
      <p:ext uri="{BB962C8B-B14F-4D97-AF65-F5344CB8AC3E}">
        <p14:creationId xmlns:p14="http://schemas.microsoft.com/office/powerpoint/2010/main" val="209648568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9939E-F569-CB92-4E11-E336AC93487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FD13FD4-A20A-70CA-E8D1-C44A6825C6A9}"/>
              </a:ext>
            </a:extLst>
          </p:cNvPr>
          <p:cNvPicPr>
            <a:picLocks noChangeAspect="1"/>
          </p:cNvPicPr>
          <p:nvPr/>
        </p:nvPicPr>
        <p:blipFill>
          <a:blip r:embed="rId3"/>
          <a:stretch>
            <a:fillRect/>
          </a:stretch>
        </p:blipFill>
        <p:spPr>
          <a:xfrm>
            <a:off x="0" y="0"/>
            <a:ext cx="12192000" cy="6858001"/>
          </a:xfrm>
          <a:prstGeom prst="rect">
            <a:avLst/>
          </a:prstGeom>
        </p:spPr>
      </p:pic>
    </p:spTree>
    <p:extLst>
      <p:ext uri="{BB962C8B-B14F-4D97-AF65-F5344CB8AC3E}">
        <p14:creationId xmlns:p14="http://schemas.microsoft.com/office/powerpoint/2010/main" val="122907382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F338A-40E9-0518-C57B-F9440A2DDB1B}"/>
              </a:ext>
            </a:extLst>
          </p:cNvPr>
          <p:cNvSpPr>
            <a:spLocks noGrp="1"/>
          </p:cNvSpPr>
          <p:nvPr>
            <p:ph type="title"/>
          </p:nvPr>
        </p:nvSpPr>
        <p:spPr/>
        <p:txBody>
          <a:bodyPr/>
          <a:lstStyle/>
          <a:p>
            <a:r>
              <a:rPr lang="en-US" dirty="0"/>
              <a:t>Module 10</a:t>
            </a:r>
          </a:p>
        </p:txBody>
      </p:sp>
      <p:sp>
        <p:nvSpPr>
          <p:cNvPr id="3" name="Text Placeholder 2">
            <a:extLst>
              <a:ext uri="{FF2B5EF4-FFF2-40B4-BE49-F238E27FC236}">
                <a16:creationId xmlns:a16="http://schemas.microsoft.com/office/drawing/2014/main" id="{778B8F9A-60E7-1CC0-0086-E56909C664A8}"/>
              </a:ext>
            </a:extLst>
          </p:cNvPr>
          <p:cNvSpPr>
            <a:spLocks noGrp="1"/>
          </p:cNvSpPr>
          <p:nvPr>
            <p:ph type="body" idx="1"/>
          </p:nvPr>
        </p:nvSpPr>
        <p:spPr/>
        <p:txBody>
          <a:bodyPr/>
          <a:lstStyle/>
          <a:p>
            <a:r>
              <a:rPr lang="en-US" dirty="0"/>
              <a:t>Special Challenges</a:t>
            </a:r>
          </a:p>
        </p:txBody>
      </p:sp>
    </p:spTree>
    <p:extLst>
      <p:ext uri="{BB962C8B-B14F-4D97-AF65-F5344CB8AC3E}">
        <p14:creationId xmlns:p14="http://schemas.microsoft.com/office/powerpoint/2010/main" val="109786023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FFC3-B628-7422-2FE1-73AE16CAC77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8A98F3DD-5FE7-08E8-8AEF-B9A85D20A8C2}"/>
              </a:ext>
            </a:extLst>
          </p:cNvPr>
          <p:cNvSpPr>
            <a:spLocks noGrp="1"/>
          </p:cNvSpPr>
          <p:nvPr>
            <p:ph idx="1"/>
          </p:nvPr>
        </p:nvSpPr>
        <p:spPr>
          <a:xfrm>
            <a:off x="677334" y="1559859"/>
            <a:ext cx="8596668" cy="4688540"/>
          </a:xfrm>
        </p:spPr>
        <p:txBody>
          <a:bodyPr>
            <a:normAutofit/>
          </a:bodyPr>
          <a:lstStyle/>
          <a:p>
            <a:r>
              <a:rPr lang="en-US" sz="2000" dirty="0"/>
              <a:t>Recognize the unpredictable and chaotic nature of behavior health environments.</a:t>
            </a:r>
          </a:p>
          <a:p>
            <a:r>
              <a:rPr lang="en-US" sz="2000" dirty="0"/>
              <a:t>Identify personality traits and core beliefs that may hinder success in managing residents with serious mental illness.</a:t>
            </a:r>
          </a:p>
          <a:p>
            <a:r>
              <a:rPr lang="en-US" sz="2000" dirty="0"/>
              <a:t>Foster collaboration across departments to  create a unified approach to behavior management.</a:t>
            </a:r>
          </a:p>
          <a:p>
            <a:r>
              <a:rPr lang="en-US" sz="2000" dirty="0"/>
              <a:t>Develop creative solutions to engage residents and manage triggers effectively.</a:t>
            </a:r>
          </a:p>
          <a:p>
            <a:r>
              <a:rPr lang="en-US" sz="2000" dirty="0"/>
              <a:t>Build trust with families by creating a supportive and successful environment for residents.</a:t>
            </a:r>
          </a:p>
          <a:p>
            <a:r>
              <a:rPr lang="en-US" sz="2000" dirty="0"/>
              <a:t>Design spaces and policies that minimize damage and ensure safety for the residents and the staff.</a:t>
            </a:r>
          </a:p>
        </p:txBody>
      </p:sp>
    </p:spTree>
    <p:extLst>
      <p:ext uri="{BB962C8B-B14F-4D97-AF65-F5344CB8AC3E}">
        <p14:creationId xmlns:p14="http://schemas.microsoft.com/office/powerpoint/2010/main" val="184791308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0DDF-4A71-DB56-4D23-33B8154908AF}"/>
              </a:ext>
            </a:extLst>
          </p:cNvPr>
          <p:cNvSpPr>
            <a:spLocks noGrp="1"/>
          </p:cNvSpPr>
          <p:nvPr>
            <p:ph type="title"/>
          </p:nvPr>
        </p:nvSpPr>
        <p:spPr>
          <a:xfrm>
            <a:off x="677334" y="609600"/>
            <a:ext cx="8596668" cy="833718"/>
          </a:xfrm>
        </p:spPr>
        <p:txBody>
          <a:bodyPr/>
          <a:lstStyle/>
          <a:p>
            <a:r>
              <a:rPr lang="en-US" dirty="0"/>
              <a:t>Not Everyone Can Do What You Do</a:t>
            </a:r>
          </a:p>
        </p:txBody>
      </p:sp>
      <p:sp>
        <p:nvSpPr>
          <p:cNvPr id="3" name="Content Placeholder 2">
            <a:extLst>
              <a:ext uri="{FF2B5EF4-FFF2-40B4-BE49-F238E27FC236}">
                <a16:creationId xmlns:a16="http://schemas.microsoft.com/office/drawing/2014/main" id="{C8F3507D-AA3F-5D62-0352-ADAEDE58E16E}"/>
              </a:ext>
            </a:extLst>
          </p:cNvPr>
          <p:cNvSpPr>
            <a:spLocks noGrp="1"/>
          </p:cNvSpPr>
          <p:nvPr>
            <p:ph idx="1"/>
          </p:nvPr>
        </p:nvSpPr>
        <p:spPr>
          <a:xfrm>
            <a:off x="677334" y="1443319"/>
            <a:ext cx="8596668" cy="5199528"/>
          </a:xfrm>
        </p:spPr>
        <p:txBody>
          <a:bodyPr>
            <a:normAutofit/>
          </a:bodyPr>
          <a:lstStyle/>
          <a:p>
            <a:r>
              <a:rPr lang="en-US" dirty="0"/>
              <a:t>Not every staff member will be successful in a behavior facility.</a:t>
            </a:r>
          </a:p>
          <a:p>
            <a:r>
              <a:rPr lang="en-US" dirty="0"/>
              <a:t>There are personality types that do not mesh with what it takes to manage this difficult population.</a:t>
            </a:r>
          </a:p>
          <a:p>
            <a:pPr lvl="1"/>
            <a:r>
              <a:rPr lang="en-US" dirty="0"/>
              <a:t>Those that are very black and white.</a:t>
            </a:r>
          </a:p>
          <a:p>
            <a:pPr lvl="1"/>
            <a:r>
              <a:rPr lang="en-US" dirty="0"/>
              <a:t>Those that need to feel in control of every situation.</a:t>
            </a:r>
          </a:p>
          <a:p>
            <a:pPr lvl="1"/>
            <a:r>
              <a:rPr lang="en-US" dirty="0"/>
              <a:t>Those that cannot pivot quickly from one situation to the next.</a:t>
            </a:r>
          </a:p>
          <a:p>
            <a:pPr lvl="1"/>
            <a:r>
              <a:rPr lang="en-US" dirty="0"/>
              <a:t>Those that don’t do well in loud or chaotic environments.</a:t>
            </a:r>
          </a:p>
          <a:p>
            <a:pPr lvl="1"/>
            <a:r>
              <a:rPr lang="en-US" dirty="0"/>
              <a:t>Those that want to stay in the safe space of “we’ve always done it this way.”</a:t>
            </a:r>
          </a:p>
          <a:p>
            <a:r>
              <a:rPr lang="en-US" dirty="0"/>
              <a:t>Some people struggle with their own core beliefs about people with mental illness.</a:t>
            </a:r>
          </a:p>
          <a:p>
            <a:r>
              <a:rPr lang="en-US" dirty="0"/>
              <a:t>Some people need a very predictable flow to their day to feel successful – that doesn’t often happen in behavior health.</a:t>
            </a:r>
          </a:p>
          <a:p>
            <a:r>
              <a:rPr lang="en-US" dirty="0"/>
              <a:t>Some people never get over the fear of the what-ifs.</a:t>
            </a:r>
          </a:p>
          <a:p>
            <a:r>
              <a:rPr lang="en-US" dirty="0"/>
              <a:t>Some people struggle daily with their own mental health journey.</a:t>
            </a:r>
          </a:p>
        </p:txBody>
      </p:sp>
    </p:spTree>
    <p:extLst>
      <p:ext uri="{BB962C8B-B14F-4D97-AF65-F5344CB8AC3E}">
        <p14:creationId xmlns:p14="http://schemas.microsoft.com/office/powerpoint/2010/main" val="3268649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FC70-773E-52DA-5449-BF5036E6043D}"/>
              </a:ext>
            </a:extLst>
          </p:cNvPr>
          <p:cNvSpPr>
            <a:spLocks noGrp="1"/>
          </p:cNvSpPr>
          <p:nvPr>
            <p:ph type="title"/>
          </p:nvPr>
        </p:nvSpPr>
        <p:spPr/>
        <p:txBody>
          <a:bodyPr/>
          <a:lstStyle/>
          <a:p>
            <a:pPr algn="l"/>
            <a:r>
              <a:rPr lang="en-US" dirty="0"/>
              <a:t>Module 2</a:t>
            </a:r>
          </a:p>
        </p:txBody>
      </p:sp>
      <p:sp>
        <p:nvSpPr>
          <p:cNvPr id="4" name="Text Placeholder 3">
            <a:extLst>
              <a:ext uri="{FF2B5EF4-FFF2-40B4-BE49-F238E27FC236}">
                <a16:creationId xmlns:a16="http://schemas.microsoft.com/office/drawing/2014/main" id="{060BB83B-428D-CA98-0373-1613B4E4D903}"/>
              </a:ext>
            </a:extLst>
          </p:cNvPr>
          <p:cNvSpPr>
            <a:spLocks noGrp="1"/>
          </p:cNvSpPr>
          <p:nvPr>
            <p:ph type="body" idx="1"/>
          </p:nvPr>
        </p:nvSpPr>
        <p:spPr/>
        <p:txBody>
          <a:bodyPr/>
          <a:lstStyle/>
          <a:p>
            <a:r>
              <a:rPr lang="en-US" dirty="0"/>
              <a:t>What Is Serious Mental Illness (SMI)?</a:t>
            </a:r>
          </a:p>
        </p:txBody>
      </p:sp>
    </p:spTree>
    <p:extLst>
      <p:ext uri="{BB962C8B-B14F-4D97-AF65-F5344CB8AC3E}">
        <p14:creationId xmlns:p14="http://schemas.microsoft.com/office/powerpoint/2010/main" val="388235602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B66F-8C27-0EEA-68EC-1969768B0858}"/>
              </a:ext>
            </a:extLst>
          </p:cNvPr>
          <p:cNvSpPr>
            <a:spLocks noGrp="1"/>
          </p:cNvSpPr>
          <p:nvPr>
            <p:ph type="title"/>
          </p:nvPr>
        </p:nvSpPr>
        <p:spPr>
          <a:xfrm>
            <a:off x="677334" y="609600"/>
            <a:ext cx="8596668" cy="1192306"/>
          </a:xfrm>
        </p:spPr>
        <p:txBody>
          <a:bodyPr/>
          <a:lstStyle/>
          <a:p>
            <a:r>
              <a:rPr lang="en-US" dirty="0"/>
              <a:t>Behavior Management Affects Every Department</a:t>
            </a:r>
          </a:p>
        </p:txBody>
      </p:sp>
      <p:sp>
        <p:nvSpPr>
          <p:cNvPr id="3" name="Content Placeholder 2">
            <a:extLst>
              <a:ext uri="{FF2B5EF4-FFF2-40B4-BE49-F238E27FC236}">
                <a16:creationId xmlns:a16="http://schemas.microsoft.com/office/drawing/2014/main" id="{835E481B-943E-D06B-331E-282D539ADCE5}"/>
              </a:ext>
            </a:extLst>
          </p:cNvPr>
          <p:cNvSpPr>
            <a:spLocks noGrp="1"/>
          </p:cNvSpPr>
          <p:nvPr>
            <p:ph idx="1"/>
          </p:nvPr>
        </p:nvSpPr>
        <p:spPr>
          <a:xfrm>
            <a:off x="677334" y="1873625"/>
            <a:ext cx="8596668" cy="4670610"/>
          </a:xfrm>
        </p:spPr>
        <p:txBody>
          <a:bodyPr>
            <a:normAutofit/>
          </a:bodyPr>
          <a:lstStyle/>
          <a:p>
            <a:r>
              <a:rPr lang="en-US" sz="1600" dirty="0"/>
              <a:t>The behavior units that are successful, have buy in from every department and from all levels of staff.</a:t>
            </a:r>
          </a:p>
          <a:p>
            <a:r>
              <a:rPr lang="en-US" sz="1600" dirty="0"/>
              <a:t>We have learned that there are no titles in behavior management – it is just people taking care of people.</a:t>
            </a:r>
          </a:p>
          <a:p>
            <a:r>
              <a:rPr lang="en-US" sz="1600" dirty="0"/>
              <a:t>As a team you will have really great days – and you will have really crappy days.  Celebrate the good things and learn from the struggles.</a:t>
            </a:r>
          </a:p>
          <a:p>
            <a:r>
              <a:rPr lang="en-US" sz="1600" dirty="0"/>
              <a:t>OVER communicate.  Everyday.  Things change minute by minute in a behavior unit and everyone needs to know the latest challenge so that the entire team can consistently manage it. </a:t>
            </a:r>
          </a:p>
          <a:p>
            <a:r>
              <a:rPr lang="en-US" sz="1600" dirty="0"/>
              <a:t>Commit to quality training for all staff –- from the first day of employment.</a:t>
            </a:r>
          </a:p>
          <a:p>
            <a:pPr lvl="1"/>
            <a:r>
              <a:rPr lang="en-US" dirty="0"/>
              <a:t>Orientation plans for new staff need to look different for their safety and for the safety of the residents.  Core skills + Behavior management skills.</a:t>
            </a:r>
          </a:p>
          <a:p>
            <a:pPr lvl="1"/>
            <a:r>
              <a:rPr lang="en-US" dirty="0"/>
              <a:t>Regularly discuss with the teams the challenges they are experiencing in terms of behavior management, and tailor training to help them feel better prepared to manage them.</a:t>
            </a:r>
          </a:p>
        </p:txBody>
      </p:sp>
    </p:spTree>
    <p:extLst>
      <p:ext uri="{BB962C8B-B14F-4D97-AF65-F5344CB8AC3E}">
        <p14:creationId xmlns:p14="http://schemas.microsoft.com/office/powerpoint/2010/main" val="302018739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5B2E-0BF6-EC09-17A9-015B403C1349}"/>
              </a:ext>
            </a:extLst>
          </p:cNvPr>
          <p:cNvSpPr>
            <a:spLocks noGrp="1"/>
          </p:cNvSpPr>
          <p:nvPr>
            <p:ph type="title"/>
          </p:nvPr>
        </p:nvSpPr>
        <p:spPr>
          <a:xfrm>
            <a:off x="677334" y="609600"/>
            <a:ext cx="8596668" cy="779929"/>
          </a:xfrm>
        </p:spPr>
        <p:txBody>
          <a:bodyPr/>
          <a:lstStyle/>
          <a:p>
            <a:r>
              <a:rPr lang="en-US" dirty="0"/>
              <a:t>Examples of Challenges by Departments</a:t>
            </a:r>
          </a:p>
        </p:txBody>
      </p:sp>
      <p:sp>
        <p:nvSpPr>
          <p:cNvPr id="3" name="Content Placeholder 2">
            <a:extLst>
              <a:ext uri="{FF2B5EF4-FFF2-40B4-BE49-F238E27FC236}">
                <a16:creationId xmlns:a16="http://schemas.microsoft.com/office/drawing/2014/main" id="{CB87D023-48DD-782B-1C18-71E738AF83CC}"/>
              </a:ext>
            </a:extLst>
          </p:cNvPr>
          <p:cNvSpPr>
            <a:spLocks noGrp="1"/>
          </p:cNvSpPr>
          <p:nvPr>
            <p:ph idx="1"/>
          </p:nvPr>
        </p:nvSpPr>
        <p:spPr>
          <a:xfrm>
            <a:off x="677333" y="1299883"/>
            <a:ext cx="9058337" cy="5441576"/>
          </a:xfrm>
        </p:spPr>
        <p:txBody>
          <a:bodyPr>
            <a:normAutofit lnSpcReduction="10000"/>
          </a:bodyPr>
          <a:lstStyle/>
          <a:p>
            <a:r>
              <a:rPr lang="en-US" dirty="0"/>
              <a:t>Activities</a:t>
            </a:r>
          </a:p>
          <a:p>
            <a:pPr lvl="1"/>
            <a:r>
              <a:rPr lang="en-US" dirty="0"/>
              <a:t>Short attention span</a:t>
            </a:r>
          </a:p>
          <a:p>
            <a:pPr lvl="1"/>
            <a:r>
              <a:rPr lang="en-US" dirty="0"/>
              <a:t>Some activities might have inherent safety challenges – scissors, nails and hammers, day trips</a:t>
            </a:r>
          </a:p>
          <a:p>
            <a:pPr lvl="1"/>
            <a:r>
              <a:rPr lang="en-US" dirty="0"/>
              <a:t>Lack of participation. They are easily bored.</a:t>
            </a:r>
          </a:p>
          <a:p>
            <a:pPr lvl="2"/>
            <a:r>
              <a:rPr lang="en-US" dirty="0"/>
              <a:t>Do activities that include food.  Make your own trail mix.  Make your own sundae.</a:t>
            </a:r>
          </a:p>
          <a:p>
            <a:r>
              <a:rPr lang="en-US" dirty="0"/>
              <a:t>Business Office</a:t>
            </a:r>
          </a:p>
          <a:p>
            <a:pPr lvl="1"/>
            <a:r>
              <a:rPr lang="en-US" dirty="0"/>
              <a:t>Money is a trigger.  </a:t>
            </a:r>
          </a:p>
          <a:p>
            <a:r>
              <a:rPr lang="en-US" dirty="0"/>
              <a:t>Social Work</a:t>
            </a:r>
          </a:p>
          <a:p>
            <a:pPr lvl="1"/>
            <a:r>
              <a:rPr lang="en-US" dirty="0"/>
              <a:t>Discharge planning</a:t>
            </a:r>
          </a:p>
          <a:p>
            <a:pPr lvl="1"/>
            <a:r>
              <a:rPr lang="en-US" dirty="0"/>
              <a:t>Guardianship</a:t>
            </a:r>
          </a:p>
          <a:p>
            <a:pPr lvl="1"/>
            <a:r>
              <a:rPr lang="en-US" dirty="0"/>
              <a:t>Family dynamics</a:t>
            </a:r>
          </a:p>
          <a:p>
            <a:pPr lvl="1"/>
            <a:r>
              <a:rPr lang="en-US" dirty="0"/>
              <a:t>PASRR and LOC</a:t>
            </a:r>
          </a:p>
          <a:p>
            <a:r>
              <a:rPr lang="en-US" dirty="0"/>
              <a:t>Maintenance</a:t>
            </a:r>
          </a:p>
          <a:p>
            <a:pPr lvl="1"/>
            <a:r>
              <a:rPr lang="en-US" dirty="0"/>
              <a:t>Behavior residents are hard on the physical plant.</a:t>
            </a:r>
          </a:p>
        </p:txBody>
      </p:sp>
    </p:spTree>
    <p:extLst>
      <p:ext uri="{BB962C8B-B14F-4D97-AF65-F5344CB8AC3E}">
        <p14:creationId xmlns:p14="http://schemas.microsoft.com/office/powerpoint/2010/main" val="192166507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BCB4-C7D3-80B0-34B2-8A20B58D43B1}"/>
              </a:ext>
            </a:extLst>
          </p:cNvPr>
          <p:cNvSpPr>
            <a:spLocks noGrp="1"/>
          </p:cNvSpPr>
          <p:nvPr>
            <p:ph type="title"/>
          </p:nvPr>
        </p:nvSpPr>
        <p:spPr/>
        <p:txBody>
          <a:bodyPr/>
          <a:lstStyle/>
          <a:p>
            <a:r>
              <a:rPr lang="en-US" dirty="0"/>
              <a:t>Examples of Challenges by Department</a:t>
            </a:r>
          </a:p>
        </p:txBody>
      </p:sp>
      <p:sp>
        <p:nvSpPr>
          <p:cNvPr id="3" name="Content Placeholder 2">
            <a:extLst>
              <a:ext uri="{FF2B5EF4-FFF2-40B4-BE49-F238E27FC236}">
                <a16:creationId xmlns:a16="http://schemas.microsoft.com/office/drawing/2014/main" id="{8A558818-3F1F-6F4E-27B6-0916BD75DFFC}"/>
              </a:ext>
            </a:extLst>
          </p:cNvPr>
          <p:cNvSpPr>
            <a:spLocks noGrp="1"/>
          </p:cNvSpPr>
          <p:nvPr>
            <p:ph idx="1"/>
          </p:nvPr>
        </p:nvSpPr>
        <p:spPr>
          <a:xfrm>
            <a:off x="677334" y="1290918"/>
            <a:ext cx="8596668" cy="5316069"/>
          </a:xfrm>
        </p:spPr>
        <p:txBody>
          <a:bodyPr>
            <a:normAutofit/>
          </a:bodyPr>
          <a:lstStyle/>
          <a:p>
            <a:r>
              <a:rPr lang="en-US" dirty="0"/>
              <a:t>Housekeeping</a:t>
            </a:r>
          </a:p>
          <a:p>
            <a:pPr lvl="1"/>
            <a:r>
              <a:rPr lang="en-US" sz="1800" dirty="0"/>
              <a:t>The behavior residents struggle keeping spaces clean.  Remember, many have been homeless.</a:t>
            </a:r>
          </a:p>
          <a:p>
            <a:pPr lvl="1"/>
            <a:r>
              <a:rPr lang="en-US" sz="1800" dirty="0"/>
              <a:t>Often have inappropriate toileting behaviors.</a:t>
            </a:r>
          </a:p>
          <a:p>
            <a:pPr lvl="1"/>
            <a:r>
              <a:rPr lang="en-US" sz="1800" dirty="0"/>
              <a:t>They hoard items including food.</a:t>
            </a:r>
          </a:p>
          <a:p>
            <a:pPr lvl="1"/>
            <a:r>
              <a:rPr lang="en-US" sz="1800" dirty="0"/>
              <a:t>Prone to spills.</a:t>
            </a:r>
          </a:p>
          <a:p>
            <a:r>
              <a:rPr lang="en-US" dirty="0"/>
              <a:t>Therapy</a:t>
            </a:r>
          </a:p>
          <a:p>
            <a:pPr lvl="1"/>
            <a:r>
              <a:rPr lang="en-US" sz="1800" dirty="0"/>
              <a:t>Traditional therapy activities don’t work, and they will be non-compliant with therapy services.  Think outside the box when planning for this population.</a:t>
            </a:r>
          </a:p>
          <a:p>
            <a:pPr lvl="2"/>
            <a:r>
              <a:rPr lang="en-US" sz="1800" dirty="0"/>
              <a:t>Shoot hoops</a:t>
            </a:r>
          </a:p>
          <a:p>
            <a:pPr lvl="2"/>
            <a:r>
              <a:rPr lang="en-US" sz="1800" dirty="0"/>
              <a:t>Walks outside 1:1</a:t>
            </a:r>
          </a:p>
          <a:p>
            <a:pPr lvl="2"/>
            <a:r>
              <a:rPr lang="en-US" sz="1800" dirty="0"/>
              <a:t>Play games, do puzzles</a:t>
            </a:r>
          </a:p>
          <a:p>
            <a:pPr lvl="2"/>
            <a:r>
              <a:rPr lang="en-US" sz="1800" dirty="0"/>
              <a:t>Incorporate music into your therapy services.</a:t>
            </a:r>
          </a:p>
          <a:p>
            <a:endParaRPr lang="en-US" dirty="0"/>
          </a:p>
        </p:txBody>
      </p:sp>
    </p:spTree>
    <p:extLst>
      <p:ext uri="{BB962C8B-B14F-4D97-AF65-F5344CB8AC3E}">
        <p14:creationId xmlns:p14="http://schemas.microsoft.com/office/powerpoint/2010/main" val="247007086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F1A26-3265-843E-8E9A-2C738C43F405}"/>
              </a:ext>
            </a:extLst>
          </p:cNvPr>
          <p:cNvSpPr>
            <a:spLocks noGrp="1"/>
          </p:cNvSpPr>
          <p:nvPr>
            <p:ph type="title"/>
          </p:nvPr>
        </p:nvSpPr>
        <p:spPr>
          <a:xfrm>
            <a:off x="677334" y="609600"/>
            <a:ext cx="8596668" cy="914400"/>
          </a:xfrm>
        </p:spPr>
        <p:txBody>
          <a:bodyPr/>
          <a:lstStyle/>
          <a:p>
            <a:r>
              <a:rPr lang="en-US" dirty="0"/>
              <a:t>Examples of Challenges by Department</a:t>
            </a:r>
          </a:p>
        </p:txBody>
      </p:sp>
      <p:sp>
        <p:nvSpPr>
          <p:cNvPr id="3" name="Content Placeholder 2">
            <a:extLst>
              <a:ext uri="{FF2B5EF4-FFF2-40B4-BE49-F238E27FC236}">
                <a16:creationId xmlns:a16="http://schemas.microsoft.com/office/drawing/2014/main" id="{3CE384AA-4C7A-AB30-2394-163C3B12D17F}"/>
              </a:ext>
            </a:extLst>
          </p:cNvPr>
          <p:cNvSpPr>
            <a:spLocks noGrp="1"/>
          </p:cNvSpPr>
          <p:nvPr>
            <p:ph idx="1"/>
          </p:nvPr>
        </p:nvSpPr>
        <p:spPr>
          <a:xfrm>
            <a:off x="677334" y="1622612"/>
            <a:ext cx="8596668" cy="5127812"/>
          </a:xfrm>
        </p:spPr>
        <p:txBody>
          <a:bodyPr>
            <a:normAutofit fontScale="92500" lnSpcReduction="10000"/>
          </a:bodyPr>
          <a:lstStyle/>
          <a:p>
            <a:r>
              <a:rPr lang="en-US" dirty="0"/>
              <a:t>Laundry</a:t>
            </a:r>
          </a:p>
          <a:p>
            <a:pPr lvl="1"/>
            <a:r>
              <a:rPr lang="en-US" sz="1800" dirty="0"/>
              <a:t>No concept of time.</a:t>
            </a:r>
          </a:p>
          <a:p>
            <a:pPr lvl="1"/>
            <a:r>
              <a:rPr lang="en-US" sz="1800" dirty="0"/>
              <a:t>Hard on clothing and they often lack sufficient funds to replace clothing.</a:t>
            </a:r>
          </a:p>
          <a:p>
            <a:pPr lvl="1"/>
            <a:r>
              <a:rPr lang="en-US" sz="1800" dirty="0"/>
              <a:t>Every piece of clothing is their FAVORITE.</a:t>
            </a:r>
          </a:p>
          <a:p>
            <a:pPr lvl="1"/>
            <a:r>
              <a:rPr lang="en-US" sz="1800" dirty="0"/>
              <a:t>Laundry gets accused of losing EVERYTHING.  </a:t>
            </a:r>
          </a:p>
          <a:p>
            <a:pPr lvl="1"/>
            <a:r>
              <a:rPr lang="en-US" sz="1800" dirty="0"/>
              <a:t>Some residents wear everything they have at one time….or they change outfits multiple times a day, so they generate A LOT of laundry.</a:t>
            </a:r>
          </a:p>
          <a:p>
            <a:r>
              <a:rPr lang="en-US" dirty="0"/>
              <a:t>Nutrition Services</a:t>
            </a:r>
          </a:p>
          <a:p>
            <a:pPr lvl="1"/>
            <a:r>
              <a:rPr lang="en-US" sz="1800" dirty="0"/>
              <a:t>Food is a trigger.</a:t>
            </a:r>
          </a:p>
          <a:p>
            <a:pPr lvl="1"/>
            <a:r>
              <a:rPr lang="en-US" sz="1800" dirty="0"/>
              <a:t>Many have a history of food insecurity.  </a:t>
            </a:r>
          </a:p>
          <a:p>
            <a:pPr lvl="1"/>
            <a:r>
              <a:rPr lang="en-US" sz="1800" dirty="0"/>
              <a:t>Inappropriate behaviors in the dining room.</a:t>
            </a:r>
          </a:p>
          <a:p>
            <a:pPr lvl="1"/>
            <a:r>
              <a:rPr lang="en-US" sz="1800" dirty="0"/>
              <a:t>Menu selection looks different than in a traditional home.</a:t>
            </a:r>
          </a:p>
          <a:p>
            <a:pPr lvl="1"/>
            <a:r>
              <a:rPr lang="en-US" sz="1800" dirty="0"/>
              <a:t>No ability to control the amount of food they are consuming at one time.</a:t>
            </a:r>
          </a:p>
          <a:p>
            <a:pPr lvl="2"/>
            <a:r>
              <a:rPr lang="en-US" sz="1600" dirty="0"/>
              <a:t>Snacks, pop</a:t>
            </a:r>
          </a:p>
          <a:p>
            <a:pPr marL="0" indent="0">
              <a:buNone/>
            </a:pPr>
            <a:endParaRPr lang="en-US" dirty="0"/>
          </a:p>
        </p:txBody>
      </p:sp>
    </p:spTree>
    <p:extLst>
      <p:ext uri="{BB962C8B-B14F-4D97-AF65-F5344CB8AC3E}">
        <p14:creationId xmlns:p14="http://schemas.microsoft.com/office/powerpoint/2010/main" val="70843025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C17E-5A50-E9EA-8C50-4FFA90F9FED2}"/>
              </a:ext>
            </a:extLst>
          </p:cNvPr>
          <p:cNvSpPr>
            <a:spLocks noGrp="1"/>
          </p:cNvSpPr>
          <p:nvPr>
            <p:ph type="title"/>
          </p:nvPr>
        </p:nvSpPr>
        <p:spPr>
          <a:xfrm>
            <a:off x="677334" y="609600"/>
            <a:ext cx="8596668" cy="950259"/>
          </a:xfrm>
        </p:spPr>
        <p:txBody>
          <a:bodyPr/>
          <a:lstStyle/>
          <a:p>
            <a:r>
              <a:rPr lang="en-US" dirty="0"/>
              <a:t>Examples of Challenges by Department</a:t>
            </a:r>
          </a:p>
        </p:txBody>
      </p:sp>
      <p:sp>
        <p:nvSpPr>
          <p:cNvPr id="3" name="Content Placeholder 2">
            <a:extLst>
              <a:ext uri="{FF2B5EF4-FFF2-40B4-BE49-F238E27FC236}">
                <a16:creationId xmlns:a16="http://schemas.microsoft.com/office/drawing/2014/main" id="{D58C0162-FFD6-C22A-103B-60550E50C53E}"/>
              </a:ext>
            </a:extLst>
          </p:cNvPr>
          <p:cNvSpPr>
            <a:spLocks noGrp="1"/>
          </p:cNvSpPr>
          <p:nvPr>
            <p:ph idx="1"/>
          </p:nvPr>
        </p:nvSpPr>
        <p:spPr>
          <a:xfrm>
            <a:off x="677334" y="1559859"/>
            <a:ext cx="8596668" cy="4760259"/>
          </a:xfrm>
        </p:spPr>
        <p:txBody>
          <a:bodyPr>
            <a:normAutofit fontScale="92500" lnSpcReduction="10000"/>
          </a:bodyPr>
          <a:lstStyle/>
          <a:p>
            <a:r>
              <a:rPr lang="en-US" sz="2200" dirty="0"/>
              <a:t>Nursing</a:t>
            </a:r>
          </a:p>
          <a:p>
            <a:pPr lvl="1"/>
            <a:r>
              <a:rPr lang="en-US" sz="2200" dirty="0"/>
              <a:t>Front line for behavior management. </a:t>
            </a:r>
          </a:p>
          <a:p>
            <a:pPr lvl="1"/>
            <a:r>
              <a:rPr lang="en-US" sz="2200" dirty="0"/>
              <a:t>Deal with non-compliance issues.</a:t>
            </a:r>
          </a:p>
          <a:p>
            <a:pPr lvl="1"/>
            <a:r>
              <a:rPr lang="en-US" sz="2200" dirty="0"/>
              <a:t>Huge portion of their day is spent de-escalating and redirecting residents.</a:t>
            </a:r>
          </a:p>
          <a:p>
            <a:pPr lvl="1"/>
            <a:endParaRPr lang="en-US" sz="2200" dirty="0"/>
          </a:p>
          <a:p>
            <a:r>
              <a:rPr lang="en-US" sz="2200" dirty="0"/>
              <a:t>Administration</a:t>
            </a:r>
          </a:p>
          <a:p>
            <a:pPr lvl="1"/>
            <a:r>
              <a:rPr lang="en-US" sz="2200" dirty="0"/>
              <a:t>Regulatory challenges</a:t>
            </a:r>
          </a:p>
          <a:p>
            <a:pPr lvl="2"/>
            <a:r>
              <a:rPr lang="en-US" sz="2200" dirty="0"/>
              <a:t>Behavior buildings are a square peg in a round hole when it comes to survey.</a:t>
            </a:r>
          </a:p>
          <a:p>
            <a:pPr lvl="1"/>
            <a:r>
              <a:rPr lang="en-US" sz="2200" dirty="0"/>
              <a:t>100% Medicaid </a:t>
            </a:r>
          </a:p>
          <a:p>
            <a:pPr lvl="1"/>
            <a:r>
              <a:rPr lang="en-US" sz="2200" dirty="0"/>
              <a:t>Challenges with staff retention</a:t>
            </a:r>
          </a:p>
          <a:p>
            <a:endParaRPr lang="en-US" dirty="0"/>
          </a:p>
        </p:txBody>
      </p:sp>
    </p:spTree>
    <p:extLst>
      <p:ext uri="{BB962C8B-B14F-4D97-AF65-F5344CB8AC3E}">
        <p14:creationId xmlns:p14="http://schemas.microsoft.com/office/powerpoint/2010/main" val="175971382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A63E-168A-8063-09A9-15E18BE22225}"/>
              </a:ext>
            </a:extLst>
          </p:cNvPr>
          <p:cNvSpPr>
            <a:spLocks noGrp="1"/>
          </p:cNvSpPr>
          <p:nvPr>
            <p:ph type="title"/>
          </p:nvPr>
        </p:nvSpPr>
        <p:spPr/>
        <p:txBody>
          <a:bodyPr/>
          <a:lstStyle/>
          <a:p>
            <a:r>
              <a:rPr lang="en-US" dirty="0"/>
              <a:t>End of Life Care</a:t>
            </a:r>
          </a:p>
        </p:txBody>
      </p:sp>
      <p:sp>
        <p:nvSpPr>
          <p:cNvPr id="3" name="Content Placeholder 2">
            <a:extLst>
              <a:ext uri="{FF2B5EF4-FFF2-40B4-BE49-F238E27FC236}">
                <a16:creationId xmlns:a16="http://schemas.microsoft.com/office/drawing/2014/main" id="{A944C3B5-68B5-CB97-99F4-C487D273D475}"/>
              </a:ext>
            </a:extLst>
          </p:cNvPr>
          <p:cNvSpPr>
            <a:spLocks noGrp="1"/>
          </p:cNvSpPr>
          <p:nvPr>
            <p:ph idx="1"/>
          </p:nvPr>
        </p:nvSpPr>
        <p:spPr>
          <a:xfrm>
            <a:off x="677334" y="1380565"/>
            <a:ext cx="8596668" cy="4660797"/>
          </a:xfrm>
        </p:spPr>
        <p:txBody>
          <a:bodyPr>
            <a:noAutofit/>
          </a:bodyPr>
          <a:lstStyle/>
          <a:p>
            <a:r>
              <a:rPr lang="en-US" sz="2000" dirty="0"/>
              <a:t>Many of the behavior residents have no family, or the relationships have become so fractured over the years that they have few people that actually care for them.</a:t>
            </a:r>
          </a:p>
          <a:p>
            <a:r>
              <a:rPr lang="en-US" sz="2000" dirty="0"/>
              <a:t>Life expectancy is 10 – 28 years shorter than others in the same age group that don’t have SMI.</a:t>
            </a:r>
          </a:p>
          <a:p>
            <a:pPr lvl="1"/>
            <a:r>
              <a:rPr lang="en-US" sz="2000" dirty="0"/>
              <a:t>Advanced Directive discussions need to happen sooner rather than later so that the resident’s wishes are known.</a:t>
            </a:r>
          </a:p>
          <a:p>
            <a:pPr lvl="1"/>
            <a:r>
              <a:rPr lang="en-US" sz="2000" dirty="0"/>
              <a:t>Funeral home preferences need to be made in advance.  Guardianship ends upon the resident’s death and where to send the body falls on the facility.  Doing this before you need to make that decision is critical.</a:t>
            </a:r>
          </a:p>
          <a:p>
            <a:r>
              <a:rPr lang="en-US" sz="2000" dirty="0"/>
              <a:t>Hospice is a wonderful option as the resident can stay in their home with the team that they know and trust.</a:t>
            </a:r>
          </a:p>
          <a:p>
            <a:pPr lvl="1"/>
            <a:r>
              <a:rPr lang="en-US" sz="2000" dirty="0"/>
              <a:t>Find a hospice group that works well with behaviors.</a:t>
            </a:r>
          </a:p>
        </p:txBody>
      </p:sp>
    </p:spTree>
    <p:extLst>
      <p:ext uri="{BB962C8B-B14F-4D97-AF65-F5344CB8AC3E}">
        <p14:creationId xmlns:p14="http://schemas.microsoft.com/office/powerpoint/2010/main" val="410854245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3FE9-7A93-06B2-6408-C8A18EC4875D}"/>
              </a:ext>
            </a:extLst>
          </p:cNvPr>
          <p:cNvSpPr>
            <a:spLocks noGrp="1"/>
          </p:cNvSpPr>
          <p:nvPr>
            <p:ph type="title"/>
          </p:nvPr>
        </p:nvSpPr>
        <p:spPr/>
        <p:txBody>
          <a:bodyPr/>
          <a:lstStyle/>
          <a:p>
            <a:r>
              <a:rPr lang="en-US" dirty="0"/>
              <a:t>Unrealistic (but hopeful) Expectations of Families</a:t>
            </a:r>
          </a:p>
        </p:txBody>
      </p:sp>
      <p:sp>
        <p:nvSpPr>
          <p:cNvPr id="3" name="Content Placeholder 2">
            <a:extLst>
              <a:ext uri="{FF2B5EF4-FFF2-40B4-BE49-F238E27FC236}">
                <a16:creationId xmlns:a16="http://schemas.microsoft.com/office/drawing/2014/main" id="{5684D6BE-57FB-9ECF-D31A-69773A4DC32F}"/>
              </a:ext>
            </a:extLst>
          </p:cNvPr>
          <p:cNvSpPr>
            <a:spLocks noGrp="1"/>
          </p:cNvSpPr>
          <p:nvPr>
            <p:ph idx="1"/>
          </p:nvPr>
        </p:nvSpPr>
        <p:spPr>
          <a:xfrm>
            <a:off x="677334" y="1930400"/>
            <a:ext cx="8596668" cy="4676587"/>
          </a:xfrm>
        </p:spPr>
        <p:txBody>
          <a:bodyPr>
            <a:normAutofit lnSpcReduction="10000"/>
          </a:bodyPr>
          <a:lstStyle/>
          <a:p>
            <a:r>
              <a:rPr lang="en-US" dirty="0"/>
              <a:t>Everyone wants their family member to be successful.</a:t>
            </a:r>
          </a:p>
          <a:p>
            <a:r>
              <a:rPr lang="en-US" dirty="0"/>
              <a:t>They hold on to a glimmer that “they will get better.”</a:t>
            </a:r>
          </a:p>
          <a:p>
            <a:pPr lvl="1"/>
            <a:r>
              <a:rPr lang="en-US" sz="1800" dirty="0"/>
              <a:t>People with chronic SMI don’t get better.  They stabilize in the right environment.</a:t>
            </a:r>
          </a:p>
          <a:p>
            <a:pPr lvl="1"/>
            <a:r>
              <a:rPr lang="en-US" sz="1800" dirty="0"/>
              <a:t>The sad reality is that as they age, the symptoms typically get worse and require more medications and interventions to keep the behaviors at a safe baseline.</a:t>
            </a:r>
          </a:p>
          <a:p>
            <a:r>
              <a:rPr lang="en-US" dirty="0"/>
              <a:t>Many of these families have been managing the resident’s care for many years.</a:t>
            </a:r>
          </a:p>
          <a:p>
            <a:r>
              <a:rPr lang="en-US" dirty="0"/>
              <a:t>They struggle with guilt that they can no longer take care of them and that they have to be in a facility.</a:t>
            </a:r>
          </a:p>
          <a:p>
            <a:r>
              <a:rPr lang="en-US" dirty="0"/>
              <a:t>They are tired.  They are expecting the worst.  They don’t believe that the resident will ever be successful anywhere.</a:t>
            </a:r>
          </a:p>
          <a:p>
            <a:r>
              <a:rPr lang="en-US" dirty="0"/>
              <a:t>Be the facility that makes that different for them.  </a:t>
            </a:r>
          </a:p>
          <a:p>
            <a:endParaRPr lang="en-US" dirty="0"/>
          </a:p>
        </p:txBody>
      </p:sp>
    </p:spTree>
    <p:extLst>
      <p:ext uri="{BB962C8B-B14F-4D97-AF65-F5344CB8AC3E}">
        <p14:creationId xmlns:p14="http://schemas.microsoft.com/office/powerpoint/2010/main" val="57809974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984E-D86C-819D-BFDF-58E6240D0941}"/>
              </a:ext>
            </a:extLst>
          </p:cNvPr>
          <p:cNvSpPr>
            <a:spLocks noGrp="1"/>
          </p:cNvSpPr>
          <p:nvPr>
            <p:ph type="title"/>
          </p:nvPr>
        </p:nvSpPr>
        <p:spPr/>
        <p:txBody>
          <a:bodyPr/>
          <a:lstStyle/>
          <a:p>
            <a:r>
              <a:rPr lang="en-US" dirty="0"/>
              <a:t>Physical Plant</a:t>
            </a:r>
          </a:p>
        </p:txBody>
      </p:sp>
      <p:sp>
        <p:nvSpPr>
          <p:cNvPr id="3" name="Content Placeholder 2">
            <a:extLst>
              <a:ext uri="{FF2B5EF4-FFF2-40B4-BE49-F238E27FC236}">
                <a16:creationId xmlns:a16="http://schemas.microsoft.com/office/drawing/2014/main" id="{4DAA5A0E-BF7D-5B44-5E53-028C243256C6}"/>
              </a:ext>
            </a:extLst>
          </p:cNvPr>
          <p:cNvSpPr>
            <a:spLocks noGrp="1"/>
          </p:cNvSpPr>
          <p:nvPr>
            <p:ph idx="1"/>
          </p:nvPr>
        </p:nvSpPr>
        <p:spPr>
          <a:xfrm>
            <a:off x="677334" y="1434353"/>
            <a:ext cx="8950760" cy="5163671"/>
          </a:xfrm>
        </p:spPr>
        <p:txBody>
          <a:bodyPr>
            <a:normAutofit lnSpcReduction="10000"/>
          </a:bodyPr>
          <a:lstStyle/>
          <a:p>
            <a:r>
              <a:rPr lang="en-US" dirty="0"/>
              <a:t>The things that you and I find comforting, like finishes, furniture, artwork, are generally too stimulating for the residents and they don’t know how to manage that – so they destroy it.</a:t>
            </a:r>
          </a:p>
          <a:p>
            <a:r>
              <a:rPr lang="en-US" dirty="0"/>
              <a:t>They often don’t express their anger, anxiety or frustration in an appropriate way and often destroy the physical plant as a result</a:t>
            </a:r>
          </a:p>
          <a:p>
            <a:pPr lvl="1"/>
            <a:r>
              <a:rPr lang="en-US" sz="1800" dirty="0"/>
              <a:t>Punch holes in the walls</a:t>
            </a:r>
          </a:p>
          <a:p>
            <a:pPr lvl="1"/>
            <a:r>
              <a:rPr lang="en-US" sz="1800" dirty="0"/>
              <a:t>Tear down handrails</a:t>
            </a:r>
          </a:p>
          <a:p>
            <a:pPr lvl="1"/>
            <a:r>
              <a:rPr lang="en-US" sz="1800" dirty="0"/>
              <a:t>Pull sinks off the wall</a:t>
            </a:r>
          </a:p>
          <a:p>
            <a:pPr lvl="1"/>
            <a:r>
              <a:rPr lang="en-US" sz="1800" dirty="0"/>
              <a:t>Clog toilets</a:t>
            </a:r>
          </a:p>
          <a:p>
            <a:pPr lvl="1"/>
            <a:r>
              <a:rPr lang="en-US" sz="1800" dirty="0"/>
              <a:t>Break furniture</a:t>
            </a:r>
          </a:p>
          <a:p>
            <a:pPr lvl="1"/>
            <a:r>
              <a:rPr lang="en-US" sz="1800" dirty="0"/>
              <a:t>Break windows</a:t>
            </a:r>
          </a:p>
          <a:p>
            <a:r>
              <a:rPr lang="en-US" dirty="0"/>
              <a:t>They tend to be messy, so floors and furniture need to be able to be easily cleaned and disinfected.</a:t>
            </a:r>
          </a:p>
          <a:p>
            <a:r>
              <a:rPr lang="en-US" dirty="0"/>
              <a:t>You will need to re-think where you place things like hand sanitizers, paper towel dispensers, toilet paper dispensers.</a:t>
            </a:r>
          </a:p>
          <a:p>
            <a:endParaRPr lang="en-US" dirty="0"/>
          </a:p>
        </p:txBody>
      </p:sp>
    </p:spTree>
    <p:extLst>
      <p:ext uri="{BB962C8B-B14F-4D97-AF65-F5344CB8AC3E}">
        <p14:creationId xmlns:p14="http://schemas.microsoft.com/office/powerpoint/2010/main" val="309126156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F717-4733-7308-BE41-75F07686DBB7}"/>
              </a:ext>
            </a:extLst>
          </p:cNvPr>
          <p:cNvSpPr>
            <a:spLocks noGrp="1"/>
          </p:cNvSpPr>
          <p:nvPr>
            <p:ph type="title"/>
          </p:nvPr>
        </p:nvSpPr>
        <p:spPr/>
        <p:txBody>
          <a:bodyPr/>
          <a:lstStyle/>
          <a:p>
            <a:r>
              <a:rPr lang="en-US" dirty="0"/>
              <a:t>Smoking</a:t>
            </a:r>
          </a:p>
        </p:txBody>
      </p:sp>
      <p:sp>
        <p:nvSpPr>
          <p:cNvPr id="3" name="Content Placeholder 2">
            <a:extLst>
              <a:ext uri="{FF2B5EF4-FFF2-40B4-BE49-F238E27FC236}">
                <a16:creationId xmlns:a16="http://schemas.microsoft.com/office/drawing/2014/main" id="{2ADBE993-4D4A-616B-BE4A-24EB6D520A8F}"/>
              </a:ext>
            </a:extLst>
          </p:cNvPr>
          <p:cNvSpPr>
            <a:spLocks noGrp="1"/>
          </p:cNvSpPr>
          <p:nvPr>
            <p:ph idx="1"/>
          </p:nvPr>
        </p:nvSpPr>
        <p:spPr>
          <a:xfrm>
            <a:off x="677334" y="1299883"/>
            <a:ext cx="8596668" cy="5414682"/>
          </a:xfrm>
        </p:spPr>
        <p:txBody>
          <a:bodyPr/>
          <a:lstStyle/>
          <a:p>
            <a:r>
              <a:rPr lang="en-US" dirty="0"/>
              <a:t>Always a challenge.</a:t>
            </a:r>
          </a:p>
          <a:p>
            <a:r>
              <a:rPr lang="en-US" dirty="0"/>
              <a:t>Need to make sure you have good policy and that everyone is following it.</a:t>
            </a:r>
          </a:p>
          <a:p>
            <a:pPr lvl="1"/>
            <a:r>
              <a:rPr lang="en-US" dirty="0"/>
              <a:t>Make sure both the resident and the responsible party is aware of the policy and that they sign off on it at the time of admission.</a:t>
            </a:r>
          </a:p>
          <a:p>
            <a:pPr lvl="1"/>
            <a:r>
              <a:rPr lang="en-US" dirty="0"/>
              <a:t>If everyone isn’t on the same page with how to manage smoking, the staff will create behaviors in the resident.</a:t>
            </a:r>
          </a:p>
          <a:p>
            <a:r>
              <a:rPr lang="en-US" dirty="0"/>
              <a:t>Need a process to make sure they are not bringing cigarette butts back into the facility after a smoke break.</a:t>
            </a:r>
          </a:p>
          <a:p>
            <a:r>
              <a:rPr lang="en-US" dirty="0"/>
              <a:t>Need a process to make sure your smoke areas are clean and safe – this will get surveyed.</a:t>
            </a:r>
          </a:p>
          <a:p>
            <a:r>
              <a:rPr lang="en-US" dirty="0"/>
              <a:t>When a resident comes back from an LOA with family, have a process to check all of the things they bring back with them – they often bring back more cigarettes and lighters, so those need secured when they return.</a:t>
            </a:r>
          </a:p>
          <a:p>
            <a:r>
              <a:rPr lang="en-US" dirty="0"/>
              <a:t>Smoking is not considered an absolute right in long term care facilities.  It is a privilege.  And we instruct both residents and the guardians that the privilege can be removed based on the resident’s behaviors.</a:t>
            </a:r>
          </a:p>
        </p:txBody>
      </p:sp>
    </p:spTree>
    <p:extLst>
      <p:ext uri="{BB962C8B-B14F-4D97-AF65-F5344CB8AC3E}">
        <p14:creationId xmlns:p14="http://schemas.microsoft.com/office/powerpoint/2010/main" val="348089628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AC5F-3C7A-BE91-D141-FD44A3DA0900}"/>
              </a:ext>
            </a:extLst>
          </p:cNvPr>
          <p:cNvSpPr>
            <a:spLocks noGrp="1"/>
          </p:cNvSpPr>
          <p:nvPr>
            <p:ph type="title"/>
          </p:nvPr>
        </p:nvSpPr>
        <p:spPr/>
        <p:txBody>
          <a:bodyPr/>
          <a:lstStyle/>
          <a:p>
            <a:r>
              <a:rPr lang="en-US" dirty="0"/>
              <a:t>Money</a:t>
            </a:r>
          </a:p>
        </p:txBody>
      </p:sp>
      <p:sp>
        <p:nvSpPr>
          <p:cNvPr id="3" name="Content Placeholder 2">
            <a:extLst>
              <a:ext uri="{FF2B5EF4-FFF2-40B4-BE49-F238E27FC236}">
                <a16:creationId xmlns:a16="http://schemas.microsoft.com/office/drawing/2014/main" id="{135ED643-154F-EF4E-5370-0A22C09380C1}"/>
              </a:ext>
            </a:extLst>
          </p:cNvPr>
          <p:cNvSpPr>
            <a:spLocks noGrp="1"/>
          </p:cNvSpPr>
          <p:nvPr>
            <p:ph idx="1"/>
          </p:nvPr>
        </p:nvSpPr>
        <p:spPr>
          <a:xfrm>
            <a:off x="677334" y="1479176"/>
            <a:ext cx="8596668" cy="5118847"/>
          </a:xfrm>
        </p:spPr>
        <p:txBody>
          <a:bodyPr/>
          <a:lstStyle/>
          <a:p>
            <a:r>
              <a:rPr lang="en-US" sz="2000" dirty="0"/>
              <a:t>One of the top triggers for behavior residents.</a:t>
            </a:r>
          </a:p>
          <a:p>
            <a:r>
              <a:rPr lang="en-US" sz="2000" dirty="0"/>
              <a:t>They are typically on Medicaid, so their money is limited.</a:t>
            </a:r>
          </a:p>
          <a:p>
            <a:r>
              <a:rPr lang="en-US" sz="2000" dirty="0"/>
              <a:t>If they are a smoker, after buying cigarettes, they have very little left for personal spending.</a:t>
            </a:r>
          </a:p>
          <a:p>
            <a:r>
              <a:rPr lang="en-US" sz="2000" dirty="0"/>
              <a:t>They have champagne taste on a beer budget.</a:t>
            </a:r>
          </a:p>
          <a:p>
            <a:r>
              <a:rPr lang="en-US" sz="2000" dirty="0"/>
              <a:t>They accuse everyone of stealing all their money.</a:t>
            </a:r>
          </a:p>
          <a:p>
            <a:r>
              <a:rPr lang="en-US" sz="2000" dirty="0"/>
              <a:t>They have no concept of what things cost.</a:t>
            </a:r>
          </a:p>
          <a:p>
            <a:r>
              <a:rPr lang="en-US" sz="2000" dirty="0"/>
              <a:t>When they run out of money for the month – they have behaviors.</a:t>
            </a:r>
          </a:p>
          <a:p>
            <a:r>
              <a:rPr lang="en-US" sz="2000" dirty="0"/>
              <a:t>Get creative with how you can help them stretch the dollars they have.</a:t>
            </a:r>
          </a:p>
          <a:p>
            <a:pPr lvl="1"/>
            <a:r>
              <a:rPr lang="en-US" sz="2000" dirty="0"/>
              <a:t>Get the guardians involved to support your efforts.</a:t>
            </a:r>
          </a:p>
          <a:p>
            <a:r>
              <a:rPr lang="en-US" sz="2000" dirty="0"/>
              <a:t>They will ask 100x a day how much money they have in their account.</a:t>
            </a:r>
          </a:p>
          <a:p>
            <a:endParaRPr lang="en-US" dirty="0"/>
          </a:p>
          <a:p>
            <a:endParaRPr lang="en-US" dirty="0"/>
          </a:p>
          <a:p>
            <a:endParaRPr lang="en-US" dirty="0"/>
          </a:p>
        </p:txBody>
      </p:sp>
    </p:spTree>
    <p:extLst>
      <p:ext uri="{BB962C8B-B14F-4D97-AF65-F5344CB8AC3E}">
        <p14:creationId xmlns:p14="http://schemas.microsoft.com/office/powerpoint/2010/main" val="2277679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29D3-29A1-9F2F-FB7B-6300067507B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04026949-EEDE-C440-DDDF-9DFFAB07F209}"/>
              </a:ext>
            </a:extLst>
          </p:cNvPr>
          <p:cNvSpPr>
            <a:spLocks noGrp="1"/>
          </p:cNvSpPr>
          <p:nvPr>
            <p:ph idx="1"/>
          </p:nvPr>
        </p:nvSpPr>
        <p:spPr/>
        <p:txBody>
          <a:bodyPr>
            <a:normAutofit/>
          </a:bodyPr>
          <a:lstStyle/>
          <a:p>
            <a:r>
              <a:rPr lang="en-US" sz="2000" dirty="0"/>
              <a:t>Define Serious Mental Illness (SMI), its characteristics, and its impact on individuals, families, and communities.</a:t>
            </a:r>
          </a:p>
          <a:p>
            <a:r>
              <a:rPr lang="en-US" sz="2000" dirty="0"/>
              <a:t>Recognize the most common behavioral diagnoses seen in long-term care.</a:t>
            </a:r>
          </a:p>
          <a:p>
            <a:r>
              <a:rPr lang="en-US" sz="2000" dirty="0"/>
              <a:t>Understand the behavioral, medical, and social challenges faced by residents with SMI in the long-term care setting.</a:t>
            </a:r>
          </a:p>
          <a:p>
            <a:r>
              <a:rPr lang="en-US" sz="2000" dirty="0"/>
              <a:t>Recognize the universal human need for love, respect, and belonging, even among individuals with challenging behaviors.</a:t>
            </a:r>
          </a:p>
          <a:p>
            <a:r>
              <a:rPr lang="en-US" sz="2000" dirty="0"/>
              <a:t>Highlight the role of caregivers in observing, reporting, and addressing changes in residents’ conditions to provide better care.</a:t>
            </a:r>
          </a:p>
        </p:txBody>
      </p:sp>
    </p:spTree>
    <p:extLst>
      <p:ext uri="{BB962C8B-B14F-4D97-AF65-F5344CB8AC3E}">
        <p14:creationId xmlns:p14="http://schemas.microsoft.com/office/powerpoint/2010/main" val="205926626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2AFE-F87E-9BE2-3284-9922CC3725E5}"/>
              </a:ext>
            </a:extLst>
          </p:cNvPr>
          <p:cNvSpPr>
            <a:spLocks noGrp="1"/>
          </p:cNvSpPr>
          <p:nvPr>
            <p:ph type="title"/>
          </p:nvPr>
        </p:nvSpPr>
        <p:spPr/>
        <p:txBody>
          <a:bodyPr/>
          <a:lstStyle/>
          <a:p>
            <a:r>
              <a:rPr lang="en-US" dirty="0"/>
              <a:t>Mixing Male and Female Residents</a:t>
            </a:r>
          </a:p>
        </p:txBody>
      </p:sp>
      <p:sp>
        <p:nvSpPr>
          <p:cNvPr id="3" name="Content Placeholder 2">
            <a:extLst>
              <a:ext uri="{FF2B5EF4-FFF2-40B4-BE49-F238E27FC236}">
                <a16:creationId xmlns:a16="http://schemas.microsoft.com/office/drawing/2014/main" id="{B12A8041-1AF8-7CE4-3528-79888AA8A092}"/>
              </a:ext>
            </a:extLst>
          </p:cNvPr>
          <p:cNvSpPr>
            <a:spLocks noGrp="1"/>
          </p:cNvSpPr>
          <p:nvPr>
            <p:ph idx="1"/>
          </p:nvPr>
        </p:nvSpPr>
        <p:spPr>
          <a:xfrm>
            <a:off x="677334" y="1622612"/>
            <a:ext cx="8596668" cy="4930587"/>
          </a:xfrm>
        </p:spPr>
        <p:txBody>
          <a:bodyPr/>
          <a:lstStyle/>
          <a:p>
            <a:r>
              <a:rPr lang="en-US" sz="2000" dirty="0"/>
              <a:t>Despite your best efforts – you will not keep them apart.</a:t>
            </a:r>
          </a:p>
          <a:p>
            <a:r>
              <a:rPr lang="en-US" sz="2000" dirty="0"/>
              <a:t>The behavior residents are typically younger and are more intentional about having their sexual needs met than a more traditional older population.</a:t>
            </a:r>
          </a:p>
          <a:p>
            <a:r>
              <a:rPr lang="en-US" sz="2000" dirty="0"/>
              <a:t>Know what the policy is in the facility regarding intimacy between residents.  And know what the expectation of the facility is should you find residents together.</a:t>
            </a:r>
          </a:p>
          <a:p>
            <a:r>
              <a:rPr lang="en-US" sz="2000" dirty="0"/>
              <a:t>If you have female residents of child bearing age in the facility, work with your medical control to explore birth control options.</a:t>
            </a:r>
          </a:p>
          <a:p>
            <a:r>
              <a:rPr lang="en-US" sz="2000" dirty="0"/>
              <a:t>For males, consider using meds to inhibit their sexual aggression such as Provera or Tagamet.</a:t>
            </a:r>
          </a:p>
          <a:p>
            <a:r>
              <a:rPr lang="en-US" sz="2000" dirty="0"/>
              <a:t>Be prepared for the boyfriend/girlfriend high school drama.                It is exhausting.                                                        </a:t>
            </a:r>
          </a:p>
          <a:p>
            <a:endParaRPr lang="en-US" dirty="0"/>
          </a:p>
        </p:txBody>
      </p:sp>
    </p:spTree>
    <p:extLst>
      <p:ext uri="{BB962C8B-B14F-4D97-AF65-F5344CB8AC3E}">
        <p14:creationId xmlns:p14="http://schemas.microsoft.com/office/powerpoint/2010/main" val="188887290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2A48-CE78-3F16-0DF7-63B3D75BE3BA}"/>
              </a:ext>
            </a:extLst>
          </p:cNvPr>
          <p:cNvSpPr>
            <a:spLocks noGrp="1"/>
          </p:cNvSpPr>
          <p:nvPr>
            <p:ph type="title"/>
          </p:nvPr>
        </p:nvSpPr>
        <p:spPr/>
        <p:txBody>
          <a:bodyPr/>
          <a:lstStyle/>
          <a:p>
            <a:r>
              <a:rPr lang="en-US" dirty="0"/>
              <a:t>Accompanying Residents to Appointments</a:t>
            </a:r>
          </a:p>
        </p:txBody>
      </p:sp>
      <p:sp>
        <p:nvSpPr>
          <p:cNvPr id="3" name="Content Placeholder 2">
            <a:extLst>
              <a:ext uri="{FF2B5EF4-FFF2-40B4-BE49-F238E27FC236}">
                <a16:creationId xmlns:a16="http://schemas.microsoft.com/office/drawing/2014/main" id="{CB4F020E-793A-A1D3-437C-EF5B84A98337}"/>
              </a:ext>
            </a:extLst>
          </p:cNvPr>
          <p:cNvSpPr>
            <a:spLocks noGrp="1"/>
          </p:cNvSpPr>
          <p:nvPr>
            <p:ph idx="1"/>
          </p:nvPr>
        </p:nvSpPr>
        <p:spPr>
          <a:xfrm>
            <a:off x="677334" y="2160589"/>
            <a:ext cx="8596668" cy="4401576"/>
          </a:xfrm>
        </p:spPr>
        <p:txBody>
          <a:bodyPr>
            <a:normAutofit/>
          </a:bodyPr>
          <a:lstStyle/>
          <a:p>
            <a:r>
              <a:rPr lang="en-US" sz="2000" dirty="0"/>
              <a:t>Every behavior resident can be an elopement risk.</a:t>
            </a:r>
          </a:p>
          <a:p>
            <a:r>
              <a:rPr lang="en-US" sz="2000" dirty="0"/>
              <a:t>They will look for every opportunity away from the facility to try and leave.</a:t>
            </a:r>
          </a:p>
          <a:p>
            <a:r>
              <a:rPr lang="en-US" sz="2000" dirty="0"/>
              <a:t>They will not provide accurate information to the care providers about why they are there or their medical history.</a:t>
            </a:r>
          </a:p>
          <a:p>
            <a:r>
              <a:rPr lang="en-US" sz="2000" dirty="0"/>
              <a:t>They may become aggressive with care providers that they don’t know or trust.  You are there to help them feel safe.</a:t>
            </a:r>
          </a:p>
          <a:p>
            <a:r>
              <a:rPr lang="en-US" sz="2000" dirty="0"/>
              <a:t>They will try and talk the transporters in to stopping for lunch, or stopping for cigarettes.  Remember, they probably have no money.</a:t>
            </a:r>
          </a:p>
          <a:p>
            <a:r>
              <a:rPr lang="en-US" sz="2000" dirty="0"/>
              <a:t>You are with them to keep them between the lines and get them safely back in the building.</a:t>
            </a:r>
          </a:p>
          <a:p>
            <a:endParaRPr lang="en-US" dirty="0"/>
          </a:p>
        </p:txBody>
      </p:sp>
    </p:spTree>
    <p:extLst>
      <p:ext uri="{BB962C8B-B14F-4D97-AF65-F5344CB8AC3E}">
        <p14:creationId xmlns:p14="http://schemas.microsoft.com/office/powerpoint/2010/main" val="193896815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193A-2D00-8B7F-820A-59234A048560}"/>
              </a:ext>
            </a:extLst>
          </p:cNvPr>
          <p:cNvSpPr>
            <a:spLocks noGrp="1"/>
          </p:cNvSpPr>
          <p:nvPr>
            <p:ph type="title"/>
          </p:nvPr>
        </p:nvSpPr>
        <p:spPr/>
        <p:txBody>
          <a:bodyPr/>
          <a:lstStyle/>
          <a:p>
            <a:r>
              <a:rPr lang="en-US" dirty="0"/>
              <a:t>Survey</a:t>
            </a:r>
          </a:p>
        </p:txBody>
      </p:sp>
      <p:pic>
        <p:nvPicPr>
          <p:cNvPr id="7" name="Content Placeholder 6">
            <a:extLst>
              <a:ext uri="{FF2B5EF4-FFF2-40B4-BE49-F238E27FC236}">
                <a16:creationId xmlns:a16="http://schemas.microsoft.com/office/drawing/2014/main" id="{81EFB5DA-5AD3-A8FE-6FA7-20AA76451F76}"/>
              </a:ext>
            </a:extLst>
          </p:cNvPr>
          <p:cNvPicPr>
            <a:picLocks noGrp="1" noChangeAspect="1"/>
          </p:cNvPicPr>
          <p:nvPr>
            <p:ph idx="1"/>
          </p:nvPr>
        </p:nvPicPr>
        <p:blipFill>
          <a:blip r:embed="rId3"/>
          <a:stretch>
            <a:fillRect/>
          </a:stretch>
        </p:blipFill>
        <p:spPr>
          <a:xfrm>
            <a:off x="2237348" y="1246094"/>
            <a:ext cx="5508158" cy="5293006"/>
          </a:xfrm>
          <a:prstGeom prst="rect">
            <a:avLst/>
          </a:prstGeom>
        </p:spPr>
      </p:pic>
    </p:spTree>
    <p:extLst>
      <p:ext uri="{BB962C8B-B14F-4D97-AF65-F5344CB8AC3E}">
        <p14:creationId xmlns:p14="http://schemas.microsoft.com/office/powerpoint/2010/main" val="70532418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8315-86B2-43FF-5D5A-CFFDA1316F31}"/>
              </a:ext>
            </a:extLst>
          </p:cNvPr>
          <p:cNvSpPr>
            <a:spLocks noGrp="1"/>
          </p:cNvSpPr>
          <p:nvPr>
            <p:ph type="title"/>
          </p:nvPr>
        </p:nvSpPr>
        <p:spPr/>
        <p:txBody>
          <a:bodyPr/>
          <a:lstStyle/>
          <a:p>
            <a:r>
              <a:rPr lang="en-US" dirty="0"/>
              <a:t>Survey Challenges	</a:t>
            </a:r>
          </a:p>
        </p:txBody>
      </p:sp>
      <p:sp>
        <p:nvSpPr>
          <p:cNvPr id="3" name="Content Placeholder 2">
            <a:extLst>
              <a:ext uri="{FF2B5EF4-FFF2-40B4-BE49-F238E27FC236}">
                <a16:creationId xmlns:a16="http://schemas.microsoft.com/office/drawing/2014/main" id="{52512183-04BA-ADB7-01C9-AFB342CFFDA7}"/>
              </a:ext>
            </a:extLst>
          </p:cNvPr>
          <p:cNvSpPr>
            <a:spLocks noGrp="1"/>
          </p:cNvSpPr>
          <p:nvPr>
            <p:ph idx="1"/>
          </p:nvPr>
        </p:nvSpPr>
        <p:spPr>
          <a:xfrm>
            <a:off x="677334" y="1613647"/>
            <a:ext cx="8596668" cy="4427715"/>
          </a:xfrm>
        </p:spPr>
        <p:txBody>
          <a:bodyPr>
            <a:normAutofit/>
          </a:bodyPr>
          <a:lstStyle/>
          <a:p>
            <a:r>
              <a:rPr lang="en-US" sz="2000" dirty="0"/>
              <a:t>The regulations are really not designed for the types of residents that are often in a behavior unit.</a:t>
            </a:r>
          </a:p>
          <a:p>
            <a:r>
              <a:rPr lang="en-US" sz="2000" dirty="0"/>
              <a:t>You have to work really hard to help the surveyors see that you are meeting the “intent” of the regulation, even if you have to go about it in a different way.</a:t>
            </a:r>
          </a:p>
          <a:p>
            <a:r>
              <a:rPr lang="en-US" sz="2000" dirty="0"/>
              <a:t>Many surveyors lack experience in behavior health.  This is an opportunity to educate the surveyors on why you do things the way that you do and how your environment is created just for them and their special needs.</a:t>
            </a:r>
          </a:p>
          <a:p>
            <a:r>
              <a:rPr lang="en-US" sz="2000" dirty="0"/>
              <a:t>You never know what the residents are going to say to the surveyor, so you have to be prepared for anything.  This is where your documentation will save you every time.</a:t>
            </a:r>
          </a:p>
        </p:txBody>
      </p:sp>
    </p:spTree>
    <p:extLst>
      <p:ext uri="{BB962C8B-B14F-4D97-AF65-F5344CB8AC3E}">
        <p14:creationId xmlns:p14="http://schemas.microsoft.com/office/powerpoint/2010/main" val="358992326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708E-3B26-4E02-B52C-F42CA4C9492E}"/>
              </a:ext>
            </a:extLst>
          </p:cNvPr>
          <p:cNvSpPr>
            <a:spLocks noGrp="1"/>
          </p:cNvSpPr>
          <p:nvPr>
            <p:ph type="title"/>
          </p:nvPr>
        </p:nvSpPr>
        <p:spPr/>
        <p:txBody>
          <a:bodyPr/>
          <a:lstStyle/>
          <a:p>
            <a:r>
              <a:rPr lang="en-US" dirty="0"/>
              <a:t>What Is My Role?</a:t>
            </a:r>
          </a:p>
        </p:txBody>
      </p:sp>
      <p:sp>
        <p:nvSpPr>
          <p:cNvPr id="3" name="Content Placeholder 2">
            <a:extLst>
              <a:ext uri="{FF2B5EF4-FFF2-40B4-BE49-F238E27FC236}">
                <a16:creationId xmlns:a16="http://schemas.microsoft.com/office/drawing/2014/main" id="{E448C757-1395-5A59-E744-223A7312AC0B}"/>
              </a:ext>
            </a:extLst>
          </p:cNvPr>
          <p:cNvSpPr>
            <a:spLocks noGrp="1"/>
          </p:cNvSpPr>
          <p:nvPr>
            <p:ph idx="1"/>
          </p:nvPr>
        </p:nvSpPr>
        <p:spPr>
          <a:xfrm>
            <a:off x="677334" y="1739153"/>
            <a:ext cx="8596668" cy="4302210"/>
          </a:xfrm>
        </p:spPr>
        <p:txBody>
          <a:bodyPr/>
          <a:lstStyle/>
          <a:p>
            <a:r>
              <a:rPr lang="en-US" sz="2000" dirty="0"/>
              <a:t>Understand that behavior residents affect every department and every level of staff.  You are a team.  Problem solve together.</a:t>
            </a:r>
          </a:p>
          <a:p>
            <a:r>
              <a:rPr lang="en-US" sz="2000" dirty="0"/>
              <a:t>You cannot communicate too much when dealing with behavior residents.  </a:t>
            </a:r>
          </a:p>
          <a:p>
            <a:r>
              <a:rPr lang="en-US" sz="2000" dirty="0"/>
              <a:t>Not everyone can do what you do in a behavior unit.  Be proud of the work you are doing.</a:t>
            </a:r>
          </a:p>
          <a:p>
            <a:r>
              <a:rPr lang="en-US" sz="2000" dirty="0"/>
              <a:t>For many residents, you will become their family.</a:t>
            </a:r>
          </a:p>
          <a:p>
            <a:r>
              <a:rPr lang="en-US" sz="2000" dirty="0"/>
              <a:t>Know the policies and procedures that your facility has in place to manage specific challenges with behavior residents.  Consistency is key in effective management.</a:t>
            </a:r>
          </a:p>
          <a:p>
            <a:endParaRPr lang="en-US" dirty="0"/>
          </a:p>
          <a:p>
            <a:endParaRPr lang="en-US" dirty="0"/>
          </a:p>
        </p:txBody>
      </p:sp>
    </p:spTree>
    <p:extLst>
      <p:ext uri="{BB962C8B-B14F-4D97-AF65-F5344CB8AC3E}">
        <p14:creationId xmlns:p14="http://schemas.microsoft.com/office/powerpoint/2010/main" val="343742688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0138-8259-1741-C5BF-A86CFBCA6950}"/>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DFB82431-FC36-9A69-0F10-8A0579D6D14B}"/>
              </a:ext>
            </a:extLst>
          </p:cNvPr>
          <p:cNvSpPr>
            <a:spLocks noGrp="1"/>
          </p:cNvSpPr>
          <p:nvPr>
            <p:ph idx="1"/>
          </p:nvPr>
        </p:nvSpPr>
        <p:spPr>
          <a:xfrm>
            <a:off x="677334" y="2124635"/>
            <a:ext cx="8596668" cy="3916727"/>
          </a:xfrm>
        </p:spPr>
        <p:txBody>
          <a:bodyPr>
            <a:normAutofit/>
          </a:bodyPr>
          <a:lstStyle/>
          <a:p>
            <a:r>
              <a:rPr lang="en-US" sz="2000" dirty="0"/>
              <a:t>1.  Which personality trait is </a:t>
            </a:r>
            <a:r>
              <a:rPr lang="en-US" sz="2000" b="1" dirty="0"/>
              <a:t>least </a:t>
            </a:r>
            <a:r>
              <a:rPr lang="en-US" sz="2000" dirty="0"/>
              <a:t>suited for working in behavior   	 	    health?</a:t>
            </a:r>
          </a:p>
          <a:p>
            <a:pPr lvl="1"/>
            <a:r>
              <a:rPr lang="en-US" sz="2000" dirty="0"/>
              <a:t>A.  Ability to pivot quickly between situations.</a:t>
            </a:r>
          </a:p>
          <a:p>
            <a:pPr lvl="1"/>
            <a:r>
              <a:rPr lang="en-US" sz="2000" dirty="0"/>
              <a:t>B.  Preference for loud and chaotic environments.</a:t>
            </a:r>
          </a:p>
          <a:p>
            <a:pPr lvl="1"/>
            <a:r>
              <a:rPr lang="en-US" sz="2000" dirty="0"/>
              <a:t>C.  Need for a predictable flow to the day</a:t>
            </a:r>
          </a:p>
          <a:p>
            <a:pPr lvl="1"/>
            <a:r>
              <a:rPr lang="en-US" sz="2000" dirty="0"/>
              <a:t>D.  Comfort with managing unpredictable challenges.</a:t>
            </a:r>
          </a:p>
        </p:txBody>
      </p:sp>
    </p:spTree>
    <p:extLst>
      <p:ext uri="{BB962C8B-B14F-4D97-AF65-F5344CB8AC3E}">
        <p14:creationId xmlns:p14="http://schemas.microsoft.com/office/powerpoint/2010/main" val="350610760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D93F9-C668-0B6C-87C6-A7BA24E3E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00A65-1E64-0D0C-5966-0A59771FAAA7}"/>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BAA5404E-BF10-77D7-2809-FA7E2C7DB82C}"/>
              </a:ext>
            </a:extLst>
          </p:cNvPr>
          <p:cNvSpPr>
            <a:spLocks noGrp="1"/>
          </p:cNvSpPr>
          <p:nvPr>
            <p:ph idx="1"/>
          </p:nvPr>
        </p:nvSpPr>
        <p:spPr>
          <a:xfrm>
            <a:off x="677334" y="2124635"/>
            <a:ext cx="8596668" cy="3916727"/>
          </a:xfrm>
        </p:spPr>
        <p:txBody>
          <a:bodyPr>
            <a:normAutofit/>
          </a:bodyPr>
          <a:lstStyle/>
          <a:p>
            <a:r>
              <a:rPr lang="en-US" sz="2000" dirty="0"/>
              <a:t>1.  Which personality trait is </a:t>
            </a:r>
            <a:r>
              <a:rPr lang="en-US" sz="2000" b="1" dirty="0"/>
              <a:t>least</a:t>
            </a:r>
            <a:r>
              <a:rPr lang="en-US" sz="2000" dirty="0"/>
              <a:t> suited for working in behavior   	 	    health?</a:t>
            </a:r>
          </a:p>
          <a:p>
            <a:pPr lvl="1"/>
            <a:r>
              <a:rPr lang="en-US" sz="2000" dirty="0"/>
              <a:t>A.  Ability to pivot quickly between situations.</a:t>
            </a:r>
          </a:p>
          <a:p>
            <a:pPr lvl="1"/>
            <a:r>
              <a:rPr lang="en-US" sz="2000" dirty="0"/>
              <a:t>B.  Preference for loud and chaotic environments.</a:t>
            </a:r>
          </a:p>
          <a:p>
            <a:pPr lvl="1"/>
            <a:r>
              <a:rPr lang="en-US" sz="2000" b="1" dirty="0"/>
              <a:t>C.  Need for a predictable flow to the day</a:t>
            </a:r>
          </a:p>
          <a:p>
            <a:pPr lvl="1"/>
            <a:r>
              <a:rPr lang="en-US" sz="2000" dirty="0"/>
              <a:t>D.  Comfort with managing unpredictable challenges.</a:t>
            </a:r>
          </a:p>
        </p:txBody>
      </p:sp>
    </p:spTree>
    <p:extLst>
      <p:ext uri="{BB962C8B-B14F-4D97-AF65-F5344CB8AC3E}">
        <p14:creationId xmlns:p14="http://schemas.microsoft.com/office/powerpoint/2010/main" val="31174367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3E6D-9E93-3E65-3830-B054CB424A7A}"/>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985D94E-C8B5-6835-9F8C-49EA05FF27F3}"/>
              </a:ext>
            </a:extLst>
          </p:cNvPr>
          <p:cNvSpPr>
            <a:spLocks noGrp="1"/>
          </p:cNvSpPr>
          <p:nvPr>
            <p:ph idx="1"/>
          </p:nvPr>
        </p:nvSpPr>
        <p:spPr/>
        <p:txBody>
          <a:bodyPr>
            <a:normAutofit/>
          </a:bodyPr>
          <a:lstStyle/>
          <a:p>
            <a:r>
              <a:rPr lang="en-US" sz="2000" dirty="0"/>
              <a:t>2.  What is the most important communication strategy in a behavior 	    health facility?</a:t>
            </a:r>
          </a:p>
          <a:p>
            <a:pPr lvl="1"/>
            <a:r>
              <a:rPr lang="en-US" sz="2000" dirty="0"/>
              <a:t>A.  Limiting communication to avoid overwhelming staff.</a:t>
            </a:r>
          </a:p>
          <a:p>
            <a:pPr lvl="1"/>
            <a:r>
              <a:rPr lang="en-US" sz="2000" dirty="0"/>
              <a:t>B   Over-communicating to ensure everyone is updated on  	 	   	   challenges.</a:t>
            </a:r>
          </a:p>
          <a:p>
            <a:pPr lvl="1"/>
            <a:r>
              <a:rPr lang="en-US" sz="2000" dirty="0"/>
              <a:t>C.  Sharing updates only during weekly meetings.</a:t>
            </a:r>
          </a:p>
          <a:p>
            <a:pPr lvl="1"/>
            <a:r>
              <a:rPr lang="en-US" sz="2000" dirty="0"/>
              <a:t>D.  Rely on written memos for communication.</a:t>
            </a:r>
          </a:p>
        </p:txBody>
      </p:sp>
    </p:spTree>
    <p:extLst>
      <p:ext uri="{BB962C8B-B14F-4D97-AF65-F5344CB8AC3E}">
        <p14:creationId xmlns:p14="http://schemas.microsoft.com/office/powerpoint/2010/main" val="422471800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BE3D-1A33-AA73-1E5B-FADDCB37D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98276-1CC5-33C5-0ACF-DF82E6FABDD7}"/>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6F11DB05-4A0A-220A-628A-5EC5FC14DF2D}"/>
              </a:ext>
            </a:extLst>
          </p:cNvPr>
          <p:cNvSpPr>
            <a:spLocks noGrp="1"/>
          </p:cNvSpPr>
          <p:nvPr>
            <p:ph idx="1"/>
          </p:nvPr>
        </p:nvSpPr>
        <p:spPr/>
        <p:txBody>
          <a:bodyPr>
            <a:normAutofit/>
          </a:bodyPr>
          <a:lstStyle/>
          <a:p>
            <a:r>
              <a:rPr lang="en-US" sz="2000" dirty="0"/>
              <a:t>2.  What is the most important communication strategy in a behavior 	    health facility?</a:t>
            </a:r>
          </a:p>
          <a:p>
            <a:pPr lvl="1"/>
            <a:r>
              <a:rPr lang="en-US" sz="2000" dirty="0"/>
              <a:t>A.  Limiting communication to avoid overwhelming staff.</a:t>
            </a:r>
          </a:p>
          <a:p>
            <a:pPr lvl="1"/>
            <a:r>
              <a:rPr lang="en-US" sz="2000" b="1" dirty="0"/>
              <a:t>B   Over-communicating to ensure everyone is updated on  	 	   challenges.</a:t>
            </a:r>
          </a:p>
          <a:p>
            <a:pPr lvl="1"/>
            <a:r>
              <a:rPr lang="en-US" sz="2000" dirty="0"/>
              <a:t>C.  Sharing updates only during weekly meetings.</a:t>
            </a:r>
          </a:p>
          <a:p>
            <a:pPr lvl="1"/>
            <a:r>
              <a:rPr lang="en-US" sz="2000" dirty="0"/>
              <a:t>D.  Rely on written memos for communication.</a:t>
            </a:r>
          </a:p>
        </p:txBody>
      </p:sp>
    </p:spTree>
    <p:extLst>
      <p:ext uri="{BB962C8B-B14F-4D97-AF65-F5344CB8AC3E}">
        <p14:creationId xmlns:p14="http://schemas.microsoft.com/office/powerpoint/2010/main" val="13109359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DD1A9-F6A9-4269-437E-B4744A2D1E11}"/>
              </a:ext>
            </a:extLst>
          </p:cNvPr>
          <p:cNvSpPr>
            <a:spLocks noGrp="1"/>
          </p:cNvSpPr>
          <p:nvPr>
            <p:ph type="title"/>
          </p:nvPr>
        </p:nvSpPr>
        <p:spPr>
          <a:xfrm>
            <a:off x="677334" y="609600"/>
            <a:ext cx="8596668" cy="941294"/>
          </a:xfrm>
        </p:spPr>
        <p:txBody>
          <a:bodyPr/>
          <a:lstStyle/>
          <a:p>
            <a:r>
              <a:rPr lang="en-US" dirty="0"/>
              <a:t>Knowledge Check</a:t>
            </a:r>
          </a:p>
        </p:txBody>
      </p:sp>
      <p:sp>
        <p:nvSpPr>
          <p:cNvPr id="3" name="Content Placeholder 2">
            <a:extLst>
              <a:ext uri="{FF2B5EF4-FFF2-40B4-BE49-F238E27FC236}">
                <a16:creationId xmlns:a16="http://schemas.microsoft.com/office/drawing/2014/main" id="{2B575E07-161D-9622-162D-AE679824CDE4}"/>
              </a:ext>
            </a:extLst>
          </p:cNvPr>
          <p:cNvSpPr>
            <a:spLocks noGrp="1"/>
          </p:cNvSpPr>
          <p:nvPr>
            <p:ph idx="1"/>
          </p:nvPr>
        </p:nvSpPr>
        <p:spPr>
          <a:xfrm>
            <a:off x="677334" y="1828895"/>
            <a:ext cx="8596668" cy="3880773"/>
          </a:xfrm>
        </p:spPr>
        <p:txBody>
          <a:bodyPr>
            <a:normAutofit/>
          </a:bodyPr>
          <a:lstStyle/>
          <a:p>
            <a:r>
              <a:rPr lang="en-US" sz="2000" dirty="0"/>
              <a:t>3.  What is a common challenge faced by the housekeeping 	 	 	 	   department in behavior health facilities?</a:t>
            </a:r>
          </a:p>
          <a:p>
            <a:pPr lvl="1"/>
            <a:r>
              <a:rPr lang="en-US" sz="2000" dirty="0"/>
              <a:t>A.  Residents refusing to participate in activities.</a:t>
            </a:r>
          </a:p>
          <a:p>
            <a:pPr lvl="1"/>
            <a:r>
              <a:rPr lang="en-US" sz="2000" dirty="0"/>
              <a:t>B.  Residents hoarding items and struggling with cleanliness.</a:t>
            </a:r>
          </a:p>
          <a:p>
            <a:pPr lvl="1"/>
            <a:r>
              <a:rPr lang="en-US" sz="2000" dirty="0"/>
              <a:t>C.  Residents generating excessive laundry.</a:t>
            </a:r>
          </a:p>
          <a:p>
            <a:pPr lvl="1"/>
            <a:r>
              <a:rPr lang="en-US" sz="2000" dirty="0"/>
              <a:t>D.  Residents being non-compliant with therapy services.</a:t>
            </a:r>
          </a:p>
        </p:txBody>
      </p:sp>
    </p:spTree>
    <p:extLst>
      <p:ext uri="{BB962C8B-B14F-4D97-AF65-F5344CB8AC3E}">
        <p14:creationId xmlns:p14="http://schemas.microsoft.com/office/powerpoint/2010/main" val="4127272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53B5-F056-0CB0-8E03-C5691094FBEA}"/>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C5DA5D7C-0DDB-9E0D-2004-60A3D4E28518}"/>
              </a:ext>
            </a:extLst>
          </p:cNvPr>
          <p:cNvSpPr>
            <a:spLocks noGrp="1"/>
          </p:cNvSpPr>
          <p:nvPr>
            <p:ph idx="1"/>
          </p:nvPr>
        </p:nvSpPr>
        <p:spPr/>
        <p:txBody>
          <a:bodyPr/>
          <a:lstStyle/>
          <a:p>
            <a:r>
              <a:rPr lang="en-US" dirty="0"/>
              <a:t>Welcome</a:t>
            </a:r>
          </a:p>
          <a:p>
            <a:r>
              <a:rPr lang="en-US" dirty="0"/>
              <a:t>Introduction of Speaker/Instructor</a:t>
            </a:r>
          </a:p>
          <a:p>
            <a:r>
              <a:rPr lang="en-US" dirty="0"/>
              <a:t>Housekeeping Items</a:t>
            </a:r>
          </a:p>
          <a:p>
            <a:pPr lvl="1"/>
            <a:r>
              <a:rPr lang="en-US" dirty="0"/>
              <a:t>Class schedule</a:t>
            </a:r>
          </a:p>
          <a:p>
            <a:pPr lvl="1"/>
            <a:r>
              <a:rPr lang="en-US" dirty="0"/>
              <a:t>Review of Training Materials</a:t>
            </a:r>
          </a:p>
          <a:p>
            <a:pPr lvl="1"/>
            <a:r>
              <a:rPr lang="en-US" dirty="0"/>
              <a:t>Breaks</a:t>
            </a:r>
          </a:p>
          <a:p>
            <a:pPr lvl="1"/>
            <a:r>
              <a:rPr lang="en-US" dirty="0"/>
              <a:t>Restrooms</a:t>
            </a:r>
          </a:p>
          <a:p>
            <a:pPr lvl="1"/>
            <a:r>
              <a:rPr lang="en-US" dirty="0"/>
              <a:t>Lunch</a:t>
            </a:r>
          </a:p>
        </p:txBody>
      </p:sp>
    </p:spTree>
    <p:extLst>
      <p:ext uri="{BB962C8B-B14F-4D97-AF65-F5344CB8AC3E}">
        <p14:creationId xmlns:p14="http://schemas.microsoft.com/office/powerpoint/2010/main" val="2982024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A003F-05D2-E2D0-1DD7-ECDA2AFAC988}"/>
              </a:ext>
            </a:extLst>
          </p:cNvPr>
          <p:cNvSpPr>
            <a:spLocks noGrp="1"/>
          </p:cNvSpPr>
          <p:nvPr>
            <p:ph type="title"/>
          </p:nvPr>
        </p:nvSpPr>
        <p:spPr/>
        <p:txBody>
          <a:bodyPr/>
          <a:lstStyle/>
          <a:p>
            <a:r>
              <a:rPr lang="en-US" dirty="0"/>
              <a:t>Serious Mental Illness -- Defined</a:t>
            </a:r>
          </a:p>
        </p:txBody>
      </p:sp>
      <p:sp>
        <p:nvSpPr>
          <p:cNvPr id="5" name="Content Placeholder 4">
            <a:extLst>
              <a:ext uri="{FF2B5EF4-FFF2-40B4-BE49-F238E27FC236}">
                <a16:creationId xmlns:a16="http://schemas.microsoft.com/office/drawing/2014/main" id="{4561B3A5-DEE7-DA7A-7FC5-793FD384CAEB}"/>
              </a:ext>
            </a:extLst>
          </p:cNvPr>
          <p:cNvSpPr>
            <a:spLocks noGrp="1"/>
          </p:cNvSpPr>
          <p:nvPr>
            <p:ph idx="1"/>
          </p:nvPr>
        </p:nvSpPr>
        <p:spPr>
          <a:xfrm>
            <a:off x="677334" y="1425389"/>
            <a:ext cx="8596668" cy="4615974"/>
          </a:xfrm>
        </p:spPr>
        <p:txBody>
          <a:bodyPr>
            <a:normAutofit/>
          </a:bodyPr>
          <a:lstStyle/>
          <a:p>
            <a:r>
              <a:rPr lang="en-US" sz="2400" dirty="0"/>
              <a:t>Serious Mental Illness (SMI) is a term used to designate  a subset of psychiatric disorders that are particularly severe, persistent and disruptive to basic life functioning.</a:t>
            </a:r>
          </a:p>
          <a:p>
            <a:r>
              <a:rPr lang="en-US" sz="2400" dirty="0"/>
              <a:t>These conditions inflict a substantial burden on affected individuals, their families, healthcare systems and communities at large.</a:t>
            </a:r>
          </a:p>
          <a:p>
            <a:r>
              <a:rPr lang="en-US" sz="2400" dirty="0"/>
              <a:t>Understanding what SMI is helps care providers to create programs and facilities that are specifically designed to meet the needs of this often-challenging population.</a:t>
            </a:r>
          </a:p>
          <a:p>
            <a:r>
              <a:rPr lang="en-US" sz="2400" dirty="0"/>
              <a:t>Does not include diagnoses that are associated with a developmental disorder or substance abuse disorders</a:t>
            </a:r>
          </a:p>
        </p:txBody>
      </p:sp>
    </p:spTree>
    <p:extLst>
      <p:ext uri="{BB962C8B-B14F-4D97-AF65-F5344CB8AC3E}">
        <p14:creationId xmlns:p14="http://schemas.microsoft.com/office/powerpoint/2010/main" val="388659711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481D-047F-50F5-0303-724B894E4F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CCB94-D904-7751-1E12-7A9900F60E5C}"/>
              </a:ext>
            </a:extLst>
          </p:cNvPr>
          <p:cNvSpPr>
            <a:spLocks noGrp="1"/>
          </p:cNvSpPr>
          <p:nvPr>
            <p:ph type="title"/>
          </p:nvPr>
        </p:nvSpPr>
        <p:spPr>
          <a:xfrm>
            <a:off x="677334" y="609600"/>
            <a:ext cx="8596668" cy="941294"/>
          </a:xfrm>
        </p:spPr>
        <p:txBody>
          <a:bodyPr/>
          <a:lstStyle/>
          <a:p>
            <a:r>
              <a:rPr lang="en-US" dirty="0"/>
              <a:t>Knowledge Check</a:t>
            </a:r>
          </a:p>
        </p:txBody>
      </p:sp>
      <p:sp>
        <p:nvSpPr>
          <p:cNvPr id="3" name="Content Placeholder 2">
            <a:extLst>
              <a:ext uri="{FF2B5EF4-FFF2-40B4-BE49-F238E27FC236}">
                <a16:creationId xmlns:a16="http://schemas.microsoft.com/office/drawing/2014/main" id="{F07FAF7C-23A4-38A3-1209-B0989AC6BCE7}"/>
              </a:ext>
            </a:extLst>
          </p:cNvPr>
          <p:cNvSpPr>
            <a:spLocks noGrp="1"/>
          </p:cNvSpPr>
          <p:nvPr>
            <p:ph idx="1"/>
          </p:nvPr>
        </p:nvSpPr>
        <p:spPr>
          <a:xfrm>
            <a:off x="677334" y="1828895"/>
            <a:ext cx="8596668" cy="3880773"/>
          </a:xfrm>
        </p:spPr>
        <p:txBody>
          <a:bodyPr>
            <a:normAutofit/>
          </a:bodyPr>
          <a:lstStyle/>
          <a:p>
            <a:r>
              <a:rPr lang="en-US" sz="2000" dirty="0"/>
              <a:t>3.  What is a common challenge faced by the housekeeping 	 	 	 	   department in behavior health facilities?</a:t>
            </a:r>
          </a:p>
          <a:p>
            <a:pPr lvl="1"/>
            <a:r>
              <a:rPr lang="en-US" sz="2000" dirty="0"/>
              <a:t>A.  Residents refusing to participate in activities.</a:t>
            </a:r>
          </a:p>
          <a:p>
            <a:pPr lvl="1"/>
            <a:r>
              <a:rPr lang="en-US" sz="2000" b="1" dirty="0"/>
              <a:t>B.  Residents hoarding items and struggling with cleanliness.</a:t>
            </a:r>
          </a:p>
          <a:p>
            <a:pPr lvl="1"/>
            <a:r>
              <a:rPr lang="en-US" sz="2000" dirty="0"/>
              <a:t>C.  Residents generating excessive laundry.</a:t>
            </a:r>
          </a:p>
          <a:p>
            <a:pPr lvl="1"/>
            <a:r>
              <a:rPr lang="en-US" sz="2000" dirty="0"/>
              <a:t>D.  Residents being non-compliant with therapy services.</a:t>
            </a:r>
          </a:p>
        </p:txBody>
      </p:sp>
    </p:spTree>
    <p:extLst>
      <p:ext uri="{BB962C8B-B14F-4D97-AF65-F5344CB8AC3E}">
        <p14:creationId xmlns:p14="http://schemas.microsoft.com/office/powerpoint/2010/main" val="355457750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79E34-57A4-B6E3-B611-515BBC775712}"/>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BBA88DB7-9311-977E-1913-A85FEA0B7517}"/>
              </a:ext>
            </a:extLst>
          </p:cNvPr>
          <p:cNvSpPr>
            <a:spLocks noGrp="1"/>
          </p:cNvSpPr>
          <p:nvPr>
            <p:ph idx="1"/>
          </p:nvPr>
        </p:nvSpPr>
        <p:spPr/>
        <p:txBody>
          <a:bodyPr/>
          <a:lstStyle/>
          <a:p>
            <a:r>
              <a:rPr lang="en-US" dirty="0"/>
              <a:t>4</a:t>
            </a:r>
            <a:r>
              <a:rPr lang="en-US" sz="2000" dirty="0"/>
              <a:t>.  What should be prioritized when discussing end-of-life care for   	    	   behavior residents?</a:t>
            </a:r>
          </a:p>
          <a:p>
            <a:pPr lvl="1"/>
            <a:r>
              <a:rPr lang="en-US" sz="2000" dirty="0"/>
              <a:t>A.  Waiting until the resident is critically ill to discuss advanced  	  	   directives?</a:t>
            </a:r>
          </a:p>
          <a:p>
            <a:pPr lvl="1"/>
            <a:r>
              <a:rPr lang="en-US" sz="2000" dirty="0"/>
              <a:t>B.  Ensuring funeral home preferences are decided in advance.</a:t>
            </a:r>
          </a:p>
          <a:p>
            <a:pPr lvl="1"/>
            <a:r>
              <a:rPr lang="en-US" sz="2000" dirty="0"/>
              <a:t>C.  Avoiding hospice care to minimize disruptions.</a:t>
            </a:r>
          </a:p>
          <a:p>
            <a:pPr lvl="1"/>
            <a:r>
              <a:rPr lang="en-US" sz="2000" dirty="0"/>
              <a:t>D.  Relying on guardians to make decisions after the resident’s 	  	   death.</a:t>
            </a:r>
          </a:p>
        </p:txBody>
      </p:sp>
    </p:spTree>
    <p:extLst>
      <p:ext uri="{BB962C8B-B14F-4D97-AF65-F5344CB8AC3E}">
        <p14:creationId xmlns:p14="http://schemas.microsoft.com/office/powerpoint/2010/main" val="131402366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46D0E-86EF-5F57-D93B-BD747943C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A7E23-33A0-5BF3-15BD-1755D49314C4}"/>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FC34B287-3FC6-2E20-5315-C559E6D56B17}"/>
              </a:ext>
            </a:extLst>
          </p:cNvPr>
          <p:cNvSpPr>
            <a:spLocks noGrp="1"/>
          </p:cNvSpPr>
          <p:nvPr>
            <p:ph idx="1"/>
          </p:nvPr>
        </p:nvSpPr>
        <p:spPr/>
        <p:txBody>
          <a:bodyPr/>
          <a:lstStyle/>
          <a:p>
            <a:r>
              <a:rPr lang="en-US" dirty="0"/>
              <a:t>4</a:t>
            </a:r>
            <a:r>
              <a:rPr lang="en-US" sz="2000" dirty="0"/>
              <a:t>.  What should be prioritized when discussing end-of-life care for   	    	   behavior residents?</a:t>
            </a:r>
          </a:p>
          <a:p>
            <a:pPr lvl="1"/>
            <a:r>
              <a:rPr lang="en-US" sz="2000" dirty="0"/>
              <a:t>A.  Waiting until the resident is critically ill to discuss advanced  	  	   directives?</a:t>
            </a:r>
          </a:p>
          <a:p>
            <a:pPr lvl="1"/>
            <a:r>
              <a:rPr lang="en-US" sz="2000" b="1" dirty="0"/>
              <a:t>B.  Ensuring funeral home preferences are decided in advance.</a:t>
            </a:r>
          </a:p>
          <a:p>
            <a:pPr lvl="1"/>
            <a:r>
              <a:rPr lang="en-US" sz="2000" dirty="0"/>
              <a:t>C.  Avoiding hospice care to minimize disruptions.</a:t>
            </a:r>
          </a:p>
          <a:p>
            <a:pPr lvl="1"/>
            <a:r>
              <a:rPr lang="en-US" sz="2000" dirty="0"/>
              <a:t>D.  Relying on guardians to make decisions after the resident’s 	  	   death.</a:t>
            </a:r>
          </a:p>
        </p:txBody>
      </p:sp>
    </p:spTree>
    <p:extLst>
      <p:ext uri="{BB962C8B-B14F-4D97-AF65-F5344CB8AC3E}">
        <p14:creationId xmlns:p14="http://schemas.microsoft.com/office/powerpoint/2010/main" val="177124151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9B42-07D6-3E22-6640-07E7FF36F336}"/>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13957B42-A778-D331-F4C0-35337DD084C2}"/>
              </a:ext>
            </a:extLst>
          </p:cNvPr>
          <p:cNvSpPr>
            <a:spLocks noGrp="1"/>
          </p:cNvSpPr>
          <p:nvPr>
            <p:ph idx="1"/>
          </p:nvPr>
        </p:nvSpPr>
        <p:spPr/>
        <p:txBody>
          <a:bodyPr/>
          <a:lstStyle/>
          <a:p>
            <a:r>
              <a:rPr lang="en-US" sz="2000" dirty="0"/>
              <a:t>5.  What is a recommended approach for managing intimacy between 	    male and female residents?</a:t>
            </a:r>
          </a:p>
          <a:p>
            <a:pPr lvl="1"/>
            <a:r>
              <a:rPr lang="en-US" sz="2000" dirty="0"/>
              <a:t>A.  Prohibit all interactions between male and female residents.</a:t>
            </a:r>
          </a:p>
          <a:p>
            <a:pPr lvl="1"/>
            <a:r>
              <a:rPr lang="en-US" sz="2000" dirty="0"/>
              <a:t>B.  Ignore intimacy-related behaviors to avoid conflict.</a:t>
            </a:r>
          </a:p>
          <a:p>
            <a:pPr lvl="1"/>
            <a:r>
              <a:rPr lang="en-US" sz="2000" dirty="0"/>
              <a:t>C.  Develop clear policies and explore medical options like birth  	 	   control or	 medications to minimize sexual aggression.</a:t>
            </a:r>
          </a:p>
          <a:p>
            <a:pPr lvl="1"/>
            <a:r>
              <a:rPr lang="en-US" sz="2000" dirty="0"/>
              <a:t>D.  Allow unrestricted relationships between residents.</a:t>
            </a:r>
          </a:p>
          <a:p>
            <a:endParaRPr lang="en-US" dirty="0"/>
          </a:p>
        </p:txBody>
      </p:sp>
    </p:spTree>
    <p:extLst>
      <p:ext uri="{BB962C8B-B14F-4D97-AF65-F5344CB8AC3E}">
        <p14:creationId xmlns:p14="http://schemas.microsoft.com/office/powerpoint/2010/main" val="132791908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0B3AF-744F-B8DC-AF99-6D6BAC070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095F4-42E8-0449-506B-C0E1C5A6A08A}"/>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C173DC25-0C41-C1E1-496D-DC7DBFBF6FC9}"/>
              </a:ext>
            </a:extLst>
          </p:cNvPr>
          <p:cNvSpPr>
            <a:spLocks noGrp="1"/>
          </p:cNvSpPr>
          <p:nvPr>
            <p:ph idx="1"/>
          </p:nvPr>
        </p:nvSpPr>
        <p:spPr/>
        <p:txBody>
          <a:bodyPr/>
          <a:lstStyle/>
          <a:p>
            <a:r>
              <a:rPr lang="en-US" sz="2000" dirty="0"/>
              <a:t>5.  What is a recommended approach for managing intimacy between 	    male and female residents?</a:t>
            </a:r>
          </a:p>
          <a:p>
            <a:pPr lvl="1"/>
            <a:r>
              <a:rPr lang="en-US" sz="2000" dirty="0"/>
              <a:t>A.  Prohibit all interactions between male and female residents.</a:t>
            </a:r>
          </a:p>
          <a:p>
            <a:pPr lvl="1"/>
            <a:r>
              <a:rPr lang="en-US" sz="2000" dirty="0"/>
              <a:t>B.  Ignore intimacy-related behaviors to avoid conflict.</a:t>
            </a:r>
          </a:p>
          <a:p>
            <a:pPr lvl="1"/>
            <a:r>
              <a:rPr lang="en-US" sz="2000" b="1" dirty="0"/>
              <a:t>C.  Develop clear policies and explore medical options like birth  	   control or medications to minimize sexual aggression.</a:t>
            </a:r>
          </a:p>
          <a:p>
            <a:pPr lvl="1"/>
            <a:r>
              <a:rPr lang="en-US" sz="2000" dirty="0"/>
              <a:t>D.  Allow unrestricted relationships between residents.</a:t>
            </a:r>
          </a:p>
          <a:p>
            <a:pPr marL="0" indent="0">
              <a:buNone/>
            </a:pPr>
            <a:endParaRPr lang="en-US" dirty="0"/>
          </a:p>
        </p:txBody>
      </p:sp>
    </p:spTree>
    <p:extLst>
      <p:ext uri="{BB962C8B-B14F-4D97-AF65-F5344CB8AC3E}">
        <p14:creationId xmlns:p14="http://schemas.microsoft.com/office/powerpoint/2010/main" val="100978699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2D112-7B03-7384-EF5B-677EB5CBEC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17D2E73-D6AA-53D4-6B4B-05557F1E2875}"/>
              </a:ext>
            </a:extLst>
          </p:cNvPr>
          <p:cNvPicPr>
            <a:picLocks noChangeAspect="1"/>
          </p:cNvPicPr>
          <p:nvPr/>
        </p:nvPicPr>
        <p:blipFill>
          <a:blip r:embed="rId3"/>
          <a:stretch>
            <a:fillRect/>
          </a:stretch>
        </p:blipFill>
        <p:spPr>
          <a:xfrm>
            <a:off x="0" y="0"/>
            <a:ext cx="12192000" cy="6858001"/>
          </a:xfrm>
          <a:prstGeom prst="rect">
            <a:avLst/>
          </a:prstGeom>
        </p:spPr>
      </p:pic>
    </p:spTree>
    <p:extLst>
      <p:ext uri="{BB962C8B-B14F-4D97-AF65-F5344CB8AC3E}">
        <p14:creationId xmlns:p14="http://schemas.microsoft.com/office/powerpoint/2010/main" val="404060960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5D02-FDC7-9CFC-45C4-C95EFF19E15E}"/>
              </a:ext>
            </a:extLst>
          </p:cNvPr>
          <p:cNvSpPr>
            <a:spLocks noGrp="1"/>
          </p:cNvSpPr>
          <p:nvPr>
            <p:ph type="title"/>
          </p:nvPr>
        </p:nvSpPr>
        <p:spPr/>
        <p:txBody>
          <a:bodyPr/>
          <a:lstStyle/>
          <a:p>
            <a:r>
              <a:rPr lang="en-US" dirty="0"/>
              <a:t>Module 11</a:t>
            </a:r>
          </a:p>
        </p:txBody>
      </p:sp>
      <p:sp>
        <p:nvSpPr>
          <p:cNvPr id="3" name="Text Placeholder 2">
            <a:extLst>
              <a:ext uri="{FF2B5EF4-FFF2-40B4-BE49-F238E27FC236}">
                <a16:creationId xmlns:a16="http://schemas.microsoft.com/office/drawing/2014/main" id="{510084BF-0CDE-86AC-3669-ECDB7E83EAE8}"/>
              </a:ext>
            </a:extLst>
          </p:cNvPr>
          <p:cNvSpPr>
            <a:spLocks noGrp="1"/>
          </p:cNvSpPr>
          <p:nvPr>
            <p:ph type="body" idx="1"/>
          </p:nvPr>
        </p:nvSpPr>
        <p:spPr/>
        <p:txBody>
          <a:bodyPr/>
          <a:lstStyle/>
          <a:p>
            <a:r>
              <a:rPr lang="en-US" dirty="0"/>
              <a:t>Wrap Up</a:t>
            </a:r>
          </a:p>
        </p:txBody>
      </p:sp>
    </p:spTree>
    <p:extLst>
      <p:ext uri="{BB962C8B-B14F-4D97-AF65-F5344CB8AC3E}">
        <p14:creationId xmlns:p14="http://schemas.microsoft.com/office/powerpoint/2010/main" val="17895419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CE12A-0055-489D-CB63-2242EF9DFB9D}"/>
              </a:ext>
            </a:extLst>
          </p:cNvPr>
          <p:cNvPicPr>
            <a:picLocks noChangeAspect="1"/>
          </p:cNvPicPr>
          <p:nvPr/>
        </p:nvPicPr>
        <p:blipFill>
          <a:blip r:embed="rId3"/>
          <a:stretch>
            <a:fillRect/>
          </a:stretch>
        </p:blipFill>
        <p:spPr>
          <a:xfrm>
            <a:off x="0" y="1"/>
            <a:ext cx="12191999" cy="6858000"/>
          </a:xfrm>
          <a:prstGeom prst="rect">
            <a:avLst/>
          </a:prstGeom>
        </p:spPr>
      </p:pic>
    </p:spTree>
    <p:extLst>
      <p:ext uri="{BB962C8B-B14F-4D97-AF65-F5344CB8AC3E}">
        <p14:creationId xmlns:p14="http://schemas.microsoft.com/office/powerpoint/2010/main" val="313967214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E944-DB59-2511-F049-E08B21BD9250}"/>
              </a:ext>
            </a:extLst>
          </p:cNvPr>
          <p:cNvSpPr>
            <a:spLocks noGrp="1"/>
          </p:cNvSpPr>
          <p:nvPr>
            <p:ph type="title"/>
          </p:nvPr>
        </p:nvSpPr>
        <p:spPr>
          <a:xfrm>
            <a:off x="677334" y="609600"/>
            <a:ext cx="8596668" cy="797859"/>
          </a:xfrm>
        </p:spPr>
        <p:txBody>
          <a:bodyPr/>
          <a:lstStyle/>
          <a:p>
            <a:r>
              <a:rPr lang="en-US" dirty="0"/>
              <a:t>Story Context</a:t>
            </a:r>
          </a:p>
        </p:txBody>
      </p:sp>
      <p:sp>
        <p:nvSpPr>
          <p:cNvPr id="3" name="Content Placeholder 2">
            <a:extLst>
              <a:ext uri="{FF2B5EF4-FFF2-40B4-BE49-F238E27FC236}">
                <a16:creationId xmlns:a16="http://schemas.microsoft.com/office/drawing/2014/main" id="{F9ED8241-D80A-60AA-AC06-81A13C6FEE83}"/>
              </a:ext>
            </a:extLst>
          </p:cNvPr>
          <p:cNvSpPr>
            <a:spLocks noGrp="1"/>
          </p:cNvSpPr>
          <p:nvPr>
            <p:ph idx="1"/>
          </p:nvPr>
        </p:nvSpPr>
        <p:spPr>
          <a:xfrm>
            <a:off x="677334" y="1299883"/>
            <a:ext cx="8596668" cy="5387788"/>
          </a:xfrm>
        </p:spPr>
        <p:txBody>
          <a:bodyPr>
            <a:normAutofit/>
          </a:bodyPr>
          <a:lstStyle/>
          <a:p>
            <a:r>
              <a:rPr lang="en-US" dirty="0"/>
              <a:t>The island of Misfit Toys is one of the most poignant and beloved elements of the 1964 movie Rudolph the Red-Nosed Reindeer.</a:t>
            </a:r>
          </a:p>
          <a:p>
            <a:r>
              <a:rPr lang="en-US" dirty="0"/>
              <a:t>It is a powerful metaphor for what we do, in who we serve in our behavior health settings everyday.</a:t>
            </a:r>
          </a:p>
          <a:p>
            <a:r>
              <a:rPr lang="en-US" dirty="0"/>
              <a:t>In the film, Rudolph, Hermey the elf (who wants to be a dentist), and Yukon Cornelius stumble upon the Island of Misfit Toys during their journey.</a:t>
            </a:r>
          </a:p>
          <a:p>
            <a:r>
              <a:rPr lang="en-US" dirty="0"/>
              <a:t>The island is inhabited by toys that are considered flawed or unwanted.</a:t>
            </a:r>
          </a:p>
          <a:p>
            <a:pPr lvl="1"/>
            <a:r>
              <a:rPr lang="en-US" dirty="0"/>
              <a:t>Charlie-in-the-box (not Jack-in-the-box)</a:t>
            </a:r>
          </a:p>
          <a:p>
            <a:pPr lvl="1"/>
            <a:r>
              <a:rPr lang="en-US" dirty="0"/>
              <a:t>A train with square wheels</a:t>
            </a:r>
          </a:p>
          <a:p>
            <a:pPr lvl="1"/>
            <a:r>
              <a:rPr lang="en-US" dirty="0"/>
              <a:t>A bird that swims instead of flies</a:t>
            </a:r>
          </a:p>
          <a:p>
            <a:pPr lvl="1"/>
            <a:r>
              <a:rPr lang="en-US" dirty="0"/>
              <a:t>A cowboy who rides an ostrich</a:t>
            </a:r>
          </a:p>
          <a:p>
            <a:pPr lvl="1"/>
            <a:r>
              <a:rPr lang="en-US" dirty="0"/>
              <a:t>A doll named Dolly whose emotional trauma makes her feel unlovable</a:t>
            </a:r>
          </a:p>
          <a:p>
            <a:r>
              <a:rPr lang="en-US" dirty="0"/>
              <a:t>The island is ruled by King </a:t>
            </a:r>
            <a:r>
              <a:rPr lang="en-US" dirty="0" err="1"/>
              <a:t>Moonracer</a:t>
            </a:r>
            <a:r>
              <a:rPr lang="en-US" dirty="0"/>
              <a:t>, a majestic winged lion who flies around the world each night looking for unloved toys to bring to the island.</a:t>
            </a:r>
          </a:p>
        </p:txBody>
      </p:sp>
    </p:spTree>
    <p:extLst>
      <p:ext uri="{BB962C8B-B14F-4D97-AF65-F5344CB8AC3E}">
        <p14:creationId xmlns:p14="http://schemas.microsoft.com/office/powerpoint/2010/main" val="173924661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B38B-A056-9886-1102-1E5F714A48F5}"/>
              </a:ext>
            </a:extLst>
          </p:cNvPr>
          <p:cNvSpPr>
            <a:spLocks noGrp="1"/>
          </p:cNvSpPr>
          <p:nvPr>
            <p:ph type="title"/>
          </p:nvPr>
        </p:nvSpPr>
        <p:spPr/>
        <p:txBody>
          <a:bodyPr/>
          <a:lstStyle/>
          <a:p>
            <a:r>
              <a:rPr lang="en-US" dirty="0"/>
              <a:t>Themes</a:t>
            </a:r>
          </a:p>
        </p:txBody>
      </p:sp>
      <p:sp>
        <p:nvSpPr>
          <p:cNvPr id="3" name="Content Placeholder 2">
            <a:extLst>
              <a:ext uri="{FF2B5EF4-FFF2-40B4-BE49-F238E27FC236}">
                <a16:creationId xmlns:a16="http://schemas.microsoft.com/office/drawing/2014/main" id="{96812C7E-0C0F-63F6-EE62-FD61A9B77F99}"/>
              </a:ext>
            </a:extLst>
          </p:cNvPr>
          <p:cNvSpPr>
            <a:spLocks noGrp="1"/>
          </p:cNvSpPr>
          <p:nvPr>
            <p:ph idx="1"/>
          </p:nvPr>
        </p:nvSpPr>
        <p:spPr>
          <a:xfrm>
            <a:off x="677334" y="1281953"/>
            <a:ext cx="8596668" cy="4759409"/>
          </a:xfrm>
        </p:spPr>
        <p:txBody>
          <a:bodyPr/>
          <a:lstStyle/>
          <a:p>
            <a:r>
              <a:rPr lang="en-US" dirty="0"/>
              <a:t>Alienation and Belonging</a:t>
            </a:r>
          </a:p>
          <a:p>
            <a:pPr lvl="1"/>
            <a:r>
              <a:rPr lang="en-US" dirty="0"/>
              <a:t>Each toy is cast aside for being different, echoing Rudolph’s rejection due to his glowing red nose.</a:t>
            </a:r>
          </a:p>
          <a:p>
            <a:pPr lvl="1"/>
            <a:r>
              <a:rPr lang="en-US" dirty="0"/>
              <a:t>Our residents have missed out on so many resources and opportunities simply because they have serious mental illness.</a:t>
            </a:r>
          </a:p>
          <a:p>
            <a:pPr lvl="1"/>
            <a:r>
              <a:rPr lang="en-US" dirty="0"/>
              <a:t>They get tossed around from place to place because they “don’t fit in.”</a:t>
            </a:r>
          </a:p>
        </p:txBody>
      </p:sp>
      <p:pic>
        <p:nvPicPr>
          <p:cNvPr id="4" name="Picture 3">
            <a:extLst>
              <a:ext uri="{FF2B5EF4-FFF2-40B4-BE49-F238E27FC236}">
                <a16:creationId xmlns:a16="http://schemas.microsoft.com/office/drawing/2014/main" id="{27E19E15-767C-3CA7-A5D9-6761335CBB9E}"/>
              </a:ext>
            </a:extLst>
          </p:cNvPr>
          <p:cNvPicPr>
            <a:picLocks noChangeAspect="1"/>
          </p:cNvPicPr>
          <p:nvPr/>
        </p:nvPicPr>
        <p:blipFill>
          <a:blip r:embed="rId3"/>
          <a:stretch>
            <a:fillRect/>
          </a:stretch>
        </p:blipFill>
        <p:spPr>
          <a:xfrm>
            <a:off x="2826927" y="3429000"/>
            <a:ext cx="4297481" cy="2819400"/>
          </a:xfrm>
          <a:prstGeom prst="rect">
            <a:avLst/>
          </a:prstGeom>
        </p:spPr>
      </p:pic>
    </p:spTree>
    <p:extLst>
      <p:ext uri="{BB962C8B-B14F-4D97-AF65-F5344CB8AC3E}">
        <p14:creationId xmlns:p14="http://schemas.microsoft.com/office/powerpoint/2010/main" val="2106520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AF9D2-E844-76D2-1ACA-DF3D754F0B9D}"/>
              </a:ext>
            </a:extLst>
          </p:cNvPr>
          <p:cNvSpPr>
            <a:spLocks noGrp="1"/>
          </p:cNvSpPr>
          <p:nvPr>
            <p:ph type="title"/>
          </p:nvPr>
        </p:nvSpPr>
        <p:spPr/>
        <p:txBody>
          <a:bodyPr>
            <a:normAutofit/>
          </a:bodyPr>
          <a:lstStyle/>
          <a:p>
            <a:r>
              <a:rPr lang="en-US" sz="3200" dirty="0"/>
              <a:t>Most Common Behavior Diagnoses Seen in LTC</a:t>
            </a:r>
          </a:p>
        </p:txBody>
      </p:sp>
      <p:sp>
        <p:nvSpPr>
          <p:cNvPr id="3" name="Content Placeholder 2">
            <a:extLst>
              <a:ext uri="{FF2B5EF4-FFF2-40B4-BE49-F238E27FC236}">
                <a16:creationId xmlns:a16="http://schemas.microsoft.com/office/drawing/2014/main" id="{BA300348-A664-5BE6-69A0-2BE5118E27D9}"/>
              </a:ext>
            </a:extLst>
          </p:cNvPr>
          <p:cNvSpPr>
            <a:spLocks noGrp="1"/>
          </p:cNvSpPr>
          <p:nvPr>
            <p:ph sz="half" idx="1"/>
          </p:nvPr>
        </p:nvSpPr>
        <p:spPr>
          <a:xfrm>
            <a:off x="677334" y="1434353"/>
            <a:ext cx="4184035" cy="4607008"/>
          </a:xfrm>
        </p:spPr>
        <p:txBody>
          <a:bodyPr>
            <a:normAutofit/>
          </a:bodyPr>
          <a:lstStyle/>
          <a:p>
            <a:r>
              <a:rPr lang="en-US" sz="2400" dirty="0"/>
              <a:t>Anxiety Disorders</a:t>
            </a:r>
          </a:p>
          <a:p>
            <a:pPr lvl="1"/>
            <a:r>
              <a:rPr lang="en-US" sz="2400" dirty="0"/>
              <a:t>Phobias</a:t>
            </a:r>
          </a:p>
          <a:p>
            <a:pPr lvl="1"/>
            <a:r>
              <a:rPr lang="en-US" sz="2400" dirty="0"/>
              <a:t>Separation Anxiety</a:t>
            </a:r>
          </a:p>
          <a:p>
            <a:pPr lvl="1"/>
            <a:r>
              <a:rPr lang="en-US" sz="2400" dirty="0"/>
              <a:t>Social Anxiety</a:t>
            </a:r>
          </a:p>
          <a:p>
            <a:r>
              <a:rPr lang="en-US" sz="2400" dirty="0"/>
              <a:t>Mood Disorders</a:t>
            </a:r>
          </a:p>
          <a:p>
            <a:pPr lvl="1"/>
            <a:r>
              <a:rPr lang="en-US" sz="2400" dirty="0"/>
              <a:t>Bipolar Disorder</a:t>
            </a:r>
          </a:p>
          <a:p>
            <a:pPr lvl="1"/>
            <a:r>
              <a:rPr lang="en-US" sz="2400" dirty="0"/>
              <a:t>Major Depressive Disorder</a:t>
            </a:r>
          </a:p>
          <a:p>
            <a:pPr lvl="1"/>
            <a:r>
              <a:rPr lang="en-US" sz="2400" dirty="0"/>
              <a:t>PTSD</a:t>
            </a:r>
          </a:p>
          <a:p>
            <a:pPr lvl="1"/>
            <a:endParaRPr lang="en-US" dirty="0"/>
          </a:p>
        </p:txBody>
      </p:sp>
      <p:sp>
        <p:nvSpPr>
          <p:cNvPr id="8" name="Content Placeholder 7">
            <a:extLst>
              <a:ext uri="{FF2B5EF4-FFF2-40B4-BE49-F238E27FC236}">
                <a16:creationId xmlns:a16="http://schemas.microsoft.com/office/drawing/2014/main" id="{857CE750-0F47-4F9E-86A3-933D1084F81C}"/>
              </a:ext>
            </a:extLst>
          </p:cNvPr>
          <p:cNvSpPr>
            <a:spLocks noGrp="1"/>
          </p:cNvSpPr>
          <p:nvPr>
            <p:ph sz="half" idx="2"/>
          </p:nvPr>
        </p:nvSpPr>
        <p:spPr>
          <a:xfrm>
            <a:off x="5089970" y="1434353"/>
            <a:ext cx="4511230" cy="4392706"/>
          </a:xfrm>
        </p:spPr>
        <p:txBody>
          <a:bodyPr>
            <a:noAutofit/>
          </a:bodyPr>
          <a:lstStyle/>
          <a:p>
            <a:r>
              <a:rPr lang="en-US" sz="2400" dirty="0"/>
              <a:t>Personality Disorders</a:t>
            </a:r>
          </a:p>
          <a:p>
            <a:pPr lvl="1"/>
            <a:r>
              <a:rPr lang="en-US" sz="2400" dirty="0"/>
              <a:t>Antisocial Personality</a:t>
            </a:r>
          </a:p>
          <a:p>
            <a:pPr lvl="1"/>
            <a:r>
              <a:rPr lang="en-US" sz="2400" dirty="0"/>
              <a:t>Paranoid Personality</a:t>
            </a:r>
          </a:p>
          <a:p>
            <a:pPr lvl="1"/>
            <a:r>
              <a:rPr lang="en-US" sz="2400" dirty="0"/>
              <a:t>Obsessive –Compulsive Disorder</a:t>
            </a:r>
          </a:p>
          <a:p>
            <a:r>
              <a:rPr lang="en-US" sz="2400" dirty="0"/>
              <a:t>Psychotic Disorders</a:t>
            </a:r>
          </a:p>
          <a:p>
            <a:pPr lvl="1"/>
            <a:r>
              <a:rPr lang="en-US" sz="2400" dirty="0"/>
              <a:t>Schizophrenia</a:t>
            </a:r>
          </a:p>
          <a:p>
            <a:pPr lvl="1"/>
            <a:r>
              <a:rPr lang="en-US" sz="2400" dirty="0"/>
              <a:t>Delusional Disorder</a:t>
            </a:r>
          </a:p>
          <a:p>
            <a:pPr lvl="1"/>
            <a:r>
              <a:rPr lang="en-US" sz="2400" dirty="0"/>
              <a:t>Schizoaffective Disorder</a:t>
            </a:r>
          </a:p>
          <a:p>
            <a:pPr lvl="1"/>
            <a:r>
              <a:rPr lang="en-US" sz="2400" dirty="0"/>
              <a:t>PTSD</a:t>
            </a:r>
          </a:p>
        </p:txBody>
      </p:sp>
    </p:spTree>
    <p:extLst>
      <p:ext uri="{BB962C8B-B14F-4D97-AF65-F5344CB8AC3E}">
        <p14:creationId xmlns:p14="http://schemas.microsoft.com/office/powerpoint/2010/main" val="340085545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79C7-3ACC-2E77-4C16-848CBE8658FC}"/>
              </a:ext>
            </a:extLst>
          </p:cNvPr>
          <p:cNvSpPr>
            <a:spLocks noGrp="1"/>
          </p:cNvSpPr>
          <p:nvPr>
            <p:ph type="title"/>
          </p:nvPr>
        </p:nvSpPr>
        <p:spPr/>
        <p:txBody>
          <a:bodyPr/>
          <a:lstStyle/>
          <a:p>
            <a:r>
              <a:rPr lang="en-US" dirty="0"/>
              <a:t>Themes</a:t>
            </a:r>
          </a:p>
        </p:txBody>
      </p:sp>
      <p:sp>
        <p:nvSpPr>
          <p:cNvPr id="3" name="Content Placeholder 2">
            <a:extLst>
              <a:ext uri="{FF2B5EF4-FFF2-40B4-BE49-F238E27FC236}">
                <a16:creationId xmlns:a16="http://schemas.microsoft.com/office/drawing/2014/main" id="{02E98A76-405F-28D4-28C1-991C2E6216DF}"/>
              </a:ext>
            </a:extLst>
          </p:cNvPr>
          <p:cNvSpPr>
            <a:spLocks noGrp="1"/>
          </p:cNvSpPr>
          <p:nvPr>
            <p:ph idx="1"/>
          </p:nvPr>
        </p:nvSpPr>
        <p:spPr>
          <a:xfrm>
            <a:off x="677334" y="1416424"/>
            <a:ext cx="8596668" cy="4903693"/>
          </a:xfrm>
        </p:spPr>
        <p:txBody>
          <a:bodyPr/>
          <a:lstStyle/>
          <a:p>
            <a:r>
              <a:rPr lang="en-US" dirty="0"/>
              <a:t>Acceptance and Empathy</a:t>
            </a:r>
          </a:p>
          <a:p>
            <a:pPr lvl="1"/>
            <a:r>
              <a:rPr lang="en-US" dirty="0"/>
              <a:t>The story encourages viewers to embrace uniqueness and show compassion for those who feel left out.</a:t>
            </a:r>
          </a:p>
          <a:p>
            <a:pPr lvl="1"/>
            <a:r>
              <a:rPr lang="en-US" dirty="0"/>
              <a:t>People have trouble seeing the person because of the behaviors.</a:t>
            </a:r>
          </a:p>
          <a:p>
            <a:pPr lvl="1"/>
            <a:r>
              <a:rPr lang="en-US" dirty="0"/>
              <a:t>Our job is to provide for them the safest environment that allows them to be who they really are – behaviors and all.</a:t>
            </a:r>
          </a:p>
        </p:txBody>
      </p:sp>
      <p:pic>
        <p:nvPicPr>
          <p:cNvPr id="4" name="Picture 3">
            <a:extLst>
              <a:ext uri="{FF2B5EF4-FFF2-40B4-BE49-F238E27FC236}">
                <a16:creationId xmlns:a16="http://schemas.microsoft.com/office/drawing/2014/main" id="{98643A8E-007C-1D31-9B59-F820132EA836}"/>
              </a:ext>
            </a:extLst>
          </p:cNvPr>
          <p:cNvPicPr>
            <a:picLocks noChangeAspect="1"/>
          </p:cNvPicPr>
          <p:nvPr/>
        </p:nvPicPr>
        <p:blipFill>
          <a:blip r:embed="rId3"/>
          <a:stretch>
            <a:fillRect/>
          </a:stretch>
        </p:blipFill>
        <p:spPr>
          <a:xfrm>
            <a:off x="2788024" y="3727075"/>
            <a:ext cx="4123764" cy="2593042"/>
          </a:xfrm>
          <a:prstGeom prst="rect">
            <a:avLst/>
          </a:prstGeom>
        </p:spPr>
      </p:pic>
    </p:spTree>
    <p:extLst>
      <p:ext uri="{BB962C8B-B14F-4D97-AF65-F5344CB8AC3E}">
        <p14:creationId xmlns:p14="http://schemas.microsoft.com/office/powerpoint/2010/main" val="319314959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671C-E1C0-CB71-C93B-CCE55313CD94}"/>
              </a:ext>
            </a:extLst>
          </p:cNvPr>
          <p:cNvSpPr>
            <a:spLocks noGrp="1"/>
          </p:cNvSpPr>
          <p:nvPr>
            <p:ph type="title"/>
          </p:nvPr>
        </p:nvSpPr>
        <p:spPr/>
        <p:txBody>
          <a:bodyPr/>
          <a:lstStyle/>
          <a:p>
            <a:r>
              <a:rPr lang="en-US" dirty="0"/>
              <a:t>Themes</a:t>
            </a:r>
          </a:p>
        </p:txBody>
      </p:sp>
      <p:sp>
        <p:nvSpPr>
          <p:cNvPr id="3" name="Content Placeholder 2">
            <a:extLst>
              <a:ext uri="{FF2B5EF4-FFF2-40B4-BE49-F238E27FC236}">
                <a16:creationId xmlns:a16="http://schemas.microsoft.com/office/drawing/2014/main" id="{DEACFF66-872A-54DC-2428-B8D4F31EF60D}"/>
              </a:ext>
            </a:extLst>
          </p:cNvPr>
          <p:cNvSpPr>
            <a:spLocks noGrp="1"/>
          </p:cNvSpPr>
          <p:nvPr>
            <p:ph idx="1"/>
          </p:nvPr>
        </p:nvSpPr>
        <p:spPr>
          <a:xfrm>
            <a:off x="677334" y="1712259"/>
            <a:ext cx="8596668" cy="4329103"/>
          </a:xfrm>
        </p:spPr>
        <p:txBody>
          <a:bodyPr/>
          <a:lstStyle/>
          <a:p>
            <a:r>
              <a:rPr lang="en-US" dirty="0"/>
              <a:t>Hope and Redemption</a:t>
            </a:r>
          </a:p>
          <a:p>
            <a:pPr lvl="1"/>
            <a:r>
              <a:rPr lang="en-US" dirty="0"/>
              <a:t>By the end of the film, Santa promises to find homes for all the misfit toys, reinforcing the idea that everyone has value and deserves to be loved.</a:t>
            </a:r>
          </a:p>
          <a:p>
            <a:pPr lvl="1"/>
            <a:r>
              <a:rPr lang="en-US" dirty="0"/>
              <a:t>Love them on their worst days the same way you love them on their best.</a:t>
            </a:r>
          </a:p>
        </p:txBody>
      </p:sp>
      <p:pic>
        <p:nvPicPr>
          <p:cNvPr id="4" name="Picture 3">
            <a:extLst>
              <a:ext uri="{FF2B5EF4-FFF2-40B4-BE49-F238E27FC236}">
                <a16:creationId xmlns:a16="http://schemas.microsoft.com/office/drawing/2014/main" id="{02A18143-0AFD-E965-DEA3-8746F5CF603D}"/>
              </a:ext>
            </a:extLst>
          </p:cNvPr>
          <p:cNvPicPr>
            <a:picLocks noChangeAspect="1"/>
          </p:cNvPicPr>
          <p:nvPr/>
        </p:nvPicPr>
        <p:blipFill>
          <a:blip r:embed="rId3"/>
          <a:stretch>
            <a:fillRect/>
          </a:stretch>
        </p:blipFill>
        <p:spPr>
          <a:xfrm>
            <a:off x="2752165" y="3496235"/>
            <a:ext cx="4374776" cy="2752165"/>
          </a:xfrm>
          <a:prstGeom prst="rect">
            <a:avLst/>
          </a:prstGeom>
        </p:spPr>
      </p:pic>
    </p:spTree>
    <p:extLst>
      <p:ext uri="{BB962C8B-B14F-4D97-AF65-F5344CB8AC3E}">
        <p14:creationId xmlns:p14="http://schemas.microsoft.com/office/powerpoint/2010/main" val="335326581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A138-E99B-58BA-7AD9-89B879EA0CD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1E18C0-02F4-8ED9-B4F0-533BAF8AB7B5}"/>
              </a:ext>
            </a:extLst>
          </p:cNvPr>
          <p:cNvPicPr>
            <a:picLocks noChangeAspect="1"/>
          </p:cNvPicPr>
          <p:nvPr/>
        </p:nvPicPr>
        <p:blipFill>
          <a:blip r:embed="rId3"/>
          <a:stretch>
            <a:fillRect/>
          </a:stretch>
        </p:blipFill>
        <p:spPr>
          <a:xfrm>
            <a:off x="0" y="1"/>
            <a:ext cx="12191999" cy="6858000"/>
          </a:xfrm>
          <a:prstGeom prst="rect">
            <a:avLst/>
          </a:prstGeom>
        </p:spPr>
      </p:pic>
    </p:spTree>
    <p:extLst>
      <p:ext uri="{BB962C8B-B14F-4D97-AF65-F5344CB8AC3E}">
        <p14:creationId xmlns:p14="http://schemas.microsoft.com/office/powerpoint/2010/main" val="300038611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CC04-3B4E-4841-821F-A102BD9FF3A1}"/>
              </a:ext>
            </a:extLst>
          </p:cNvPr>
          <p:cNvSpPr>
            <a:spLocks noGrp="1"/>
          </p:cNvSpPr>
          <p:nvPr>
            <p:ph type="title"/>
          </p:nvPr>
        </p:nvSpPr>
        <p:spPr>
          <a:xfrm>
            <a:off x="677335" y="618565"/>
            <a:ext cx="8596668" cy="1981200"/>
          </a:xfrm>
        </p:spPr>
        <p:txBody>
          <a:bodyPr>
            <a:normAutofit/>
          </a:bodyPr>
          <a:lstStyle/>
          <a:p>
            <a:pPr algn="ctr"/>
            <a:r>
              <a:rPr lang="en-US" sz="7200" dirty="0">
                <a:latin typeface="Lucida Handwriting" panose="03010101010101010101" pitchFamily="66" charset="0"/>
              </a:rPr>
              <a:t>Thank You!!</a:t>
            </a:r>
          </a:p>
        </p:txBody>
      </p:sp>
      <p:sp>
        <p:nvSpPr>
          <p:cNvPr id="3" name="Text Placeholder 2">
            <a:extLst>
              <a:ext uri="{FF2B5EF4-FFF2-40B4-BE49-F238E27FC236}">
                <a16:creationId xmlns:a16="http://schemas.microsoft.com/office/drawing/2014/main" id="{069D0EC9-10DE-8E62-4B6B-53AF63B9A9B1}"/>
              </a:ext>
            </a:extLst>
          </p:cNvPr>
          <p:cNvSpPr>
            <a:spLocks noGrp="1"/>
          </p:cNvSpPr>
          <p:nvPr>
            <p:ph type="body" idx="1"/>
          </p:nvPr>
        </p:nvSpPr>
        <p:spPr>
          <a:xfrm>
            <a:off x="677335" y="3173506"/>
            <a:ext cx="8596668" cy="3505200"/>
          </a:xfrm>
        </p:spPr>
        <p:txBody>
          <a:bodyPr/>
          <a:lstStyle/>
          <a:p>
            <a:pPr algn="ctr"/>
            <a:endParaRPr lang="en-US" dirty="0"/>
          </a:p>
        </p:txBody>
      </p:sp>
    </p:spTree>
    <p:extLst>
      <p:ext uri="{BB962C8B-B14F-4D97-AF65-F5344CB8AC3E}">
        <p14:creationId xmlns:p14="http://schemas.microsoft.com/office/powerpoint/2010/main" val="3557347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91CB-B3BE-A990-155E-55DD0052336F}"/>
              </a:ext>
            </a:extLst>
          </p:cNvPr>
          <p:cNvSpPr>
            <a:spLocks noGrp="1"/>
          </p:cNvSpPr>
          <p:nvPr>
            <p:ph type="title"/>
          </p:nvPr>
        </p:nvSpPr>
        <p:spPr/>
        <p:txBody>
          <a:bodyPr/>
          <a:lstStyle/>
          <a:p>
            <a:r>
              <a:rPr lang="en-US" dirty="0"/>
              <a:t>Anxiety Disorders</a:t>
            </a:r>
          </a:p>
        </p:txBody>
      </p:sp>
      <p:sp>
        <p:nvSpPr>
          <p:cNvPr id="3" name="Content Placeholder 2">
            <a:extLst>
              <a:ext uri="{FF2B5EF4-FFF2-40B4-BE49-F238E27FC236}">
                <a16:creationId xmlns:a16="http://schemas.microsoft.com/office/drawing/2014/main" id="{438FED68-8236-3FB9-3DB0-68B309A25107}"/>
              </a:ext>
            </a:extLst>
          </p:cNvPr>
          <p:cNvSpPr>
            <a:spLocks noGrp="1"/>
          </p:cNvSpPr>
          <p:nvPr>
            <p:ph idx="1"/>
          </p:nvPr>
        </p:nvSpPr>
        <p:spPr>
          <a:xfrm>
            <a:off x="677333" y="1559859"/>
            <a:ext cx="9219701" cy="4481503"/>
          </a:xfrm>
        </p:spPr>
        <p:txBody>
          <a:bodyPr>
            <a:normAutofit/>
          </a:bodyPr>
          <a:lstStyle/>
          <a:p>
            <a:r>
              <a:rPr lang="en-US" sz="2400" dirty="0"/>
              <a:t>Anxiety is an emotion characterized by tension, worried thoughts, and physical changes like increased heart rate or blood pressure.</a:t>
            </a:r>
          </a:p>
          <a:p>
            <a:r>
              <a:rPr lang="en-US" sz="2400" dirty="0"/>
              <a:t>Occasional anxiety is a normal part of life, and it passes with time.</a:t>
            </a:r>
          </a:p>
          <a:p>
            <a:r>
              <a:rPr lang="en-US" sz="2400" dirty="0"/>
              <a:t>For those with an anxiety disorder, the dread does not stop.</a:t>
            </a:r>
          </a:p>
          <a:p>
            <a:r>
              <a:rPr lang="en-US" sz="2400" dirty="0"/>
              <a:t>The anxiety does not go away and, in fact, gets worse the longer it remains.</a:t>
            </a:r>
          </a:p>
          <a:p>
            <a:r>
              <a:rPr lang="en-US" sz="2400" dirty="0"/>
              <a:t>People with anxiety disorders usually have recurring intrusive thoughts or concerns.</a:t>
            </a:r>
          </a:p>
        </p:txBody>
      </p:sp>
    </p:spTree>
    <p:extLst>
      <p:ext uri="{BB962C8B-B14F-4D97-AF65-F5344CB8AC3E}">
        <p14:creationId xmlns:p14="http://schemas.microsoft.com/office/powerpoint/2010/main" val="1719455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45F1-44AA-4AC5-E4E5-FC61AFED1F09}"/>
              </a:ext>
            </a:extLst>
          </p:cNvPr>
          <p:cNvSpPr>
            <a:spLocks noGrp="1"/>
          </p:cNvSpPr>
          <p:nvPr>
            <p:ph type="title"/>
          </p:nvPr>
        </p:nvSpPr>
        <p:spPr>
          <a:xfrm>
            <a:off x="677334" y="609600"/>
            <a:ext cx="8596668" cy="950259"/>
          </a:xfrm>
        </p:spPr>
        <p:txBody>
          <a:bodyPr/>
          <a:lstStyle/>
          <a:p>
            <a:r>
              <a:rPr lang="en-US" dirty="0"/>
              <a:t>Mood Disorders</a:t>
            </a:r>
          </a:p>
        </p:txBody>
      </p:sp>
      <p:sp>
        <p:nvSpPr>
          <p:cNvPr id="3" name="Content Placeholder 2">
            <a:extLst>
              <a:ext uri="{FF2B5EF4-FFF2-40B4-BE49-F238E27FC236}">
                <a16:creationId xmlns:a16="http://schemas.microsoft.com/office/drawing/2014/main" id="{FBE26365-3EDA-F280-0BA1-347CA7165BDB}"/>
              </a:ext>
            </a:extLst>
          </p:cNvPr>
          <p:cNvSpPr>
            <a:spLocks noGrp="1"/>
          </p:cNvSpPr>
          <p:nvPr>
            <p:ph idx="1"/>
          </p:nvPr>
        </p:nvSpPr>
        <p:spPr>
          <a:xfrm>
            <a:off x="677334" y="1721224"/>
            <a:ext cx="8596668" cy="4320138"/>
          </a:xfrm>
        </p:spPr>
        <p:txBody>
          <a:bodyPr>
            <a:normAutofit/>
          </a:bodyPr>
          <a:lstStyle/>
          <a:p>
            <a:r>
              <a:rPr lang="en-US" sz="2400" dirty="0"/>
              <a:t>A mood disorder affects a person’s emotional state.</a:t>
            </a:r>
          </a:p>
          <a:p>
            <a:r>
              <a:rPr lang="en-US" sz="2400" dirty="0"/>
              <a:t>It is a disorder in which a person experiences long periods of extreme happiness, extreme sadness, or both.</a:t>
            </a:r>
          </a:p>
          <a:p>
            <a:r>
              <a:rPr lang="en-US" sz="2400" dirty="0"/>
              <a:t>This can include depression – where feelings of extreme sadness go on for weeks or months or start to affect every area of life</a:t>
            </a:r>
          </a:p>
          <a:p>
            <a:r>
              <a:rPr lang="en-US" sz="2400" dirty="0"/>
              <a:t>Or bipolar disorder – which involves severe mood swings, or manias, which can last several weeks or months</a:t>
            </a:r>
          </a:p>
        </p:txBody>
      </p:sp>
    </p:spTree>
    <p:extLst>
      <p:ext uri="{BB962C8B-B14F-4D97-AF65-F5344CB8AC3E}">
        <p14:creationId xmlns:p14="http://schemas.microsoft.com/office/powerpoint/2010/main" val="3689504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52AF-FE89-BA10-9FBE-2AEF3FB82645}"/>
              </a:ext>
            </a:extLst>
          </p:cNvPr>
          <p:cNvSpPr>
            <a:spLocks noGrp="1"/>
          </p:cNvSpPr>
          <p:nvPr>
            <p:ph type="title"/>
          </p:nvPr>
        </p:nvSpPr>
        <p:spPr>
          <a:xfrm>
            <a:off x="677334" y="609600"/>
            <a:ext cx="8596668" cy="1057835"/>
          </a:xfrm>
        </p:spPr>
        <p:txBody>
          <a:bodyPr/>
          <a:lstStyle/>
          <a:p>
            <a:r>
              <a:rPr lang="en-US" dirty="0"/>
              <a:t>Personality Disorders</a:t>
            </a:r>
          </a:p>
        </p:txBody>
      </p:sp>
      <p:sp>
        <p:nvSpPr>
          <p:cNvPr id="3" name="Content Placeholder 2">
            <a:extLst>
              <a:ext uri="{FF2B5EF4-FFF2-40B4-BE49-F238E27FC236}">
                <a16:creationId xmlns:a16="http://schemas.microsoft.com/office/drawing/2014/main" id="{70D3D7C7-0F97-DFC9-3417-32537F9A4948}"/>
              </a:ext>
            </a:extLst>
          </p:cNvPr>
          <p:cNvSpPr>
            <a:spLocks noGrp="1"/>
          </p:cNvSpPr>
          <p:nvPr>
            <p:ph idx="1"/>
          </p:nvPr>
        </p:nvSpPr>
        <p:spPr>
          <a:xfrm>
            <a:off x="677334" y="1900517"/>
            <a:ext cx="8596668" cy="4140845"/>
          </a:xfrm>
        </p:spPr>
        <p:txBody>
          <a:bodyPr>
            <a:normAutofit/>
          </a:bodyPr>
          <a:lstStyle/>
          <a:p>
            <a:r>
              <a:rPr lang="en-US" sz="2400" dirty="0"/>
              <a:t>A personality disorder is a way of thinking, feeling, and behaving that differs from the typical expectations of the culture, causes distress or problems functioning, and lasts over time.</a:t>
            </a:r>
          </a:p>
          <a:p>
            <a:r>
              <a:rPr lang="en-US" sz="2400" dirty="0"/>
              <a:t>It can affect how the individual copes with life, manages relationships, and controls feelings or behaviors.</a:t>
            </a:r>
          </a:p>
        </p:txBody>
      </p:sp>
    </p:spTree>
    <p:extLst>
      <p:ext uri="{BB962C8B-B14F-4D97-AF65-F5344CB8AC3E}">
        <p14:creationId xmlns:p14="http://schemas.microsoft.com/office/powerpoint/2010/main" val="3515885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501B-82B8-F6AE-48CB-991CDD2F9C3D}"/>
              </a:ext>
            </a:extLst>
          </p:cNvPr>
          <p:cNvSpPr>
            <a:spLocks noGrp="1"/>
          </p:cNvSpPr>
          <p:nvPr>
            <p:ph type="title"/>
          </p:nvPr>
        </p:nvSpPr>
        <p:spPr>
          <a:xfrm>
            <a:off x="677334" y="609600"/>
            <a:ext cx="8596668" cy="959224"/>
          </a:xfrm>
        </p:spPr>
        <p:txBody>
          <a:bodyPr/>
          <a:lstStyle/>
          <a:p>
            <a:r>
              <a:rPr lang="en-US" dirty="0"/>
              <a:t>Psychotic Disorders</a:t>
            </a:r>
          </a:p>
        </p:txBody>
      </p:sp>
      <p:sp>
        <p:nvSpPr>
          <p:cNvPr id="3" name="Content Placeholder 2">
            <a:extLst>
              <a:ext uri="{FF2B5EF4-FFF2-40B4-BE49-F238E27FC236}">
                <a16:creationId xmlns:a16="http://schemas.microsoft.com/office/drawing/2014/main" id="{A6823959-FE23-F588-3E1A-5F0AC0218EE4}"/>
              </a:ext>
            </a:extLst>
          </p:cNvPr>
          <p:cNvSpPr>
            <a:spLocks noGrp="1"/>
          </p:cNvSpPr>
          <p:nvPr>
            <p:ph idx="1"/>
          </p:nvPr>
        </p:nvSpPr>
        <p:spPr>
          <a:xfrm>
            <a:off x="677334" y="1506071"/>
            <a:ext cx="8596668" cy="4535291"/>
          </a:xfrm>
        </p:spPr>
        <p:txBody>
          <a:bodyPr>
            <a:normAutofit/>
          </a:bodyPr>
          <a:lstStyle/>
          <a:p>
            <a:r>
              <a:rPr lang="en-US" sz="2400" dirty="0"/>
              <a:t>Psychosis is a condition of the mind that results in difficulties determining what is real and what is not real.</a:t>
            </a:r>
          </a:p>
          <a:p>
            <a:r>
              <a:rPr lang="en-US" sz="2400" dirty="0"/>
              <a:t>People with psychotic disorders lose contact with reality and experience a range of symptoms, which include hallucinations and delusions.</a:t>
            </a:r>
          </a:p>
          <a:p>
            <a:r>
              <a:rPr lang="en-US" sz="2400" dirty="0"/>
              <a:t>The most common psychotic disorder is schizophrenia.  </a:t>
            </a:r>
          </a:p>
          <a:p>
            <a:r>
              <a:rPr lang="en-US" sz="2400" dirty="0"/>
              <a:t>Schizophrenia is a severe, life long brain disorder.</a:t>
            </a:r>
          </a:p>
          <a:p>
            <a:r>
              <a:rPr lang="en-US" sz="2400" dirty="0"/>
              <a:t>People who have it may hear voices, see things that aren’t there, or believe that others are reading or controlling their minds.</a:t>
            </a:r>
          </a:p>
        </p:txBody>
      </p:sp>
    </p:spTree>
    <p:extLst>
      <p:ext uri="{BB962C8B-B14F-4D97-AF65-F5344CB8AC3E}">
        <p14:creationId xmlns:p14="http://schemas.microsoft.com/office/powerpoint/2010/main" val="2853695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0A6A9-A7DF-15D9-6389-D7297305FF38}"/>
              </a:ext>
            </a:extLst>
          </p:cNvPr>
          <p:cNvSpPr>
            <a:spLocks noGrp="1"/>
          </p:cNvSpPr>
          <p:nvPr>
            <p:ph type="title"/>
          </p:nvPr>
        </p:nvSpPr>
        <p:spPr/>
        <p:txBody>
          <a:bodyPr>
            <a:normAutofit/>
          </a:bodyPr>
          <a:lstStyle/>
          <a:p>
            <a:r>
              <a:rPr lang="en-US" sz="3200" dirty="0"/>
              <a:t>How SMI Differs from Alzheimer’s or Dementia</a:t>
            </a:r>
          </a:p>
        </p:txBody>
      </p:sp>
      <p:sp>
        <p:nvSpPr>
          <p:cNvPr id="6" name="Text Placeholder 5">
            <a:extLst>
              <a:ext uri="{FF2B5EF4-FFF2-40B4-BE49-F238E27FC236}">
                <a16:creationId xmlns:a16="http://schemas.microsoft.com/office/drawing/2014/main" id="{E9CB0CDD-5FCD-7D33-0A55-8E0612026DC3}"/>
              </a:ext>
            </a:extLst>
          </p:cNvPr>
          <p:cNvSpPr>
            <a:spLocks noGrp="1"/>
          </p:cNvSpPr>
          <p:nvPr>
            <p:ph type="body" idx="1"/>
          </p:nvPr>
        </p:nvSpPr>
        <p:spPr>
          <a:xfrm>
            <a:off x="675745" y="1210235"/>
            <a:ext cx="4185623" cy="493059"/>
          </a:xfrm>
        </p:spPr>
        <p:txBody>
          <a:bodyPr/>
          <a:lstStyle/>
          <a:p>
            <a:r>
              <a:rPr lang="en-US" dirty="0"/>
              <a:t>SMI	</a:t>
            </a:r>
          </a:p>
        </p:txBody>
      </p:sp>
      <p:sp>
        <p:nvSpPr>
          <p:cNvPr id="7" name="Content Placeholder 6">
            <a:extLst>
              <a:ext uri="{FF2B5EF4-FFF2-40B4-BE49-F238E27FC236}">
                <a16:creationId xmlns:a16="http://schemas.microsoft.com/office/drawing/2014/main" id="{270A08CD-D50F-B74E-F52A-A5E4A1FAABC3}"/>
              </a:ext>
            </a:extLst>
          </p:cNvPr>
          <p:cNvSpPr>
            <a:spLocks noGrp="1"/>
          </p:cNvSpPr>
          <p:nvPr>
            <p:ph sz="half" idx="2"/>
          </p:nvPr>
        </p:nvSpPr>
        <p:spPr>
          <a:xfrm>
            <a:off x="675745" y="1930401"/>
            <a:ext cx="4185623" cy="4110962"/>
          </a:xfrm>
        </p:spPr>
        <p:txBody>
          <a:bodyPr>
            <a:normAutofit fontScale="85000" lnSpcReduction="10000"/>
          </a:bodyPr>
          <a:lstStyle/>
          <a:p>
            <a:r>
              <a:rPr lang="en-US" dirty="0"/>
              <a:t>Psychiatric in origin, often involving brain chemistry, genetics and environmental factors.</a:t>
            </a:r>
          </a:p>
          <a:p>
            <a:r>
              <a:rPr lang="en-US" dirty="0"/>
              <a:t>Symptoms like hallucinations, delusions, mood swings, or disorganized thinking can fluctuate over time. With treatment, people may improve or stabilize.</a:t>
            </a:r>
          </a:p>
          <a:p>
            <a:r>
              <a:rPr lang="en-US" dirty="0"/>
              <a:t>Thinking skills can be affected, but memory loss is not typically progressive in the same way as dementia.</a:t>
            </a:r>
          </a:p>
          <a:p>
            <a:r>
              <a:rPr lang="en-US" dirty="0"/>
              <a:t>Day to day abilities may very depend on stress, support, and medication compliance – meaning someone may have a “good day” and then a “bad day” but not a steady decline.</a:t>
            </a:r>
          </a:p>
        </p:txBody>
      </p:sp>
      <p:sp>
        <p:nvSpPr>
          <p:cNvPr id="8" name="Text Placeholder 7">
            <a:extLst>
              <a:ext uri="{FF2B5EF4-FFF2-40B4-BE49-F238E27FC236}">
                <a16:creationId xmlns:a16="http://schemas.microsoft.com/office/drawing/2014/main" id="{3F7D8B62-BA18-5DAB-08CC-61480CB86E28}"/>
              </a:ext>
            </a:extLst>
          </p:cNvPr>
          <p:cNvSpPr>
            <a:spLocks noGrp="1"/>
          </p:cNvSpPr>
          <p:nvPr>
            <p:ph type="body" sz="quarter" idx="3"/>
          </p:nvPr>
        </p:nvSpPr>
        <p:spPr>
          <a:xfrm>
            <a:off x="5088383" y="1210235"/>
            <a:ext cx="4185618" cy="493059"/>
          </a:xfrm>
        </p:spPr>
        <p:txBody>
          <a:bodyPr/>
          <a:lstStyle/>
          <a:p>
            <a:r>
              <a:rPr lang="en-US" dirty="0"/>
              <a:t>Dementia </a:t>
            </a:r>
          </a:p>
        </p:txBody>
      </p:sp>
      <p:sp>
        <p:nvSpPr>
          <p:cNvPr id="9" name="Content Placeholder 8">
            <a:extLst>
              <a:ext uri="{FF2B5EF4-FFF2-40B4-BE49-F238E27FC236}">
                <a16:creationId xmlns:a16="http://schemas.microsoft.com/office/drawing/2014/main" id="{A52EC278-758B-2E0C-787D-DA77B186C37C}"/>
              </a:ext>
            </a:extLst>
          </p:cNvPr>
          <p:cNvSpPr>
            <a:spLocks noGrp="1"/>
          </p:cNvSpPr>
          <p:nvPr>
            <p:ph sz="quarter" idx="4"/>
          </p:nvPr>
        </p:nvSpPr>
        <p:spPr>
          <a:xfrm>
            <a:off x="5088384" y="1930401"/>
            <a:ext cx="4185617" cy="4110962"/>
          </a:xfrm>
        </p:spPr>
        <p:txBody>
          <a:bodyPr>
            <a:normAutofit fontScale="85000" lnSpcReduction="10000"/>
          </a:bodyPr>
          <a:lstStyle/>
          <a:p>
            <a:r>
              <a:rPr lang="en-US" dirty="0"/>
              <a:t>Alzheimer’s disease is the most common type of dementia.</a:t>
            </a:r>
          </a:p>
          <a:p>
            <a:r>
              <a:rPr lang="en-US" dirty="0"/>
              <a:t>Neurodegenerative – brain cells are damaged and die over time.</a:t>
            </a:r>
          </a:p>
          <a:p>
            <a:r>
              <a:rPr lang="en-US" dirty="0"/>
              <a:t>Gradual, irreversible decline in memory, judgment, language, and problem solving. </a:t>
            </a:r>
          </a:p>
          <a:p>
            <a:r>
              <a:rPr lang="en-US" dirty="0"/>
              <a:t>Progressive decline in ability to perform even basic ADLs.</a:t>
            </a:r>
          </a:p>
          <a:p>
            <a:r>
              <a:rPr lang="en-US" dirty="0"/>
              <a:t>Short-term memory loss occurs early; over time long-term memory and other cognitive abilities deteriorate.</a:t>
            </a:r>
          </a:p>
          <a:p>
            <a:r>
              <a:rPr lang="en-US" dirty="0"/>
              <a:t>Abilities steadily decline, requiring more assistance as the disease progresses.  Even with optimal care, they will move toward increasing dependence for all their needs.</a:t>
            </a:r>
          </a:p>
        </p:txBody>
      </p:sp>
    </p:spTree>
    <p:extLst>
      <p:ext uri="{BB962C8B-B14F-4D97-AF65-F5344CB8AC3E}">
        <p14:creationId xmlns:p14="http://schemas.microsoft.com/office/powerpoint/2010/main" val="3010395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79EE00-4953-1370-8370-05E8F0C201CB}"/>
              </a:ext>
            </a:extLst>
          </p:cNvPr>
          <p:cNvSpPr>
            <a:spLocks noGrp="1"/>
          </p:cNvSpPr>
          <p:nvPr>
            <p:ph type="title"/>
          </p:nvPr>
        </p:nvSpPr>
        <p:spPr>
          <a:xfrm>
            <a:off x="677334" y="609600"/>
            <a:ext cx="8596668" cy="1021976"/>
          </a:xfrm>
        </p:spPr>
        <p:txBody>
          <a:bodyPr/>
          <a:lstStyle/>
          <a:p>
            <a:r>
              <a:rPr lang="en-US" dirty="0"/>
              <a:t>SMI + Dementia</a:t>
            </a:r>
          </a:p>
        </p:txBody>
      </p:sp>
      <p:sp>
        <p:nvSpPr>
          <p:cNvPr id="8" name="Content Placeholder 7">
            <a:extLst>
              <a:ext uri="{FF2B5EF4-FFF2-40B4-BE49-F238E27FC236}">
                <a16:creationId xmlns:a16="http://schemas.microsoft.com/office/drawing/2014/main" id="{C089D7A1-8390-E3EB-5BEF-7778C2BCA1A2}"/>
              </a:ext>
            </a:extLst>
          </p:cNvPr>
          <p:cNvSpPr>
            <a:spLocks noGrp="1"/>
          </p:cNvSpPr>
          <p:nvPr>
            <p:ph idx="1"/>
          </p:nvPr>
        </p:nvSpPr>
        <p:spPr>
          <a:xfrm>
            <a:off x="677334" y="1515035"/>
            <a:ext cx="8596668" cy="4526327"/>
          </a:xfrm>
        </p:spPr>
        <p:txBody>
          <a:bodyPr>
            <a:normAutofit/>
          </a:bodyPr>
          <a:lstStyle/>
          <a:p>
            <a:r>
              <a:rPr lang="en-US" sz="2400" dirty="0"/>
              <a:t>It is not uncommon to have a resident with SMI </a:t>
            </a:r>
            <a:r>
              <a:rPr lang="en-US" sz="2400" u="sng" dirty="0"/>
              <a:t>and</a:t>
            </a:r>
            <a:r>
              <a:rPr lang="en-US" sz="2400" dirty="0"/>
              <a:t> a dementia diagnosis</a:t>
            </a:r>
          </a:p>
          <a:p>
            <a:pPr marL="0" indent="0">
              <a:buNone/>
            </a:pPr>
            <a:endParaRPr lang="en-US" sz="2400" dirty="0"/>
          </a:p>
          <a:p>
            <a:pPr lvl="1"/>
            <a:r>
              <a:rPr lang="en-US" sz="2400" dirty="0"/>
              <a:t>Post-traumatic dementia</a:t>
            </a:r>
          </a:p>
          <a:p>
            <a:pPr lvl="2"/>
            <a:r>
              <a:rPr lang="en-US" sz="2200" dirty="0"/>
              <a:t>A high percentage of residents in long term care with SMI also have a history of an anoxic brain injury or a traumatic brain injury</a:t>
            </a:r>
          </a:p>
          <a:p>
            <a:pPr lvl="1"/>
            <a:r>
              <a:rPr lang="en-US" sz="2400" dirty="0"/>
              <a:t>Huntington’s Disease with dementia</a:t>
            </a:r>
          </a:p>
          <a:p>
            <a:pPr lvl="1"/>
            <a:r>
              <a:rPr lang="en-US" sz="2400" dirty="0"/>
              <a:t>Parkinson’s Disease with dementia</a:t>
            </a:r>
          </a:p>
          <a:p>
            <a:pPr lvl="1"/>
            <a:r>
              <a:rPr lang="en-US" sz="2400" dirty="0"/>
              <a:t>Wernicke-Korsakoff Syndrome with dementia</a:t>
            </a:r>
          </a:p>
        </p:txBody>
      </p:sp>
    </p:spTree>
    <p:extLst>
      <p:ext uri="{BB962C8B-B14F-4D97-AF65-F5344CB8AC3E}">
        <p14:creationId xmlns:p14="http://schemas.microsoft.com/office/powerpoint/2010/main" val="564395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3F12-0545-FE83-9C84-C0AB58FFB953}"/>
              </a:ext>
            </a:extLst>
          </p:cNvPr>
          <p:cNvSpPr>
            <a:spLocks noGrp="1"/>
          </p:cNvSpPr>
          <p:nvPr>
            <p:ph type="title"/>
          </p:nvPr>
        </p:nvSpPr>
        <p:spPr>
          <a:xfrm>
            <a:off x="677334" y="609600"/>
            <a:ext cx="8596668" cy="977153"/>
          </a:xfrm>
        </p:spPr>
        <p:txBody>
          <a:bodyPr/>
          <a:lstStyle/>
          <a:p>
            <a:r>
              <a:rPr lang="en-US" dirty="0"/>
              <a:t>Who Is Affected by SMI?</a:t>
            </a:r>
          </a:p>
        </p:txBody>
      </p:sp>
      <p:sp>
        <p:nvSpPr>
          <p:cNvPr id="3" name="Content Placeholder 2">
            <a:extLst>
              <a:ext uri="{FF2B5EF4-FFF2-40B4-BE49-F238E27FC236}">
                <a16:creationId xmlns:a16="http://schemas.microsoft.com/office/drawing/2014/main" id="{1860461A-818C-1DB3-7525-B1AEFAAC17AE}"/>
              </a:ext>
            </a:extLst>
          </p:cNvPr>
          <p:cNvSpPr>
            <a:spLocks noGrp="1"/>
          </p:cNvSpPr>
          <p:nvPr>
            <p:ph idx="1"/>
          </p:nvPr>
        </p:nvSpPr>
        <p:spPr>
          <a:xfrm>
            <a:off x="677334" y="1479176"/>
            <a:ext cx="8596668" cy="5020236"/>
          </a:xfrm>
        </p:spPr>
        <p:txBody>
          <a:bodyPr>
            <a:normAutofit/>
          </a:bodyPr>
          <a:lstStyle/>
          <a:p>
            <a:r>
              <a:rPr lang="en-US" sz="2000" dirty="0"/>
              <a:t>Everyone is affected by SMI</a:t>
            </a:r>
          </a:p>
          <a:p>
            <a:r>
              <a:rPr lang="en-US" sz="2000" dirty="0"/>
              <a:t>In the US there are approximately 10 million adults living with a serious mental illness.</a:t>
            </a:r>
          </a:p>
          <a:p>
            <a:r>
              <a:rPr lang="en-US" sz="2000" dirty="0"/>
              <a:t>Children can experience severe mental health challenges and behavioral disorders that markedly disrupt school performance, social relationships, or family dynamics.</a:t>
            </a:r>
          </a:p>
          <a:p>
            <a:r>
              <a:rPr lang="en-US" sz="2000" dirty="0"/>
              <a:t>Families and caregivers.  Loved ones often experience emotional upheaval – ranging from grief and guilt to frustration.</a:t>
            </a:r>
          </a:p>
          <a:p>
            <a:r>
              <a:rPr lang="en-US" sz="2000" dirty="0"/>
              <a:t>Disproportionate impact on vulnerable populations.  People with SMI are overrepresented among those experiencing homelessness, incarceration and  substance abuse disorders.  They are more likely to be the victims of crimes rather than those committing the crimes.</a:t>
            </a:r>
          </a:p>
          <a:p>
            <a:r>
              <a:rPr lang="en-US" sz="2000" dirty="0"/>
              <a:t>Community health care systems</a:t>
            </a:r>
          </a:p>
        </p:txBody>
      </p:sp>
    </p:spTree>
    <p:extLst>
      <p:ext uri="{BB962C8B-B14F-4D97-AF65-F5344CB8AC3E}">
        <p14:creationId xmlns:p14="http://schemas.microsoft.com/office/powerpoint/2010/main" val="1252213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9415D-A189-7A81-0721-D0AA2CE15546}"/>
              </a:ext>
            </a:extLst>
          </p:cNvPr>
          <p:cNvSpPr>
            <a:spLocks noGrp="1"/>
          </p:cNvSpPr>
          <p:nvPr>
            <p:ph type="title"/>
          </p:nvPr>
        </p:nvSpPr>
        <p:spPr/>
        <p:txBody>
          <a:bodyPr/>
          <a:lstStyle/>
          <a:p>
            <a:r>
              <a:rPr lang="en-US" dirty="0"/>
              <a:t>Common Characteristics of Residents with SMI in LTC</a:t>
            </a:r>
          </a:p>
        </p:txBody>
      </p:sp>
      <p:sp>
        <p:nvSpPr>
          <p:cNvPr id="3" name="Content Placeholder 2">
            <a:extLst>
              <a:ext uri="{FF2B5EF4-FFF2-40B4-BE49-F238E27FC236}">
                <a16:creationId xmlns:a16="http://schemas.microsoft.com/office/drawing/2014/main" id="{DD2F7393-A874-5357-A572-C04A11A3C806}"/>
              </a:ext>
            </a:extLst>
          </p:cNvPr>
          <p:cNvSpPr>
            <a:spLocks noGrp="1"/>
          </p:cNvSpPr>
          <p:nvPr>
            <p:ph idx="1"/>
          </p:nvPr>
        </p:nvSpPr>
        <p:spPr>
          <a:xfrm>
            <a:off x="677334" y="1864659"/>
            <a:ext cx="8596668" cy="4796117"/>
          </a:xfrm>
        </p:spPr>
        <p:txBody>
          <a:bodyPr/>
          <a:lstStyle/>
          <a:p>
            <a:r>
              <a:rPr lang="en-US" sz="2000" dirty="0"/>
              <a:t>Usually younger when they enter the long-term care setting – average age around 50-55.</a:t>
            </a:r>
          </a:p>
          <a:p>
            <a:r>
              <a:rPr lang="en-US" sz="2000" dirty="0"/>
              <a:t>Generally, we see more males seeking admission than females </a:t>
            </a:r>
          </a:p>
          <a:p>
            <a:r>
              <a:rPr lang="en-US" sz="2000" dirty="0"/>
              <a:t>Everyone has to have a primary medical diagnosis to get into the facility.  It is usually a result of unhealthy living behaviors over a period of time.</a:t>
            </a:r>
          </a:p>
          <a:p>
            <a:pPr lvl="1"/>
            <a:r>
              <a:rPr lang="en-US" sz="2000" dirty="0"/>
              <a:t>COPD, Cardiovascular disease, Diabetes, Liver and Kidney disease, Hepatitis C, Severe polysubstance abuse history, Traumatic brain injuries</a:t>
            </a:r>
          </a:p>
          <a:p>
            <a:r>
              <a:rPr lang="en-US" sz="2000" dirty="0"/>
              <a:t>Every resident has multiple mental health diagnoses.</a:t>
            </a:r>
          </a:p>
          <a:p>
            <a:pPr lvl="1"/>
            <a:r>
              <a:rPr lang="en-US" sz="2000" dirty="0"/>
              <a:t>#1 – Schizophrenia</a:t>
            </a:r>
          </a:p>
          <a:p>
            <a:pPr lvl="1"/>
            <a:r>
              <a:rPr lang="en-US" sz="2000" dirty="0"/>
              <a:t>#2 – Bipolar disease   	</a:t>
            </a:r>
          </a:p>
          <a:p>
            <a:pPr marL="0" indent="0">
              <a:buNone/>
            </a:pPr>
            <a:endParaRPr lang="en-US" dirty="0"/>
          </a:p>
        </p:txBody>
      </p:sp>
    </p:spTree>
    <p:extLst>
      <p:ext uri="{BB962C8B-B14F-4D97-AF65-F5344CB8AC3E}">
        <p14:creationId xmlns:p14="http://schemas.microsoft.com/office/powerpoint/2010/main" val="407005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30E0-7154-6136-4F4A-494048FD5020}"/>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42E67233-EFC5-42E3-9351-DF05B9141FFE}"/>
              </a:ext>
            </a:extLst>
          </p:cNvPr>
          <p:cNvSpPr>
            <a:spLocks noGrp="1"/>
          </p:cNvSpPr>
          <p:nvPr>
            <p:ph idx="1"/>
          </p:nvPr>
        </p:nvSpPr>
        <p:spPr/>
        <p:txBody>
          <a:bodyPr/>
          <a:lstStyle/>
          <a:p>
            <a:r>
              <a:rPr lang="en-US" dirty="0"/>
              <a:t>Understand the prevalence and demographic trends of serious mental illness</a:t>
            </a:r>
          </a:p>
          <a:p>
            <a:pPr marL="0" indent="0">
              <a:buNone/>
            </a:pPr>
            <a:endParaRPr lang="en-US" dirty="0"/>
          </a:p>
          <a:p>
            <a:r>
              <a:rPr lang="en-US" dirty="0"/>
              <a:t>Review the evolution of mental health care from de-institutionalization to community-based care, including the effects of de-institutionalization on current nursing home populations.</a:t>
            </a:r>
          </a:p>
          <a:p>
            <a:pPr marL="0" indent="0">
              <a:buNone/>
            </a:pPr>
            <a:endParaRPr lang="en-US" dirty="0"/>
          </a:p>
          <a:p>
            <a:r>
              <a:rPr lang="en-US" dirty="0"/>
              <a:t>Discuss how past policies have shaped the present care challenges and opportunities in nursing home populations.</a:t>
            </a:r>
          </a:p>
        </p:txBody>
      </p:sp>
    </p:spTree>
    <p:extLst>
      <p:ext uri="{BB962C8B-B14F-4D97-AF65-F5344CB8AC3E}">
        <p14:creationId xmlns:p14="http://schemas.microsoft.com/office/powerpoint/2010/main" val="4052760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14E0D-C121-5431-9CA8-DAA0FF02B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61D39-121C-5622-BF74-1F92FBE31E6A}"/>
              </a:ext>
            </a:extLst>
          </p:cNvPr>
          <p:cNvSpPr>
            <a:spLocks noGrp="1"/>
          </p:cNvSpPr>
          <p:nvPr>
            <p:ph type="title"/>
          </p:nvPr>
        </p:nvSpPr>
        <p:spPr/>
        <p:txBody>
          <a:bodyPr/>
          <a:lstStyle/>
          <a:p>
            <a:r>
              <a:rPr lang="en-US" dirty="0"/>
              <a:t>Common Characteristics of Residents with SMI in LTC</a:t>
            </a:r>
          </a:p>
        </p:txBody>
      </p:sp>
      <p:sp>
        <p:nvSpPr>
          <p:cNvPr id="3" name="Content Placeholder 2">
            <a:extLst>
              <a:ext uri="{FF2B5EF4-FFF2-40B4-BE49-F238E27FC236}">
                <a16:creationId xmlns:a16="http://schemas.microsoft.com/office/drawing/2014/main" id="{3C16B395-CCF9-6464-8273-18DC78C9A667}"/>
              </a:ext>
            </a:extLst>
          </p:cNvPr>
          <p:cNvSpPr>
            <a:spLocks noGrp="1"/>
          </p:cNvSpPr>
          <p:nvPr>
            <p:ph idx="1"/>
          </p:nvPr>
        </p:nvSpPr>
        <p:spPr>
          <a:xfrm>
            <a:off x="677334" y="2187388"/>
            <a:ext cx="9452784" cy="4571999"/>
          </a:xfrm>
        </p:spPr>
        <p:txBody>
          <a:bodyPr>
            <a:normAutofit/>
          </a:bodyPr>
          <a:lstStyle/>
          <a:p>
            <a:r>
              <a:rPr lang="en-US" sz="2000" dirty="0"/>
              <a:t>Multiple failures in other levels of care – independent living, assisted living, group homes, other nursing homes.</a:t>
            </a:r>
          </a:p>
          <a:p>
            <a:pPr lvl="1"/>
            <a:r>
              <a:rPr lang="en-US" sz="2000" dirty="0"/>
              <a:t>Every time they fail somewhere they bounce to another facility.  They get a new doctor, a new psychiatrist, a new care team, a new social worker, a new guardian. They never learn to trust anyone.  They never feel like they belong anywhere.</a:t>
            </a:r>
          </a:p>
          <a:p>
            <a:r>
              <a:rPr lang="en-US" sz="2000" dirty="0"/>
              <a:t>People who look at a referral on one of these residents look at their care needs and believe that they are going to be easy to care for and they completely overlook their behaviors.  When they start acting out, then they want them out of their building.  And the vicious cycle begins of bouncing around from facility to facility.</a:t>
            </a:r>
          </a:p>
          <a:p>
            <a:r>
              <a:rPr lang="en-US" sz="2000" dirty="0"/>
              <a:t>History of homelessness and incarceration.</a:t>
            </a: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161493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05BC-1F15-FD56-8D4B-59106279E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90570-F9A4-C43C-FC06-201B6B99A6E4}"/>
              </a:ext>
            </a:extLst>
          </p:cNvPr>
          <p:cNvSpPr>
            <a:spLocks noGrp="1"/>
          </p:cNvSpPr>
          <p:nvPr>
            <p:ph type="title"/>
          </p:nvPr>
        </p:nvSpPr>
        <p:spPr/>
        <p:txBody>
          <a:bodyPr/>
          <a:lstStyle/>
          <a:p>
            <a:r>
              <a:rPr lang="en-US" dirty="0"/>
              <a:t>Common Characteristics of Residents with SMI in LTC</a:t>
            </a:r>
          </a:p>
        </p:txBody>
      </p:sp>
      <p:sp>
        <p:nvSpPr>
          <p:cNvPr id="3" name="Content Placeholder 2">
            <a:extLst>
              <a:ext uri="{FF2B5EF4-FFF2-40B4-BE49-F238E27FC236}">
                <a16:creationId xmlns:a16="http://schemas.microsoft.com/office/drawing/2014/main" id="{E7F91310-660D-C3C3-F311-CADDF97A51BD}"/>
              </a:ext>
            </a:extLst>
          </p:cNvPr>
          <p:cNvSpPr>
            <a:spLocks noGrp="1"/>
          </p:cNvSpPr>
          <p:nvPr>
            <p:ph idx="1"/>
          </p:nvPr>
        </p:nvSpPr>
        <p:spPr>
          <a:xfrm>
            <a:off x="677334" y="2259106"/>
            <a:ext cx="9452784" cy="4294094"/>
          </a:xfrm>
        </p:spPr>
        <p:txBody>
          <a:bodyPr>
            <a:normAutofit lnSpcReduction="10000"/>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US" sz="2000" dirty="0"/>
              <a:t>Life expectancy is 10 – 28 years shorter than those in the same age groups without a serious mental illness.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Significant trauma histories – abuse, neglect, exploitation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Most have no families, or their families can no longer manage them.</a:t>
            </a:r>
          </a:p>
          <a:p>
            <a:r>
              <a:rPr lang="en-US" sz="2000" dirty="0"/>
              <a:t>Behaviorally, they are like middle schoolers.</a:t>
            </a:r>
          </a:p>
          <a:p>
            <a:pPr lvl="1"/>
            <a:r>
              <a:rPr lang="en-US" sz="1800" dirty="0"/>
              <a:t>Petulant, impulsive, they know the difference between right and wrong, but they are pretty sure it doesn’t apply to them.</a:t>
            </a:r>
          </a:p>
          <a:p>
            <a:r>
              <a:rPr lang="en-US" sz="2000" dirty="0"/>
              <a:t>They are scrappy and might fight.  That is often provoked by another resident, but not always.  Sometimes they are just having a bad day.</a:t>
            </a:r>
          </a:p>
          <a:p>
            <a:r>
              <a:rPr lang="en-US" sz="2000" dirty="0"/>
              <a:t>They are opportunists.  They will try and get anything and everything from you.  Money.  Food.  Clothing.  Privileges.  Be prepared…if you do for one, you will have to do for all.  </a:t>
            </a:r>
          </a:p>
          <a:p>
            <a:endParaRPr lang="en-US" dirty="0"/>
          </a:p>
          <a:p>
            <a:pPr marL="0" indent="0">
              <a:buNone/>
            </a:pPr>
            <a:endParaRPr lang="en-US" dirty="0"/>
          </a:p>
        </p:txBody>
      </p:sp>
    </p:spTree>
    <p:extLst>
      <p:ext uri="{BB962C8B-B14F-4D97-AF65-F5344CB8AC3E}">
        <p14:creationId xmlns:p14="http://schemas.microsoft.com/office/powerpoint/2010/main" val="3130931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4C93-3BA8-3CA0-B920-F1A20AA9BC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F8250-7783-35FA-925E-15ED82E08850}"/>
              </a:ext>
            </a:extLst>
          </p:cNvPr>
          <p:cNvSpPr>
            <a:spLocks noGrp="1"/>
          </p:cNvSpPr>
          <p:nvPr>
            <p:ph type="title"/>
          </p:nvPr>
        </p:nvSpPr>
        <p:spPr>
          <a:xfrm>
            <a:off x="677334" y="304800"/>
            <a:ext cx="8596668" cy="1335741"/>
          </a:xfrm>
        </p:spPr>
        <p:txBody>
          <a:bodyPr>
            <a:normAutofit/>
          </a:bodyPr>
          <a:lstStyle/>
          <a:p>
            <a:r>
              <a:rPr lang="en-US" dirty="0"/>
              <a:t>Common Characteristics of Residents with SMI in LTC</a:t>
            </a:r>
          </a:p>
        </p:txBody>
      </p:sp>
      <p:sp>
        <p:nvSpPr>
          <p:cNvPr id="3" name="Content Placeholder 2">
            <a:extLst>
              <a:ext uri="{FF2B5EF4-FFF2-40B4-BE49-F238E27FC236}">
                <a16:creationId xmlns:a16="http://schemas.microsoft.com/office/drawing/2014/main" id="{1E19B8DE-513F-5153-9FCA-BA72C85D2A00}"/>
              </a:ext>
            </a:extLst>
          </p:cNvPr>
          <p:cNvSpPr>
            <a:spLocks noGrp="1"/>
          </p:cNvSpPr>
          <p:nvPr>
            <p:ph idx="1"/>
          </p:nvPr>
        </p:nvSpPr>
        <p:spPr>
          <a:xfrm>
            <a:off x="677334" y="2088776"/>
            <a:ext cx="9452784" cy="4464424"/>
          </a:xfrm>
        </p:spPr>
        <p:txBody>
          <a:bodyPr/>
          <a:lstStyle/>
          <a:p>
            <a:r>
              <a:rPr lang="en-US" sz="2400" dirty="0"/>
              <a:t>They say colorful things.  They have no filter.</a:t>
            </a:r>
          </a:p>
          <a:p>
            <a:r>
              <a:rPr lang="en-US" sz="2400" dirty="0"/>
              <a:t>They can be destructive to the physical building and anything in it.</a:t>
            </a:r>
          </a:p>
          <a:p>
            <a:r>
              <a:rPr lang="en-US" sz="2400" dirty="0"/>
              <a:t>They steal things from everywhere.</a:t>
            </a:r>
          </a:p>
          <a:p>
            <a:r>
              <a:rPr lang="en-US" sz="2400" dirty="0"/>
              <a:t>They have little to no safety awareness.</a:t>
            </a:r>
          </a:p>
          <a:p>
            <a:r>
              <a:rPr lang="en-US" sz="2400" dirty="0"/>
              <a:t>Poor hygiene awareness – and sometimes clothing is optional.</a:t>
            </a:r>
          </a:p>
          <a:p>
            <a:r>
              <a:rPr lang="en-US" sz="2400" dirty="0"/>
              <a:t>Wildly sexually inappropriate – verbally and physically.</a:t>
            </a:r>
          </a:p>
          <a:p>
            <a:pPr marL="0" indent="0">
              <a:buNone/>
            </a:pPr>
            <a:endParaRPr lang="en-US" dirty="0"/>
          </a:p>
        </p:txBody>
      </p:sp>
    </p:spTree>
    <p:extLst>
      <p:ext uri="{BB962C8B-B14F-4D97-AF65-F5344CB8AC3E}">
        <p14:creationId xmlns:p14="http://schemas.microsoft.com/office/powerpoint/2010/main" val="4023846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0F0-5C64-6EAA-B259-1FA52EC0A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3003C-FD7C-FDBF-E147-57AC6A303B63}"/>
              </a:ext>
            </a:extLst>
          </p:cNvPr>
          <p:cNvSpPr>
            <a:spLocks noGrp="1"/>
          </p:cNvSpPr>
          <p:nvPr>
            <p:ph type="title"/>
          </p:nvPr>
        </p:nvSpPr>
        <p:spPr>
          <a:xfrm>
            <a:off x="677334" y="304800"/>
            <a:ext cx="8596668" cy="1335741"/>
          </a:xfrm>
        </p:spPr>
        <p:txBody>
          <a:bodyPr>
            <a:normAutofit/>
          </a:bodyPr>
          <a:lstStyle/>
          <a:p>
            <a:r>
              <a:rPr lang="en-US" dirty="0"/>
              <a:t>Common Characteristics of Residents with SMI in LTC</a:t>
            </a:r>
          </a:p>
        </p:txBody>
      </p:sp>
      <p:sp>
        <p:nvSpPr>
          <p:cNvPr id="3" name="Content Placeholder 2">
            <a:extLst>
              <a:ext uri="{FF2B5EF4-FFF2-40B4-BE49-F238E27FC236}">
                <a16:creationId xmlns:a16="http://schemas.microsoft.com/office/drawing/2014/main" id="{EFDFD1D9-56AD-4AD5-553A-6A255EAAB17C}"/>
              </a:ext>
            </a:extLst>
          </p:cNvPr>
          <p:cNvSpPr>
            <a:spLocks noGrp="1"/>
          </p:cNvSpPr>
          <p:nvPr>
            <p:ph idx="1"/>
          </p:nvPr>
        </p:nvSpPr>
        <p:spPr>
          <a:xfrm>
            <a:off x="677334" y="2124635"/>
            <a:ext cx="9452784" cy="4428565"/>
          </a:xfrm>
        </p:spPr>
        <p:txBody>
          <a:bodyPr/>
          <a:lstStyle/>
          <a:p>
            <a:r>
              <a:rPr lang="en-US" sz="2400" dirty="0"/>
              <a:t>Many of them smoke.</a:t>
            </a:r>
          </a:p>
          <a:p>
            <a:r>
              <a:rPr lang="en-US" sz="2400" dirty="0"/>
              <a:t>They are not living in the nursing home because they make good decisions.  They are there so that we can help them make better choices.</a:t>
            </a:r>
          </a:p>
          <a:p>
            <a:r>
              <a:rPr lang="en-US" sz="2400" dirty="0"/>
              <a:t>The do not believe that they have mental illness.</a:t>
            </a:r>
          </a:p>
          <a:p>
            <a:r>
              <a:rPr lang="en-US" sz="2400" dirty="0"/>
              <a:t>They do not believe they have or need a guardian.</a:t>
            </a:r>
          </a:p>
          <a:p>
            <a:r>
              <a:rPr lang="en-US" sz="2400" dirty="0"/>
              <a:t>They do not believe they need to take psych medications.</a:t>
            </a:r>
          </a:p>
          <a:p>
            <a:r>
              <a:rPr lang="en-US" sz="2400" dirty="0"/>
              <a:t>They thrive on structure and consistency.</a:t>
            </a:r>
          </a:p>
          <a:p>
            <a:pPr marL="0" indent="0">
              <a:buNone/>
            </a:pPr>
            <a:endParaRPr lang="en-US" dirty="0"/>
          </a:p>
        </p:txBody>
      </p:sp>
    </p:spTree>
    <p:extLst>
      <p:ext uri="{BB962C8B-B14F-4D97-AF65-F5344CB8AC3E}">
        <p14:creationId xmlns:p14="http://schemas.microsoft.com/office/powerpoint/2010/main" val="3743683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0CDE5C-1C1C-65F1-B85E-EF94A7648AF6}"/>
              </a:ext>
            </a:extLst>
          </p:cNvPr>
          <p:cNvPicPr>
            <a:picLocks noChangeAspect="1"/>
          </p:cNvPicPr>
          <p:nvPr/>
        </p:nvPicPr>
        <p:blipFill>
          <a:blip r:embed="rId3"/>
          <a:stretch>
            <a:fillRect/>
          </a:stretch>
        </p:blipFill>
        <p:spPr>
          <a:xfrm>
            <a:off x="1578068" y="1223323"/>
            <a:ext cx="3469061" cy="3528531"/>
          </a:xfrm>
          <a:prstGeom prst="rect">
            <a:avLst/>
          </a:prstGeom>
        </p:spPr>
      </p:pic>
      <p:sp>
        <p:nvSpPr>
          <p:cNvPr id="3" name="TextBox 2">
            <a:extLst>
              <a:ext uri="{FF2B5EF4-FFF2-40B4-BE49-F238E27FC236}">
                <a16:creationId xmlns:a16="http://schemas.microsoft.com/office/drawing/2014/main" id="{9C5E703D-E4B4-107F-99AA-E54E7704DB67}"/>
              </a:ext>
            </a:extLst>
          </p:cNvPr>
          <p:cNvSpPr txBox="1"/>
          <p:nvPr/>
        </p:nvSpPr>
        <p:spPr>
          <a:xfrm>
            <a:off x="6096000" y="1223323"/>
            <a:ext cx="3334871" cy="3785652"/>
          </a:xfrm>
          <a:prstGeom prst="rect">
            <a:avLst/>
          </a:prstGeom>
          <a:noFill/>
        </p:spPr>
        <p:txBody>
          <a:bodyPr wrap="square" rtlCol="0">
            <a:spAutoFit/>
          </a:bodyPr>
          <a:lstStyle/>
          <a:p>
            <a:r>
              <a:rPr lang="en-US" sz="2400" dirty="0"/>
              <a:t>Our job is to be like the bumpers at the bowling alley.  We let them be who they are in the safest environment possible and when they veer off track, we gently tap them back to a place of safety.</a:t>
            </a:r>
          </a:p>
        </p:txBody>
      </p:sp>
    </p:spTree>
    <p:extLst>
      <p:ext uri="{BB962C8B-B14F-4D97-AF65-F5344CB8AC3E}">
        <p14:creationId xmlns:p14="http://schemas.microsoft.com/office/powerpoint/2010/main" val="486710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5610-1CB9-EBB7-9B2A-73D829F67964}"/>
              </a:ext>
            </a:extLst>
          </p:cNvPr>
          <p:cNvSpPr>
            <a:spLocks noGrp="1"/>
          </p:cNvSpPr>
          <p:nvPr>
            <p:ph type="title"/>
          </p:nvPr>
        </p:nvSpPr>
        <p:spPr/>
        <p:txBody>
          <a:bodyPr/>
          <a:lstStyle/>
          <a:p>
            <a:r>
              <a:rPr lang="en-US" dirty="0"/>
              <a:t>Triggers for Behaviors</a:t>
            </a:r>
          </a:p>
        </p:txBody>
      </p:sp>
      <p:sp>
        <p:nvSpPr>
          <p:cNvPr id="3" name="Content Placeholder 2">
            <a:extLst>
              <a:ext uri="{FF2B5EF4-FFF2-40B4-BE49-F238E27FC236}">
                <a16:creationId xmlns:a16="http://schemas.microsoft.com/office/drawing/2014/main" id="{C731BD9F-7EA5-AE88-532F-D85515C5708E}"/>
              </a:ext>
            </a:extLst>
          </p:cNvPr>
          <p:cNvSpPr>
            <a:spLocks noGrp="1"/>
          </p:cNvSpPr>
          <p:nvPr>
            <p:ph idx="1"/>
          </p:nvPr>
        </p:nvSpPr>
        <p:spPr>
          <a:xfrm>
            <a:off x="677334" y="1703294"/>
            <a:ext cx="8596668" cy="4742330"/>
          </a:xfrm>
        </p:spPr>
        <p:txBody>
          <a:bodyPr>
            <a:normAutofit/>
          </a:bodyPr>
          <a:lstStyle/>
          <a:p>
            <a:r>
              <a:rPr lang="en-US" sz="2400" dirty="0"/>
              <a:t>Money</a:t>
            </a:r>
          </a:p>
          <a:p>
            <a:r>
              <a:rPr lang="en-US" sz="2400" dirty="0"/>
              <a:t>Food</a:t>
            </a:r>
          </a:p>
          <a:p>
            <a:r>
              <a:rPr lang="en-US" sz="2400" dirty="0"/>
              <a:t>Cigarettes</a:t>
            </a:r>
          </a:p>
          <a:p>
            <a:r>
              <a:rPr lang="en-US" sz="2400" dirty="0"/>
              <a:t>Sex</a:t>
            </a:r>
          </a:p>
          <a:p>
            <a:r>
              <a:rPr lang="en-US" sz="2400" dirty="0"/>
              <a:t>Personal possessions – they are territorial</a:t>
            </a:r>
          </a:p>
          <a:p>
            <a:r>
              <a:rPr lang="en-US" sz="2400" dirty="0"/>
              <a:t>Attention – from anyone – appropriate or inappropriate</a:t>
            </a:r>
          </a:p>
          <a:p>
            <a:r>
              <a:rPr lang="en-US" sz="2400" dirty="0"/>
              <a:t>Privileges</a:t>
            </a:r>
          </a:p>
          <a:p>
            <a:r>
              <a:rPr lang="en-US" sz="2400" dirty="0"/>
              <a:t>EVERYONE wants to be discharged….everyday</a:t>
            </a:r>
          </a:p>
          <a:p>
            <a:r>
              <a:rPr lang="en-US" sz="2400" dirty="0"/>
              <a:t>Guardianship</a:t>
            </a:r>
          </a:p>
          <a:p>
            <a:endParaRPr lang="en-US" dirty="0"/>
          </a:p>
        </p:txBody>
      </p:sp>
    </p:spTree>
    <p:extLst>
      <p:ext uri="{BB962C8B-B14F-4D97-AF65-F5344CB8AC3E}">
        <p14:creationId xmlns:p14="http://schemas.microsoft.com/office/powerpoint/2010/main" val="1142976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7859-1557-4B06-0604-F98F38ADCC89}"/>
              </a:ext>
            </a:extLst>
          </p:cNvPr>
          <p:cNvSpPr>
            <a:spLocks noGrp="1"/>
          </p:cNvSpPr>
          <p:nvPr>
            <p:ph type="title"/>
          </p:nvPr>
        </p:nvSpPr>
        <p:spPr/>
        <p:txBody>
          <a:bodyPr/>
          <a:lstStyle/>
          <a:p>
            <a:r>
              <a:rPr lang="en-US" dirty="0"/>
              <a:t>Reality</a:t>
            </a:r>
          </a:p>
        </p:txBody>
      </p:sp>
      <p:sp>
        <p:nvSpPr>
          <p:cNvPr id="3" name="Content Placeholder 2">
            <a:extLst>
              <a:ext uri="{FF2B5EF4-FFF2-40B4-BE49-F238E27FC236}">
                <a16:creationId xmlns:a16="http://schemas.microsoft.com/office/drawing/2014/main" id="{D1D273F3-2D45-FA70-6F11-A179E8C030C7}"/>
              </a:ext>
            </a:extLst>
          </p:cNvPr>
          <p:cNvSpPr>
            <a:spLocks noGrp="1"/>
          </p:cNvSpPr>
          <p:nvPr>
            <p:ph idx="1"/>
          </p:nvPr>
        </p:nvSpPr>
        <p:spPr>
          <a:xfrm>
            <a:off x="677334" y="1694329"/>
            <a:ext cx="8596668" cy="4347033"/>
          </a:xfrm>
        </p:spPr>
        <p:txBody>
          <a:bodyPr>
            <a:noAutofit/>
          </a:bodyPr>
          <a:lstStyle/>
          <a:p>
            <a:r>
              <a:rPr lang="en-US" sz="2400" dirty="0"/>
              <a:t>They are really no different than us.  We </a:t>
            </a:r>
            <a:r>
              <a:rPr lang="en-US" sz="2400" u="sng" dirty="0"/>
              <a:t>ALL</a:t>
            </a:r>
            <a:r>
              <a:rPr lang="en-US" sz="2400" dirty="0"/>
              <a:t> have behaviors.</a:t>
            </a:r>
          </a:p>
          <a:p>
            <a:r>
              <a:rPr lang="en-US" sz="2400" dirty="0"/>
              <a:t>They want someone to listen to them.</a:t>
            </a:r>
          </a:p>
          <a:p>
            <a:r>
              <a:rPr lang="en-US" sz="2400" dirty="0"/>
              <a:t>They want someone to care about them and to respect them.</a:t>
            </a:r>
          </a:p>
          <a:p>
            <a:r>
              <a:rPr lang="en-US" sz="2400" dirty="0"/>
              <a:t>They want to feel like they belong somewhere.</a:t>
            </a:r>
          </a:p>
          <a:p>
            <a:r>
              <a:rPr lang="en-US" sz="2400" dirty="0"/>
              <a:t>They want to feel safe.</a:t>
            </a:r>
          </a:p>
          <a:p>
            <a:r>
              <a:rPr lang="en-US" sz="2400" dirty="0"/>
              <a:t>They want to be like everyone else, they just don’t know how to socially manage that.</a:t>
            </a:r>
          </a:p>
          <a:p>
            <a:r>
              <a:rPr lang="en-US" sz="2400" dirty="0"/>
              <a:t>They want to be loved.</a:t>
            </a:r>
          </a:p>
        </p:txBody>
      </p:sp>
    </p:spTree>
    <p:extLst>
      <p:ext uri="{BB962C8B-B14F-4D97-AF65-F5344CB8AC3E}">
        <p14:creationId xmlns:p14="http://schemas.microsoft.com/office/powerpoint/2010/main" val="2218577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86B9-93BE-E819-1237-29B6738EE947}"/>
              </a:ext>
            </a:extLst>
          </p:cNvPr>
          <p:cNvSpPr>
            <a:spLocks noGrp="1"/>
          </p:cNvSpPr>
          <p:nvPr>
            <p:ph type="title"/>
          </p:nvPr>
        </p:nvSpPr>
        <p:spPr>
          <a:xfrm>
            <a:off x="677334" y="514924"/>
            <a:ext cx="3854528" cy="820817"/>
          </a:xfrm>
        </p:spPr>
        <p:txBody>
          <a:bodyPr>
            <a:normAutofit/>
          </a:bodyPr>
          <a:lstStyle/>
          <a:p>
            <a:r>
              <a:rPr lang="en-US" sz="3600" dirty="0"/>
              <a:t>Learning Nugget</a:t>
            </a:r>
          </a:p>
        </p:txBody>
      </p:sp>
      <p:pic>
        <p:nvPicPr>
          <p:cNvPr id="6" name="Content Placeholder 5">
            <a:extLst>
              <a:ext uri="{FF2B5EF4-FFF2-40B4-BE49-F238E27FC236}">
                <a16:creationId xmlns:a16="http://schemas.microsoft.com/office/drawing/2014/main" id="{62F8E6CB-D488-2B29-3972-7C848BAAF01A}"/>
              </a:ext>
            </a:extLst>
          </p:cNvPr>
          <p:cNvPicPr>
            <a:picLocks noGrp="1" noChangeAspect="1"/>
          </p:cNvPicPr>
          <p:nvPr>
            <p:ph idx="1"/>
          </p:nvPr>
        </p:nvPicPr>
        <p:blipFill>
          <a:blip r:embed="rId3"/>
          <a:stretch>
            <a:fillRect/>
          </a:stretch>
        </p:blipFill>
        <p:spPr>
          <a:xfrm>
            <a:off x="4760913" y="1534564"/>
            <a:ext cx="4513262" cy="3487247"/>
          </a:xfrm>
          <a:prstGeom prst="rect">
            <a:avLst/>
          </a:prstGeom>
        </p:spPr>
      </p:pic>
      <p:sp>
        <p:nvSpPr>
          <p:cNvPr id="5" name="Text Placeholder 4">
            <a:extLst>
              <a:ext uri="{FF2B5EF4-FFF2-40B4-BE49-F238E27FC236}">
                <a16:creationId xmlns:a16="http://schemas.microsoft.com/office/drawing/2014/main" id="{2CF33BB6-3001-7A73-05AA-C95B5A03AF0C}"/>
              </a:ext>
            </a:extLst>
          </p:cNvPr>
          <p:cNvSpPr>
            <a:spLocks noGrp="1"/>
          </p:cNvSpPr>
          <p:nvPr>
            <p:ph type="body" sz="half" idx="2"/>
          </p:nvPr>
        </p:nvSpPr>
        <p:spPr>
          <a:xfrm>
            <a:off x="677334" y="1739153"/>
            <a:ext cx="3854528" cy="4302208"/>
          </a:xfrm>
        </p:spPr>
        <p:txBody>
          <a:bodyPr>
            <a:normAutofit/>
          </a:bodyPr>
          <a:lstStyle/>
          <a:p>
            <a:pPr marL="285750" indent="-285750">
              <a:buFont typeface="Wingdings" panose="05000000000000000000" pitchFamily="2" charset="2"/>
              <a:buChar char="Ø"/>
            </a:pPr>
            <a:r>
              <a:rPr lang="en-US" sz="2000" dirty="0"/>
              <a:t>EVERYONE has the desire to be loved…..even those that at times can be most unlovable.</a:t>
            </a:r>
          </a:p>
          <a:p>
            <a:pPr marL="285750" indent="-285750">
              <a:buFont typeface="Wingdings" panose="05000000000000000000" pitchFamily="2" charset="2"/>
              <a:buChar char="Ø"/>
            </a:pPr>
            <a:r>
              <a:rPr lang="en-US" sz="2000" dirty="0"/>
              <a:t>Maslow shows us that it is a core need.</a:t>
            </a:r>
          </a:p>
          <a:p>
            <a:pPr marL="285750" indent="-285750">
              <a:buFont typeface="Wingdings" panose="05000000000000000000" pitchFamily="2" charset="2"/>
              <a:buChar char="Ø"/>
            </a:pPr>
            <a:r>
              <a:rPr lang="en-US" sz="2000" dirty="0"/>
              <a:t>If a person’s basic needs are not met, they will never achieve their highest potential, regardless of what that looks like.</a:t>
            </a:r>
          </a:p>
        </p:txBody>
      </p:sp>
    </p:spTree>
    <p:extLst>
      <p:ext uri="{BB962C8B-B14F-4D97-AF65-F5344CB8AC3E}">
        <p14:creationId xmlns:p14="http://schemas.microsoft.com/office/powerpoint/2010/main" val="2602365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FACE-7B17-2395-E1BC-60576630DFEF}"/>
              </a:ext>
            </a:extLst>
          </p:cNvPr>
          <p:cNvSpPr>
            <a:spLocks noGrp="1"/>
          </p:cNvSpPr>
          <p:nvPr>
            <p:ph type="title"/>
          </p:nvPr>
        </p:nvSpPr>
        <p:spPr>
          <a:xfrm>
            <a:off x="677335" y="1927413"/>
            <a:ext cx="8596668" cy="1918446"/>
          </a:xfrm>
        </p:spPr>
        <p:txBody>
          <a:bodyPr>
            <a:normAutofit fontScale="90000"/>
          </a:bodyPr>
          <a:lstStyle/>
          <a:p>
            <a:r>
              <a:rPr lang="en-US" dirty="0"/>
              <a:t>How Do Behaviors Manifest in Residents with Different Diagnoses As They Escalate?</a:t>
            </a:r>
          </a:p>
        </p:txBody>
      </p:sp>
    </p:spTree>
    <p:extLst>
      <p:ext uri="{BB962C8B-B14F-4D97-AF65-F5344CB8AC3E}">
        <p14:creationId xmlns:p14="http://schemas.microsoft.com/office/powerpoint/2010/main" val="938912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2186F-5C46-8FBA-D3F5-F89119A7AB50}"/>
              </a:ext>
            </a:extLst>
          </p:cNvPr>
          <p:cNvSpPr>
            <a:spLocks noGrp="1"/>
          </p:cNvSpPr>
          <p:nvPr>
            <p:ph type="title"/>
          </p:nvPr>
        </p:nvSpPr>
        <p:spPr/>
        <p:txBody>
          <a:bodyPr/>
          <a:lstStyle/>
          <a:p>
            <a:r>
              <a:rPr lang="en-US" dirty="0"/>
              <a:t>Anxiety Disorders	</a:t>
            </a:r>
          </a:p>
        </p:txBody>
      </p:sp>
      <p:sp>
        <p:nvSpPr>
          <p:cNvPr id="3" name="Content Placeholder 2">
            <a:extLst>
              <a:ext uri="{FF2B5EF4-FFF2-40B4-BE49-F238E27FC236}">
                <a16:creationId xmlns:a16="http://schemas.microsoft.com/office/drawing/2014/main" id="{73C3B76F-3B4D-3FB3-1718-8532F11B5D1D}"/>
              </a:ext>
            </a:extLst>
          </p:cNvPr>
          <p:cNvSpPr>
            <a:spLocks noGrp="1"/>
          </p:cNvSpPr>
          <p:nvPr>
            <p:ph idx="1"/>
          </p:nvPr>
        </p:nvSpPr>
        <p:spPr/>
        <p:txBody>
          <a:bodyPr>
            <a:normAutofit/>
          </a:bodyPr>
          <a:lstStyle/>
          <a:p>
            <a:r>
              <a:rPr lang="en-US" dirty="0"/>
              <a:t>Nervous Nellie’s of the group.</a:t>
            </a:r>
          </a:p>
          <a:p>
            <a:r>
              <a:rPr lang="en-US" dirty="0"/>
              <a:t>Focus on things they THINK might happen, and they take it to a dark place.</a:t>
            </a:r>
          </a:p>
          <a:p>
            <a:r>
              <a:rPr lang="en-US" dirty="0"/>
              <a:t>They seek constant reassurance.</a:t>
            </a:r>
          </a:p>
          <a:p>
            <a:r>
              <a:rPr lang="en-US" dirty="0"/>
              <a:t>They pace, they wring their hands, they may become tearful.</a:t>
            </a:r>
          </a:p>
          <a:p>
            <a:r>
              <a:rPr lang="en-US" dirty="0"/>
              <a:t>They may develop a tic, like frequent blinking.</a:t>
            </a:r>
          </a:p>
          <a:p>
            <a:r>
              <a:rPr lang="en-US" dirty="0"/>
              <a:t>They are the leg bouncers that can never be still.</a:t>
            </a:r>
          </a:p>
          <a:p>
            <a:r>
              <a:rPr lang="en-US" dirty="0"/>
              <a:t>Some have a psychogenic skin disorder and they will pick at their skin when they are anxious.</a:t>
            </a:r>
          </a:p>
          <a:p>
            <a:r>
              <a:rPr lang="en-US" dirty="0"/>
              <a:t>They often over-focus on something until they can’t stop the spiral and they act out.</a:t>
            </a:r>
          </a:p>
        </p:txBody>
      </p:sp>
    </p:spTree>
    <p:extLst>
      <p:ext uri="{BB962C8B-B14F-4D97-AF65-F5344CB8AC3E}">
        <p14:creationId xmlns:p14="http://schemas.microsoft.com/office/powerpoint/2010/main" val="2727568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7C28-2DB2-828C-522C-E2CD93548436}"/>
              </a:ext>
            </a:extLst>
          </p:cNvPr>
          <p:cNvSpPr>
            <a:spLocks noGrp="1"/>
          </p:cNvSpPr>
          <p:nvPr>
            <p:ph type="title"/>
          </p:nvPr>
        </p:nvSpPr>
        <p:spPr/>
        <p:txBody>
          <a:bodyPr/>
          <a:lstStyle/>
          <a:p>
            <a:r>
              <a:rPr lang="en-US" dirty="0"/>
              <a:t>Why Are We Doing This?</a:t>
            </a:r>
          </a:p>
        </p:txBody>
      </p:sp>
      <p:pic>
        <p:nvPicPr>
          <p:cNvPr id="8" name="Content Placeholder 7">
            <a:extLst>
              <a:ext uri="{FF2B5EF4-FFF2-40B4-BE49-F238E27FC236}">
                <a16:creationId xmlns:a16="http://schemas.microsoft.com/office/drawing/2014/main" id="{D1ED096E-0FED-2F2D-2A61-09A31BD16D58}"/>
              </a:ext>
            </a:extLst>
          </p:cNvPr>
          <p:cNvPicPr>
            <a:picLocks noGrp="1" noChangeAspect="1"/>
          </p:cNvPicPr>
          <p:nvPr>
            <p:ph idx="1"/>
          </p:nvPr>
        </p:nvPicPr>
        <p:blipFill>
          <a:blip r:embed="rId3"/>
          <a:stretch>
            <a:fillRect/>
          </a:stretch>
        </p:blipFill>
        <p:spPr>
          <a:xfrm>
            <a:off x="838200" y="1353671"/>
            <a:ext cx="10515600" cy="4959591"/>
          </a:xfrm>
          <a:prstGeom prst="rect">
            <a:avLst/>
          </a:prstGeom>
        </p:spPr>
      </p:pic>
    </p:spTree>
    <p:extLst>
      <p:ext uri="{BB962C8B-B14F-4D97-AF65-F5344CB8AC3E}">
        <p14:creationId xmlns:p14="http://schemas.microsoft.com/office/powerpoint/2010/main" val="3018764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012F-9855-C5A2-4516-219169EFEA1A}"/>
              </a:ext>
            </a:extLst>
          </p:cNvPr>
          <p:cNvSpPr>
            <a:spLocks noGrp="1"/>
          </p:cNvSpPr>
          <p:nvPr>
            <p:ph type="title"/>
          </p:nvPr>
        </p:nvSpPr>
        <p:spPr/>
        <p:txBody>
          <a:bodyPr/>
          <a:lstStyle/>
          <a:p>
            <a:r>
              <a:rPr lang="en-US" dirty="0"/>
              <a:t>Mood Disorders</a:t>
            </a:r>
          </a:p>
        </p:txBody>
      </p:sp>
      <p:sp>
        <p:nvSpPr>
          <p:cNvPr id="3" name="Content Placeholder 2">
            <a:extLst>
              <a:ext uri="{FF2B5EF4-FFF2-40B4-BE49-F238E27FC236}">
                <a16:creationId xmlns:a16="http://schemas.microsoft.com/office/drawing/2014/main" id="{CD0E4CC5-0792-B514-3A30-05AEC6EC30EF}"/>
              </a:ext>
            </a:extLst>
          </p:cNvPr>
          <p:cNvSpPr>
            <a:spLocks noGrp="1"/>
          </p:cNvSpPr>
          <p:nvPr>
            <p:ph idx="1"/>
          </p:nvPr>
        </p:nvSpPr>
        <p:spPr/>
        <p:txBody>
          <a:bodyPr>
            <a:normAutofit/>
          </a:bodyPr>
          <a:lstStyle/>
          <a:p>
            <a:r>
              <a:rPr lang="en-US" dirty="0"/>
              <a:t>Has a tendency to be more intrusive and impulsive.</a:t>
            </a:r>
          </a:p>
          <a:p>
            <a:r>
              <a:rPr lang="en-US" dirty="0"/>
              <a:t>They start to refuse to do things they are normally compliant with.</a:t>
            </a:r>
          </a:p>
          <a:p>
            <a:r>
              <a:rPr lang="en-US" dirty="0"/>
              <a:t>Their decision making becomes erratic and we see them lose all of their safety awareness.</a:t>
            </a:r>
          </a:p>
          <a:p>
            <a:r>
              <a:rPr lang="en-US" dirty="0"/>
              <a:t>They become increasingly restless.</a:t>
            </a:r>
          </a:p>
          <a:p>
            <a:r>
              <a:rPr lang="en-US" dirty="0"/>
              <a:t>They might become aggressive with staff that are asking them to do something they don’t want to do – like shower, or take their meds.</a:t>
            </a:r>
          </a:p>
          <a:p>
            <a:r>
              <a:rPr lang="en-US" dirty="0"/>
              <a:t>This can be a really high energy situation – often say that they are manic.</a:t>
            </a:r>
          </a:p>
          <a:p>
            <a:r>
              <a:rPr lang="en-US" dirty="0"/>
              <a:t>Or it can present as profound sadness – their mood gets dark pretty quickly.</a:t>
            </a:r>
          </a:p>
          <a:p>
            <a:r>
              <a:rPr lang="en-US" dirty="0"/>
              <a:t>Can quickly deteriorate into self-harming behaviors.</a:t>
            </a:r>
          </a:p>
        </p:txBody>
      </p:sp>
    </p:spTree>
    <p:extLst>
      <p:ext uri="{BB962C8B-B14F-4D97-AF65-F5344CB8AC3E}">
        <p14:creationId xmlns:p14="http://schemas.microsoft.com/office/powerpoint/2010/main" val="1507302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C4CA1-E414-6E9B-4419-2187948EAEC5}"/>
              </a:ext>
            </a:extLst>
          </p:cNvPr>
          <p:cNvSpPr>
            <a:spLocks noGrp="1"/>
          </p:cNvSpPr>
          <p:nvPr>
            <p:ph type="title"/>
          </p:nvPr>
        </p:nvSpPr>
        <p:spPr/>
        <p:txBody>
          <a:bodyPr/>
          <a:lstStyle/>
          <a:p>
            <a:r>
              <a:rPr lang="en-US" dirty="0"/>
              <a:t>Personality Disorders</a:t>
            </a:r>
          </a:p>
        </p:txBody>
      </p:sp>
      <p:sp>
        <p:nvSpPr>
          <p:cNvPr id="3" name="Content Placeholder 2">
            <a:extLst>
              <a:ext uri="{FF2B5EF4-FFF2-40B4-BE49-F238E27FC236}">
                <a16:creationId xmlns:a16="http://schemas.microsoft.com/office/drawing/2014/main" id="{8C414F45-423F-70E6-D179-3ACDC7C1B727}"/>
              </a:ext>
            </a:extLst>
          </p:cNvPr>
          <p:cNvSpPr>
            <a:spLocks noGrp="1"/>
          </p:cNvSpPr>
          <p:nvPr>
            <p:ph idx="1"/>
          </p:nvPr>
        </p:nvSpPr>
        <p:spPr/>
        <p:txBody>
          <a:bodyPr/>
          <a:lstStyle/>
          <a:p>
            <a:r>
              <a:rPr lang="en-US" dirty="0"/>
              <a:t>This group becomes adversarial with everyone.</a:t>
            </a:r>
          </a:p>
          <a:p>
            <a:r>
              <a:rPr lang="en-US" dirty="0"/>
              <a:t>They attempt to splinter the staff.</a:t>
            </a:r>
          </a:p>
          <a:p>
            <a:r>
              <a:rPr lang="en-US" dirty="0"/>
              <a:t>They target people – could be the staff, could be another resident.</a:t>
            </a:r>
          </a:p>
          <a:p>
            <a:r>
              <a:rPr lang="en-US" dirty="0"/>
              <a:t>They become a little grandiose about their ability and influence over the situation.  They threaten to sue everyone if they don’t do what they say.  They threaten to have all the staff fired.</a:t>
            </a:r>
          </a:p>
          <a:p>
            <a:r>
              <a:rPr lang="en-US" dirty="0"/>
              <a:t>They believe there is strength in numbers so they try and fire up the rest of the residents and encourage behaviors out of them as well.</a:t>
            </a:r>
          </a:p>
          <a:p>
            <a:r>
              <a:rPr lang="en-US" dirty="0"/>
              <a:t>They see themselves as the ring leader for all the residents.</a:t>
            </a:r>
          </a:p>
        </p:txBody>
      </p:sp>
    </p:spTree>
    <p:extLst>
      <p:ext uri="{BB962C8B-B14F-4D97-AF65-F5344CB8AC3E}">
        <p14:creationId xmlns:p14="http://schemas.microsoft.com/office/powerpoint/2010/main" val="4052173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00F6-A540-91ED-EB2D-3F2FB936A761}"/>
              </a:ext>
            </a:extLst>
          </p:cNvPr>
          <p:cNvSpPr>
            <a:spLocks noGrp="1"/>
          </p:cNvSpPr>
          <p:nvPr>
            <p:ph type="title"/>
          </p:nvPr>
        </p:nvSpPr>
        <p:spPr/>
        <p:txBody>
          <a:bodyPr/>
          <a:lstStyle/>
          <a:p>
            <a:r>
              <a:rPr lang="en-US" dirty="0"/>
              <a:t>Psychotic Disorders</a:t>
            </a:r>
          </a:p>
        </p:txBody>
      </p:sp>
      <p:sp>
        <p:nvSpPr>
          <p:cNvPr id="3" name="Content Placeholder 2">
            <a:extLst>
              <a:ext uri="{FF2B5EF4-FFF2-40B4-BE49-F238E27FC236}">
                <a16:creationId xmlns:a16="http://schemas.microsoft.com/office/drawing/2014/main" id="{355F62C7-F9C2-A615-C677-8ED365ECCC67}"/>
              </a:ext>
            </a:extLst>
          </p:cNvPr>
          <p:cNvSpPr>
            <a:spLocks noGrp="1"/>
          </p:cNvSpPr>
          <p:nvPr>
            <p:ph idx="1"/>
          </p:nvPr>
        </p:nvSpPr>
        <p:spPr/>
        <p:txBody>
          <a:bodyPr/>
          <a:lstStyle/>
          <a:p>
            <a:r>
              <a:rPr lang="en-US" dirty="0"/>
              <a:t>This group has increasing paranoia and they lose all sense of reality.</a:t>
            </a:r>
          </a:p>
          <a:p>
            <a:r>
              <a:rPr lang="en-US" dirty="0"/>
              <a:t>They are often actively delusional and hallucinating.</a:t>
            </a:r>
          </a:p>
          <a:p>
            <a:r>
              <a:rPr lang="en-US" dirty="0"/>
              <a:t>They are not able to be redirected and can easily become physically aggressive for no reason at all.</a:t>
            </a:r>
          </a:p>
          <a:p>
            <a:r>
              <a:rPr lang="en-US" dirty="0"/>
              <a:t>They are unpredictable.</a:t>
            </a:r>
          </a:p>
          <a:p>
            <a:r>
              <a:rPr lang="en-US" dirty="0"/>
              <a:t>Their aggression is not goal directed – it is solely related to their level of acute psychological disturbance.</a:t>
            </a:r>
          </a:p>
          <a:p>
            <a:r>
              <a:rPr lang="en-US" dirty="0"/>
              <a:t>Trying to rationalize with this group when they are truly psychotic is impossible and it only agitates them further.</a:t>
            </a:r>
          </a:p>
        </p:txBody>
      </p:sp>
    </p:spTree>
    <p:extLst>
      <p:ext uri="{BB962C8B-B14F-4D97-AF65-F5344CB8AC3E}">
        <p14:creationId xmlns:p14="http://schemas.microsoft.com/office/powerpoint/2010/main" val="1658813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D9750-0BA2-BB8A-497F-5E88C4830502}"/>
              </a:ext>
            </a:extLst>
          </p:cNvPr>
          <p:cNvPicPr>
            <a:picLocks noChangeAspect="1"/>
          </p:cNvPicPr>
          <p:nvPr/>
        </p:nvPicPr>
        <p:blipFill>
          <a:blip r:embed="rId3"/>
          <a:stretch>
            <a:fillRect/>
          </a:stretch>
        </p:blipFill>
        <p:spPr>
          <a:xfrm>
            <a:off x="1281953" y="268941"/>
            <a:ext cx="7598444" cy="6301769"/>
          </a:xfrm>
          <a:prstGeom prst="rect">
            <a:avLst/>
          </a:prstGeom>
        </p:spPr>
      </p:pic>
      <p:sp>
        <p:nvSpPr>
          <p:cNvPr id="3" name="TextBox 2">
            <a:extLst>
              <a:ext uri="{FF2B5EF4-FFF2-40B4-BE49-F238E27FC236}">
                <a16:creationId xmlns:a16="http://schemas.microsoft.com/office/drawing/2014/main" id="{E76B4A6E-F87E-1193-7B3D-FBB73EF6A358}"/>
              </a:ext>
            </a:extLst>
          </p:cNvPr>
          <p:cNvSpPr txBox="1"/>
          <p:nvPr/>
        </p:nvSpPr>
        <p:spPr>
          <a:xfrm>
            <a:off x="1676400" y="2976282"/>
            <a:ext cx="6831106" cy="3108543"/>
          </a:xfrm>
          <a:prstGeom prst="rect">
            <a:avLst/>
          </a:prstGeom>
          <a:noFill/>
        </p:spPr>
        <p:txBody>
          <a:bodyPr wrap="square" rtlCol="0">
            <a:spAutoFit/>
          </a:bodyPr>
          <a:lstStyle/>
          <a:p>
            <a:pPr algn="ctr"/>
            <a:endParaRPr lang="en-US" sz="2800" dirty="0"/>
          </a:p>
          <a:p>
            <a:pPr algn="ctr"/>
            <a:r>
              <a:rPr lang="en-US" sz="2800" dirty="0"/>
              <a:t>Not every behavior, or change in behavior, is directly related to their SMI.</a:t>
            </a:r>
          </a:p>
          <a:p>
            <a:pPr algn="ctr"/>
            <a:r>
              <a:rPr lang="en-US" sz="2800" dirty="0"/>
              <a:t>  </a:t>
            </a:r>
          </a:p>
          <a:p>
            <a:pPr algn="ctr"/>
            <a:endParaRPr lang="en-US" sz="2800" dirty="0"/>
          </a:p>
          <a:p>
            <a:pPr algn="ctr"/>
            <a:r>
              <a:rPr lang="en-US" sz="2800" dirty="0"/>
              <a:t>RULE OUT THE MEDICAL REASONS FIRST!!</a:t>
            </a:r>
          </a:p>
          <a:p>
            <a:pPr algn="ctr"/>
            <a:endParaRPr lang="en-US" sz="2800" dirty="0"/>
          </a:p>
        </p:txBody>
      </p:sp>
    </p:spTree>
    <p:extLst>
      <p:ext uri="{BB962C8B-B14F-4D97-AF65-F5344CB8AC3E}">
        <p14:creationId xmlns:p14="http://schemas.microsoft.com/office/powerpoint/2010/main" val="1657223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D1DF-7503-2D38-80EE-2B9099AA1724}"/>
              </a:ext>
            </a:extLst>
          </p:cNvPr>
          <p:cNvSpPr>
            <a:spLocks noGrp="1"/>
          </p:cNvSpPr>
          <p:nvPr>
            <p:ph type="title"/>
          </p:nvPr>
        </p:nvSpPr>
        <p:spPr>
          <a:xfrm>
            <a:off x="677334" y="609599"/>
            <a:ext cx="8596668" cy="1084729"/>
          </a:xfrm>
        </p:spPr>
        <p:txBody>
          <a:bodyPr>
            <a:normAutofit fontScale="90000"/>
          </a:bodyPr>
          <a:lstStyle/>
          <a:p>
            <a:r>
              <a:rPr lang="en-US" dirty="0"/>
              <a:t>Don’t get so focused on behaviors we lose sight of the person.</a:t>
            </a:r>
          </a:p>
        </p:txBody>
      </p:sp>
      <p:sp>
        <p:nvSpPr>
          <p:cNvPr id="3" name="Content Placeholder 2">
            <a:extLst>
              <a:ext uri="{FF2B5EF4-FFF2-40B4-BE49-F238E27FC236}">
                <a16:creationId xmlns:a16="http://schemas.microsoft.com/office/drawing/2014/main" id="{3E067C1C-4EEE-1E38-58A6-4EE14F0AC63A}"/>
              </a:ext>
            </a:extLst>
          </p:cNvPr>
          <p:cNvSpPr>
            <a:spLocks noGrp="1"/>
          </p:cNvSpPr>
          <p:nvPr>
            <p:ph idx="1"/>
          </p:nvPr>
        </p:nvSpPr>
        <p:spPr>
          <a:xfrm>
            <a:off x="677334" y="1757082"/>
            <a:ext cx="8596668" cy="4796117"/>
          </a:xfrm>
        </p:spPr>
        <p:txBody>
          <a:bodyPr>
            <a:normAutofit fontScale="92500" lnSpcReduction="20000"/>
          </a:bodyPr>
          <a:lstStyle/>
          <a:p>
            <a:r>
              <a:rPr lang="en-US" dirty="0"/>
              <a:t>Many of these residents have complex medical conditions in addition to their serious mental illness.</a:t>
            </a:r>
          </a:p>
          <a:p>
            <a:pPr lvl="1"/>
            <a:r>
              <a:rPr lang="en-US" dirty="0"/>
              <a:t>COPD</a:t>
            </a:r>
          </a:p>
          <a:p>
            <a:pPr lvl="1"/>
            <a:r>
              <a:rPr lang="en-US" dirty="0"/>
              <a:t>Heart Disease</a:t>
            </a:r>
          </a:p>
          <a:p>
            <a:pPr lvl="1"/>
            <a:r>
              <a:rPr lang="en-US" dirty="0"/>
              <a:t>Kidney and Liver Disease</a:t>
            </a:r>
          </a:p>
          <a:p>
            <a:pPr lvl="1"/>
            <a:r>
              <a:rPr lang="en-US" dirty="0"/>
              <a:t>Diabetes</a:t>
            </a:r>
          </a:p>
          <a:p>
            <a:r>
              <a:rPr lang="en-US" dirty="0"/>
              <a:t>They can’t always clearly tell you how they are feeling.</a:t>
            </a:r>
          </a:p>
          <a:p>
            <a:r>
              <a:rPr lang="en-US" dirty="0"/>
              <a:t>Require a thorough assessment to rule out a medical cause of a change in behavior.</a:t>
            </a:r>
          </a:p>
          <a:p>
            <a:pPr lvl="1"/>
            <a:r>
              <a:rPr lang="en-US" dirty="0"/>
              <a:t>Low O2 levels</a:t>
            </a:r>
          </a:p>
          <a:p>
            <a:pPr lvl="1"/>
            <a:r>
              <a:rPr lang="en-US" dirty="0"/>
              <a:t>Low/High BP</a:t>
            </a:r>
          </a:p>
          <a:p>
            <a:pPr lvl="1"/>
            <a:r>
              <a:rPr lang="en-US" dirty="0"/>
              <a:t>Low/High Blood sugar</a:t>
            </a:r>
          </a:p>
          <a:p>
            <a:pPr lvl="1"/>
            <a:r>
              <a:rPr lang="en-US" dirty="0"/>
              <a:t>UTI</a:t>
            </a:r>
          </a:p>
          <a:p>
            <a:pPr lvl="1"/>
            <a:r>
              <a:rPr lang="en-US" dirty="0"/>
              <a:t>Sleep disturbances</a:t>
            </a:r>
          </a:p>
          <a:p>
            <a:pPr lvl="1"/>
            <a:r>
              <a:rPr lang="en-US" dirty="0"/>
              <a:t>Are they eating and drinking normally?</a:t>
            </a:r>
          </a:p>
          <a:p>
            <a:pPr lvl="1"/>
            <a:r>
              <a:rPr lang="en-US" dirty="0"/>
              <a:t>Are they in pain?</a:t>
            </a:r>
          </a:p>
          <a:p>
            <a:pPr lvl="1"/>
            <a:endParaRPr lang="en-US" dirty="0"/>
          </a:p>
          <a:p>
            <a:endParaRPr lang="en-US" dirty="0"/>
          </a:p>
        </p:txBody>
      </p:sp>
    </p:spTree>
    <p:extLst>
      <p:ext uri="{BB962C8B-B14F-4D97-AF65-F5344CB8AC3E}">
        <p14:creationId xmlns:p14="http://schemas.microsoft.com/office/powerpoint/2010/main" val="92377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1CFB-DD1D-EA54-A1A3-68FFBD074C6D}"/>
              </a:ext>
            </a:extLst>
          </p:cNvPr>
          <p:cNvSpPr>
            <a:spLocks noGrp="1"/>
          </p:cNvSpPr>
          <p:nvPr>
            <p:ph type="title"/>
          </p:nvPr>
        </p:nvSpPr>
        <p:spPr/>
        <p:txBody>
          <a:bodyPr/>
          <a:lstStyle/>
          <a:p>
            <a:r>
              <a:rPr lang="en-US" dirty="0"/>
              <a:t>What is My Role?</a:t>
            </a:r>
          </a:p>
        </p:txBody>
      </p:sp>
      <p:sp>
        <p:nvSpPr>
          <p:cNvPr id="3" name="Content Placeholder 2">
            <a:extLst>
              <a:ext uri="{FF2B5EF4-FFF2-40B4-BE49-F238E27FC236}">
                <a16:creationId xmlns:a16="http://schemas.microsoft.com/office/drawing/2014/main" id="{9D36A603-4E52-E618-BA7E-7A1E0B048096}"/>
              </a:ext>
            </a:extLst>
          </p:cNvPr>
          <p:cNvSpPr>
            <a:spLocks noGrp="1"/>
          </p:cNvSpPr>
          <p:nvPr>
            <p:ph idx="1"/>
          </p:nvPr>
        </p:nvSpPr>
        <p:spPr>
          <a:xfrm>
            <a:off x="677334" y="1541929"/>
            <a:ext cx="8596668" cy="4499433"/>
          </a:xfrm>
        </p:spPr>
        <p:txBody>
          <a:bodyPr>
            <a:normAutofit/>
          </a:bodyPr>
          <a:lstStyle/>
          <a:p>
            <a:r>
              <a:rPr lang="en-US" dirty="0"/>
              <a:t>Don’t just assume that every change in condition is because of their mental illness.  </a:t>
            </a:r>
          </a:p>
          <a:p>
            <a:r>
              <a:rPr lang="en-US" dirty="0"/>
              <a:t>Keep the licensed staff informed of those changes that you see in the resident, no matter how minor they might seem.</a:t>
            </a:r>
          </a:p>
          <a:p>
            <a:r>
              <a:rPr lang="en-US" dirty="0"/>
              <a:t>CNAs spend the most time with the residents and know their behaviors and mannerisms better than anyone else on the care team.</a:t>
            </a:r>
          </a:p>
          <a:p>
            <a:r>
              <a:rPr lang="en-US" dirty="0"/>
              <a:t>It may be as simple as “John isn’t acting himself today.”</a:t>
            </a:r>
          </a:p>
          <a:p>
            <a:r>
              <a:rPr lang="en-US" dirty="0"/>
              <a:t> “Jim never fights me to help him with his shower.  He is really off today.”</a:t>
            </a:r>
          </a:p>
          <a:p>
            <a:r>
              <a:rPr lang="en-US" dirty="0"/>
              <a:t>“Steve is pretty sleepy this morning.  He wouldn’t get up for breakfast.  That isn’t like him.”</a:t>
            </a:r>
          </a:p>
          <a:p>
            <a:r>
              <a:rPr lang="en-US" dirty="0"/>
              <a:t>“Mark was incontinent during the night.  His bed was soaked this morning.  That is unusual for him.”</a:t>
            </a:r>
          </a:p>
          <a:p>
            <a:endParaRPr lang="en-US" dirty="0"/>
          </a:p>
        </p:txBody>
      </p:sp>
    </p:spTree>
    <p:extLst>
      <p:ext uri="{BB962C8B-B14F-4D97-AF65-F5344CB8AC3E}">
        <p14:creationId xmlns:p14="http://schemas.microsoft.com/office/powerpoint/2010/main" val="204293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26E4-4AE6-1EFA-4A65-022A1C7DCFEA}"/>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ED018599-A662-AC07-B20E-105BE081D935}"/>
              </a:ext>
            </a:extLst>
          </p:cNvPr>
          <p:cNvSpPr>
            <a:spLocks noGrp="1"/>
          </p:cNvSpPr>
          <p:nvPr>
            <p:ph idx="1"/>
          </p:nvPr>
        </p:nvSpPr>
        <p:spPr/>
        <p:txBody>
          <a:bodyPr/>
          <a:lstStyle/>
          <a:p>
            <a:r>
              <a:rPr lang="en-US" sz="2000" dirty="0"/>
              <a:t>1.  What is the primary characteristic of Serious Mental illness (SMI)</a:t>
            </a:r>
          </a:p>
          <a:p>
            <a:pPr lvl="1"/>
            <a:r>
              <a:rPr lang="en-US" sz="2000" dirty="0"/>
              <a:t>A.  It is associated with Developmental Disorders</a:t>
            </a:r>
          </a:p>
          <a:p>
            <a:pPr lvl="1"/>
            <a:r>
              <a:rPr lang="en-US" sz="2000" dirty="0"/>
              <a:t>B.  It is severe, persistent and disruptive to basic life functioning.</a:t>
            </a:r>
          </a:p>
          <a:p>
            <a:pPr lvl="1"/>
            <a:r>
              <a:rPr lang="en-US" sz="2000" dirty="0"/>
              <a:t>C.  It primarily affects memory and cognitive abilities.</a:t>
            </a:r>
          </a:p>
          <a:p>
            <a:pPr lvl="1"/>
            <a:r>
              <a:rPr lang="en-US" sz="2000" dirty="0"/>
              <a:t>D.  It is caused solely by substance abuse disorders.</a:t>
            </a:r>
          </a:p>
          <a:p>
            <a:pPr marL="457200" lvl="1" indent="0">
              <a:buNone/>
            </a:pPr>
            <a:endParaRPr lang="en-US" dirty="0"/>
          </a:p>
        </p:txBody>
      </p:sp>
    </p:spTree>
    <p:extLst>
      <p:ext uri="{BB962C8B-B14F-4D97-AF65-F5344CB8AC3E}">
        <p14:creationId xmlns:p14="http://schemas.microsoft.com/office/powerpoint/2010/main" val="1409523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B57D1-5189-B6B9-86DC-B6950653A7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E3668-1D75-E3F5-6D07-283388F12F73}"/>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5987A1D1-C93A-194B-A6E5-4C7F8A10D450}"/>
              </a:ext>
            </a:extLst>
          </p:cNvPr>
          <p:cNvSpPr>
            <a:spLocks noGrp="1"/>
          </p:cNvSpPr>
          <p:nvPr>
            <p:ph idx="1"/>
          </p:nvPr>
        </p:nvSpPr>
        <p:spPr>
          <a:xfrm>
            <a:off x="677334" y="2160589"/>
            <a:ext cx="9147984" cy="3880773"/>
          </a:xfrm>
        </p:spPr>
        <p:txBody>
          <a:bodyPr/>
          <a:lstStyle/>
          <a:p>
            <a:r>
              <a:rPr lang="en-US" sz="2000" dirty="0"/>
              <a:t>1.  What is the primary characteristic of Serious Mental illness (SMI)</a:t>
            </a:r>
          </a:p>
          <a:p>
            <a:pPr lvl="1"/>
            <a:r>
              <a:rPr lang="en-US" sz="2000" dirty="0"/>
              <a:t>A.  It is associated with Developmental Disorders</a:t>
            </a:r>
          </a:p>
          <a:p>
            <a:pPr lvl="1"/>
            <a:r>
              <a:rPr lang="en-US" sz="2000" b="1" dirty="0"/>
              <a:t>B.  It is severe, persistent and disruptive to basic life functioning</a:t>
            </a:r>
            <a:r>
              <a:rPr lang="en-US" sz="2000" dirty="0"/>
              <a:t>.</a:t>
            </a:r>
          </a:p>
          <a:p>
            <a:pPr lvl="1"/>
            <a:r>
              <a:rPr lang="en-US" sz="2000" dirty="0"/>
              <a:t>C.  It primarily affects memory and cognitive abilities.</a:t>
            </a:r>
          </a:p>
          <a:p>
            <a:pPr lvl="1"/>
            <a:r>
              <a:rPr lang="en-US" sz="2000" dirty="0"/>
              <a:t>D.  It is caused solely by substance abuse disorders.</a:t>
            </a:r>
          </a:p>
          <a:p>
            <a:pPr marL="457200" lvl="1" indent="0">
              <a:buNone/>
            </a:pPr>
            <a:endParaRPr lang="en-US" dirty="0"/>
          </a:p>
        </p:txBody>
      </p:sp>
    </p:spTree>
    <p:extLst>
      <p:ext uri="{BB962C8B-B14F-4D97-AF65-F5344CB8AC3E}">
        <p14:creationId xmlns:p14="http://schemas.microsoft.com/office/powerpoint/2010/main" val="3763719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245E-8EBC-AFD5-F059-28763B2FA6CF}"/>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44C1B84C-88DB-FBB4-A53B-028715A3E1FD}"/>
              </a:ext>
            </a:extLst>
          </p:cNvPr>
          <p:cNvSpPr>
            <a:spLocks noGrp="1"/>
          </p:cNvSpPr>
          <p:nvPr>
            <p:ph idx="1"/>
          </p:nvPr>
        </p:nvSpPr>
        <p:spPr/>
        <p:txBody>
          <a:bodyPr>
            <a:normAutofit/>
          </a:bodyPr>
          <a:lstStyle/>
          <a:p>
            <a:r>
              <a:rPr lang="en-US" sz="2000" dirty="0"/>
              <a:t>2.  Which of the following is a common trigger for behaviors in 	 	 	    residents with SMI?</a:t>
            </a:r>
          </a:p>
          <a:p>
            <a:pPr lvl="1"/>
            <a:r>
              <a:rPr lang="en-US" sz="2000" dirty="0"/>
              <a:t>A.  Structured routines</a:t>
            </a:r>
          </a:p>
          <a:p>
            <a:pPr lvl="1"/>
            <a:r>
              <a:rPr lang="en-US" sz="2000" dirty="0"/>
              <a:t>B.  Money and personal possessions</a:t>
            </a:r>
          </a:p>
          <a:p>
            <a:pPr lvl="1"/>
            <a:r>
              <a:rPr lang="en-US" sz="2000" dirty="0"/>
              <a:t>C.  Lack of medical diagnoses</a:t>
            </a:r>
          </a:p>
          <a:p>
            <a:pPr lvl="1"/>
            <a:r>
              <a:rPr lang="en-US" sz="2000" dirty="0"/>
              <a:t>D.  Progressive memory loss</a:t>
            </a:r>
          </a:p>
        </p:txBody>
      </p:sp>
    </p:spTree>
    <p:extLst>
      <p:ext uri="{BB962C8B-B14F-4D97-AF65-F5344CB8AC3E}">
        <p14:creationId xmlns:p14="http://schemas.microsoft.com/office/powerpoint/2010/main" val="3381757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1399-87A4-13B8-6129-EFFFE0A90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B5845F-2AF1-D52B-6B11-172CDFD5BD94}"/>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5B61F4B4-5228-6EEC-EA2C-EA68C476A603}"/>
              </a:ext>
            </a:extLst>
          </p:cNvPr>
          <p:cNvSpPr>
            <a:spLocks noGrp="1"/>
          </p:cNvSpPr>
          <p:nvPr>
            <p:ph idx="1"/>
          </p:nvPr>
        </p:nvSpPr>
        <p:spPr/>
        <p:txBody>
          <a:bodyPr>
            <a:normAutofit/>
          </a:bodyPr>
          <a:lstStyle/>
          <a:p>
            <a:r>
              <a:rPr lang="en-US" sz="2000" dirty="0"/>
              <a:t>2.  Which of the following is a common trigger for behaviors in 	 	 	    residents with SMI?</a:t>
            </a:r>
          </a:p>
          <a:p>
            <a:pPr lvl="1"/>
            <a:r>
              <a:rPr lang="en-US" sz="2000" dirty="0"/>
              <a:t>A.  Structured routines</a:t>
            </a:r>
          </a:p>
          <a:p>
            <a:pPr lvl="1"/>
            <a:r>
              <a:rPr lang="en-US" sz="2000" b="1" dirty="0"/>
              <a:t>B.  Money and personal possessions</a:t>
            </a:r>
          </a:p>
          <a:p>
            <a:pPr lvl="1"/>
            <a:r>
              <a:rPr lang="en-US" sz="2000" dirty="0"/>
              <a:t>C.  Lack of medical diagnoses</a:t>
            </a:r>
          </a:p>
          <a:p>
            <a:pPr lvl="1"/>
            <a:r>
              <a:rPr lang="en-US" sz="2000" dirty="0"/>
              <a:t>D.  Progressive memory loss</a:t>
            </a:r>
          </a:p>
        </p:txBody>
      </p:sp>
    </p:spTree>
    <p:extLst>
      <p:ext uri="{BB962C8B-B14F-4D97-AF65-F5344CB8AC3E}">
        <p14:creationId xmlns:p14="http://schemas.microsoft.com/office/powerpoint/2010/main" val="1786209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4FDB-3FA4-931B-69F5-53950C488D58}"/>
              </a:ext>
            </a:extLst>
          </p:cNvPr>
          <p:cNvSpPr>
            <a:spLocks noGrp="1"/>
          </p:cNvSpPr>
          <p:nvPr>
            <p:ph type="title"/>
          </p:nvPr>
        </p:nvSpPr>
        <p:spPr>
          <a:xfrm>
            <a:off x="677335" y="609599"/>
            <a:ext cx="8596668" cy="5827059"/>
          </a:xfrm>
        </p:spPr>
        <p:txBody>
          <a:bodyPr>
            <a:normAutofit/>
          </a:bodyPr>
          <a:lstStyle/>
          <a:p>
            <a:r>
              <a:rPr lang="en-US" sz="5400" dirty="0"/>
              <a:t>What is the first thing you think when your DON tells you that you are admitting a behavior resident to your unit?</a:t>
            </a:r>
          </a:p>
        </p:txBody>
      </p:sp>
    </p:spTree>
    <p:extLst>
      <p:ext uri="{BB962C8B-B14F-4D97-AF65-F5344CB8AC3E}">
        <p14:creationId xmlns:p14="http://schemas.microsoft.com/office/powerpoint/2010/main" val="1369466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D8894-35F2-CC21-FF13-5E60D9FE92EA}"/>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6A189AB8-1337-E345-ADBA-E3FC5C0844CC}"/>
              </a:ext>
            </a:extLst>
          </p:cNvPr>
          <p:cNvSpPr>
            <a:spLocks noGrp="1"/>
          </p:cNvSpPr>
          <p:nvPr>
            <p:ph idx="1"/>
          </p:nvPr>
        </p:nvSpPr>
        <p:spPr/>
        <p:txBody>
          <a:bodyPr>
            <a:normAutofit/>
          </a:bodyPr>
          <a:lstStyle/>
          <a:p>
            <a:r>
              <a:rPr lang="en-US" sz="2000" dirty="0"/>
              <a:t>3.  What is a common characteristic of residents with SMI in the long-	    term care setting?</a:t>
            </a:r>
          </a:p>
          <a:p>
            <a:pPr lvl="1"/>
            <a:r>
              <a:rPr lang="en-US" sz="2000" dirty="0"/>
              <a:t>A.  They are typically older than 65 years of age.</a:t>
            </a:r>
          </a:p>
          <a:p>
            <a:pPr lvl="1"/>
            <a:r>
              <a:rPr lang="en-US" sz="2000" dirty="0"/>
              <a:t>B.  They have progressive memory loss.</a:t>
            </a:r>
          </a:p>
          <a:p>
            <a:pPr lvl="1"/>
            <a:r>
              <a:rPr lang="en-US" sz="2000" dirty="0"/>
              <a:t>C.  They thrive on structure and consistency.</a:t>
            </a:r>
          </a:p>
          <a:p>
            <a:pPr lvl="1"/>
            <a:r>
              <a:rPr lang="en-US" sz="2000" dirty="0"/>
              <a:t>D.  They have no history of trauma or incarceration.</a:t>
            </a:r>
          </a:p>
        </p:txBody>
      </p:sp>
    </p:spTree>
    <p:extLst>
      <p:ext uri="{BB962C8B-B14F-4D97-AF65-F5344CB8AC3E}">
        <p14:creationId xmlns:p14="http://schemas.microsoft.com/office/powerpoint/2010/main" val="3896169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6B46A-3030-1A97-5C66-46B9D3748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E0A74-6E17-CFA4-DCAC-FC03C944173F}"/>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BED38E63-A520-2D96-5164-8C8292969C11}"/>
              </a:ext>
            </a:extLst>
          </p:cNvPr>
          <p:cNvSpPr>
            <a:spLocks noGrp="1"/>
          </p:cNvSpPr>
          <p:nvPr>
            <p:ph idx="1"/>
          </p:nvPr>
        </p:nvSpPr>
        <p:spPr/>
        <p:txBody>
          <a:bodyPr>
            <a:normAutofit/>
          </a:bodyPr>
          <a:lstStyle/>
          <a:p>
            <a:r>
              <a:rPr lang="en-US" sz="2000" dirty="0"/>
              <a:t>3.  What is a common characteristic of residents with SMI in the long-	    term care setting?</a:t>
            </a:r>
          </a:p>
          <a:p>
            <a:pPr lvl="1"/>
            <a:r>
              <a:rPr lang="en-US" sz="2000" dirty="0"/>
              <a:t>A.  They are typically older than 65 years of age.</a:t>
            </a:r>
          </a:p>
          <a:p>
            <a:pPr lvl="1"/>
            <a:r>
              <a:rPr lang="en-US" sz="2000" dirty="0"/>
              <a:t>B.  They have progressive memory loss.</a:t>
            </a:r>
          </a:p>
          <a:p>
            <a:pPr lvl="1"/>
            <a:r>
              <a:rPr lang="en-US" sz="2000" b="1" dirty="0"/>
              <a:t>C.  They thrive on structure and consistency.</a:t>
            </a:r>
          </a:p>
          <a:p>
            <a:pPr lvl="1"/>
            <a:r>
              <a:rPr lang="en-US" sz="2000" dirty="0"/>
              <a:t>D.  They have no history of trauma or incarceration.</a:t>
            </a:r>
          </a:p>
        </p:txBody>
      </p:sp>
    </p:spTree>
    <p:extLst>
      <p:ext uri="{BB962C8B-B14F-4D97-AF65-F5344CB8AC3E}">
        <p14:creationId xmlns:p14="http://schemas.microsoft.com/office/powerpoint/2010/main" val="994268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C28B-81E4-993B-7467-C584BA6BC76A}"/>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F0573769-8CD3-C530-C59E-A49EDA38BE2D}"/>
              </a:ext>
            </a:extLst>
          </p:cNvPr>
          <p:cNvSpPr>
            <a:spLocks noGrp="1"/>
          </p:cNvSpPr>
          <p:nvPr>
            <p:ph idx="1"/>
          </p:nvPr>
        </p:nvSpPr>
        <p:spPr/>
        <p:txBody>
          <a:bodyPr/>
          <a:lstStyle/>
          <a:p>
            <a:r>
              <a:rPr lang="en-US" sz="2000" dirty="0"/>
              <a:t>4.  Which behavior is commonly associated with residents 	 	  	 	    experiencing psychotic disorders?</a:t>
            </a:r>
          </a:p>
          <a:p>
            <a:pPr lvl="1"/>
            <a:r>
              <a:rPr lang="en-US" sz="2000" dirty="0"/>
              <a:t>A.  Increased paranoia and loss of reality</a:t>
            </a:r>
          </a:p>
          <a:p>
            <a:pPr lvl="1"/>
            <a:r>
              <a:rPr lang="en-US" sz="2000" dirty="0"/>
              <a:t>B.  Constant reassurance seeking</a:t>
            </a:r>
          </a:p>
          <a:p>
            <a:pPr lvl="1"/>
            <a:r>
              <a:rPr lang="en-US" sz="2000" dirty="0"/>
              <a:t>C.  Erratic decision-making and impulsivity</a:t>
            </a:r>
          </a:p>
          <a:p>
            <a:pPr lvl="1"/>
            <a:r>
              <a:rPr lang="en-US" sz="2000" dirty="0"/>
              <a:t>D.  Adversarial behavior targeting staff</a:t>
            </a:r>
          </a:p>
          <a:p>
            <a:pPr lvl="1"/>
            <a:endParaRPr lang="en-US" dirty="0"/>
          </a:p>
        </p:txBody>
      </p:sp>
    </p:spTree>
    <p:extLst>
      <p:ext uri="{BB962C8B-B14F-4D97-AF65-F5344CB8AC3E}">
        <p14:creationId xmlns:p14="http://schemas.microsoft.com/office/powerpoint/2010/main" val="3675762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292B7-BEE1-954B-E6F2-1731F155A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8E72F-0646-C947-DEB4-257C974A0732}"/>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C951FFA8-BB5A-8056-80B7-8D5AB5C0FF34}"/>
              </a:ext>
            </a:extLst>
          </p:cNvPr>
          <p:cNvSpPr>
            <a:spLocks noGrp="1"/>
          </p:cNvSpPr>
          <p:nvPr>
            <p:ph idx="1"/>
          </p:nvPr>
        </p:nvSpPr>
        <p:spPr/>
        <p:txBody>
          <a:bodyPr/>
          <a:lstStyle/>
          <a:p>
            <a:r>
              <a:rPr lang="en-US" sz="2000" dirty="0"/>
              <a:t>4.  Which behavior is commonly associated with residents 	 	 	 	    experiencing psychotic disorders?</a:t>
            </a:r>
          </a:p>
          <a:p>
            <a:pPr lvl="1"/>
            <a:r>
              <a:rPr lang="en-US" sz="2000" dirty="0"/>
              <a:t>A.  </a:t>
            </a:r>
            <a:r>
              <a:rPr lang="en-US" sz="2000" b="1" dirty="0"/>
              <a:t>Increased paranoia and loss of reality</a:t>
            </a:r>
          </a:p>
          <a:p>
            <a:pPr lvl="1"/>
            <a:r>
              <a:rPr lang="en-US" sz="2000" dirty="0"/>
              <a:t>B.  Constant reassurance seeking</a:t>
            </a:r>
          </a:p>
          <a:p>
            <a:pPr lvl="1"/>
            <a:r>
              <a:rPr lang="en-US" sz="2000" dirty="0"/>
              <a:t>C.  Erratic decision-making and impulsivity</a:t>
            </a:r>
          </a:p>
          <a:p>
            <a:pPr lvl="1"/>
            <a:r>
              <a:rPr lang="en-US" sz="2000" dirty="0"/>
              <a:t>D.  Adversarial behavior targeting staff</a:t>
            </a:r>
          </a:p>
          <a:p>
            <a:pPr lvl="1"/>
            <a:endParaRPr lang="en-US" dirty="0"/>
          </a:p>
        </p:txBody>
      </p:sp>
    </p:spTree>
    <p:extLst>
      <p:ext uri="{BB962C8B-B14F-4D97-AF65-F5344CB8AC3E}">
        <p14:creationId xmlns:p14="http://schemas.microsoft.com/office/powerpoint/2010/main" val="336626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AAA5-AD40-1EC6-CC1A-7A53127E8A3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0F627E9A-D7E3-1386-5A1C-B25E9E24F9DD}"/>
              </a:ext>
            </a:extLst>
          </p:cNvPr>
          <p:cNvSpPr>
            <a:spLocks noGrp="1"/>
          </p:cNvSpPr>
          <p:nvPr>
            <p:ph idx="1"/>
          </p:nvPr>
        </p:nvSpPr>
        <p:spPr/>
        <p:txBody>
          <a:bodyPr>
            <a:normAutofit/>
          </a:bodyPr>
          <a:lstStyle/>
          <a:p>
            <a:r>
              <a:rPr lang="en-US" sz="2000" dirty="0"/>
              <a:t>5.  What is the role of caregivers in managing residents with SMI?</a:t>
            </a:r>
          </a:p>
          <a:p>
            <a:pPr lvl="1"/>
            <a:r>
              <a:rPr lang="en-US" sz="2000" dirty="0"/>
              <a:t>A.  Focus solely on their mental illness.</a:t>
            </a:r>
          </a:p>
          <a:p>
            <a:pPr lvl="1"/>
            <a:r>
              <a:rPr lang="en-US" sz="2000" dirty="0"/>
              <a:t>B.  Ignore minor changes in behavior.</a:t>
            </a:r>
          </a:p>
          <a:p>
            <a:pPr lvl="1"/>
            <a:r>
              <a:rPr lang="en-US" sz="2000" dirty="0"/>
              <a:t>C.  Monitor changes in condition and report them to licensed staff.</a:t>
            </a:r>
          </a:p>
          <a:p>
            <a:pPr lvl="1"/>
            <a:r>
              <a:rPr lang="en-US" sz="2000" dirty="0"/>
              <a:t>D.  Assume all behavioral changes are due to SMI.</a:t>
            </a:r>
          </a:p>
        </p:txBody>
      </p:sp>
    </p:spTree>
    <p:extLst>
      <p:ext uri="{BB962C8B-B14F-4D97-AF65-F5344CB8AC3E}">
        <p14:creationId xmlns:p14="http://schemas.microsoft.com/office/powerpoint/2010/main" val="13252872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70091-318A-24A0-996D-9774B522A3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FFE46-662A-85A7-38FC-6CDD668F83E5}"/>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5A11D525-B221-95CD-6DAA-0759F842AA78}"/>
              </a:ext>
            </a:extLst>
          </p:cNvPr>
          <p:cNvSpPr>
            <a:spLocks noGrp="1"/>
          </p:cNvSpPr>
          <p:nvPr>
            <p:ph idx="1"/>
          </p:nvPr>
        </p:nvSpPr>
        <p:spPr>
          <a:xfrm>
            <a:off x="677334" y="2160589"/>
            <a:ext cx="9174878" cy="3880773"/>
          </a:xfrm>
        </p:spPr>
        <p:txBody>
          <a:bodyPr>
            <a:normAutofit/>
          </a:bodyPr>
          <a:lstStyle/>
          <a:p>
            <a:r>
              <a:rPr lang="en-US" sz="2000" dirty="0"/>
              <a:t>5.  What is the role of caregivers in managing residents with SMI?</a:t>
            </a:r>
          </a:p>
          <a:p>
            <a:pPr lvl="1"/>
            <a:r>
              <a:rPr lang="en-US" sz="2000" dirty="0"/>
              <a:t>A.  Focus solely on their mental illness.</a:t>
            </a:r>
          </a:p>
          <a:p>
            <a:pPr lvl="1"/>
            <a:r>
              <a:rPr lang="en-US" sz="2000" dirty="0"/>
              <a:t>B.  Ignore minor changes in behavior.</a:t>
            </a:r>
          </a:p>
          <a:p>
            <a:pPr lvl="1"/>
            <a:r>
              <a:rPr lang="en-US" sz="2000" b="1" dirty="0"/>
              <a:t>C.  Monitor changes in condition and report them to licensed staff.</a:t>
            </a:r>
          </a:p>
          <a:p>
            <a:pPr lvl="1"/>
            <a:r>
              <a:rPr lang="en-US" sz="2000" dirty="0"/>
              <a:t>D.  Assume all behavioral changes are due to SMI.</a:t>
            </a:r>
          </a:p>
        </p:txBody>
      </p:sp>
    </p:spTree>
    <p:extLst>
      <p:ext uri="{BB962C8B-B14F-4D97-AF65-F5344CB8AC3E}">
        <p14:creationId xmlns:p14="http://schemas.microsoft.com/office/powerpoint/2010/main" val="1648479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EC473-BE62-33F0-80EF-5A6B59864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CA5997-DEB5-2AF2-1471-9B4D5BDAC0A9}"/>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F4FC0E65-BB6A-CA69-C363-148A33EACCE2}"/>
              </a:ext>
            </a:extLst>
          </p:cNvPr>
          <p:cNvPicPr>
            <a:picLocks noGrp="1" noChangeAspect="1"/>
          </p:cNvPicPr>
          <p:nvPr>
            <p:ph idx="1"/>
          </p:nvPr>
        </p:nvPicPr>
        <p:blipFill>
          <a:blip r:embed="rId3"/>
          <a:stretch>
            <a:fillRect/>
          </a:stretch>
        </p:blipFill>
        <p:spPr>
          <a:xfrm>
            <a:off x="838200" y="1228165"/>
            <a:ext cx="10515600" cy="5113195"/>
          </a:xfrm>
          <a:prstGeom prst="rect">
            <a:avLst/>
          </a:prstGeom>
        </p:spPr>
      </p:pic>
    </p:spTree>
    <p:extLst>
      <p:ext uri="{BB962C8B-B14F-4D97-AF65-F5344CB8AC3E}">
        <p14:creationId xmlns:p14="http://schemas.microsoft.com/office/powerpoint/2010/main" val="498815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DBE7-1E3C-ECC5-A050-C9158203D80F}"/>
              </a:ext>
            </a:extLst>
          </p:cNvPr>
          <p:cNvSpPr>
            <a:spLocks noGrp="1"/>
          </p:cNvSpPr>
          <p:nvPr>
            <p:ph type="title"/>
          </p:nvPr>
        </p:nvSpPr>
        <p:spPr/>
        <p:txBody>
          <a:bodyPr/>
          <a:lstStyle/>
          <a:p>
            <a:r>
              <a:rPr lang="en-US" dirty="0"/>
              <a:t>Module 3</a:t>
            </a:r>
          </a:p>
        </p:txBody>
      </p:sp>
      <p:sp>
        <p:nvSpPr>
          <p:cNvPr id="3" name="Text Placeholder 2">
            <a:extLst>
              <a:ext uri="{FF2B5EF4-FFF2-40B4-BE49-F238E27FC236}">
                <a16:creationId xmlns:a16="http://schemas.microsoft.com/office/drawing/2014/main" id="{8302771E-985C-0803-6B7A-89A87010F227}"/>
              </a:ext>
            </a:extLst>
          </p:cNvPr>
          <p:cNvSpPr>
            <a:spLocks noGrp="1"/>
          </p:cNvSpPr>
          <p:nvPr>
            <p:ph type="body" idx="1"/>
          </p:nvPr>
        </p:nvSpPr>
        <p:spPr/>
        <p:txBody>
          <a:bodyPr/>
          <a:lstStyle/>
          <a:p>
            <a:r>
              <a:rPr lang="en-US" dirty="0"/>
              <a:t>Medication Management</a:t>
            </a:r>
          </a:p>
        </p:txBody>
      </p:sp>
    </p:spTree>
    <p:extLst>
      <p:ext uri="{BB962C8B-B14F-4D97-AF65-F5344CB8AC3E}">
        <p14:creationId xmlns:p14="http://schemas.microsoft.com/office/powerpoint/2010/main" val="2530958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7D75-DE94-023F-39EC-0DFD1906BE01}"/>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2E0AEB3A-8D9A-8E3F-544D-E2F7C95E8429}"/>
              </a:ext>
            </a:extLst>
          </p:cNvPr>
          <p:cNvSpPr>
            <a:spLocks noGrp="1"/>
          </p:cNvSpPr>
          <p:nvPr>
            <p:ph idx="1"/>
          </p:nvPr>
        </p:nvSpPr>
        <p:spPr>
          <a:xfrm>
            <a:off x="677334" y="1712259"/>
            <a:ext cx="8596668" cy="4724400"/>
          </a:xfrm>
        </p:spPr>
        <p:txBody>
          <a:bodyPr>
            <a:normAutofit/>
          </a:bodyPr>
          <a:lstStyle/>
          <a:p>
            <a:r>
              <a:rPr lang="en-US" dirty="0"/>
              <a:t>Recognize the factors contributing to medication non-compliance in residents with SMI, including lack of insight, fear of side effects, mistrust and rejection of mental illness labels.</a:t>
            </a:r>
          </a:p>
          <a:p>
            <a:r>
              <a:rPr lang="en-US" dirty="0"/>
              <a:t>Learn about the most commonly prescribed psychotropic medications, along with their uses and side effects.</a:t>
            </a:r>
          </a:p>
          <a:p>
            <a:r>
              <a:rPr lang="en-US" dirty="0"/>
              <a:t>Understand the regulatory requirements for GDR, its purpose, and the importance of interdisciplinary collaboration.</a:t>
            </a:r>
          </a:p>
          <a:p>
            <a:r>
              <a:rPr lang="en-US" dirty="0"/>
              <a:t>Explore individualized, non-pharmacologic interventions to address residents’ physical, emotional and behavioral needs, while minimizing reliance on medications.</a:t>
            </a:r>
          </a:p>
          <a:p>
            <a:r>
              <a:rPr lang="en-US" dirty="0"/>
              <a:t>Learn practical strategies to manage medication non-compliance, monitoring behavior changes, reporting issues, and supporting safe and effective medication management.</a:t>
            </a:r>
          </a:p>
        </p:txBody>
      </p:sp>
    </p:spTree>
    <p:extLst>
      <p:ext uri="{BB962C8B-B14F-4D97-AF65-F5344CB8AC3E}">
        <p14:creationId xmlns:p14="http://schemas.microsoft.com/office/powerpoint/2010/main" val="212681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2D82-7D12-A105-3006-7AE199314713}"/>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96D78A26-C150-D888-42DB-EA779B76B9E3}"/>
              </a:ext>
            </a:extLst>
          </p:cNvPr>
          <p:cNvSpPr>
            <a:spLocks noGrp="1"/>
          </p:cNvSpPr>
          <p:nvPr>
            <p:ph idx="1"/>
          </p:nvPr>
        </p:nvSpPr>
        <p:spPr>
          <a:xfrm>
            <a:off x="677334" y="1389529"/>
            <a:ext cx="8596668" cy="4993342"/>
          </a:xfrm>
        </p:spPr>
        <p:txBody>
          <a:bodyPr/>
          <a:lstStyle/>
          <a:p>
            <a:r>
              <a:rPr lang="en-US" sz="2000" dirty="0"/>
              <a:t>Medication compliance in residents with SMI is a persistent challenge.</a:t>
            </a:r>
          </a:p>
          <a:p>
            <a:r>
              <a:rPr lang="en-US" sz="2000" dirty="0"/>
              <a:t>They lack the insight into their illness making them less likely to accept the need for medication.</a:t>
            </a:r>
          </a:p>
          <a:p>
            <a:r>
              <a:rPr lang="en-US" sz="2000" dirty="0"/>
              <a:t>Antipsychotics, mood stabilizers and antidepressants often cause sedation, weight gain, irritating side effects or metabolic issues.</a:t>
            </a:r>
          </a:p>
          <a:p>
            <a:r>
              <a:rPr lang="en-US" sz="2000" dirty="0"/>
              <a:t>Residents may refuse meds due to discomfort or fear of long-term harm.</a:t>
            </a:r>
          </a:p>
          <a:p>
            <a:r>
              <a:rPr lang="en-US" sz="2000" dirty="0"/>
              <a:t>Past experiences where medications have been forced on them or institutional trauma can lead to resistance and mistrust of providers.</a:t>
            </a:r>
          </a:p>
          <a:p>
            <a:r>
              <a:rPr lang="en-US" sz="2000" dirty="0"/>
              <a:t>Residents may perceive medications as a form of control rather than care.</a:t>
            </a:r>
          </a:p>
          <a:p>
            <a:r>
              <a:rPr lang="en-US" sz="2000" dirty="0"/>
              <a:t>Some residents reject the “mentally ill” label and associate medications with weakness and loss of autonomy.</a:t>
            </a:r>
          </a:p>
          <a:p>
            <a:endParaRPr lang="en-US" dirty="0"/>
          </a:p>
        </p:txBody>
      </p:sp>
    </p:spTree>
    <p:extLst>
      <p:ext uri="{BB962C8B-B14F-4D97-AF65-F5344CB8AC3E}">
        <p14:creationId xmlns:p14="http://schemas.microsoft.com/office/powerpoint/2010/main" val="179709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40FBBB-BB64-2519-9371-3648A5E185E6}"/>
              </a:ext>
            </a:extLst>
          </p:cNvPr>
          <p:cNvPicPr>
            <a:picLocks noChangeAspect="1"/>
          </p:cNvPicPr>
          <p:nvPr/>
        </p:nvPicPr>
        <p:blipFill>
          <a:blip r:embed="rId3"/>
          <a:stretch>
            <a:fillRect/>
          </a:stretch>
        </p:blipFill>
        <p:spPr>
          <a:xfrm>
            <a:off x="744071" y="494388"/>
            <a:ext cx="8563760" cy="5646435"/>
          </a:xfrm>
          <a:prstGeom prst="rect">
            <a:avLst/>
          </a:prstGeom>
        </p:spPr>
      </p:pic>
    </p:spTree>
    <p:extLst>
      <p:ext uri="{BB962C8B-B14F-4D97-AF65-F5344CB8AC3E}">
        <p14:creationId xmlns:p14="http://schemas.microsoft.com/office/powerpoint/2010/main" val="3688564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67BB-A1F7-A260-684B-59B94C000608}"/>
              </a:ext>
            </a:extLst>
          </p:cNvPr>
          <p:cNvSpPr>
            <a:spLocks noGrp="1"/>
          </p:cNvSpPr>
          <p:nvPr>
            <p:ph type="title"/>
          </p:nvPr>
        </p:nvSpPr>
        <p:spPr>
          <a:xfrm>
            <a:off x="677334" y="609600"/>
            <a:ext cx="8596668" cy="699247"/>
          </a:xfrm>
        </p:spPr>
        <p:txBody>
          <a:bodyPr>
            <a:normAutofit fontScale="90000"/>
          </a:bodyPr>
          <a:lstStyle/>
          <a:p>
            <a:r>
              <a:rPr lang="en-US" dirty="0"/>
              <a:t>Most Common Psychotropic Medications Your Residents Will Be Taking</a:t>
            </a:r>
          </a:p>
        </p:txBody>
      </p:sp>
      <p:sp>
        <p:nvSpPr>
          <p:cNvPr id="3" name="Content Placeholder 2">
            <a:extLst>
              <a:ext uri="{FF2B5EF4-FFF2-40B4-BE49-F238E27FC236}">
                <a16:creationId xmlns:a16="http://schemas.microsoft.com/office/drawing/2014/main" id="{43DC3857-5EC7-A999-3417-7C04B6C52CC8}"/>
              </a:ext>
            </a:extLst>
          </p:cNvPr>
          <p:cNvSpPr>
            <a:spLocks noGrp="1"/>
          </p:cNvSpPr>
          <p:nvPr>
            <p:ph idx="1"/>
          </p:nvPr>
        </p:nvSpPr>
        <p:spPr>
          <a:xfrm>
            <a:off x="677334" y="2097741"/>
            <a:ext cx="8596668" cy="4374777"/>
          </a:xfrm>
        </p:spPr>
        <p:txBody>
          <a:bodyPr>
            <a:normAutofit/>
          </a:bodyPr>
          <a:lstStyle/>
          <a:p>
            <a:r>
              <a:rPr lang="en-US" sz="2000" dirty="0"/>
              <a:t>Antipsychotics</a:t>
            </a:r>
          </a:p>
          <a:p>
            <a:pPr marL="0" indent="0">
              <a:buNone/>
            </a:pPr>
            <a:endParaRPr lang="en-US" sz="2000" dirty="0"/>
          </a:p>
          <a:p>
            <a:r>
              <a:rPr lang="en-US" sz="2000" dirty="0"/>
              <a:t>Mood Stabilizers</a:t>
            </a:r>
          </a:p>
          <a:p>
            <a:pPr marL="0" indent="0">
              <a:buNone/>
            </a:pPr>
            <a:endParaRPr lang="en-US" sz="2000" dirty="0"/>
          </a:p>
          <a:p>
            <a:r>
              <a:rPr lang="en-US" sz="2000" dirty="0"/>
              <a:t>Antidepressants</a:t>
            </a:r>
          </a:p>
          <a:p>
            <a:pPr marL="0" indent="0">
              <a:buNone/>
            </a:pPr>
            <a:endParaRPr lang="en-US" sz="2000" dirty="0"/>
          </a:p>
          <a:p>
            <a:r>
              <a:rPr lang="en-US" sz="2000" dirty="0"/>
              <a:t>Anxiety Medications</a:t>
            </a:r>
          </a:p>
          <a:p>
            <a:pPr marL="0" indent="0">
              <a:buNone/>
            </a:pPr>
            <a:endParaRPr lang="en-US" sz="2000" dirty="0"/>
          </a:p>
          <a:p>
            <a:r>
              <a:rPr lang="en-US" sz="2000" dirty="0"/>
              <a:t>Medications to Manage Side Effects</a:t>
            </a:r>
          </a:p>
        </p:txBody>
      </p:sp>
    </p:spTree>
    <p:extLst>
      <p:ext uri="{BB962C8B-B14F-4D97-AF65-F5344CB8AC3E}">
        <p14:creationId xmlns:p14="http://schemas.microsoft.com/office/powerpoint/2010/main" val="35946485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D5C5-6F59-83A0-ED31-360E8464DD07}"/>
              </a:ext>
            </a:extLst>
          </p:cNvPr>
          <p:cNvSpPr>
            <a:spLocks noGrp="1"/>
          </p:cNvSpPr>
          <p:nvPr>
            <p:ph type="title"/>
          </p:nvPr>
        </p:nvSpPr>
        <p:spPr/>
        <p:txBody>
          <a:bodyPr/>
          <a:lstStyle/>
          <a:p>
            <a:r>
              <a:rPr lang="en-US" dirty="0"/>
              <a:t>Antipsychotics</a:t>
            </a:r>
          </a:p>
        </p:txBody>
      </p:sp>
      <p:sp>
        <p:nvSpPr>
          <p:cNvPr id="3" name="Content Placeholder 2">
            <a:extLst>
              <a:ext uri="{FF2B5EF4-FFF2-40B4-BE49-F238E27FC236}">
                <a16:creationId xmlns:a16="http://schemas.microsoft.com/office/drawing/2014/main" id="{D4FB9EB5-1553-A189-06C6-65F4E86476AB}"/>
              </a:ext>
            </a:extLst>
          </p:cNvPr>
          <p:cNvSpPr>
            <a:spLocks noGrp="1"/>
          </p:cNvSpPr>
          <p:nvPr>
            <p:ph idx="1"/>
          </p:nvPr>
        </p:nvSpPr>
        <p:spPr>
          <a:xfrm>
            <a:off x="677334" y="1488141"/>
            <a:ext cx="8596668" cy="5091953"/>
          </a:xfrm>
        </p:spPr>
        <p:txBody>
          <a:bodyPr>
            <a:normAutofit/>
          </a:bodyPr>
          <a:lstStyle/>
          <a:p>
            <a:r>
              <a:rPr lang="en-US" dirty="0"/>
              <a:t>Used to manage symptoms in conditions such as schizophrenia, schizoaffective disorders, bipolar disorder, psychosis, OCD, Huntington’s disease, Tourette’s syndrome.</a:t>
            </a:r>
          </a:p>
          <a:p>
            <a:r>
              <a:rPr lang="en-US" dirty="0"/>
              <a:t>What to watch for:</a:t>
            </a:r>
          </a:p>
          <a:p>
            <a:pPr lvl="1"/>
            <a:r>
              <a:rPr lang="en-US" dirty="0"/>
              <a:t>Extrapyramidal symptoms (EPS)</a:t>
            </a:r>
          </a:p>
          <a:p>
            <a:pPr lvl="1"/>
            <a:r>
              <a:rPr lang="en-US" dirty="0"/>
              <a:t>Tardive Dyskinesia (TD)</a:t>
            </a:r>
          </a:p>
          <a:p>
            <a:pPr lvl="1"/>
            <a:r>
              <a:rPr lang="en-US" dirty="0"/>
              <a:t>Sedation</a:t>
            </a:r>
          </a:p>
          <a:p>
            <a:pPr lvl="1"/>
            <a:r>
              <a:rPr lang="en-US" dirty="0"/>
              <a:t>Dry mouth</a:t>
            </a:r>
          </a:p>
          <a:p>
            <a:pPr lvl="1"/>
            <a:r>
              <a:rPr lang="en-US" dirty="0"/>
              <a:t>Constipation</a:t>
            </a:r>
          </a:p>
          <a:p>
            <a:pPr lvl="1"/>
            <a:r>
              <a:rPr lang="en-US" dirty="0"/>
              <a:t>Blurred Vision</a:t>
            </a:r>
          </a:p>
          <a:p>
            <a:pPr lvl="1"/>
            <a:r>
              <a:rPr lang="en-US" dirty="0"/>
              <a:t>Weight gain</a:t>
            </a:r>
          </a:p>
          <a:p>
            <a:pPr lvl="1"/>
            <a:r>
              <a:rPr lang="en-US" dirty="0"/>
              <a:t>Elevated blood sugar and lipids</a:t>
            </a:r>
          </a:p>
          <a:p>
            <a:pPr lvl="1"/>
            <a:r>
              <a:rPr lang="en-US" dirty="0"/>
              <a:t>Low BP</a:t>
            </a:r>
          </a:p>
          <a:p>
            <a:endParaRPr lang="en-US" dirty="0"/>
          </a:p>
        </p:txBody>
      </p:sp>
    </p:spTree>
    <p:extLst>
      <p:ext uri="{BB962C8B-B14F-4D97-AF65-F5344CB8AC3E}">
        <p14:creationId xmlns:p14="http://schemas.microsoft.com/office/powerpoint/2010/main" val="15613214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2EB3-54EC-2730-609A-5BFB2B41EFC3}"/>
              </a:ext>
            </a:extLst>
          </p:cNvPr>
          <p:cNvSpPr>
            <a:spLocks noGrp="1"/>
          </p:cNvSpPr>
          <p:nvPr>
            <p:ph type="title"/>
          </p:nvPr>
        </p:nvSpPr>
        <p:spPr>
          <a:xfrm>
            <a:off x="677334" y="609600"/>
            <a:ext cx="8596668" cy="654424"/>
          </a:xfrm>
        </p:spPr>
        <p:txBody>
          <a:bodyPr>
            <a:normAutofit/>
          </a:bodyPr>
          <a:lstStyle/>
          <a:p>
            <a:r>
              <a:rPr lang="en-US" dirty="0"/>
              <a:t>EPS and TD</a:t>
            </a:r>
          </a:p>
        </p:txBody>
      </p:sp>
      <p:pic>
        <p:nvPicPr>
          <p:cNvPr id="4" name="Content Placeholder 3">
            <a:extLst>
              <a:ext uri="{FF2B5EF4-FFF2-40B4-BE49-F238E27FC236}">
                <a16:creationId xmlns:a16="http://schemas.microsoft.com/office/drawing/2014/main" id="{B544FE7D-ABFA-2C5C-CCDC-D0A967258C15}"/>
              </a:ext>
            </a:extLst>
          </p:cNvPr>
          <p:cNvPicPr>
            <a:picLocks noGrp="1" noChangeAspect="1"/>
          </p:cNvPicPr>
          <p:nvPr>
            <p:ph idx="1"/>
          </p:nvPr>
        </p:nvPicPr>
        <p:blipFill>
          <a:blip r:embed="rId3"/>
          <a:stretch>
            <a:fillRect/>
          </a:stretch>
        </p:blipFill>
        <p:spPr>
          <a:xfrm>
            <a:off x="677333" y="1266224"/>
            <a:ext cx="9694835" cy="5358694"/>
          </a:xfrm>
          <a:prstGeom prst="rect">
            <a:avLst/>
          </a:prstGeom>
        </p:spPr>
      </p:pic>
    </p:spTree>
    <p:extLst>
      <p:ext uri="{BB962C8B-B14F-4D97-AF65-F5344CB8AC3E}">
        <p14:creationId xmlns:p14="http://schemas.microsoft.com/office/powerpoint/2010/main" val="41086147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A974-81EB-75C2-78DE-9BDE3B2AFDAC}"/>
              </a:ext>
            </a:extLst>
          </p:cNvPr>
          <p:cNvSpPr>
            <a:spLocks noGrp="1"/>
          </p:cNvSpPr>
          <p:nvPr>
            <p:ph type="title"/>
          </p:nvPr>
        </p:nvSpPr>
        <p:spPr/>
        <p:txBody>
          <a:bodyPr/>
          <a:lstStyle/>
          <a:p>
            <a:r>
              <a:rPr lang="en-US" dirty="0"/>
              <a:t>Most Common Antipsychotics</a:t>
            </a:r>
          </a:p>
        </p:txBody>
      </p:sp>
      <p:sp>
        <p:nvSpPr>
          <p:cNvPr id="3" name="Text Placeholder 2">
            <a:extLst>
              <a:ext uri="{FF2B5EF4-FFF2-40B4-BE49-F238E27FC236}">
                <a16:creationId xmlns:a16="http://schemas.microsoft.com/office/drawing/2014/main" id="{032A4B4D-62AC-3203-12D0-E03F60C3728A}"/>
              </a:ext>
            </a:extLst>
          </p:cNvPr>
          <p:cNvSpPr>
            <a:spLocks noGrp="1"/>
          </p:cNvSpPr>
          <p:nvPr>
            <p:ph type="body" idx="1"/>
          </p:nvPr>
        </p:nvSpPr>
        <p:spPr>
          <a:xfrm>
            <a:off x="675745" y="1416445"/>
            <a:ext cx="4185623" cy="513955"/>
          </a:xfrm>
        </p:spPr>
        <p:txBody>
          <a:bodyPr/>
          <a:lstStyle/>
          <a:p>
            <a:r>
              <a:rPr lang="en-US" dirty="0"/>
              <a:t>First Generation	</a:t>
            </a:r>
          </a:p>
        </p:txBody>
      </p:sp>
      <p:sp>
        <p:nvSpPr>
          <p:cNvPr id="4" name="Content Placeholder 3">
            <a:extLst>
              <a:ext uri="{FF2B5EF4-FFF2-40B4-BE49-F238E27FC236}">
                <a16:creationId xmlns:a16="http://schemas.microsoft.com/office/drawing/2014/main" id="{A168A671-6153-7812-9EC5-2122780B1642}"/>
              </a:ext>
            </a:extLst>
          </p:cNvPr>
          <p:cNvSpPr>
            <a:spLocks noGrp="1"/>
          </p:cNvSpPr>
          <p:nvPr>
            <p:ph sz="half" idx="2"/>
          </p:nvPr>
        </p:nvSpPr>
        <p:spPr>
          <a:xfrm>
            <a:off x="675745" y="1930401"/>
            <a:ext cx="4185623" cy="4110962"/>
          </a:xfrm>
        </p:spPr>
        <p:txBody>
          <a:bodyPr>
            <a:normAutofit fontScale="92500" lnSpcReduction="10000"/>
          </a:bodyPr>
          <a:lstStyle/>
          <a:p>
            <a:r>
              <a:rPr lang="en-US" sz="2000" dirty="0"/>
              <a:t>Haldol</a:t>
            </a:r>
          </a:p>
          <a:p>
            <a:r>
              <a:rPr lang="en-US" sz="2000" dirty="0" err="1"/>
              <a:t>Prolixin</a:t>
            </a:r>
            <a:endParaRPr lang="en-US" sz="2000" dirty="0"/>
          </a:p>
          <a:p>
            <a:r>
              <a:rPr lang="en-US" sz="2000" dirty="0"/>
              <a:t>Thorazine</a:t>
            </a:r>
          </a:p>
          <a:p>
            <a:r>
              <a:rPr lang="en-US" sz="2000" dirty="0" err="1"/>
              <a:t>Loxitane</a:t>
            </a:r>
            <a:endParaRPr lang="en-US" sz="2000" dirty="0"/>
          </a:p>
          <a:p>
            <a:r>
              <a:rPr lang="en-US" sz="2000" dirty="0" err="1"/>
              <a:t>Navane</a:t>
            </a:r>
            <a:endParaRPr lang="en-US" sz="2000" dirty="0"/>
          </a:p>
        </p:txBody>
      </p:sp>
      <p:sp>
        <p:nvSpPr>
          <p:cNvPr id="5" name="Text Placeholder 4">
            <a:extLst>
              <a:ext uri="{FF2B5EF4-FFF2-40B4-BE49-F238E27FC236}">
                <a16:creationId xmlns:a16="http://schemas.microsoft.com/office/drawing/2014/main" id="{5D6775DB-D3EC-124A-9C70-6B99599B58B2}"/>
              </a:ext>
            </a:extLst>
          </p:cNvPr>
          <p:cNvSpPr>
            <a:spLocks noGrp="1"/>
          </p:cNvSpPr>
          <p:nvPr>
            <p:ph type="body" sz="quarter" idx="3"/>
          </p:nvPr>
        </p:nvSpPr>
        <p:spPr>
          <a:xfrm>
            <a:off x="5088383" y="1416445"/>
            <a:ext cx="4185618" cy="513955"/>
          </a:xfrm>
        </p:spPr>
        <p:txBody>
          <a:bodyPr/>
          <a:lstStyle/>
          <a:p>
            <a:r>
              <a:rPr lang="en-US" dirty="0"/>
              <a:t>Second Generation</a:t>
            </a:r>
          </a:p>
        </p:txBody>
      </p:sp>
      <p:sp>
        <p:nvSpPr>
          <p:cNvPr id="6" name="Content Placeholder 5">
            <a:extLst>
              <a:ext uri="{FF2B5EF4-FFF2-40B4-BE49-F238E27FC236}">
                <a16:creationId xmlns:a16="http://schemas.microsoft.com/office/drawing/2014/main" id="{7EC12B29-C334-B732-0C8D-02D536F4A5AA}"/>
              </a:ext>
            </a:extLst>
          </p:cNvPr>
          <p:cNvSpPr>
            <a:spLocks noGrp="1"/>
          </p:cNvSpPr>
          <p:nvPr>
            <p:ph sz="quarter" idx="4"/>
          </p:nvPr>
        </p:nvSpPr>
        <p:spPr>
          <a:xfrm>
            <a:off x="5088384" y="1930400"/>
            <a:ext cx="4185617" cy="4676587"/>
          </a:xfrm>
        </p:spPr>
        <p:txBody>
          <a:bodyPr>
            <a:normAutofit fontScale="92500" lnSpcReduction="10000"/>
          </a:bodyPr>
          <a:lstStyle/>
          <a:p>
            <a:r>
              <a:rPr lang="en-US" sz="2200" dirty="0"/>
              <a:t>Risperdal</a:t>
            </a:r>
          </a:p>
          <a:p>
            <a:r>
              <a:rPr lang="en-US" sz="2200" dirty="0"/>
              <a:t>Zyprexa</a:t>
            </a:r>
          </a:p>
          <a:p>
            <a:r>
              <a:rPr lang="en-US" sz="2200" dirty="0"/>
              <a:t>Seroquel</a:t>
            </a:r>
          </a:p>
          <a:p>
            <a:r>
              <a:rPr lang="en-US" sz="2200" dirty="0"/>
              <a:t>Abilify</a:t>
            </a:r>
          </a:p>
          <a:p>
            <a:r>
              <a:rPr lang="en-US" sz="2200" dirty="0"/>
              <a:t>Geodon</a:t>
            </a:r>
          </a:p>
          <a:p>
            <a:r>
              <a:rPr lang="en-US" sz="2200" dirty="0"/>
              <a:t>Latuda</a:t>
            </a:r>
          </a:p>
          <a:p>
            <a:r>
              <a:rPr lang="en-US" sz="2200" dirty="0"/>
              <a:t>Invega</a:t>
            </a:r>
          </a:p>
          <a:p>
            <a:r>
              <a:rPr lang="en-US" sz="2200" dirty="0"/>
              <a:t>Clozaril</a:t>
            </a:r>
          </a:p>
          <a:p>
            <a:r>
              <a:rPr lang="en-US" sz="2200" dirty="0" err="1"/>
              <a:t>Fanapt</a:t>
            </a:r>
            <a:endParaRPr lang="en-US" sz="2200" dirty="0"/>
          </a:p>
          <a:p>
            <a:r>
              <a:rPr lang="en-US" sz="2200" dirty="0" err="1"/>
              <a:t>Rexulti</a:t>
            </a:r>
            <a:endParaRPr lang="en-US" sz="2200" dirty="0"/>
          </a:p>
          <a:p>
            <a:r>
              <a:rPr lang="en-US" sz="2200" dirty="0" err="1"/>
              <a:t>Vraylar</a:t>
            </a:r>
            <a:endParaRPr lang="en-US" sz="2200" dirty="0"/>
          </a:p>
          <a:p>
            <a:endParaRPr lang="en-US" dirty="0"/>
          </a:p>
          <a:p>
            <a:endParaRPr lang="en-US" dirty="0"/>
          </a:p>
        </p:txBody>
      </p:sp>
    </p:spTree>
    <p:extLst>
      <p:ext uri="{BB962C8B-B14F-4D97-AF65-F5344CB8AC3E}">
        <p14:creationId xmlns:p14="http://schemas.microsoft.com/office/powerpoint/2010/main" val="5118677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8B19-7709-5DB7-646D-484CF36E5A60}"/>
              </a:ext>
            </a:extLst>
          </p:cNvPr>
          <p:cNvSpPr>
            <a:spLocks noGrp="1"/>
          </p:cNvSpPr>
          <p:nvPr>
            <p:ph type="title"/>
          </p:nvPr>
        </p:nvSpPr>
        <p:spPr/>
        <p:txBody>
          <a:bodyPr/>
          <a:lstStyle/>
          <a:p>
            <a:r>
              <a:rPr lang="en-US" dirty="0"/>
              <a:t>Mood Stabilizers</a:t>
            </a:r>
          </a:p>
        </p:txBody>
      </p:sp>
      <p:sp>
        <p:nvSpPr>
          <p:cNvPr id="3" name="Content Placeholder 2">
            <a:extLst>
              <a:ext uri="{FF2B5EF4-FFF2-40B4-BE49-F238E27FC236}">
                <a16:creationId xmlns:a16="http://schemas.microsoft.com/office/drawing/2014/main" id="{82872118-0C3B-6557-DE11-EAAB394A445E}"/>
              </a:ext>
            </a:extLst>
          </p:cNvPr>
          <p:cNvSpPr>
            <a:spLocks noGrp="1"/>
          </p:cNvSpPr>
          <p:nvPr>
            <p:ph idx="1"/>
          </p:nvPr>
        </p:nvSpPr>
        <p:spPr>
          <a:xfrm>
            <a:off x="677334" y="1299882"/>
            <a:ext cx="8596668" cy="5351929"/>
          </a:xfrm>
        </p:spPr>
        <p:txBody>
          <a:bodyPr>
            <a:normAutofit/>
          </a:bodyPr>
          <a:lstStyle/>
          <a:p>
            <a:r>
              <a:rPr lang="en-US" dirty="0"/>
              <a:t>Mood stabilizers are essential tools in managing bipolar disorder and other conditions marked by extreme mood fluctuations.</a:t>
            </a:r>
          </a:p>
          <a:p>
            <a:r>
              <a:rPr lang="en-US" dirty="0"/>
              <a:t>They help smooth out the highs and lows of depression, promoting emotional stability and reducing the risk of relapse or hospitalization.</a:t>
            </a:r>
          </a:p>
          <a:p>
            <a:r>
              <a:rPr lang="en-US" dirty="0"/>
              <a:t>Prevent manic and depressive episodes in bipolar disorder</a:t>
            </a:r>
          </a:p>
          <a:p>
            <a:r>
              <a:rPr lang="en-US" dirty="0"/>
              <a:t>Reduce impulsivity and emotional dysregulation in borderline personality disorders.</a:t>
            </a:r>
          </a:p>
          <a:p>
            <a:r>
              <a:rPr lang="en-US" dirty="0"/>
              <a:t>Used as a co-therapy in schizoaffective disorder and treatment resistant depression.</a:t>
            </a:r>
          </a:p>
          <a:p>
            <a:r>
              <a:rPr lang="en-US" dirty="0"/>
              <a:t>What to watch for:</a:t>
            </a:r>
          </a:p>
          <a:p>
            <a:pPr lvl="1"/>
            <a:r>
              <a:rPr lang="en-US" dirty="0"/>
              <a:t>Tremors</a:t>
            </a:r>
          </a:p>
          <a:p>
            <a:pPr lvl="1"/>
            <a:r>
              <a:rPr lang="en-US" dirty="0"/>
              <a:t>Weight gain</a:t>
            </a:r>
          </a:p>
          <a:p>
            <a:pPr lvl="1"/>
            <a:r>
              <a:rPr lang="en-US" dirty="0"/>
              <a:t>Renal impairment</a:t>
            </a:r>
          </a:p>
          <a:p>
            <a:pPr lvl="1"/>
            <a:r>
              <a:rPr lang="en-US" dirty="0"/>
              <a:t>Liver toxicity</a:t>
            </a:r>
          </a:p>
          <a:p>
            <a:pPr lvl="1"/>
            <a:r>
              <a:rPr lang="en-US" dirty="0"/>
              <a:t>Decreased sodium levels</a:t>
            </a:r>
          </a:p>
        </p:txBody>
      </p:sp>
    </p:spTree>
    <p:extLst>
      <p:ext uri="{BB962C8B-B14F-4D97-AF65-F5344CB8AC3E}">
        <p14:creationId xmlns:p14="http://schemas.microsoft.com/office/powerpoint/2010/main" val="1396730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7FAB-65AE-935B-F31C-5F66D25B9BFE}"/>
              </a:ext>
            </a:extLst>
          </p:cNvPr>
          <p:cNvSpPr>
            <a:spLocks noGrp="1"/>
          </p:cNvSpPr>
          <p:nvPr>
            <p:ph type="title"/>
          </p:nvPr>
        </p:nvSpPr>
        <p:spPr/>
        <p:txBody>
          <a:bodyPr/>
          <a:lstStyle/>
          <a:p>
            <a:r>
              <a:rPr lang="en-US" dirty="0"/>
              <a:t>Most Common Mood Stabilizers</a:t>
            </a:r>
          </a:p>
        </p:txBody>
      </p:sp>
      <p:sp>
        <p:nvSpPr>
          <p:cNvPr id="3" name="Content Placeholder 2">
            <a:extLst>
              <a:ext uri="{FF2B5EF4-FFF2-40B4-BE49-F238E27FC236}">
                <a16:creationId xmlns:a16="http://schemas.microsoft.com/office/drawing/2014/main" id="{F39E86DF-AABF-81F4-1F0D-FDD5CEED4191}"/>
              </a:ext>
            </a:extLst>
          </p:cNvPr>
          <p:cNvSpPr>
            <a:spLocks noGrp="1"/>
          </p:cNvSpPr>
          <p:nvPr>
            <p:ph idx="1"/>
          </p:nvPr>
        </p:nvSpPr>
        <p:spPr>
          <a:xfrm>
            <a:off x="677334" y="1344706"/>
            <a:ext cx="8596668" cy="5154705"/>
          </a:xfrm>
        </p:spPr>
        <p:txBody>
          <a:bodyPr>
            <a:normAutofit/>
          </a:bodyPr>
          <a:lstStyle/>
          <a:p>
            <a:r>
              <a:rPr lang="en-US" sz="2000" dirty="0"/>
              <a:t>Mineral </a:t>
            </a:r>
          </a:p>
          <a:p>
            <a:pPr lvl="1"/>
            <a:r>
              <a:rPr lang="en-US" sz="2000" dirty="0"/>
              <a:t>Lithium</a:t>
            </a:r>
          </a:p>
          <a:p>
            <a:r>
              <a:rPr lang="en-US" sz="2000" dirty="0"/>
              <a:t>Anticonvulsants</a:t>
            </a:r>
          </a:p>
          <a:p>
            <a:pPr lvl="1"/>
            <a:r>
              <a:rPr lang="en-US" sz="2000" dirty="0"/>
              <a:t>Depakote</a:t>
            </a:r>
          </a:p>
          <a:p>
            <a:pPr lvl="1"/>
            <a:r>
              <a:rPr lang="en-US" sz="2000" dirty="0"/>
              <a:t>Lamictal</a:t>
            </a:r>
          </a:p>
          <a:p>
            <a:pPr lvl="1"/>
            <a:r>
              <a:rPr lang="en-US" sz="2000" dirty="0"/>
              <a:t>Trileptal</a:t>
            </a:r>
          </a:p>
          <a:p>
            <a:pPr lvl="1"/>
            <a:r>
              <a:rPr lang="en-US" sz="2000" dirty="0"/>
              <a:t>Seroquel</a:t>
            </a:r>
          </a:p>
          <a:p>
            <a:r>
              <a:rPr lang="en-US" sz="2000" dirty="0" err="1"/>
              <a:t>Antisychotics</a:t>
            </a:r>
            <a:endParaRPr lang="en-US" sz="2000" dirty="0"/>
          </a:p>
          <a:p>
            <a:pPr lvl="1"/>
            <a:r>
              <a:rPr lang="en-US" sz="2000" dirty="0"/>
              <a:t>Seroquel</a:t>
            </a:r>
          </a:p>
          <a:p>
            <a:pPr lvl="1"/>
            <a:r>
              <a:rPr lang="en-US" sz="2000" dirty="0"/>
              <a:t>Zyprexa</a:t>
            </a:r>
          </a:p>
          <a:p>
            <a:pPr lvl="1"/>
            <a:r>
              <a:rPr lang="en-US" sz="2000" dirty="0"/>
              <a:t>Risperdal</a:t>
            </a:r>
          </a:p>
        </p:txBody>
      </p:sp>
    </p:spTree>
    <p:extLst>
      <p:ext uri="{BB962C8B-B14F-4D97-AF65-F5344CB8AC3E}">
        <p14:creationId xmlns:p14="http://schemas.microsoft.com/office/powerpoint/2010/main" val="2419281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FD57-F882-3F8A-C84D-9EE8B2D99B20}"/>
              </a:ext>
            </a:extLst>
          </p:cNvPr>
          <p:cNvSpPr>
            <a:spLocks noGrp="1"/>
          </p:cNvSpPr>
          <p:nvPr>
            <p:ph type="title"/>
          </p:nvPr>
        </p:nvSpPr>
        <p:spPr/>
        <p:txBody>
          <a:bodyPr/>
          <a:lstStyle/>
          <a:p>
            <a:r>
              <a:rPr lang="en-US" dirty="0"/>
              <a:t>Antidepressants</a:t>
            </a:r>
          </a:p>
        </p:txBody>
      </p:sp>
      <p:sp>
        <p:nvSpPr>
          <p:cNvPr id="3" name="Content Placeholder 2">
            <a:extLst>
              <a:ext uri="{FF2B5EF4-FFF2-40B4-BE49-F238E27FC236}">
                <a16:creationId xmlns:a16="http://schemas.microsoft.com/office/drawing/2014/main" id="{CEEA668F-2F50-02ED-48D8-015CBB6D1584}"/>
              </a:ext>
            </a:extLst>
          </p:cNvPr>
          <p:cNvSpPr>
            <a:spLocks noGrp="1"/>
          </p:cNvSpPr>
          <p:nvPr>
            <p:ph idx="1"/>
          </p:nvPr>
        </p:nvSpPr>
        <p:spPr>
          <a:xfrm>
            <a:off x="677334" y="1685365"/>
            <a:ext cx="8596668" cy="4355997"/>
          </a:xfrm>
        </p:spPr>
        <p:txBody>
          <a:bodyPr/>
          <a:lstStyle/>
          <a:p>
            <a:r>
              <a:rPr lang="en-US" dirty="0"/>
              <a:t>Designed to rebalance brain chemistry to improve mood, energy and emotional regulation.</a:t>
            </a:r>
          </a:p>
          <a:p>
            <a:r>
              <a:rPr lang="en-US" dirty="0"/>
              <a:t>Most commonly used to treat major depressive disorder, but they are also used for:</a:t>
            </a:r>
          </a:p>
          <a:p>
            <a:pPr lvl="1"/>
            <a:r>
              <a:rPr lang="en-US" dirty="0"/>
              <a:t>Anxiety disorders</a:t>
            </a:r>
          </a:p>
          <a:p>
            <a:pPr lvl="1"/>
            <a:r>
              <a:rPr lang="en-US" dirty="0"/>
              <a:t>PTSD</a:t>
            </a:r>
          </a:p>
          <a:p>
            <a:pPr lvl="1"/>
            <a:r>
              <a:rPr lang="en-US" dirty="0"/>
              <a:t>Bipolar depression</a:t>
            </a:r>
          </a:p>
          <a:p>
            <a:pPr lvl="1"/>
            <a:r>
              <a:rPr lang="en-US" dirty="0"/>
              <a:t>Chronic pain (off-label use)</a:t>
            </a:r>
          </a:p>
          <a:p>
            <a:pPr lvl="1"/>
            <a:r>
              <a:rPr lang="en-US" dirty="0"/>
              <a:t>Insomnia</a:t>
            </a:r>
          </a:p>
          <a:p>
            <a:pPr lvl="1"/>
            <a:r>
              <a:rPr lang="en-US" dirty="0"/>
              <a:t>Eating disorders</a:t>
            </a:r>
          </a:p>
          <a:p>
            <a:pPr marL="0" indent="0">
              <a:buNone/>
            </a:pPr>
            <a:endParaRPr lang="en-US" dirty="0"/>
          </a:p>
        </p:txBody>
      </p:sp>
    </p:spTree>
    <p:extLst>
      <p:ext uri="{BB962C8B-B14F-4D97-AF65-F5344CB8AC3E}">
        <p14:creationId xmlns:p14="http://schemas.microsoft.com/office/powerpoint/2010/main" val="39785559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65A6-EE70-EA6C-1BD2-D4FB4DC1C618}"/>
              </a:ext>
            </a:extLst>
          </p:cNvPr>
          <p:cNvSpPr>
            <a:spLocks noGrp="1"/>
          </p:cNvSpPr>
          <p:nvPr>
            <p:ph type="title"/>
          </p:nvPr>
        </p:nvSpPr>
        <p:spPr/>
        <p:txBody>
          <a:bodyPr/>
          <a:lstStyle/>
          <a:p>
            <a:r>
              <a:rPr lang="en-US" dirty="0"/>
              <a:t>Antidepressants</a:t>
            </a:r>
          </a:p>
        </p:txBody>
      </p:sp>
      <p:sp>
        <p:nvSpPr>
          <p:cNvPr id="3" name="Content Placeholder 2">
            <a:extLst>
              <a:ext uri="{FF2B5EF4-FFF2-40B4-BE49-F238E27FC236}">
                <a16:creationId xmlns:a16="http://schemas.microsoft.com/office/drawing/2014/main" id="{21916E16-B173-42E9-7C19-3D7255010968}"/>
              </a:ext>
            </a:extLst>
          </p:cNvPr>
          <p:cNvSpPr>
            <a:spLocks noGrp="1"/>
          </p:cNvSpPr>
          <p:nvPr>
            <p:ph idx="1"/>
          </p:nvPr>
        </p:nvSpPr>
        <p:spPr>
          <a:xfrm>
            <a:off x="677334" y="1326777"/>
            <a:ext cx="8596668" cy="5342964"/>
          </a:xfrm>
        </p:spPr>
        <p:txBody>
          <a:bodyPr>
            <a:normAutofit/>
          </a:bodyPr>
          <a:lstStyle/>
          <a:p>
            <a:r>
              <a:rPr lang="en-US" dirty="0"/>
              <a:t>Relieve symptoms of depression – sadness, hopelessness, fatigue, poor concentration,</a:t>
            </a:r>
          </a:p>
          <a:p>
            <a:r>
              <a:rPr lang="en-US" dirty="0"/>
              <a:t>Improve emotional stability – reduce mood swings and irritability.</a:t>
            </a:r>
          </a:p>
          <a:p>
            <a:r>
              <a:rPr lang="en-US" dirty="0"/>
              <a:t>Support daily functioning – help restore sleep, appetite and motivation.</a:t>
            </a:r>
          </a:p>
          <a:p>
            <a:r>
              <a:rPr lang="en-US" dirty="0"/>
              <a:t>What to watch for:</a:t>
            </a:r>
          </a:p>
          <a:p>
            <a:pPr lvl="1"/>
            <a:r>
              <a:rPr lang="en-US" dirty="0"/>
              <a:t>Nausea</a:t>
            </a:r>
          </a:p>
          <a:p>
            <a:pPr lvl="1"/>
            <a:r>
              <a:rPr lang="en-US" dirty="0"/>
              <a:t>Headache</a:t>
            </a:r>
          </a:p>
          <a:p>
            <a:pPr lvl="1"/>
            <a:r>
              <a:rPr lang="en-US" dirty="0"/>
              <a:t>Sexual dysfunction</a:t>
            </a:r>
          </a:p>
          <a:p>
            <a:pPr lvl="1"/>
            <a:r>
              <a:rPr lang="en-US" dirty="0"/>
              <a:t>Insomnia</a:t>
            </a:r>
          </a:p>
          <a:p>
            <a:pPr lvl="1"/>
            <a:r>
              <a:rPr lang="en-US" dirty="0"/>
              <a:t>Elevated BP</a:t>
            </a:r>
          </a:p>
          <a:p>
            <a:pPr lvl="1"/>
            <a:r>
              <a:rPr lang="en-US" dirty="0"/>
              <a:t>Dry mouth, constipation</a:t>
            </a:r>
          </a:p>
          <a:p>
            <a:pPr lvl="1"/>
            <a:r>
              <a:rPr lang="en-US" dirty="0"/>
              <a:t>Sedation</a:t>
            </a:r>
          </a:p>
          <a:p>
            <a:pPr lvl="1"/>
            <a:r>
              <a:rPr lang="en-US" dirty="0"/>
              <a:t>Weight gain</a:t>
            </a:r>
          </a:p>
          <a:p>
            <a:pPr lvl="1"/>
            <a:r>
              <a:rPr lang="en-US" dirty="0"/>
              <a:t>Worsening mood – suicidal thoughts</a:t>
            </a:r>
          </a:p>
        </p:txBody>
      </p:sp>
    </p:spTree>
    <p:extLst>
      <p:ext uri="{BB962C8B-B14F-4D97-AF65-F5344CB8AC3E}">
        <p14:creationId xmlns:p14="http://schemas.microsoft.com/office/powerpoint/2010/main" val="13050308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8534C-A9C3-1738-43ED-085C103A94CA}"/>
              </a:ext>
            </a:extLst>
          </p:cNvPr>
          <p:cNvSpPr>
            <a:spLocks noGrp="1"/>
          </p:cNvSpPr>
          <p:nvPr>
            <p:ph type="title"/>
          </p:nvPr>
        </p:nvSpPr>
        <p:spPr>
          <a:xfrm>
            <a:off x="677334" y="609600"/>
            <a:ext cx="8596668" cy="806824"/>
          </a:xfrm>
        </p:spPr>
        <p:txBody>
          <a:bodyPr/>
          <a:lstStyle/>
          <a:p>
            <a:r>
              <a:rPr lang="en-US" dirty="0"/>
              <a:t>Most Common Antidepressants</a:t>
            </a:r>
          </a:p>
        </p:txBody>
      </p:sp>
      <p:sp>
        <p:nvSpPr>
          <p:cNvPr id="3" name="Content Placeholder 2">
            <a:extLst>
              <a:ext uri="{FF2B5EF4-FFF2-40B4-BE49-F238E27FC236}">
                <a16:creationId xmlns:a16="http://schemas.microsoft.com/office/drawing/2014/main" id="{7494B62F-8390-6982-EE60-388C667F775B}"/>
              </a:ext>
            </a:extLst>
          </p:cNvPr>
          <p:cNvSpPr>
            <a:spLocks noGrp="1"/>
          </p:cNvSpPr>
          <p:nvPr>
            <p:ph idx="1"/>
          </p:nvPr>
        </p:nvSpPr>
        <p:spPr>
          <a:xfrm>
            <a:off x="677334" y="1703293"/>
            <a:ext cx="8596668" cy="4338069"/>
          </a:xfrm>
        </p:spPr>
        <p:txBody>
          <a:bodyPr>
            <a:normAutofit/>
          </a:bodyPr>
          <a:lstStyle/>
          <a:p>
            <a:r>
              <a:rPr lang="en-US" sz="2000" dirty="0"/>
              <a:t>Zoloft</a:t>
            </a:r>
          </a:p>
          <a:p>
            <a:r>
              <a:rPr lang="en-US" sz="2000" dirty="0"/>
              <a:t>Prozac</a:t>
            </a:r>
          </a:p>
          <a:p>
            <a:r>
              <a:rPr lang="en-US" sz="2000" dirty="0"/>
              <a:t>Lexapro</a:t>
            </a:r>
          </a:p>
          <a:p>
            <a:r>
              <a:rPr lang="en-US" sz="2000" dirty="0"/>
              <a:t>Celexa</a:t>
            </a:r>
          </a:p>
          <a:p>
            <a:r>
              <a:rPr lang="en-US" sz="2000" dirty="0"/>
              <a:t>Wellbutrin</a:t>
            </a:r>
          </a:p>
          <a:p>
            <a:r>
              <a:rPr lang="en-US" sz="2000" dirty="0"/>
              <a:t>Effexor</a:t>
            </a:r>
          </a:p>
          <a:p>
            <a:r>
              <a:rPr lang="en-US" sz="2000" dirty="0"/>
              <a:t>Cymbalta</a:t>
            </a:r>
          </a:p>
          <a:p>
            <a:r>
              <a:rPr lang="en-US" sz="2000" dirty="0"/>
              <a:t>Paxil</a:t>
            </a:r>
          </a:p>
          <a:p>
            <a:r>
              <a:rPr lang="en-US" sz="2000" dirty="0"/>
              <a:t>Trazodone</a:t>
            </a:r>
          </a:p>
        </p:txBody>
      </p:sp>
    </p:spTree>
    <p:extLst>
      <p:ext uri="{BB962C8B-B14F-4D97-AF65-F5344CB8AC3E}">
        <p14:creationId xmlns:p14="http://schemas.microsoft.com/office/powerpoint/2010/main" val="23943108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2F42-FA78-95CB-D804-2AB31687930C}"/>
              </a:ext>
            </a:extLst>
          </p:cNvPr>
          <p:cNvSpPr>
            <a:spLocks noGrp="1"/>
          </p:cNvSpPr>
          <p:nvPr>
            <p:ph type="title"/>
          </p:nvPr>
        </p:nvSpPr>
        <p:spPr>
          <a:xfrm>
            <a:off x="677334" y="609600"/>
            <a:ext cx="8596668" cy="977153"/>
          </a:xfrm>
        </p:spPr>
        <p:txBody>
          <a:bodyPr/>
          <a:lstStyle/>
          <a:p>
            <a:r>
              <a:rPr lang="en-US" dirty="0"/>
              <a:t>Anxiety Medications</a:t>
            </a:r>
          </a:p>
        </p:txBody>
      </p:sp>
      <p:sp>
        <p:nvSpPr>
          <p:cNvPr id="3" name="Content Placeholder 2">
            <a:extLst>
              <a:ext uri="{FF2B5EF4-FFF2-40B4-BE49-F238E27FC236}">
                <a16:creationId xmlns:a16="http://schemas.microsoft.com/office/drawing/2014/main" id="{8788436E-DB22-1E14-4764-BF22B3FB5A9E}"/>
              </a:ext>
            </a:extLst>
          </p:cNvPr>
          <p:cNvSpPr>
            <a:spLocks noGrp="1"/>
          </p:cNvSpPr>
          <p:nvPr>
            <p:ph idx="1"/>
          </p:nvPr>
        </p:nvSpPr>
        <p:spPr>
          <a:xfrm>
            <a:off x="677334" y="1775011"/>
            <a:ext cx="8596668" cy="4266351"/>
          </a:xfrm>
        </p:spPr>
        <p:txBody>
          <a:bodyPr>
            <a:noAutofit/>
          </a:bodyPr>
          <a:lstStyle/>
          <a:p>
            <a:r>
              <a:rPr lang="en-US" sz="2000" dirty="0"/>
              <a:t>Anxiety agents – also called anxiolytics – are designed to reduce excess fear, worry and physical symptoms of anxiety by calming the nervous system.</a:t>
            </a:r>
          </a:p>
          <a:p>
            <a:r>
              <a:rPr lang="en-US" sz="2000" dirty="0"/>
              <a:t>They are used across a range of conditions, from generalized anxiety disorders, to panic disorders, PTSD, insomnia and sometimes alcohol withdrawal.</a:t>
            </a:r>
          </a:p>
          <a:p>
            <a:r>
              <a:rPr lang="en-US" sz="2000" dirty="0"/>
              <a:t>These medications help:</a:t>
            </a:r>
          </a:p>
          <a:p>
            <a:pPr lvl="1"/>
            <a:r>
              <a:rPr lang="en-US" sz="1800" dirty="0"/>
              <a:t>Reduce physical symptoms – racing heart, muscle tension, restlessness</a:t>
            </a:r>
          </a:p>
          <a:p>
            <a:pPr lvl="1"/>
            <a:r>
              <a:rPr lang="en-US" sz="1800" dirty="0"/>
              <a:t>Calm mental distress – excess worrying, intrusive thoughts, panic</a:t>
            </a:r>
          </a:p>
          <a:p>
            <a:pPr lvl="1"/>
            <a:r>
              <a:rPr lang="en-US" sz="1800" dirty="0"/>
              <a:t>Improve sleep and concentration</a:t>
            </a:r>
          </a:p>
          <a:p>
            <a:pPr lvl="1"/>
            <a:r>
              <a:rPr lang="en-US" sz="1800" dirty="0"/>
              <a:t>Support function in daily life, relationships and work</a:t>
            </a:r>
          </a:p>
        </p:txBody>
      </p:sp>
    </p:spTree>
    <p:extLst>
      <p:ext uri="{BB962C8B-B14F-4D97-AF65-F5344CB8AC3E}">
        <p14:creationId xmlns:p14="http://schemas.microsoft.com/office/powerpoint/2010/main" val="1094732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D5574-5A24-B3D1-A675-29DB1FB31B56}"/>
              </a:ext>
            </a:extLst>
          </p:cNvPr>
          <p:cNvSpPr>
            <a:spLocks noGrp="1"/>
          </p:cNvSpPr>
          <p:nvPr>
            <p:ph type="title"/>
          </p:nvPr>
        </p:nvSpPr>
        <p:spPr/>
        <p:txBody>
          <a:bodyPr/>
          <a:lstStyle/>
          <a:p>
            <a:r>
              <a:rPr lang="en-US" dirty="0"/>
              <a:t>Why Are We Doing This?</a:t>
            </a:r>
          </a:p>
        </p:txBody>
      </p:sp>
      <p:sp>
        <p:nvSpPr>
          <p:cNvPr id="3" name="Content Placeholder 2">
            <a:extLst>
              <a:ext uri="{FF2B5EF4-FFF2-40B4-BE49-F238E27FC236}">
                <a16:creationId xmlns:a16="http://schemas.microsoft.com/office/drawing/2014/main" id="{A68A83A6-A723-0527-C279-7D10BF5A058C}"/>
              </a:ext>
            </a:extLst>
          </p:cNvPr>
          <p:cNvSpPr>
            <a:spLocks noGrp="1"/>
          </p:cNvSpPr>
          <p:nvPr>
            <p:ph idx="1"/>
          </p:nvPr>
        </p:nvSpPr>
        <p:spPr>
          <a:xfrm>
            <a:off x="838200" y="1622612"/>
            <a:ext cx="8951259" cy="4554351"/>
          </a:xfrm>
        </p:spPr>
        <p:txBody>
          <a:bodyPr>
            <a:normAutofit/>
          </a:bodyPr>
          <a:lstStyle/>
          <a:p>
            <a:r>
              <a:rPr lang="en-US" dirty="0"/>
              <a:t>Individuals with serious mental illness (SMI) are aging and we are seeing them admitted more frequently into long term care facilities.</a:t>
            </a:r>
          </a:p>
          <a:p>
            <a:endParaRPr lang="en-US" dirty="0"/>
          </a:p>
          <a:p>
            <a:r>
              <a:rPr lang="en-US" dirty="0"/>
              <a:t>Facilities have identified a lack of training in the front-line staff as a key challenge in providing high quality care to residents with SMI.</a:t>
            </a:r>
          </a:p>
          <a:p>
            <a:pPr marL="0" indent="0">
              <a:buNone/>
            </a:pPr>
            <a:endParaRPr lang="en-US" dirty="0"/>
          </a:p>
          <a:p>
            <a:r>
              <a:rPr lang="en-US" dirty="0"/>
              <a:t>There is a need to increase staff knowledge about SMI symptoms and diagnoses, to improve staff communication and interactions with residents with SMI, and to decrease mental illness stigma among staff.</a:t>
            </a:r>
          </a:p>
        </p:txBody>
      </p:sp>
    </p:spTree>
    <p:extLst>
      <p:ext uri="{BB962C8B-B14F-4D97-AF65-F5344CB8AC3E}">
        <p14:creationId xmlns:p14="http://schemas.microsoft.com/office/powerpoint/2010/main" val="16690869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03E90-35E1-62B2-99DE-A9294606A77B}"/>
              </a:ext>
            </a:extLst>
          </p:cNvPr>
          <p:cNvSpPr>
            <a:spLocks noGrp="1"/>
          </p:cNvSpPr>
          <p:nvPr>
            <p:ph type="title"/>
          </p:nvPr>
        </p:nvSpPr>
        <p:spPr/>
        <p:txBody>
          <a:bodyPr/>
          <a:lstStyle/>
          <a:p>
            <a:r>
              <a:rPr lang="en-US" dirty="0"/>
              <a:t>Anxiety Medications	</a:t>
            </a:r>
          </a:p>
        </p:txBody>
      </p:sp>
      <p:sp>
        <p:nvSpPr>
          <p:cNvPr id="3" name="Content Placeholder 2">
            <a:extLst>
              <a:ext uri="{FF2B5EF4-FFF2-40B4-BE49-F238E27FC236}">
                <a16:creationId xmlns:a16="http://schemas.microsoft.com/office/drawing/2014/main" id="{004D2C20-ECDE-6244-CB94-65C56FF6A7B9}"/>
              </a:ext>
            </a:extLst>
          </p:cNvPr>
          <p:cNvSpPr>
            <a:spLocks noGrp="1"/>
          </p:cNvSpPr>
          <p:nvPr>
            <p:ph idx="1"/>
          </p:nvPr>
        </p:nvSpPr>
        <p:spPr>
          <a:xfrm>
            <a:off x="677334" y="1721225"/>
            <a:ext cx="8596668" cy="4320138"/>
          </a:xfrm>
        </p:spPr>
        <p:txBody>
          <a:bodyPr/>
          <a:lstStyle/>
          <a:p>
            <a:r>
              <a:rPr lang="en-US" sz="2000" dirty="0"/>
              <a:t>What to watch for:</a:t>
            </a:r>
          </a:p>
          <a:p>
            <a:pPr lvl="1"/>
            <a:r>
              <a:rPr lang="en-US" sz="1800" dirty="0"/>
              <a:t>Drowsiness or sedation</a:t>
            </a:r>
          </a:p>
          <a:p>
            <a:pPr lvl="1"/>
            <a:r>
              <a:rPr lang="en-US" sz="1800" dirty="0"/>
              <a:t>Dizziness or confusion</a:t>
            </a:r>
          </a:p>
          <a:p>
            <a:pPr lvl="1"/>
            <a:r>
              <a:rPr lang="en-US" sz="1800" dirty="0"/>
              <a:t>GI upset</a:t>
            </a:r>
          </a:p>
          <a:p>
            <a:pPr lvl="1"/>
            <a:r>
              <a:rPr lang="en-US" sz="1800" dirty="0"/>
              <a:t>Blurred vision</a:t>
            </a:r>
          </a:p>
          <a:p>
            <a:pPr lvl="1"/>
            <a:r>
              <a:rPr lang="en-US" sz="1800" dirty="0"/>
              <a:t>Dry mouth</a:t>
            </a:r>
          </a:p>
          <a:p>
            <a:pPr lvl="1"/>
            <a:r>
              <a:rPr lang="en-US" sz="1800" dirty="0"/>
              <a:t>Sexual dysfunction</a:t>
            </a:r>
          </a:p>
          <a:p>
            <a:pPr lvl="1"/>
            <a:r>
              <a:rPr lang="en-US" sz="1800" dirty="0"/>
              <a:t>Weight changes</a:t>
            </a:r>
          </a:p>
          <a:p>
            <a:pPr lvl="1"/>
            <a:r>
              <a:rPr lang="en-US" sz="1800" dirty="0"/>
              <a:t>Falls or coordination issues – often seen in the elderly</a:t>
            </a:r>
          </a:p>
        </p:txBody>
      </p:sp>
    </p:spTree>
    <p:extLst>
      <p:ext uri="{BB962C8B-B14F-4D97-AF65-F5344CB8AC3E}">
        <p14:creationId xmlns:p14="http://schemas.microsoft.com/office/powerpoint/2010/main" val="14822265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1818-7024-CFFC-229C-2E8CF889B1F5}"/>
              </a:ext>
            </a:extLst>
          </p:cNvPr>
          <p:cNvSpPr>
            <a:spLocks noGrp="1"/>
          </p:cNvSpPr>
          <p:nvPr>
            <p:ph type="title"/>
          </p:nvPr>
        </p:nvSpPr>
        <p:spPr/>
        <p:txBody>
          <a:bodyPr/>
          <a:lstStyle/>
          <a:p>
            <a:r>
              <a:rPr lang="en-US" dirty="0"/>
              <a:t>Most Common Anxiety Medications </a:t>
            </a:r>
          </a:p>
        </p:txBody>
      </p:sp>
      <p:sp>
        <p:nvSpPr>
          <p:cNvPr id="3" name="Content Placeholder 2">
            <a:extLst>
              <a:ext uri="{FF2B5EF4-FFF2-40B4-BE49-F238E27FC236}">
                <a16:creationId xmlns:a16="http://schemas.microsoft.com/office/drawing/2014/main" id="{24FE58FB-1F67-AFC8-3B51-14CF02ECC3DE}"/>
              </a:ext>
            </a:extLst>
          </p:cNvPr>
          <p:cNvSpPr>
            <a:spLocks noGrp="1"/>
          </p:cNvSpPr>
          <p:nvPr>
            <p:ph sz="half" idx="1"/>
          </p:nvPr>
        </p:nvSpPr>
        <p:spPr/>
        <p:txBody>
          <a:bodyPr>
            <a:normAutofit fontScale="92500" lnSpcReduction="20000"/>
          </a:bodyPr>
          <a:lstStyle/>
          <a:p>
            <a:r>
              <a:rPr lang="en-US" dirty="0"/>
              <a:t>Xanax</a:t>
            </a:r>
          </a:p>
          <a:p>
            <a:r>
              <a:rPr lang="en-US" dirty="0" err="1"/>
              <a:t>Klonopin</a:t>
            </a:r>
            <a:endParaRPr lang="en-US" dirty="0"/>
          </a:p>
          <a:p>
            <a:r>
              <a:rPr lang="en-US" dirty="0"/>
              <a:t>Ativan</a:t>
            </a:r>
          </a:p>
          <a:p>
            <a:r>
              <a:rPr lang="en-US" dirty="0"/>
              <a:t>Valium</a:t>
            </a:r>
          </a:p>
          <a:p>
            <a:r>
              <a:rPr lang="en-US" dirty="0"/>
              <a:t>Buspar</a:t>
            </a:r>
          </a:p>
          <a:p>
            <a:r>
              <a:rPr lang="en-US" dirty="0"/>
              <a:t>SSRIs and SNRIs</a:t>
            </a:r>
          </a:p>
          <a:p>
            <a:pPr lvl="1"/>
            <a:r>
              <a:rPr lang="en-US" dirty="0"/>
              <a:t>Zoloft</a:t>
            </a:r>
          </a:p>
          <a:p>
            <a:pPr lvl="1"/>
            <a:r>
              <a:rPr lang="en-US" dirty="0"/>
              <a:t>Lexapro</a:t>
            </a:r>
          </a:p>
          <a:p>
            <a:pPr lvl="1"/>
            <a:r>
              <a:rPr lang="en-US" dirty="0"/>
              <a:t>Prozac</a:t>
            </a:r>
          </a:p>
          <a:p>
            <a:pPr lvl="1"/>
            <a:r>
              <a:rPr lang="en-US" dirty="0"/>
              <a:t>Celexa</a:t>
            </a:r>
          </a:p>
          <a:p>
            <a:pPr lvl="1"/>
            <a:r>
              <a:rPr lang="en-US" dirty="0"/>
              <a:t>Cymbalta</a:t>
            </a:r>
          </a:p>
          <a:p>
            <a:pPr lvl="1"/>
            <a:r>
              <a:rPr lang="en-US" dirty="0"/>
              <a:t>Effexor XR</a:t>
            </a:r>
          </a:p>
        </p:txBody>
      </p:sp>
      <p:sp>
        <p:nvSpPr>
          <p:cNvPr id="5" name="Content Placeholder 4">
            <a:extLst>
              <a:ext uri="{FF2B5EF4-FFF2-40B4-BE49-F238E27FC236}">
                <a16:creationId xmlns:a16="http://schemas.microsoft.com/office/drawing/2014/main" id="{D21402C4-F1AB-CE6F-C3F5-1492EF4BAB86}"/>
              </a:ext>
            </a:extLst>
          </p:cNvPr>
          <p:cNvSpPr>
            <a:spLocks noGrp="1"/>
          </p:cNvSpPr>
          <p:nvPr>
            <p:ph sz="half" idx="2"/>
          </p:nvPr>
        </p:nvSpPr>
        <p:spPr/>
        <p:txBody>
          <a:bodyPr>
            <a:normAutofit fontScale="92500" lnSpcReduction="20000"/>
          </a:bodyPr>
          <a:lstStyle/>
          <a:p>
            <a:r>
              <a:rPr lang="en-US" dirty="0"/>
              <a:t>Propranolol</a:t>
            </a:r>
          </a:p>
          <a:p>
            <a:r>
              <a:rPr lang="en-US" dirty="0"/>
              <a:t>Atenolol</a:t>
            </a:r>
          </a:p>
          <a:p>
            <a:endParaRPr lang="en-US" dirty="0"/>
          </a:p>
          <a:p>
            <a:r>
              <a:rPr lang="en-US" dirty="0"/>
              <a:t>Benadryl</a:t>
            </a:r>
          </a:p>
          <a:p>
            <a:r>
              <a:rPr lang="en-US" dirty="0"/>
              <a:t>Vistaril</a:t>
            </a:r>
          </a:p>
        </p:txBody>
      </p:sp>
    </p:spTree>
    <p:extLst>
      <p:ext uri="{BB962C8B-B14F-4D97-AF65-F5344CB8AC3E}">
        <p14:creationId xmlns:p14="http://schemas.microsoft.com/office/powerpoint/2010/main" val="24080686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82B88-F1D3-5731-32B9-21E9F665E617}"/>
              </a:ext>
            </a:extLst>
          </p:cNvPr>
          <p:cNvSpPr>
            <a:spLocks noGrp="1"/>
          </p:cNvSpPr>
          <p:nvPr>
            <p:ph type="title"/>
          </p:nvPr>
        </p:nvSpPr>
        <p:spPr/>
        <p:txBody>
          <a:bodyPr/>
          <a:lstStyle/>
          <a:p>
            <a:r>
              <a:rPr lang="en-US" dirty="0"/>
              <a:t>Medications to Manage Side Effects of Psychotropic Drugs</a:t>
            </a:r>
          </a:p>
        </p:txBody>
      </p:sp>
      <p:sp>
        <p:nvSpPr>
          <p:cNvPr id="3" name="Content Placeholder 2">
            <a:extLst>
              <a:ext uri="{FF2B5EF4-FFF2-40B4-BE49-F238E27FC236}">
                <a16:creationId xmlns:a16="http://schemas.microsoft.com/office/drawing/2014/main" id="{C4809995-18EC-C48C-3AFF-D0476203A7AB}"/>
              </a:ext>
            </a:extLst>
          </p:cNvPr>
          <p:cNvSpPr>
            <a:spLocks noGrp="1"/>
          </p:cNvSpPr>
          <p:nvPr>
            <p:ph idx="1"/>
          </p:nvPr>
        </p:nvSpPr>
        <p:spPr>
          <a:xfrm>
            <a:off x="677334" y="1930401"/>
            <a:ext cx="8596668" cy="4658658"/>
          </a:xfrm>
        </p:spPr>
        <p:txBody>
          <a:bodyPr>
            <a:normAutofit/>
          </a:bodyPr>
          <a:lstStyle/>
          <a:p>
            <a:r>
              <a:rPr lang="en-US" sz="2000" dirty="0"/>
              <a:t>When residents are prescribed antipsychotics, it is essential to monitor for side effects and manage them proactively.</a:t>
            </a:r>
          </a:p>
          <a:p>
            <a:r>
              <a:rPr lang="en-US" sz="2000" dirty="0"/>
              <a:t>Untreated side effects are uncomfortable for the resident and will negatively impact their functional level.</a:t>
            </a:r>
          </a:p>
          <a:p>
            <a:r>
              <a:rPr lang="en-US" sz="2000" dirty="0"/>
              <a:t>Most common medications used to manage side effects:</a:t>
            </a:r>
          </a:p>
          <a:p>
            <a:pPr lvl="1"/>
            <a:r>
              <a:rPr lang="en-US" sz="1800" dirty="0"/>
              <a:t>Amantadine</a:t>
            </a:r>
          </a:p>
          <a:p>
            <a:pPr lvl="1"/>
            <a:r>
              <a:rPr lang="en-US" sz="1800" dirty="0"/>
              <a:t>Artane</a:t>
            </a:r>
          </a:p>
          <a:p>
            <a:pPr lvl="1"/>
            <a:r>
              <a:rPr lang="en-US" sz="1800" dirty="0"/>
              <a:t>Benztropine (Cogentin)</a:t>
            </a:r>
          </a:p>
          <a:p>
            <a:pPr lvl="1"/>
            <a:r>
              <a:rPr lang="en-US" sz="1800" dirty="0"/>
              <a:t>Benadryl</a:t>
            </a:r>
          </a:p>
          <a:p>
            <a:pPr lvl="1"/>
            <a:r>
              <a:rPr lang="en-US" sz="1800" dirty="0" err="1"/>
              <a:t>Ingrezza</a:t>
            </a:r>
            <a:endParaRPr lang="en-US" sz="1800" dirty="0"/>
          </a:p>
          <a:p>
            <a:pPr lvl="1"/>
            <a:r>
              <a:rPr lang="en-US" sz="1800" dirty="0" err="1"/>
              <a:t>Auestedo</a:t>
            </a:r>
            <a:endParaRPr lang="en-US" sz="1800" dirty="0"/>
          </a:p>
        </p:txBody>
      </p:sp>
    </p:spTree>
    <p:extLst>
      <p:ext uri="{BB962C8B-B14F-4D97-AF65-F5344CB8AC3E}">
        <p14:creationId xmlns:p14="http://schemas.microsoft.com/office/powerpoint/2010/main" val="1455124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0390-0D9A-35F4-2F99-4809C71356F1}"/>
              </a:ext>
            </a:extLst>
          </p:cNvPr>
          <p:cNvSpPr>
            <a:spLocks noGrp="1"/>
          </p:cNvSpPr>
          <p:nvPr>
            <p:ph type="title"/>
          </p:nvPr>
        </p:nvSpPr>
        <p:spPr/>
        <p:txBody>
          <a:bodyPr>
            <a:normAutofit/>
          </a:bodyPr>
          <a:lstStyle/>
          <a:p>
            <a:r>
              <a:rPr lang="en-US" dirty="0"/>
              <a:t> And wait…..there’s more….</a:t>
            </a:r>
          </a:p>
        </p:txBody>
      </p:sp>
      <p:sp>
        <p:nvSpPr>
          <p:cNvPr id="3" name="Content Placeholder 2">
            <a:extLst>
              <a:ext uri="{FF2B5EF4-FFF2-40B4-BE49-F238E27FC236}">
                <a16:creationId xmlns:a16="http://schemas.microsoft.com/office/drawing/2014/main" id="{F0439FB4-AD31-B0A2-0629-F83D8FB61DEE}"/>
              </a:ext>
            </a:extLst>
          </p:cNvPr>
          <p:cNvSpPr>
            <a:spLocks noGrp="1"/>
          </p:cNvSpPr>
          <p:nvPr>
            <p:ph idx="1"/>
          </p:nvPr>
        </p:nvSpPr>
        <p:spPr>
          <a:xfrm>
            <a:off x="677334" y="1712259"/>
            <a:ext cx="8596668" cy="4948517"/>
          </a:xfrm>
        </p:spPr>
        <p:txBody>
          <a:bodyPr>
            <a:normAutofit/>
          </a:bodyPr>
          <a:lstStyle/>
          <a:p>
            <a:r>
              <a:rPr lang="en-US" sz="2000" dirty="0"/>
              <a:t>No medication is without risk.  Residents or their guardians need to be informed about the risks and benefits of the medications they are prescribed.</a:t>
            </a:r>
          </a:p>
          <a:p>
            <a:pPr lvl="1"/>
            <a:r>
              <a:rPr lang="en-US" sz="1800" dirty="0"/>
              <a:t>Psychotropic Informed Consent</a:t>
            </a:r>
          </a:p>
          <a:p>
            <a:r>
              <a:rPr lang="en-US" sz="2000" dirty="0"/>
              <a:t>CMS flags antipsychotics in long stay residents, especially without clear indications</a:t>
            </a:r>
          </a:p>
          <a:p>
            <a:pPr lvl="1"/>
            <a:r>
              <a:rPr lang="en-US" sz="1800" dirty="0"/>
              <a:t>Schizophrenia, Schizoaffective disorder</a:t>
            </a:r>
          </a:p>
          <a:p>
            <a:pPr lvl="1"/>
            <a:r>
              <a:rPr lang="en-US" sz="1800" dirty="0"/>
              <a:t>Huntington’s disease</a:t>
            </a:r>
          </a:p>
          <a:p>
            <a:pPr lvl="1"/>
            <a:r>
              <a:rPr lang="en-US" sz="1800" dirty="0"/>
              <a:t>Tourette’s syndrome</a:t>
            </a:r>
          </a:p>
          <a:p>
            <a:r>
              <a:rPr lang="en-US" sz="2000" dirty="0"/>
              <a:t>Start low and go slow</a:t>
            </a:r>
          </a:p>
          <a:p>
            <a:pPr lvl="1"/>
            <a:r>
              <a:rPr lang="en-US" sz="1800" dirty="0"/>
              <a:t>Many psychotropic medications, especially antipsychotics,  take up to 4-6 weeks to see maximum benefit.  The effects of the medications will not be immediate.  </a:t>
            </a:r>
          </a:p>
        </p:txBody>
      </p:sp>
    </p:spTree>
    <p:extLst>
      <p:ext uri="{BB962C8B-B14F-4D97-AF65-F5344CB8AC3E}">
        <p14:creationId xmlns:p14="http://schemas.microsoft.com/office/powerpoint/2010/main" val="12435824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2040-09AB-851A-1618-C21D0B1C8FB3}"/>
              </a:ext>
            </a:extLst>
          </p:cNvPr>
          <p:cNvSpPr>
            <a:spLocks noGrp="1"/>
          </p:cNvSpPr>
          <p:nvPr>
            <p:ph type="title"/>
          </p:nvPr>
        </p:nvSpPr>
        <p:spPr/>
        <p:txBody>
          <a:bodyPr/>
          <a:lstStyle/>
          <a:p>
            <a:r>
              <a:rPr lang="en-US" dirty="0"/>
              <a:t>Chemical Restraint</a:t>
            </a:r>
          </a:p>
        </p:txBody>
      </p:sp>
      <p:sp>
        <p:nvSpPr>
          <p:cNvPr id="3" name="Content Placeholder 2">
            <a:extLst>
              <a:ext uri="{FF2B5EF4-FFF2-40B4-BE49-F238E27FC236}">
                <a16:creationId xmlns:a16="http://schemas.microsoft.com/office/drawing/2014/main" id="{33110CE6-1FFE-2A58-9BF0-D9F87000AF55}"/>
              </a:ext>
            </a:extLst>
          </p:cNvPr>
          <p:cNvSpPr>
            <a:spLocks noGrp="1"/>
          </p:cNvSpPr>
          <p:nvPr>
            <p:ph idx="1"/>
          </p:nvPr>
        </p:nvSpPr>
        <p:spPr>
          <a:xfrm>
            <a:off x="677334" y="1586753"/>
            <a:ext cx="8596668" cy="4454609"/>
          </a:xfrm>
        </p:spPr>
        <p:txBody>
          <a:bodyPr>
            <a:normAutofit/>
          </a:bodyPr>
          <a:lstStyle/>
          <a:p>
            <a:r>
              <a:rPr lang="en-US" sz="2000" dirty="0"/>
              <a:t>In long term care settings, chemical restraint refers to the use of medications to control a resident’s behavior or restrict their freedom of movement, </a:t>
            </a:r>
            <a:r>
              <a:rPr lang="en-US" sz="2000" b="1" i="1" u="sng" dirty="0"/>
              <a:t>not</a:t>
            </a:r>
            <a:r>
              <a:rPr lang="en-US" sz="2000" dirty="0"/>
              <a:t> for treating a diagnosed medical condition.</a:t>
            </a:r>
          </a:p>
          <a:p>
            <a:r>
              <a:rPr lang="en-US" sz="2000" dirty="0"/>
              <a:t>It is considered a form of restraint when the drug is used:</a:t>
            </a:r>
          </a:p>
          <a:p>
            <a:pPr lvl="1"/>
            <a:r>
              <a:rPr lang="en-US" sz="1800" dirty="0"/>
              <a:t>For staff convenience – to make the resident easier to manage</a:t>
            </a:r>
          </a:p>
          <a:p>
            <a:pPr lvl="1"/>
            <a:r>
              <a:rPr lang="en-US" sz="1800" dirty="0"/>
              <a:t>As a discipline – to punish or suppress behaviors</a:t>
            </a:r>
          </a:p>
          <a:p>
            <a:pPr lvl="1"/>
            <a:r>
              <a:rPr lang="en-US" sz="1800" dirty="0"/>
              <a:t>Without clinical justification – not required to treat medical symptoms.</a:t>
            </a:r>
          </a:p>
        </p:txBody>
      </p:sp>
    </p:spTree>
    <p:extLst>
      <p:ext uri="{BB962C8B-B14F-4D97-AF65-F5344CB8AC3E}">
        <p14:creationId xmlns:p14="http://schemas.microsoft.com/office/powerpoint/2010/main" val="35562090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8C7DB-91AB-062E-021C-E66B63B4BDC1}"/>
              </a:ext>
            </a:extLst>
          </p:cNvPr>
          <p:cNvSpPr>
            <a:spLocks noGrp="1"/>
          </p:cNvSpPr>
          <p:nvPr>
            <p:ph type="title"/>
          </p:nvPr>
        </p:nvSpPr>
        <p:spPr/>
        <p:txBody>
          <a:bodyPr/>
          <a:lstStyle/>
          <a:p>
            <a:r>
              <a:rPr lang="en-US" dirty="0"/>
              <a:t>Gradual Dose Reductions</a:t>
            </a:r>
          </a:p>
        </p:txBody>
      </p:sp>
      <p:sp>
        <p:nvSpPr>
          <p:cNvPr id="3" name="Content Placeholder 2">
            <a:extLst>
              <a:ext uri="{FF2B5EF4-FFF2-40B4-BE49-F238E27FC236}">
                <a16:creationId xmlns:a16="http://schemas.microsoft.com/office/drawing/2014/main" id="{A2DAB3A4-6407-7ABF-8A20-211F9B977987}"/>
              </a:ext>
            </a:extLst>
          </p:cNvPr>
          <p:cNvSpPr>
            <a:spLocks noGrp="1"/>
          </p:cNvSpPr>
          <p:nvPr>
            <p:ph idx="1"/>
          </p:nvPr>
        </p:nvSpPr>
        <p:spPr>
          <a:xfrm>
            <a:off x="677334" y="1344707"/>
            <a:ext cx="8596668" cy="5262282"/>
          </a:xfrm>
        </p:spPr>
        <p:txBody>
          <a:bodyPr>
            <a:normAutofit lnSpcReduction="10000"/>
          </a:bodyPr>
          <a:lstStyle/>
          <a:p>
            <a:r>
              <a:rPr lang="en-US" dirty="0"/>
              <a:t>In long term care, Gradual Dose Reductions (GDR) is a regulatory safeguard designed to ensure that psychotropic medications are used appropriately, and not as chemical restraints.</a:t>
            </a:r>
          </a:p>
          <a:p>
            <a:r>
              <a:rPr lang="en-US" dirty="0"/>
              <a:t>CMS outlines GDR requirements with a strong emphasis on clinical justification, resident rights, and interdisciplinary team review.</a:t>
            </a:r>
          </a:p>
          <a:p>
            <a:r>
              <a:rPr lang="en-US" dirty="0"/>
              <a:t>What is a GDR?</a:t>
            </a:r>
          </a:p>
          <a:p>
            <a:pPr lvl="1"/>
            <a:r>
              <a:rPr lang="en-US" dirty="0"/>
              <a:t>The step wise tapering of a medication to determine:</a:t>
            </a:r>
          </a:p>
          <a:p>
            <a:pPr lvl="2"/>
            <a:r>
              <a:rPr lang="en-US" dirty="0"/>
              <a:t>If symptoms can be managed at a lower dose</a:t>
            </a:r>
          </a:p>
          <a:p>
            <a:pPr lvl="2"/>
            <a:r>
              <a:rPr lang="en-US" dirty="0"/>
              <a:t>If the medication can be discontinued entirely</a:t>
            </a:r>
          </a:p>
          <a:p>
            <a:pPr lvl="2"/>
            <a:r>
              <a:rPr lang="en-US" dirty="0"/>
              <a:t>Whether the risk of the continued use outweighs the benefits</a:t>
            </a:r>
          </a:p>
          <a:p>
            <a:r>
              <a:rPr lang="en-US" dirty="0"/>
              <a:t>CMS requirement</a:t>
            </a:r>
          </a:p>
          <a:p>
            <a:pPr lvl="1"/>
            <a:r>
              <a:rPr lang="en-US" dirty="0"/>
              <a:t>Facilities must attempt 2 GDRs in the first year a resident is on a psychotropic medication unless clinically contraindicated.</a:t>
            </a:r>
          </a:p>
          <a:p>
            <a:pPr lvl="2"/>
            <a:r>
              <a:rPr lang="en-US" dirty="0"/>
              <a:t>Accurate and timely paperwork and documentation is critical.</a:t>
            </a:r>
          </a:p>
          <a:p>
            <a:pPr lvl="2"/>
            <a:r>
              <a:rPr lang="en-US" dirty="0"/>
              <a:t>Collaborative relationship with your Consulting Pharmacist is a key to successfully managing this requirement.</a:t>
            </a:r>
          </a:p>
        </p:txBody>
      </p:sp>
    </p:spTree>
    <p:extLst>
      <p:ext uri="{BB962C8B-B14F-4D97-AF65-F5344CB8AC3E}">
        <p14:creationId xmlns:p14="http://schemas.microsoft.com/office/powerpoint/2010/main" val="28021301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B901-5FCF-F171-4269-4E16CB3975AA}"/>
              </a:ext>
            </a:extLst>
          </p:cNvPr>
          <p:cNvSpPr>
            <a:spLocks noGrp="1"/>
          </p:cNvSpPr>
          <p:nvPr>
            <p:ph type="title"/>
          </p:nvPr>
        </p:nvSpPr>
        <p:spPr/>
        <p:txBody>
          <a:bodyPr/>
          <a:lstStyle/>
          <a:p>
            <a:r>
              <a:rPr lang="en-US" dirty="0"/>
              <a:t>Non-Pharmacologic Interventions</a:t>
            </a:r>
          </a:p>
        </p:txBody>
      </p:sp>
      <p:sp>
        <p:nvSpPr>
          <p:cNvPr id="3" name="Content Placeholder 2">
            <a:extLst>
              <a:ext uri="{FF2B5EF4-FFF2-40B4-BE49-F238E27FC236}">
                <a16:creationId xmlns:a16="http://schemas.microsoft.com/office/drawing/2014/main" id="{0C705178-7158-B611-78DB-80AF2C2DDBA7}"/>
              </a:ext>
            </a:extLst>
          </p:cNvPr>
          <p:cNvSpPr>
            <a:spLocks noGrp="1"/>
          </p:cNvSpPr>
          <p:nvPr>
            <p:ph idx="1"/>
          </p:nvPr>
        </p:nvSpPr>
        <p:spPr>
          <a:xfrm>
            <a:off x="677334" y="1416424"/>
            <a:ext cx="8596668" cy="5109881"/>
          </a:xfrm>
        </p:spPr>
        <p:txBody>
          <a:bodyPr>
            <a:normAutofit/>
          </a:bodyPr>
          <a:lstStyle/>
          <a:p>
            <a:r>
              <a:rPr lang="en-US" dirty="0"/>
              <a:t>In long term care, non-pharmacologic interventions (NPI) refer to strategies used to address residents’ physical, emotional, or behavioral needs without relying on medications.</a:t>
            </a:r>
          </a:p>
          <a:p>
            <a:r>
              <a:rPr lang="en-US" dirty="0"/>
              <a:t>These approaches are especially vital for managing conditions like dementia, depression, anxiety and behavioral symptoms, where medications may pose risks or have limited effectiveness.</a:t>
            </a:r>
          </a:p>
          <a:p>
            <a:r>
              <a:rPr lang="en-US" dirty="0"/>
              <a:t>They are considered first-line treatments due to the risks that are associated with antipsychotic use.</a:t>
            </a:r>
          </a:p>
          <a:p>
            <a:r>
              <a:rPr lang="en-US" dirty="0"/>
              <a:t>Non-pharmacologic interventions are individualized, evidence-based practices that aim to:</a:t>
            </a:r>
          </a:p>
          <a:p>
            <a:pPr lvl="1"/>
            <a:r>
              <a:rPr lang="en-US" dirty="0"/>
              <a:t>Prevent or reduce distressing symptoms</a:t>
            </a:r>
          </a:p>
          <a:p>
            <a:pPr lvl="1"/>
            <a:r>
              <a:rPr lang="en-US" dirty="0"/>
              <a:t>Enhance quality of life</a:t>
            </a:r>
          </a:p>
          <a:p>
            <a:pPr lvl="1"/>
            <a:r>
              <a:rPr lang="en-US" dirty="0"/>
              <a:t>Support person-centered care</a:t>
            </a:r>
          </a:p>
          <a:p>
            <a:pPr lvl="1"/>
            <a:r>
              <a:rPr lang="en-US" dirty="0"/>
              <a:t>Minimize reliance on psychotropic or PRN medications</a:t>
            </a:r>
          </a:p>
          <a:p>
            <a:pPr marL="457200" lvl="1" indent="0">
              <a:buNone/>
            </a:pPr>
            <a:endParaRPr lang="en-US" dirty="0"/>
          </a:p>
          <a:p>
            <a:endParaRPr lang="en-US" dirty="0"/>
          </a:p>
        </p:txBody>
      </p:sp>
    </p:spTree>
    <p:extLst>
      <p:ext uri="{BB962C8B-B14F-4D97-AF65-F5344CB8AC3E}">
        <p14:creationId xmlns:p14="http://schemas.microsoft.com/office/powerpoint/2010/main" val="31439042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BA8C1-F32B-9CE6-2A40-672DE203327C}"/>
              </a:ext>
            </a:extLst>
          </p:cNvPr>
          <p:cNvSpPr>
            <a:spLocks noGrp="1"/>
          </p:cNvSpPr>
          <p:nvPr>
            <p:ph type="title"/>
          </p:nvPr>
        </p:nvSpPr>
        <p:spPr/>
        <p:txBody>
          <a:bodyPr/>
          <a:lstStyle/>
          <a:p>
            <a:r>
              <a:rPr lang="en-US" dirty="0"/>
              <a:t>Examples of Non-Pharmacologic Interventions</a:t>
            </a:r>
          </a:p>
        </p:txBody>
      </p:sp>
      <p:sp>
        <p:nvSpPr>
          <p:cNvPr id="3" name="Content Placeholder 2">
            <a:extLst>
              <a:ext uri="{FF2B5EF4-FFF2-40B4-BE49-F238E27FC236}">
                <a16:creationId xmlns:a16="http://schemas.microsoft.com/office/drawing/2014/main" id="{1E95332E-044B-36BA-64D3-0A4031D63B77}"/>
              </a:ext>
            </a:extLst>
          </p:cNvPr>
          <p:cNvSpPr>
            <a:spLocks noGrp="1"/>
          </p:cNvSpPr>
          <p:nvPr>
            <p:ph sz="half" idx="1"/>
          </p:nvPr>
        </p:nvSpPr>
        <p:spPr/>
        <p:txBody>
          <a:bodyPr>
            <a:normAutofit/>
          </a:bodyPr>
          <a:lstStyle/>
          <a:p>
            <a:r>
              <a:rPr lang="en-US" dirty="0"/>
              <a:t>Redirection</a:t>
            </a:r>
          </a:p>
          <a:p>
            <a:r>
              <a:rPr lang="en-US" dirty="0"/>
              <a:t>Distraction Techniques</a:t>
            </a:r>
          </a:p>
          <a:p>
            <a:r>
              <a:rPr lang="en-US" dirty="0"/>
              <a:t>Noise Reduction</a:t>
            </a:r>
          </a:p>
          <a:p>
            <a:r>
              <a:rPr lang="en-US" dirty="0"/>
              <a:t>Lighting Adjustments</a:t>
            </a:r>
          </a:p>
          <a:p>
            <a:r>
              <a:rPr lang="en-US" dirty="0"/>
              <a:t>Sensory Rooms</a:t>
            </a:r>
          </a:p>
          <a:p>
            <a:r>
              <a:rPr lang="en-US" dirty="0"/>
              <a:t>1:1 Engagement</a:t>
            </a:r>
          </a:p>
          <a:p>
            <a:r>
              <a:rPr lang="en-US" dirty="0"/>
              <a:t>Peer Interaction</a:t>
            </a:r>
          </a:p>
          <a:p>
            <a:r>
              <a:rPr lang="en-US" dirty="0"/>
              <a:t>Snacks and drinks</a:t>
            </a:r>
          </a:p>
          <a:p>
            <a:r>
              <a:rPr lang="en-US" dirty="0"/>
              <a:t>Naps</a:t>
            </a:r>
          </a:p>
        </p:txBody>
      </p:sp>
      <p:sp>
        <p:nvSpPr>
          <p:cNvPr id="4" name="Content Placeholder 3">
            <a:extLst>
              <a:ext uri="{FF2B5EF4-FFF2-40B4-BE49-F238E27FC236}">
                <a16:creationId xmlns:a16="http://schemas.microsoft.com/office/drawing/2014/main" id="{825B87DA-1D8D-54A3-B12A-EA31C21F621A}"/>
              </a:ext>
            </a:extLst>
          </p:cNvPr>
          <p:cNvSpPr>
            <a:spLocks noGrp="1"/>
          </p:cNvSpPr>
          <p:nvPr>
            <p:ph sz="half" idx="2"/>
          </p:nvPr>
        </p:nvSpPr>
        <p:spPr/>
        <p:txBody>
          <a:bodyPr>
            <a:normAutofit/>
          </a:bodyPr>
          <a:lstStyle/>
          <a:p>
            <a:r>
              <a:rPr lang="en-US" dirty="0"/>
              <a:t>Music Therapy</a:t>
            </a:r>
          </a:p>
          <a:p>
            <a:r>
              <a:rPr lang="en-US" dirty="0"/>
              <a:t>Art Therapy</a:t>
            </a:r>
          </a:p>
          <a:p>
            <a:r>
              <a:rPr lang="en-US" dirty="0"/>
              <a:t>Exercise </a:t>
            </a:r>
          </a:p>
          <a:p>
            <a:r>
              <a:rPr lang="en-US" dirty="0"/>
              <a:t>Gardening</a:t>
            </a:r>
          </a:p>
          <a:p>
            <a:r>
              <a:rPr lang="en-US" dirty="0"/>
              <a:t>Consistent Daily Schedules</a:t>
            </a:r>
          </a:p>
          <a:p>
            <a:r>
              <a:rPr lang="en-US" dirty="0"/>
              <a:t>Calming Rituals</a:t>
            </a:r>
          </a:p>
          <a:p>
            <a:r>
              <a:rPr lang="en-US" dirty="0"/>
              <a:t>Calm tone of voice</a:t>
            </a:r>
          </a:p>
          <a:p>
            <a:r>
              <a:rPr lang="en-US" dirty="0"/>
              <a:t>Non-threatening posture</a:t>
            </a:r>
          </a:p>
          <a:p>
            <a:r>
              <a:rPr lang="en-US" dirty="0"/>
              <a:t>Asking open ended questions</a:t>
            </a:r>
          </a:p>
        </p:txBody>
      </p:sp>
    </p:spTree>
    <p:extLst>
      <p:ext uri="{BB962C8B-B14F-4D97-AF65-F5344CB8AC3E}">
        <p14:creationId xmlns:p14="http://schemas.microsoft.com/office/powerpoint/2010/main" val="9436919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BC27C-123B-623A-1F53-3AFF2A7ACFD3}"/>
              </a:ext>
            </a:extLst>
          </p:cNvPr>
          <p:cNvSpPr>
            <a:spLocks noGrp="1"/>
          </p:cNvSpPr>
          <p:nvPr>
            <p:ph type="title"/>
          </p:nvPr>
        </p:nvSpPr>
        <p:spPr/>
        <p:txBody>
          <a:bodyPr/>
          <a:lstStyle/>
          <a:p>
            <a:r>
              <a:rPr lang="en-US" dirty="0"/>
              <a:t>Managing Medication Non-compliance</a:t>
            </a:r>
          </a:p>
        </p:txBody>
      </p:sp>
      <p:sp>
        <p:nvSpPr>
          <p:cNvPr id="3" name="Content Placeholder 2">
            <a:extLst>
              <a:ext uri="{FF2B5EF4-FFF2-40B4-BE49-F238E27FC236}">
                <a16:creationId xmlns:a16="http://schemas.microsoft.com/office/drawing/2014/main" id="{D88FCBB7-2E89-0E92-2355-F57AC897C8E3}"/>
              </a:ext>
            </a:extLst>
          </p:cNvPr>
          <p:cNvSpPr>
            <a:spLocks noGrp="1"/>
          </p:cNvSpPr>
          <p:nvPr>
            <p:ph idx="1"/>
          </p:nvPr>
        </p:nvSpPr>
        <p:spPr/>
        <p:txBody>
          <a:bodyPr>
            <a:normAutofit fontScale="92500" lnSpcReduction="20000"/>
          </a:bodyPr>
          <a:lstStyle/>
          <a:p>
            <a:r>
              <a:rPr lang="en-US" dirty="0"/>
              <a:t>Medication non-compliance among behavior health residents in long term care is a constant struggle.</a:t>
            </a:r>
          </a:p>
          <a:p>
            <a:r>
              <a:rPr lang="en-US" dirty="0"/>
              <a:t>This is the root cause of many of their past placement failures.</a:t>
            </a:r>
          </a:p>
          <a:p>
            <a:pPr lvl="1"/>
            <a:r>
              <a:rPr lang="en-US" dirty="0"/>
              <a:t>1.  They refuse their meds.</a:t>
            </a:r>
          </a:p>
          <a:p>
            <a:pPr lvl="1"/>
            <a:r>
              <a:rPr lang="en-US" dirty="0"/>
              <a:t>2.  Their behaviors get out of control.</a:t>
            </a:r>
          </a:p>
          <a:p>
            <a:pPr lvl="1"/>
            <a:r>
              <a:rPr lang="en-US" dirty="0"/>
              <a:t>3.  They get sent to the hospital for a psych evaluation.</a:t>
            </a:r>
          </a:p>
          <a:p>
            <a:pPr lvl="1"/>
            <a:r>
              <a:rPr lang="en-US" dirty="0"/>
              <a:t>4.  The NH seeks alternate placement, because they can’t manage the behaviors.</a:t>
            </a:r>
          </a:p>
          <a:p>
            <a:r>
              <a:rPr lang="en-US" dirty="0"/>
              <a:t>Sadly, this cycle often gets repeated over and over again.  </a:t>
            </a:r>
          </a:p>
          <a:p>
            <a:r>
              <a:rPr lang="en-US" dirty="0"/>
              <a:t>They lack the insight and judgment to understand their mental illness, or the importance of consistently taking their medications.</a:t>
            </a:r>
          </a:p>
          <a:p>
            <a:r>
              <a:rPr lang="en-US" dirty="0"/>
              <a:t>Or, they adamantly reject the fact that they have mental illness.</a:t>
            </a:r>
          </a:p>
          <a:p>
            <a:pPr lvl="1"/>
            <a:r>
              <a:rPr lang="en-US" dirty="0"/>
              <a:t>In their minds “ If I don’t have mental illness, then I don’t need meds.”</a:t>
            </a:r>
          </a:p>
        </p:txBody>
      </p:sp>
    </p:spTree>
    <p:extLst>
      <p:ext uri="{BB962C8B-B14F-4D97-AF65-F5344CB8AC3E}">
        <p14:creationId xmlns:p14="http://schemas.microsoft.com/office/powerpoint/2010/main" val="25950510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CD2C-BC26-027C-B841-872133201337}"/>
              </a:ext>
            </a:extLst>
          </p:cNvPr>
          <p:cNvSpPr>
            <a:spLocks noGrp="1"/>
          </p:cNvSpPr>
          <p:nvPr>
            <p:ph type="title"/>
          </p:nvPr>
        </p:nvSpPr>
        <p:spPr/>
        <p:txBody>
          <a:bodyPr/>
          <a:lstStyle/>
          <a:p>
            <a:r>
              <a:rPr lang="en-US" dirty="0"/>
              <a:t>Strategies to Manage Medication </a:t>
            </a:r>
            <a:br>
              <a:rPr lang="en-US" dirty="0"/>
            </a:br>
            <a:r>
              <a:rPr lang="en-US" dirty="0"/>
              <a:t>Non-compliance</a:t>
            </a:r>
          </a:p>
        </p:txBody>
      </p:sp>
      <p:sp>
        <p:nvSpPr>
          <p:cNvPr id="3" name="Content Placeholder 2">
            <a:extLst>
              <a:ext uri="{FF2B5EF4-FFF2-40B4-BE49-F238E27FC236}">
                <a16:creationId xmlns:a16="http://schemas.microsoft.com/office/drawing/2014/main" id="{FBFFC34B-EE69-2A4A-A9C6-B764AB74E209}"/>
              </a:ext>
            </a:extLst>
          </p:cNvPr>
          <p:cNvSpPr>
            <a:spLocks noGrp="1"/>
          </p:cNvSpPr>
          <p:nvPr>
            <p:ph idx="1"/>
          </p:nvPr>
        </p:nvSpPr>
        <p:spPr>
          <a:xfrm>
            <a:off x="677334" y="1828800"/>
            <a:ext cx="8596668" cy="4840941"/>
          </a:xfrm>
        </p:spPr>
        <p:txBody>
          <a:bodyPr>
            <a:normAutofit fontScale="92500" lnSpcReduction="10000"/>
          </a:bodyPr>
          <a:lstStyle/>
          <a:p>
            <a:r>
              <a:rPr lang="en-US" dirty="0"/>
              <a:t>Be consistent in your expectations about medication compliance.</a:t>
            </a:r>
          </a:p>
          <a:p>
            <a:pPr lvl="1"/>
            <a:r>
              <a:rPr lang="en-US" dirty="0"/>
              <a:t>The entire care team needs to be on the same page.  We will create behaviors in the residents if we aren’t all sending the same message.</a:t>
            </a:r>
          </a:p>
          <a:p>
            <a:r>
              <a:rPr lang="en-US" dirty="0"/>
              <a:t>Set up a routine that works for the individual resident.</a:t>
            </a:r>
          </a:p>
          <a:p>
            <a:pPr lvl="1"/>
            <a:r>
              <a:rPr lang="en-US" dirty="0"/>
              <a:t>Perhaps they are more cooperative in the afternoon.  Consider adjusting medication times.</a:t>
            </a:r>
          </a:p>
          <a:p>
            <a:r>
              <a:rPr lang="en-US" dirty="0"/>
              <a:t>Utilize staff that have the best relationship with the resident to assist with medication administration.  It may not be a nurse, and that’s OK.  Use those relationships to your advantage.</a:t>
            </a:r>
          </a:p>
          <a:p>
            <a:r>
              <a:rPr lang="en-US" dirty="0"/>
              <a:t>Be intentional about establishing a trusting relationship with the resident.  If the resident trusts you, they are far more likely to do the things that you are asking of them.</a:t>
            </a:r>
          </a:p>
          <a:p>
            <a:r>
              <a:rPr lang="en-US" dirty="0"/>
              <a:t>Utilize limit setting to modify the resident’s non-compliant behavior.</a:t>
            </a:r>
          </a:p>
          <a:p>
            <a:pPr lvl="1"/>
            <a:r>
              <a:rPr lang="en-US" dirty="0"/>
              <a:t>“If you don’t want to take your medications, it will not be safe for you to go out and smoke with the other residents.  If you take your medications, you may go out and smoke.”</a:t>
            </a:r>
          </a:p>
          <a:p>
            <a:endParaRPr lang="en-US" dirty="0"/>
          </a:p>
        </p:txBody>
      </p:sp>
    </p:spTree>
    <p:extLst>
      <p:ext uri="{BB962C8B-B14F-4D97-AF65-F5344CB8AC3E}">
        <p14:creationId xmlns:p14="http://schemas.microsoft.com/office/powerpoint/2010/main" val="251805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4AFFD-20DA-17AE-3049-2B364DD75140}"/>
              </a:ext>
            </a:extLst>
          </p:cNvPr>
          <p:cNvSpPr>
            <a:spLocks noGrp="1"/>
          </p:cNvSpPr>
          <p:nvPr>
            <p:ph type="title"/>
          </p:nvPr>
        </p:nvSpPr>
        <p:spPr/>
        <p:txBody>
          <a:bodyPr/>
          <a:lstStyle/>
          <a:p>
            <a:r>
              <a:rPr lang="en-US" dirty="0"/>
              <a:t>Why Are We Doing This?</a:t>
            </a:r>
          </a:p>
        </p:txBody>
      </p:sp>
      <p:sp>
        <p:nvSpPr>
          <p:cNvPr id="3" name="Content Placeholder 2">
            <a:extLst>
              <a:ext uri="{FF2B5EF4-FFF2-40B4-BE49-F238E27FC236}">
                <a16:creationId xmlns:a16="http://schemas.microsoft.com/office/drawing/2014/main" id="{430BBB0C-8914-EC61-950C-5133AF22B1B4}"/>
              </a:ext>
            </a:extLst>
          </p:cNvPr>
          <p:cNvSpPr>
            <a:spLocks noGrp="1"/>
          </p:cNvSpPr>
          <p:nvPr>
            <p:ph idx="1"/>
          </p:nvPr>
        </p:nvSpPr>
        <p:spPr>
          <a:xfrm>
            <a:off x="838200" y="1506071"/>
            <a:ext cx="9005047" cy="4670892"/>
          </a:xfrm>
        </p:spPr>
        <p:txBody>
          <a:bodyPr>
            <a:normAutofit/>
          </a:bodyPr>
          <a:lstStyle/>
          <a:p>
            <a:r>
              <a:rPr lang="en-US" dirty="0"/>
              <a:t>Facility staff often have limited experience dealing with individuals with chronic serious mental illness whose needs are different than the traditional geriatric resident.</a:t>
            </a:r>
          </a:p>
          <a:p>
            <a:pPr marL="0" indent="0">
              <a:buNone/>
            </a:pPr>
            <a:endParaRPr lang="en-US" dirty="0"/>
          </a:p>
          <a:p>
            <a:r>
              <a:rPr lang="en-US" dirty="0"/>
              <a:t>These residents tend to be younger and have different needs and expectations.  Some can have aggressive behaviors, both verbal and physical.</a:t>
            </a:r>
          </a:p>
          <a:p>
            <a:pPr marL="0" indent="0">
              <a:buNone/>
            </a:pPr>
            <a:endParaRPr lang="en-US" dirty="0"/>
          </a:p>
          <a:p>
            <a:r>
              <a:rPr lang="en-US" dirty="0"/>
              <a:t>They often have a history of nicotine, alcohol and drug abuse and as they age, they are likely to have illnesses related to these excesses.</a:t>
            </a:r>
          </a:p>
          <a:p>
            <a:pPr marL="0" indent="0">
              <a:buNone/>
            </a:pPr>
            <a:endParaRPr lang="en-US" dirty="0"/>
          </a:p>
          <a:p>
            <a:r>
              <a:rPr lang="en-US" dirty="0"/>
              <a:t>Many have experienced trauma and this affects how they perceive and respond to situations that may be normal to you and me.</a:t>
            </a:r>
          </a:p>
        </p:txBody>
      </p:sp>
    </p:spTree>
    <p:extLst>
      <p:ext uri="{BB962C8B-B14F-4D97-AF65-F5344CB8AC3E}">
        <p14:creationId xmlns:p14="http://schemas.microsoft.com/office/powerpoint/2010/main" val="2736979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6BAD-0F35-DB5D-A791-F124B9391B78}"/>
              </a:ext>
            </a:extLst>
          </p:cNvPr>
          <p:cNvSpPr>
            <a:spLocks noGrp="1"/>
          </p:cNvSpPr>
          <p:nvPr>
            <p:ph type="title"/>
          </p:nvPr>
        </p:nvSpPr>
        <p:spPr/>
        <p:txBody>
          <a:bodyPr/>
          <a:lstStyle/>
          <a:p>
            <a:r>
              <a:rPr lang="en-US" dirty="0"/>
              <a:t>What Is My Role?</a:t>
            </a:r>
          </a:p>
        </p:txBody>
      </p:sp>
      <p:sp>
        <p:nvSpPr>
          <p:cNvPr id="3" name="Content Placeholder 2">
            <a:extLst>
              <a:ext uri="{FF2B5EF4-FFF2-40B4-BE49-F238E27FC236}">
                <a16:creationId xmlns:a16="http://schemas.microsoft.com/office/drawing/2014/main" id="{D5D33254-CDC8-E8B1-7882-6F30C2A075D5}"/>
              </a:ext>
            </a:extLst>
          </p:cNvPr>
          <p:cNvSpPr>
            <a:spLocks noGrp="1"/>
          </p:cNvSpPr>
          <p:nvPr>
            <p:ph idx="1"/>
          </p:nvPr>
        </p:nvSpPr>
        <p:spPr>
          <a:xfrm>
            <a:off x="677334" y="1290918"/>
            <a:ext cx="8596668" cy="5226423"/>
          </a:xfrm>
        </p:spPr>
        <p:txBody>
          <a:bodyPr>
            <a:normAutofit/>
          </a:bodyPr>
          <a:lstStyle/>
          <a:p>
            <a:r>
              <a:rPr lang="en-US" dirty="0"/>
              <a:t>Understand that psychotropic medications are not without risk.</a:t>
            </a:r>
          </a:p>
          <a:p>
            <a:r>
              <a:rPr lang="en-US" dirty="0"/>
              <a:t>Understand that medication compliance is critical to keeping everyone safe.</a:t>
            </a:r>
          </a:p>
          <a:p>
            <a:r>
              <a:rPr lang="en-US" dirty="0"/>
              <a:t>Report behavior changes to the licensed staff.</a:t>
            </a:r>
          </a:p>
          <a:p>
            <a:pPr lvl="1"/>
            <a:r>
              <a:rPr lang="en-US" dirty="0"/>
              <a:t>Excessive drowsiness</a:t>
            </a:r>
          </a:p>
          <a:p>
            <a:pPr lvl="1"/>
            <a:r>
              <a:rPr lang="en-US" dirty="0"/>
              <a:t>Shuffling gait</a:t>
            </a:r>
          </a:p>
          <a:p>
            <a:pPr lvl="1"/>
            <a:r>
              <a:rPr lang="en-US" dirty="0"/>
              <a:t>Weird mouth or extremity movements</a:t>
            </a:r>
          </a:p>
          <a:p>
            <a:r>
              <a:rPr lang="en-US" dirty="0"/>
              <a:t>If you find pills in a resident room, report that to nursing.  These residents are masters at pocketing or </a:t>
            </a:r>
            <a:r>
              <a:rPr lang="en-US" dirty="0" err="1"/>
              <a:t>cheeking</a:t>
            </a:r>
            <a:r>
              <a:rPr lang="en-US" dirty="0"/>
              <a:t> their meds.  They will also sometimes go back to their room and vomit them up.</a:t>
            </a:r>
          </a:p>
          <a:p>
            <a:r>
              <a:rPr lang="en-US" dirty="0"/>
              <a:t>Make sure your residents are appropriately hydrated.  Many of the drug levels are affected by their hydration status.</a:t>
            </a:r>
          </a:p>
          <a:p>
            <a:r>
              <a:rPr lang="en-US" dirty="0"/>
              <a:t>As a member of the IDT, you should be aware of when a resident has been med non-compliant, when a new med is added or when a GDR is taking place.</a:t>
            </a:r>
          </a:p>
          <a:p>
            <a:pPr lvl="1"/>
            <a:r>
              <a:rPr lang="en-US" dirty="0"/>
              <a:t>Ask the questions that help you do your job safely. </a:t>
            </a:r>
          </a:p>
        </p:txBody>
      </p:sp>
    </p:spTree>
    <p:extLst>
      <p:ext uri="{BB962C8B-B14F-4D97-AF65-F5344CB8AC3E}">
        <p14:creationId xmlns:p14="http://schemas.microsoft.com/office/powerpoint/2010/main" val="38770741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2432-A610-20FA-C214-03B49B9A453B}"/>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697B26A4-C171-7A41-992C-461AF002A11C}"/>
              </a:ext>
            </a:extLst>
          </p:cNvPr>
          <p:cNvSpPr>
            <a:spLocks noGrp="1"/>
          </p:cNvSpPr>
          <p:nvPr>
            <p:ph idx="1"/>
          </p:nvPr>
        </p:nvSpPr>
        <p:spPr/>
        <p:txBody>
          <a:bodyPr/>
          <a:lstStyle/>
          <a:p>
            <a:r>
              <a:rPr lang="en-US" sz="2000" dirty="0"/>
              <a:t>1.  What is a common reason residents with serious mental illness  	 	   (SMI) refuse to take their medications?</a:t>
            </a:r>
          </a:p>
          <a:p>
            <a:pPr lvl="1"/>
            <a:r>
              <a:rPr lang="en-US" sz="2000" dirty="0"/>
              <a:t>A.  They enjoy the side effects.</a:t>
            </a:r>
          </a:p>
          <a:p>
            <a:pPr lvl="1"/>
            <a:r>
              <a:rPr lang="en-US" sz="2000" dirty="0"/>
              <a:t>B.  They lack insight into their illness.</a:t>
            </a:r>
          </a:p>
          <a:p>
            <a:pPr lvl="1"/>
            <a:r>
              <a:rPr lang="en-US" sz="2000" dirty="0"/>
              <a:t>C.  They prefer injections over pills.</a:t>
            </a:r>
          </a:p>
          <a:p>
            <a:pPr lvl="1"/>
            <a:r>
              <a:rPr lang="en-US" sz="2000" dirty="0"/>
              <a:t>D.  They believe the medications are harmless.</a:t>
            </a:r>
          </a:p>
          <a:p>
            <a:pPr lvl="1"/>
            <a:endParaRPr lang="en-US" dirty="0"/>
          </a:p>
        </p:txBody>
      </p:sp>
    </p:spTree>
    <p:extLst>
      <p:ext uri="{BB962C8B-B14F-4D97-AF65-F5344CB8AC3E}">
        <p14:creationId xmlns:p14="http://schemas.microsoft.com/office/powerpoint/2010/main" val="4036725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D9D14-6329-DAAF-9255-BE6EAF620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057D2C-E735-64F6-C2E0-AD0C1D83A651}"/>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A9C00D60-7CDD-83F7-01F7-5791A69F9E53}"/>
              </a:ext>
            </a:extLst>
          </p:cNvPr>
          <p:cNvSpPr>
            <a:spLocks noGrp="1"/>
          </p:cNvSpPr>
          <p:nvPr>
            <p:ph idx="1"/>
          </p:nvPr>
        </p:nvSpPr>
        <p:spPr/>
        <p:txBody>
          <a:bodyPr/>
          <a:lstStyle/>
          <a:p>
            <a:r>
              <a:rPr lang="en-US" sz="2000" dirty="0"/>
              <a:t>1.  What is a common reason residents with serious mental illness 	 	   (SMI) refuse to take their medications?</a:t>
            </a:r>
          </a:p>
          <a:p>
            <a:pPr lvl="1"/>
            <a:r>
              <a:rPr lang="en-US" sz="2000" dirty="0"/>
              <a:t>A.  They enjoy the side effects.</a:t>
            </a:r>
          </a:p>
          <a:p>
            <a:pPr lvl="1"/>
            <a:r>
              <a:rPr lang="en-US" sz="2000" b="1" dirty="0"/>
              <a:t>B.  They lack insight into their illness.</a:t>
            </a:r>
          </a:p>
          <a:p>
            <a:pPr lvl="1"/>
            <a:r>
              <a:rPr lang="en-US" sz="2000" dirty="0"/>
              <a:t>C.  They prefer injections over pills.</a:t>
            </a:r>
          </a:p>
          <a:p>
            <a:pPr lvl="1"/>
            <a:r>
              <a:rPr lang="en-US" sz="2000" dirty="0"/>
              <a:t>D.  They believe the medications are harmless.</a:t>
            </a:r>
          </a:p>
          <a:p>
            <a:pPr lvl="1"/>
            <a:endParaRPr lang="en-US" dirty="0"/>
          </a:p>
        </p:txBody>
      </p:sp>
    </p:spTree>
    <p:extLst>
      <p:ext uri="{BB962C8B-B14F-4D97-AF65-F5344CB8AC3E}">
        <p14:creationId xmlns:p14="http://schemas.microsoft.com/office/powerpoint/2010/main" val="35509498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33BD-E54F-D115-CCD7-AFE38B062225}"/>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D027707B-8C57-2038-2C21-10EBBA4611EB}"/>
              </a:ext>
            </a:extLst>
          </p:cNvPr>
          <p:cNvSpPr>
            <a:spLocks noGrp="1"/>
          </p:cNvSpPr>
          <p:nvPr>
            <p:ph idx="1"/>
          </p:nvPr>
        </p:nvSpPr>
        <p:spPr/>
        <p:txBody>
          <a:bodyPr>
            <a:normAutofit/>
          </a:bodyPr>
          <a:lstStyle/>
          <a:p>
            <a:r>
              <a:rPr lang="en-US" sz="2000" dirty="0"/>
              <a:t>2.  Which of the following is a potential side effect of antipsychotic 	 	    medications?</a:t>
            </a:r>
          </a:p>
          <a:p>
            <a:pPr lvl="1"/>
            <a:r>
              <a:rPr lang="en-US" sz="2000" dirty="0"/>
              <a:t>A.  Increased energy levels</a:t>
            </a:r>
          </a:p>
          <a:p>
            <a:pPr lvl="1"/>
            <a:r>
              <a:rPr lang="en-US" sz="2000" dirty="0"/>
              <a:t>B.  Weight loss</a:t>
            </a:r>
          </a:p>
          <a:p>
            <a:pPr lvl="1"/>
            <a:r>
              <a:rPr lang="en-US" sz="2000" dirty="0"/>
              <a:t>C.  Extrapyramidal symptoms (EPS)</a:t>
            </a:r>
          </a:p>
          <a:p>
            <a:pPr lvl="1"/>
            <a:r>
              <a:rPr lang="en-US" sz="2000" dirty="0"/>
              <a:t>D.  Improved vision</a:t>
            </a:r>
          </a:p>
        </p:txBody>
      </p:sp>
    </p:spTree>
    <p:extLst>
      <p:ext uri="{BB962C8B-B14F-4D97-AF65-F5344CB8AC3E}">
        <p14:creationId xmlns:p14="http://schemas.microsoft.com/office/powerpoint/2010/main" val="15648302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08A22-BE1C-77DB-2810-DB8142F08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16CEB-7912-68C3-1BB5-D4EFDC28B1F9}"/>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357A1CD1-694B-D187-7859-129C4DB8FD33}"/>
              </a:ext>
            </a:extLst>
          </p:cNvPr>
          <p:cNvSpPr>
            <a:spLocks noGrp="1"/>
          </p:cNvSpPr>
          <p:nvPr>
            <p:ph idx="1"/>
          </p:nvPr>
        </p:nvSpPr>
        <p:spPr/>
        <p:txBody>
          <a:bodyPr>
            <a:normAutofit/>
          </a:bodyPr>
          <a:lstStyle/>
          <a:p>
            <a:r>
              <a:rPr lang="en-US" sz="2000" dirty="0"/>
              <a:t>2.  Which of the following is a potential side effect of antipsychotic 	 	   medications?</a:t>
            </a:r>
          </a:p>
          <a:p>
            <a:pPr lvl="1"/>
            <a:r>
              <a:rPr lang="en-US" sz="2000" dirty="0"/>
              <a:t>A.  Increased energy levels</a:t>
            </a:r>
          </a:p>
          <a:p>
            <a:pPr lvl="1"/>
            <a:r>
              <a:rPr lang="en-US" sz="2000" dirty="0"/>
              <a:t>B.  Weight loss</a:t>
            </a:r>
          </a:p>
          <a:p>
            <a:pPr lvl="1"/>
            <a:r>
              <a:rPr lang="en-US" sz="2000" b="1" dirty="0"/>
              <a:t>C.  Extrapyramidal symptoms (EPS)</a:t>
            </a:r>
          </a:p>
          <a:p>
            <a:pPr lvl="1"/>
            <a:r>
              <a:rPr lang="en-US" sz="2000" dirty="0"/>
              <a:t>D.  Improved vision</a:t>
            </a:r>
          </a:p>
        </p:txBody>
      </p:sp>
    </p:spTree>
    <p:extLst>
      <p:ext uri="{BB962C8B-B14F-4D97-AF65-F5344CB8AC3E}">
        <p14:creationId xmlns:p14="http://schemas.microsoft.com/office/powerpoint/2010/main" val="17921479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14A1-B1E2-D1B1-616F-CA4BDD79C9FF}"/>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D2797627-A68A-FF92-81FB-69E1C223B18E}"/>
              </a:ext>
            </a:extLst>
          </p:cNvPr>
          <p:cNvSpPr>
            <a:spLocks noGrp="1"/>
          </p:cNvSpPr>
          <p:nvPr>
            <p:ph idx="1"/>
          </p:nvPr>
        </p:nvSpPr>
        <p:spPr/>
        <p:txBody>
          <a:bodyPr/>
          <a:lstStyle/>
          <a:p>
            <a:r>
              <a:rPr lang="en-US" sz="2000" dirty="0"/>
              <a:t>3.  What is the purpose of Gradual Dose Reductions (GDR) in long-term 	    care settings?</a:t>
            </a:r>
          </a:p>
          <a:p>
            <a:pPr lvl="1"/>
            <a:r>
              <a:rPr lang="en-US" sz="2000" dirty="0"/>
              <a:t>A.  To increase medication doses over time.</a:t>
            </a:r>
          </a:p>
          <a:p>
            <a:pPr lvl="1"/>
            <a:r>
              <a:rPr lang="en-US" sz="2000" dirty="0"/>
              <a:t>B.  To determine if symptoms can be managed at a lower dose or if 	   the medication can be discontinued.</a:t>
            </a:r>
          </a:p>
          <a:p>
            <a:pPr lvl="1"/>
            <a:r>
              <a:rPr lang="en-US" sz="2000" dirty="0"/>
              <a:t>C.  To replace psychotropic medications with non-pharmacologic 	 	   interventions.</a:t>
            </a:r>
          </a:p>
          <a:p>
            <a:pPr lvl="1"/>
            <a:r>
              <a:rPr lang="en-US" sz="2000" dirty="0"/>
              <a:t>D.  To ensure residents take their medications on time.</a:t>
            </a:r>
          </a:p>
          <a:p>
            <a:pPr marL="457200" lvl="1" indent="0">
              <a:buNone/>
            </a:pPr>
            <a:endParaRPr lang="en-US" dirty="0"/>
          </a:p>
        </p:txBody>
      </p:sp>
    </p:spTree>
    <p:extLst>
      <p:ext uri="{BB962C8B-B14F-4D97-AF65-F5344CB8AC3E}">
        <p14:creationId xmlns:p14="http://schemas.microsoft.com/office/powerpoint/2010/main" val="22818291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02749-E255-B8AB-8F20-B7FD8288E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F1483-7232-BADA-F1C3-9CCC45A95673}"/>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6288CC07-0147-E714-AE61-90DD5C08CF9C}"/>
              </a:ext>
            </a:extLst>
          </p:cNvPr>
          <p:cNvSpPr>
            <a:spLocks noGrp="1"/>
          </p:cNvSpPr>
          <p:nvPr>
            <p:ph idx="1"/>
          </p:nvPr>
        </p:nvSpPr>
        <p:spPr/>
        <p:txBody>
          <a:bodyPr/>
          <a:lstStyle/>
          <a:p>
            <a:r>
              <a:rPr lang="en-US" sz="2000" dirty="0"/>
              <a:t>3.  What is the purpose of Gradual Dose Reductions (GDR) in long-term 	    care settings?</a:t>
            </a:r>
          </a:p>
          <a:p>
            <a:pPr lvl="1"/>
            <a:r>
              <a:rPr lang="en-US" sz="2000" dirty="0"/>
              <a:t>A.  To increase medication doses over time.</a:t>
            </a:r>
          </a:p>
          <a:p>
            <a:pPr lvl="1"/>
            <a:r>
              <a:rPr lang="en-US" sz="2000" b="1" dirty="0"/>
              <a:t>B.  To determine if symptoms can be managed at a lower dose 	 	   or if the medication can be discontinued.</a:t>
            </a:r>
          </a:p>
          <a:p>
            <a:pPr lvl="1"/>
            <a:r>
              <a:rPr lang="en-US" sz="2000" dirty="0"/>
              <a:t>C.  To replace psychotropic medications with non-pharmacologic 	 	   interventions.</a:t>
            </a:r>
          </a:p>
          <a:p>
            <a:pPr lvl="1"/>
            <a:r>
              <a:rPr lang="en-US" sz="2000" dirty="0"/>
              <a:t>D.  To ensure residents take their medications on time.</a:t>
            </a:r>
          </a:p>
          <a:p>
            <a:pPr marL="457200" lvl="1" indent="0">
              <a:buNone/>
            </a:pPr>
            <a:endParaRPr lang="en-US" dirty="0"/>
          </a:p>
        </p:txBody>
      </p:sp>
    </p:spTree>
    <p:extLst>
      <p:ext uri="{BB962C8B-B14F-4D97-AF65-F5344CB8AC3E}">
        <p14:creationId xmlns:p14="http://schemas.microsoft.com/office/powerpoint/2010/main" val="36644534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9F19-0E72-67E3-72D1-2E990B6DB131}"/>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0B813A13-9340-2520-F4C5-87A24A22A2B6}"/>
              </a:ext>
            </a:extLst>
          </p:cNvPr>
          <p:cNvSpPr>
            <a:spLocks noGrp="1"/>
          </p:cNvSpPr>
          <p:nvPr>
            <p:ph idx="1"/>
          </p:nvPr>
        </p:nvSpPr>
        <p:spPr/>
        <p:txBody>
          <a:bodyPr/>
          <a:lstStyle/>
          <a:p>
            <a:r>
              <a:rPr lang="en-US" sz="2000" dirty="0"/>
              <a:t>4.  Which of the following is an example of a non-pharmacologic 	 	 	    intervention?</a:t>
            </a:r>
          </a:p>
          <a:p>
            <a:pPr lvl="1"/>
            <a:r>
              <a:rPr lang="en-US" sz="2000" dirty="0"/>
              <a:t>A.  Administering antipsychotics</a:t>
            </a:r>
          </a:p>
          <a:p>
            <a:pPr lvl="1"/>
            <a:r>
              <a:rPr lang="en-US" sz="2000" dirty="0"/>
              <a:t>B.  Music Therapy</a:t>
            </a:r>
          </a:p>
          <a:p>
            <a:pPr lvl="1"/>
            <a:r>
              <a:rPr lang="en-US" sz="2000" dirty="0"/>
              <a:t>C.  Increasing medication dosages</a:t>
            </a:r>
          </a:p>
          <a:p>
            <a:pPr lvl="1"/>
            <a:r>
              <a:rPr lang="en-US" sz="2000" dirty="0"/>
              <a:t>D.  Using chemical restraints</a:t>
            </a:r>
          </a:p>
          <a:p>
            <a:pPr marL="457200" lvl="1" indent="0">
              <a:buNone/>
            </a:pPr>
            <a:endParaRPr lang="en-US" dirty="0"/>
          </a:p>
        </p:txBody>
      </p:sp>
    </p:spTree>
    <p:extLst>
      <p:ext uri="{BB962C8B-B14F-4D97-AF65-F5344CB8AC3E}">
        <p14:creationId xmlns:p14="http://schemas.microsoft.com/office/powerpoint/2010/main" val="18385132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6C0CE-D943-DCD5-FEC6-112C13EDB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D7474D-8D51-A3FF-1368-04EBB54BB001}"/>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BDA9AF02-8DFE-A236-B3F5-10EF563CDE8D}"/>
              </a:ext>
            </a:extLst>
          </p:cNvPr>
          <p:cNvSpPr>
            <a:spLocks noGrp="1"/>
          </p:cNvSpPr>
          <p:nvPr>
            <p:ph idx="1"/>
          </p:nvPr>
        </p:nvSpPr>
        <p:spPr/>
        <p:txBody>
          <a:bodyPr/>
          <a:lstStyle/>
          <a:p>
            <a:r>
              <a:rPr lang="en-US" sz="2000" dirty="0"/>
              <a:t>4.  Which of the following is an example of a non-pharmacologic 	 	 	    intervention?</a:t>
            </a:r>
          </a:p>
          <a:p>
            <a:pPr lvl="1"/>
            <a:r>
              <a:rPr lang="en-US" sz="2000" dirty="0"/>
              <a:t>A.  Administering antipsychotics</a:t>
            </a:r>
          </a:p>
          <a:p>
            <a:pPr lvl="1"/>
            <a:r>
              <a:rPr lang="en-US" sz="2000" b="1" dirty="0"/>
              <a:t>B.  Music Therapy</a:t>
            </a:r>
          </a:p>
          <a:p>
            <a:pPr lvl="1"/>
            <a:r>
              <a:rPr lang="en-US" sz="2000" dirty="0"/>
              <a:t>C.  Increasing medication dosages</a:t>
            </a:r>
          </a:p>
          <a:p>
            <a:pPr lvl="1"/>
            <a:r>
              <a:rPr lang="en-US" sz="2000" dirty="0"/>
              <a:t>D.  Using chemical restraints</a:t>
            </a:r>
          </a:p>
          <a:p>
            <a:pPr marL="457200" lvl="1" indent="0">
              <a:buNone/>
            </a:pPr>
            <a:endParaRPr lang="en-US" dirty="0"/>
          </a:p>
        </p:txBody>
      </p:sp>
    </p:spTree>
    <p:extLst>
      <p:ext uri="{BB962C8B-B14F-4D97-AF65-F5344CB8AC3E}">
        <p14:creationId xmlns:p14="http://schemas.microsoft.com/office/powerpoint/2010/main" val="40490982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F5FF-E451-899F-2B1B-EC81851EE153}"/>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0A0C9AF8-CB0D-2BB3-6DFA-39FFA3928514}"/>
              </a:ext>
            </a:extLst>
          </p:cNvPr>
          <p:cNvSpPr>
            <a:spLocks noGrp="1"/>
          </p:cNvSpPr>
          <p:nvPr>
            <p:ph idx="1"/>
          </p:nvPr>
        </p:nvSpPr>
        <p:spPr/>
        <p:txBody>
          <a:bodyPr>
            <a:normAutofit/>
          </a:bodyPr>
          <a:lstStyle/>
          <a:p>
            <a:r>
              <a:rPr lang="en-US" sz="2000" dirty="0"/>
              <a:t>5.  What is a recommended strategy to manage medication non-	 	 	    compliance?</a:t>
            </a:r>
          </a:p>
          <a:p>
            <a:pPr lvl="1"/>
            <a:r>
              <a:rPr lang="en-US" sz="2000" dirty="0"/>
              <a:t>A.  Punishing residents for refusing medications.</a:t>
            </a:r>
          </a:p>
          <a:p>
            <a:pPr lvl="1"/>
            <a:r>
              <a:rPr lang="en-US" sz="2000" dirty="0"/>
              <a:t>B.  Using chemical restraints to ensure compliance.</a:t>
            </a:r>
          </a:p>
          <a:p>
            <a:pPr lvl="1"/>
            <a:r>
              <a:rPr lang="en-US" sz="2000" dirty="0"/>
              <a:t>C.  Establishing a trusting relationship with the resident.</a:t>
            </a:r>
          </a:p>
          <a:p>
            <a:pPr lvl="1"/>
            <a:r>
              <a:rPr lang="en-US" sz="2000" dirty="0"/>
              <a:t>D.  Ignoring non-compliance and focusing on other residents.</a:t>
            </a:r>
          </a:p>
        </p:txBody>
      </p:sp>
    </p:spTree>
    <p:extLst>
      <p:ext uri="{BB962C8B-B14F-4D97-AF65-F5344CB8AC3E}">
        <p14:creationId xmlns:p14="http://schemas.microsoft.com/office/powerpoint/2010/main" val="128162888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3621</TotalTime>
  <Words>22183</Words>
  <Application>Microsoft Office PowerPoint</Application>
  <PresentationFormat>Widescreen</PresentationFormat>
  <Paragraphs>2459</Paragraphs>
  <Slides>313</Slides>
  <Notes>313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313</vt:i4>
      </vt:variant>
    </vt:vector>
  </HeadingPairs>
  <TitlesOfParts>
    <vt:vector size="321" baseType="lpstr">
      <vt:lpstr>Arial</vt:lpstr>
      <vt:lpstr>Calibri</vt:lpstr>
      <vt:lpstr>Lucida Handwriting</vt:lpstr>
      <vt:lpstr>Trebuchet MS</vt:lpstr>
      <vt:lpstr>Wingdings</vt:lpstr>
      <vt:lpstr>Wingdings 3</vt:lpstr>
      <vt:lpstr>Facet</vt:lpstr>
      <vt:lpstr>Document</vt:lpstr>
      <vt:lpstr>From Chaos to Calm:  Behavior Management Essentials for CNAs</vt:lpstr>
      <vt:lpstr>Module 1</vt:lpstr>
      <vt:lpstr>Introduction</vt:lpstr>
      <vt:lpstr>Learning Objectives</vt:lpstr>
      <vt:lpstr>Why Are We Doing This?</vt:lpstr>
      <vt:lpstr>What is the first thing you think when your DON tells you that you are admitting a behavior resident to your unit?</vt:lpstr>
      <vt:lpstr>PowerPoint Presentation</vt:lpstr>
      <vt:lpstr>Why Are We Doing This?</vt:lpstr>
      <vt:lpstr>Why Are We Doing This?</vt:lpstr>
      <vt:lpstr>Training Goal </vt:lpstr>
      <vt:lpstr>Key Statistics and Insights</vt:lpstr>
      <vt:lpstr>Key Statistics and Insights</vt:lpstr>
      <vt:lpstr>Key Statistics and Insights </vt:lpstr>
      <vt:lpstr>How Did We Get Here?</vt:lpstr>
      <vt:lpstr>How Did We Get Here?</vt:lpstr>
      <vt:lpstr>How Did We Get Here?</vt:lpstr>
      <vt:lpstr>We Can Do Better</vt:lpstr>
      <vt:lpstr>We Can Do Better</vt:lpstr>
      <vt:lpstr>What Is My Role?</vt:lpstr>
      <vt:lpstr>YOU are an integral part of the healthcare team!</vt:lpstr>
      <vt:lpstr>Knowledge Check</vt:lpstr>
      <vt:lpstr>Knowledge Check</vt:lpstr>
      <vt:lpstr>Knowledge Check</vt:lpstr>
      <vt:lpstr>Knowledge Check</vt:lpstr>
      <vt:lpstr>Knowledge Check</vt:lpstr>
      <vt:lpstr>Knowledge Check</vt:lpstr>
      <vt:lpstr>Questions?</vt:lpstr>
      <vt:lpstr>Module 2</vt:lpstr>
      <vt:lpstr>Learning Objectives</vt:lpstr>
      <vt:lpstr>Serious Mental Illness -- Defined</vt:lpstr>
      <vt:lpstr>Most Common Behavior Diagnoses Seen in LTC</vt:lpstr>
      <vt:lpstr>Anxiety Disorders</vt:lpstr>
      <vt:lpstr>Mood Disorders</vt:lpstr>
      <vt:lpstr>Personality Disorders</vt:lpstr>
      <vt:lpstr>Psychotic Disorders</vt:lpstr>
      <vt:lpstr>How SMI Differs from Alzheimer’s or Dementia</vt:lpstr>
      <vt:lpstr>SMI + Dementia</vt:lpstr>
      <vt:lpstr>Who Is Affected by SMI?</vt:lpstr>
      <vt:lpstr>Common Characteristics of Residents with SMI in LTC</vt:lpstr>
      <vt:lpstr>Common Characteristics of Residents with SMI in LTC</vt:lpstr>
      <vt:lpstr>Common Characteristics of Residents with SMI in LTC</vt:lpstr>
      <vt:lpstr>Common Characteristics of Residents with SMI in LTC</vt:lpstr>
      <vt:lpstr>Common Characteristics of Residents with SMI in LTC</vt:lpstr>
      <vt:lpstr>PowerPoint Presentation</vt:lpstr>
      <vt:lpstr>Triggers for Behaviors</vt:lpstr>
      <vt:lpstr>Reality</vt:lpstr>
      <vt:lpstr>Learning Nugget</vt:lpstr>
      <vt:lpstr>How Do Behaviors Manifest in Residents with Different Diagnoses As They Escalate?</vt:lpstr>
      <vt:lpstr>Anxiety Disorders </vt:lpstr>
      <vt:lpstr>Mood Disorders</vt:lpstr>
      <vt:lpstr>Personality Disorders</vt:lpstr>
      <vt:lpstr>Psychotic Disorders</vt:lpstr>
      <vt:lpstr>PowerPoint Presentation</vt:lpstr>
      <vt:lpstr>Don’t get so focused on behaviors we lose sight of the person.</vt:lpstr>
      <vt:lpstr>What is My Role?</vt:lpstr>
      <vt:lpstr>Knowledge Check</vt:lpstr>
      <vt:lpstr>Knowledge Check</vt:lpstr>
      <vt:lpstr>Knowledge Check</vt:lpstr>
      <vt:lpstr>Knowledge Check</vt:lpstr>
      <vt:lpstr>Knowledge Check</vt:lpstr>
      <vt:lpstr>Knowledge Check</vt:lpstr>
      <vt:lpstr>Knowledge Check </vt:lpstr>
      <vt:lpstr>Knowledge Check </vt:lpstr>
      <vt:lpstr>Knowledge Check </vt:lpstr>
      <vt:lpstr>Knowledge Check </vt:lpstr>
      <vt:lpstr>Questions?</vt:lpstr>
      <vt:lpstr>Module 3</vt:lpstr>
      <vt:lpstr>Learning Objectives</vt:lpstr>
      <vt:lpstr>Challenges</vt:lpstr>
      <vt:lpstr>Most Common Psychotropic Medications Your Residents Will Be Taking</vt:lpstr>
      <vt:lpstr>Antipsychotics</vt:lpstr>
      <vt:lpstr>EPS and TD</vt:lpstr>
      <vt:lpstr>Most Common Antipsychotics</vt:lpstr>
      <vt:lpstr>Mood Stabilizers</vt:lpstr>
      <vt:lpstr>Most Common Mood Stabilizers</vt:lpstr>
      <vt:lpstr>Antidepressants</vt:lpstr>
      <vt:lpstr>Antidepressants</vt:lpstr>
      <vt:lpstr>Most Common Antidepressants</vt:lpstr>
      <vt:lpstr>Anxiety Medications</vt:lpstr>
      <vt:lpstr>Anxiety Medications </vt:lpstr>
      <vt:lpstr>Most Common Anxiety Medications </vt:lpstr>
      <vt:lpstr>Medications to Manage Side Effects of Psychotropic Drugs</vt:lpstr>
      <vt:lpstr> And wait…..there’s more….</vt:lpstr>
      <vt:lpstr>Chemical Restraint</vt:lpstr>
      <vt:lpstr>Gradual Dose Reductions</vt:lpstr>
      <vt:lpstr>Non-Pharmacologic Interventions</vt:lpstr>
      <vt:lpstr>Examples of Non-Pharmacologic Interventions</vt:lpstr>
      <vt:lpstr>Managing Medication Non-compliance</vt:lpstr>
      <vt:lpstr>Strategies to Manage Medication  Non-compliance</vt:lpstr>
      <vt:lpstr>What Is My Role?</vt:lpstr>
      <vt:lpstr>Knowledge Check</vt:lpstr>
      <vt:lpstr>Knowledge Check</vt:lpstr>
      <vt:lpstr>Knowledge Check</vt:lpstr>
      <vt:lpstr>Knowledge Check</vt:lpstr>
      <vt:lpstr>Knowledge Check</vt:lpstr>
      <vt:lpstr>Knowledge Check</vt:lpstr>
      <vt:lpstr>Knowledge Check</vt:lpstr>
      <vt:lpstr>Knowledge Check</vt:lpstr>
      <vt:lpstr>Knowledge Check </vt:lpstr>
      <vt:lpstr>Knowledge Check </vt:lpstr>
      <vt:lpstr>Questions?</vt:lpstr>
      <vt:lpstr>Module 4</vt:lpstr>
      <vt:lpstr>Learning Objectives</vt:lpstr>
      <vt:lpstr>Pre-Admission Screening and Resident Review --PASRR</vt:lpstr>
      <vt:lpstr>Level of Care -- LOC</vt:lpstr>
      <vt:lpstr>Guardianship</vt:lpstr>
      <vt:lpstr>Family Dynamics</vt:lpstr>
      <vt:lpstr>Resident Selection – Know What You Do Well</vt:lpstr>
      <vt:lpstr>What is My Role? </vt:lpstr>
      <vt:lpstr>Knowledge Check</vt:lpstr>
      <vt:lpstr>Knowledge Check</vt:lpstr>
      <vt:lpstr>Knowledge Check </vt:lpstr>
      <vt:lpstr>Knowledge Check </vt:lpstr>
      <vt:lpstr>Knowledge Check </vt:lpstr>
      <vt:lpstr>Knowledge Check </vt:lpstr>
      <vt:lpstr>Questions?</vt:lpstr>
      <vt:lpstr>Module 5</vt:lpstr>
      <vt:lpstr>Learning Objectives</vt:lpstr>
      <vt:lpstr>A Behavior Unit Looks, Sounds and Feels Different</vt:lpstr>
      <vt:lpstr>Attention Span and Focus</vt:lpstr>
      <vt:lpstr>Dealing with Hallucinations, Delusions, Delirium and Psychosis</vt:lpstr>
      <vt:lpstr>Delusions</vt:lpstr>
      <vt:lpstr>Hallucinations</vt:lpstr>
      <vt:lpstr>Delirium</vt:lpstr>
      <vt:lpstr>Psychosis</vt:lpstr>
      <vt:lpstr>Stimulation</vt:lpstr>
      <vt:lpstr>Smoking</vt:lpstr>
      <vt:lpstr>Activities of Daily Living -- ADLs</vt:lpstr>
      <vt:lpstr>Use of Electronics, Telephone and Mail Service</vt:lpstr>
      <vt:lpstr>What is My Role?</vt:lpstr>
      <vt:lpstr>Knowledge Check</vt:lpstr>
      <vt:lpstr>Knowledge Check</vt:lpstr>
      <vt:lpstr>Knowledge Check</vt:lpstr>
      <vt:lpstr>Knowledge Check</vt:lpstr>
      <vt:lpstr>Knowledge Check</vt:lpstr>
      <vt:lpstr>Knowledge Check</vt:lpstr>
      <vt:lpstr>Knowledge Check</vt:lpstr>
      <vt:lpstr>Knowledge Check</vt:lpstr>
      <vt:lpstr>Knowledge Check</vt:lpstr>
      <vt:lpstr>Knowledge Check</vt:lpstr>
      <vt:lpstr>Questions?</vt:lpstr>
      <vt:lpstr>Module 6</vt:lpstr>
      <vt:lpstr>Learning Objectives </vt:lpstr>
      <vt:lpstr>Communication</vt:lpstr>
      <vt:lpstr>We communicate in 3 different ways</vt:lpstr>
      <vt:lpstr>Words Matter – But Delivery is More Important</vt:lpstr>
      <vt:lpstr>Conclusion</vt:lpstr>
      <vt:lpstr>PowerPoint Presentation</vt:lpstr>
      <vt:lpstr>Known vs. Unknown</vt:lpstr>
      <vt:lpstr>What We Don’t See Impacts Behaviors</vt:lpstr>
      <vt:lpstr>What Factors Influence YOUR Behaviors?</vt:lpstr>
      <vt:lpstr>Verbal Communication</vt:lpstr>
      <vt:lpstr>Paraverbal Communication</vt:lpstr>
      <vt:lpstr>PowerPoint Presentation</vt:lpstr>
      <vt:lpstr>Nonverbal Communication</vt:lpstr>
      <vt:lpstr>Personal Space</vt:lpstr>
      <vt:lpstr>Personal Space</vt:lpstr>
      <vt:lpstr>Personal Space</vt:lpstr>
      <vt:lpstr>Body Language</vt:lpstr>
      <vt:lpstr>What Am I Saying?</vt:lpstr>
      <vt:lpstr>What Am I Saying?</vt:lpstr>
      <vt:lpstr>What Am I Saying?</vt:lpstr>
      <vt:lpstr>What Am I Saying?</vt:lpstr>
      <vt:lpstr>What Am I Saying?</vt:lpstr>
      <vt:lpstr>Position, Posture, Proximity</vt:lpstr>
      <vt:lpstr>Communication Through Touch</vt:lpstr>
      <vt:lpstr>Context Matters</vt:lpstr>
      <vt:lpstr>Active and Empathetic Listening</vt:lpstr>
      <vt:lpstr>Listening with Empathy</vt:lpstr>
      <vt:lpstr>E = R = O</vt:lpstr>
      <vt:lpstr>What Is My Role?</vt:lpstr>
      <vt:lpstr>Knowledge Check</vt:lpstr>
      <vt:lpstr>Knowledge Check</vt:lpstr>
      <vt:lpstr>Knowledge Check</vt:lpstr>
      <vt:lpstr>Knowledge Check</vt:lpstr>
      <vt:lpstr>Knowledge Check</vt:lpstr>
      <vt:lpstr>Knowledge Check</vt:lpstr>
      <vt:lpstr>Knowledge Check</vt:lpstr>
      <vt:lpstr>Knowledge Check</vt:lpstr>
      <vt:lpstr>Knowledge Check</vt:lpstr>
      <vt:lpstr>Knowledge Check</vt:lpstr>
      <vt:lpstr>PowerPoint Presentation</vt:lpstr>
      <vt:lpstr>Module 7</vt:lpstr>
      <vt:lpstr>What Defines A Critical Event?</vt:lpstr>
      <vt:lpstr>What Is My Role?</vt:lpstr>
      <vt:lpstr>De-escalation</vt:lpstr>
      <vt:lpstr>Learning Objectives</vt:lpstr>
      <vt:lpstr>What is the Goal of any De-escalation Strategy?</vt:lpstr>
      <vt:lpstr>Escalation -- Defined</vt:lpstr>
      <vt:lpstr>How Did We Get Here?</vt:lpstr>
      <vt:lpstr>How Does a Resident Present When Escalating?</vt:lpstr>
      <vt:lpstr>How Does a Resident Present When Escalating?</vt:lpstr>
      <vt:lpstr>What’s Behind the Escalation?</vt:lpstr>
      <vt:lpstr>How SMI Impacts Escalation</vt:lpstr>
      <vt:lpstr>Time to Turn Down the Heat</vt:lpstr>
      <vt:lpstr>E = R = O</vt:lpstr>
      <vt:lpstr>Strategies to Defuse Difficult Situations</vt:lpstr>
      <vt:lpstr>Strategies to Defuse Difficult Situations</vt:lpstr>
      <vt:lpstr>Strategies to Defuse Difficult Situations</vt:lpstr>
      <vt:lpstr>Practice Makes Perfect</vt:lpstr>
      <vt:lpstr>When it is All Said and Done</vt:lpstr>
      <vt:lpstr>PowerPoint Presentation</vt:lpstr>
      <vt:lpstr>Limit Setting</vt:lpstr>
      <vt:lpstr>Limit Setting</vt:lpstr>
      <vt:lpstr>Techniques Used In Limit Setting</vt:lpstr>
      <vt:lpstr>Techniques Used In Limit Setting</vt:lpstr>
      <vt:lpstr>Techniques Used In Limit Setting</vt:lpstr>
      <vt:lpstr>Techniques Used In Limit Setting</vt:lpstr>
      <vt:lpstr>Techniques Used In Limit Setting</vt:lpstr>
      <vt:lpstr>Techniques Used In Limit Setting</vt:lpstr>
      <vt:lpstr>Behavior Modification Plans</vt:lpstr>
      <vt:lpstr>Purposes and Uses</vt:lpstr>
      <vt:lpstr>Benefits</vt:lpstr>
      <vt:lpstr>CPI Training</vt:lpstr>
      <vt:lpstr>Knowledge Check</vt:lpstr>
      <vt:lpstr>Knowledge Check</vt:lpstr>
      <vt:lpstr>Knowledge Check</vt:lpstr>
      <vt:lpstr>Knowledge Check</vt:lpstr>
      <vt:lpstr>Knowledge Check</vt:lpstr>
      <vt:lpstr>Knowledge Check</vt:lpstr>
      <vt:lpstr>Knowledge Check</vt:lpstr>
      <vt:lpstr>Knowledge Check</vt:lpstr>
      <vt:lpstr>Knowledge Check </vt:lpstr>
      <vt:lpstr>Knowledge Check </vt:lpstr>
      <vt:lpstr>PowerPoint Presentation</vt:lpstr>
      <vt:lpstr>Module 8</vt:lpstr>
      <vt:lpstr>Learning Objectives</vt:lpstr>
      <vt:lpstr>Abuse Prevention and Resident Rights</vt:lpstr>
      <vt:lpstr>Physical Abuse</vt:lpstr>
      <vt:lpstr>Sexual Abuse</vt:lpstr>
      <vt:lpstr>Verbal Abuse</vt:lpstr>
      <vt:lpstr>Verbal Abuse</vt:lpstr>
      <vt:lpstr>Verbal Abuse</vt:lpstr>
      <vt:lpstr>Mental Abuse</vt:lpstr>
      <vt:lpstr>Mental Abuse</vt:lpstr>
      <vt:lpstr>Mental Abuse</vt:lpstr>
      <vt:lpstr>Technology-Facilitated Abuse</vt:lpstr>
      <vt:lpstr>Technology-Facilitated Abuse</vt:lpstr>
      <vt:lpstr>Technology-Facilitated Abuse</vt:lpstr>
      <vt:lpstr>Reporting, Investigating, and Follow-Up</vt:lpstr>
      <vt:lpstr>Documentation and Witness Statements</vt:lpstr>
      <vt:lpstr>Debriefing</vt:lpstr>
      <vt:lpstr>Prevention</vt:lpstr>
      <vt:lpstr>What Is My Role?</vt:lpstr>
      <vt:lpstr>Knowledge Check </vt:lpstr>
      <vt:lpstr>Knowledge Check </vt:lpstr>
      <vt:lpstr>Knowledge Check</vt:lpstr>
      <vt:lpstr>Knowledge Check</vt:lpstr>
      <vt:lpstr>Knowledge Check</vt:lpstr>
      <vt:lpstr>Knowledge Check</vt:lpstr>
      <vt:lpstr>Knowledge Check</vt:lpstr>
      <vt:lpstr>Knowledge Check</vt:lpstr>
      <vt:lpstr>Knowledge Check</vt:lpstr>
      <vt:lpstr>Knowledge Check</vt:lpstr>
      <vt:lpstr>PowerPoint Presentation</vt:lpstr>
      <vt:lpstr>Module 9</vt:lpstr>
      <vt:lpstr>Learning Objectives</vt:lpstr>
      <vt:lpstr>If It Isn’t Charted….It Isn’t Done</vt:lpstr>
      <vt:lpstr>Care Plans</vt:lpstr>
      <vt:lpstr>Diagnoses</vt:lpstr>
      <vt:lpstr>Gradual Dose Reductions</vt:lpstr>
      <vt:lpstr>Progress Notes</vt:lpstr>
      <vt:lpstr>ADL Documentation</vt:lpstr>
      <vt:lpstr>ADL Documentation</vt:lpstr>
      <vt:lpstr>What’s My Role</vt:lpstr>
      <vt:lpstr>Knowledge Check</vt:lpstr>
      <vt:lpstr>Knowledge Check</vt:lpstr>
      <vt:lpstr>Knowledge Check</vt:lpstr>
      <vt:lpstr>Knowledge Check</vt:lpstr>
      <vt:lpstr>Knowledge Check  </vt:lpstr>
      <vt:lpstr>Knowledge Check  </vt:lpstr>
      <vt:lpstr>Knowledge Check </vt:lpstr>
      <vt:lpstr>Knowledge Check </vt:lpstr>
      <vt:lpstr>Knowledge Check </vt:lpstr>
      <vt:lpstr>Knowledge Check </vt:lpstr>
      <vt:lpstr>PowerPoint Presentation</vt:lpstr>
      <vt:lpstr>Module 10</vt:lpstr>
      <vt:lpstr>Learning Objectives</vt:lpstr>
      <vt:lpstr>Not Everyone Can Do What You Do</vt:lpstr>
      <vt:lpstr>Behavior Management Affects Every Department</vt:lpstr>
      <vt:lpstr>Examples of Challenges by Departments</vt:lpstr>
      <vt:lpstr>Examples of Challenges by Department</vt:lpstr>
      <vt:lpstr>Examples of Challenges by Department</vt:lpstr>
      <vt:lpstr>Examples of Challenges by Department</vt:lpstr>
      <vt:lpstr>End of Life Care</vt:lpstr>
      <vt:lpstr>Unrealistic (but hopeful) Expectations of Families</vt:lpstr>
      <vt:lpstr>Physical Plant</vt:lpstr>
      <vt:lpstr>Smoking</vt:lpstr>
      <vt:lpstr>Money</vt:lpstr>
      <vt:lpstr>Mixing Male and Female Residents</vt:lpstr>
      <vt:lpstr>Accompanying Residents to Appointments</vt:lpstr>
      <vt:lpstr>Survey</vt:lpstr>
      <vt:lpstr>Survey Challenges </vt:lpstr>
      <vt:lpstr>What Is My Role?</vt:lpstr>
      <vt:lpstr>Knowledge Check </vt:lpstr>
      <vt:lpstr>Knowledge Check </vt:lpstr>
      <vt:lpstr>Knowledge Check </vt:lpstr>
      <vt:lpstr>Knowledge Check </vt:lpstr>
      <vt:lpstr>Knowledge Check</vt:lpstr>
      <vt:lpstr>Knowledge Check</vt:lpstr>
      <vt:lpstr>Knowledge Check </vt:lpstr>
      <vt:lpstr>Knowledge Check </vt:lpstr>
      <vt:lpstr>Knowledge Check </vt:lpstr>
      <vt:lpstr>Knowledge Check </vt:lpstr>
      <vt:lpstr>PowerPoint Presentation</vt:lpstr>
      <vt:lpstr>Module 11</vt:lpstr>
      <vt:lpstr>PowerPoint Presentation</vt:lpstr>
      <vt:lpstr>Story Context</vt:lpstr>
      <vt:lpstr>Themes</vt:lpstr>
      <vt:lpstr>Themes</vt:lpstr>
      <vt:lpstr>Themes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Chaos to Calm:  Behavior Management Essentials for CNAs</dc:title>
  <dc:creator>BARB BULL</dc:creator>
  <cp:lastModifiedBy>Kathy Chapman</cp:lastModifiedBy>
  <cp:revision>6</cp:revision>
  <cp:lastPrinted>2025-10-05T21:08:42Z</cp:lastPrinted>
  <dcterms:created xsi:type="dcterms:W3CDTF">2025-08-11T20:06:31Z</dcterms:created>
  <dcterms:modified xsi:type="dcterms:W3CDTF">2025-10-15T13:59:56Z</dcterms:modified>
</cp:coreProperties>
</file>