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1.xml" ContentType="application/vnd.openxmlformats-officedocument.presentationml.tags+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3.xml" ContentType="application/vnd.openxmlformats-officedocument.presentationml.tags+xml"/>
  <Override PartName="/ppt/notesSlides/notesSlide41.xml" ContentType="application/vnd.openxmlformats-officedocument.presentationml.notesSlide+xml"/>
  <Override PartName="/ppt/tags/tag14.xml" ContentType="application/vnd.openxmlformats-officedocument.presentationml.tags+xml"/>
  <Override PartName="/ppt/notesSlides/notesSlide42.xml" ContentType="application/vnd.openxmlformats-officedocument.presentationml.notesSlide+xml"/>
  <Override PartName="/ppt/tags/tag15.xml" ContentType="application/vnd.openxmlformats-officedocument.presentationml.tags+xml"/>
  <Override PartName="/ppt/notesSlides/notesSlide43.xml" ContentType="application/vnd.openxmlformats-officedocument.presentationml.notesSlide+xml"/>
  <Override PartName="/ppt/tags/tag16.xml" ContentType="application/vnd.openxmlformats-officedocument.presentationml.tags+xml"/>
  <Override PartName="/ppt/notesSlides/notesSlide44.xml" ContentType="application/vnd.openxmlformats-officedocument.presentationml.notesSlide+xml"/>
  <Override PartName="/ppt/tags/tag17.xml" ContentType="application/vnd.openxmlformats-officedocument.presentationml.tags+xml"/>
  <Override PartName="/ppt/notesSlides/notesSlide45.xml" ContentType="application/vnd.openxmlformats-officedocument.presentationml.notesSlide+xml"/>
  <Override PartName="/ppt/tags/tag18.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9.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20.xml" ContentType="application/vnd.openxmlformats-officedocument.presentationml.tags+xml"/>
  <Override PartName="/ppt/notesSlides/notesSlide52.xml" ContentType="application/vnd.openxmlformats-officedocument.presentationml.notesSlide+xml"/>
  <Override PartName="/ppt/tags/tag21.xml" ContentType="application/vnd.openxmlformats-officedocument.presentationml.tags+xml"/>
  <Override PartName="/ppt/notesSlides/notesSlide53.xml" ContentType="application/vnd.openxmlformats-officedocument.presentationml.notesSlide+xml"/>
  <Override PartName="/ppt/tags/tag22.xml" ContentType="application/vnd.openxmlformats-officedocument.presentationml.tags+xml"/>
  <Override PartName="/ppt/notesSlides/notesSlide54.xml" ContentType="application/vnd.openxmlformats-officedocument.presentationml.notesSlide+xml"/>
  <Override PartName="/ppt/tags/tag23.xml" ContentType="application/vnd.openxmlformats-officedocument.presentationml.tags+xml"/>
  <Override PartName="/ppt/notesSlides/notesSlide55.xml" ContentType="application/vnd.openxmlformats-officedocument.presentationml.notesSlide+xml"/>
  <Override PartName="/ppt/tags/tag24.xml" ContentType="application/vnd.openxmlformats-officedocument.presentationml.tags+xml"/>
  <Override PartName="/ppt/notesSlides/notesSlide5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5.xml" ContentType="application/vnd.openxmlformats-officedocument.presentationml.tags+xml"/>
  <Override PartName="/ppt/notesSlides/notesSlide5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6.xml" ContentType="application/vnd.openxmlformats-officedocument.presentationml.tags+xml"/>
  <Override PartName="/ppt/notesSlides/notesSlide5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tags/tag27.xml" ContentType="application/vnd.openxmlformats-officedocument.presentationml.tags+xml"/>
  <Override PartName="/ppt/notesSlides/notesSlide7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73.xml" ContentType="application/vnd.openxmlformats-officedocument.presentationml.notesSlide+xml"/>
  <Override PartName="/ppt/tags/tag28.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29.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30.xml" ContentType="application/vnd.openxmlformats-officedocument.presentationml.tags+xml"/>
  <Override PartName="/ppt/notesSlides/notesSlide8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31.xml" ContentType="application/vnd.openxmlformats-officedocument.presentationml.tags+xml"/>
  <Override PartName="/ppt/notesSlides/notesSlide87.xml" ContentType="application/vnd.openxmlformats-officedocument.presentationml.notesSlide+xml"/>
  <Override PartName="/ppt/tags/tag32.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5.xml" ContentType="application/vnd.openxmlformats-officedocument.presentationml.notesSlide+xml"/>
  <Override PartName="/ppt/tags/tag33.xml" ContentType="application/vnd.openxmlformats-officedocument.presentationml.tags+xml"/>
  <Override PartName="/ppt/notesSlides/notesSlide9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tags/tag34.xml" ContentType="application/vnd.openxmlformats-officedocument.presentationml.tags+xml"/>
  <Override PartName="/ppt/notesSlides/notesSlide97.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tags/tag35.xml" ContentType="application/vnd.openxmlformats-officedocument.presentationml.tags+xml"/>
  <Override PartName="/ppt/notesSlides/notesSlide10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tags/tag36.xml" ContentType="application/vnd.openxmlformats-officedocument.presentationml.tags+xml"/>
  <Override PartName="/ppt/notesSlides/notesSlide10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0"/>
  </p:notesMasterIdLst>
  <p:sldIdLst>
    <p:sldId id="282" r:id="rId5"/>
    <p:sldId id="400" r:id="rId6"/>
    <p:sldId id="540" r:id="rId7"/>
    <p:sldId id="541" r:id="rId8"/>
    <p:sldId id="589" r:id="rId9"/>
    <p:sldId id="537" r:id="rId10"/>
    <p:sldId id="611" r:id="rId11"/>
    <p:sldId id="612" r:id="rId12"/>
    <p:sldId id="407" r:id="rId13"/>
    <p:sldId id="482" r:id="rId14"/>
    <p:sldId id="476" r:id="rId15"/>
    <p:sldId id="539" r:id="rId16"/>
    <p:sldId id="533" r:id="rId17"/>
    <p:sldId id="496" r:id="rId18"/>
    <p:sldId id="497" r:id="rId19"/>
    <p:sldId id="499" r:id="rId20"/>
    <p:sldId id="542" r:id="rId21"/>
    <p:sldId id="500" r:id="rId22"/>
    <p:sldId id="543" r:id="rId23"/>
    <p:sldId id="544" r:id="rId24"/>
    <p:sldId id="609" r:id="rId25"/>
    <p:sldId id="546" r:id="rId26"/>
    <p:sldId id="547" r:id="rId27"/>
    <p:sldId id="548" r:id="rId28"/>
    <p:sldId id="549" r:id="rId29"/>
    <p:sldId id="551" r:id="rId30"/>
    <p:sldId id="552" r:id="rId31"/>
    <p:sldId id="553" r:id="rId32"/>
    <p:sldId id="554" r:id="rId33"/>
    <p:sldId id="595" r:id="rId34"/>
    <p:sldId id="556" r:id="rId35"/>
    <p:sldId id="557" r:id="rId36"/>
    <p:sldId id="558" r:id="rId37"/>
    <p:sldId id="421" r:id="rId38"/>
    <p:sldId id="590" r:id="rId39"/>
    <p:sldId id="591" r:id="rId40"/>
    <p:sldId id="559" r:id="rId41"/>
    <p:sldId id="560" r:id="rId42"/>
    <p:sldId id="561" r:id="rId43"/>
    <p:sldId id="562" r:id="rId44"/>
    <p:sldId id="563" r:id="rId45"/>
    <p:sldId id="422" r:id="rId46"/>
    <p:sldId id="286" r:id="rId47"/>
    <p:sldId id="427" r:id="rId48"/>
    <p:sldId id="565" r:id="rId49"/>
    <p:sldId id="566" r:id="rId50"/>
    <p:sldId id="567" r:id="rId51"/>
    <p:sldId id="592" r:id="rId52"/>
    <p:sldId id="593" r:id="rId53"/>
    <p:sldId id="594" r:id="rId54"/>
    <p:sldId id="428" r:id="rId55"/>
    <p:sldId id="568" r:id="rId56"/>
    <p:sldId id="429" r:id="rId57"/>
    <p:sldId id="423" r:id="rId58"/>
    <p:sldId id="478" r:id="rId59"/>
    <p:sldId id="473" r:id="rId60"/>
    <p:sldId id="506" r:id="rId61"/>
    <p:sldId id="569" r:id="rId62"/>
    <p:sldId id="509" r:id="rId63"/>
    <p:sldId id="512" r:id="rId64"/>
    <p:sldId id="607" r:id="rId65"/>
    <p:sldId id="570" r:id="rId66"/>
    <p:sldId id="521" r:id="rId67"/>
    <p:sldId id="571" r:id="rId68"/>
    <p:sldId id="572" r:id="rId69"/>
    <p:sldId id="613" r:id="rId70"/>
    <p:sldId id="439" r:id="rId71"/>
    <p:sldId id="440" r:id="rId72"/>
    <p:sldId id="573" r:id="rId73"/>
    <p:sldId id="575" r:id="rId74"/>
    <p:sldId id="527" r:id="rId75"/>
    <p:sldId id="574" r:id="rId76"/>
    <p:sldId id="472" r:id="rId77"/>
    <p:sldId id="511" r:id="rId78"/>
    <p:sldId id="576" r:id="rId79"/>
    <p:sldId id="431" r:id="rId80"/>
    <p:sldId id="577" r:id="rId81"/>
    <p:sldId id="465" r:id="rId82"/>
    <p:sldId id="578" r:id="rId83"/>
    <p:sldId id="579" r:id="rId84"/>
    <p:sldId id="580" r:id="rId85"/>
    <p:sldId id="614" r:id="rId86"/>
    <p:sldId id="602" r:id="rId87"/>
    <p:sldId id="603" r:id="rId88"/>
    <p:sldId id="604" r:id="rId89"/>
    <p:sldId id="605" r:id="rId90"/>
    <p:sldId id="606" r:id="rId91"/>
    <p:sldId id="601" r:id="rId92"/>
    <p:sldId id="451" r:id="rId93"/>
    <p:sldId id="581" r:id="rId94"/>
    <p:sldId id="484" r:id="rId95"/>
    <p:sldId id="582" r:id="rId96"/>
    <p:sldId id="452" r:id="rId97"/>
    <p:sldId id="586" r:id="rId98"/>
    <p:sldId id="454" r:id="rId99"/>
    <p:sldId id="536" r:id="rId100"/>
    <p:sldId id="411" r:id="rId101"/>
    <p:sldId id="518" r:id="rId102"/>
    <p:sldId id="587" r:id="rId103"/>
    <p:sldId id="588" r:id="rId104"/>
    <p:sldId id="456" r:id="rId105"/>
    <p:sldId id="519" r:id="rId106"/>
    <p:sldId id="457" r:id="rId107"/>
    <p:sldId id="487" r:id="rId108"/>
    <p:sldId id="517" r:id="rId109"/>
    <p:sldId id="461" r:id="rId110"/>
    <p:sldId id="523" r:id="rId111"/>
    <p:sldId id="460" r:id="rId112"/>
    <p:sldId id="524" r:id="rId113"/>
    <p:sldId id="522" r:id="rId114"/>
    <p:sldId id="596" r:id="rId115"/>
    <p:sldId id="597" r:id="rId116"/>
    <p:sldId id="598" r:id="rId117"/>
    <p:sldId id="599" r:id="rId118"/>
    <p:sldId id="600" r:id="rId1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5A19CC0-A6AF-E103-D829-6FE056D3AB4C}" name="Capps, Amanda Abel" initials="CAA" userId="S::AC93523@ad.wellpoint.com::d3deda56-8cd6-465c-8624-d85e3b61c6c3" providerId="AD"/>
  <p188:author id="{0EFDB3CA-5716-90C4-DFD6-B3D905B5BE2C}" name="Gonzales, Shawn" initials="GS" userId="S::AG24587@ad.wellpoint.com::1cc9eca8-3758-4c75-b552-aec528beaaae" providerId="AD"/>
  <p188:author id="{D24CF4D7-D977-04A1-C96C-CAE79F033DD6}" name="Crook, Katherine" initials="CK" userId="S::AH28948@ad.wellpoint.com::67ff9439-0f9f-4959-8990-82c9ebb5f3b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62618" autoAdjust="0"/>
  </p:normalViewPr>
  <p:slideViewPr>
    <p:cSldViewPr snapToGrid="0" snapToObjects="1">
      <p:cViewPr varScale="1">
        <p:scale>
          <a:sx n="57" d="100"/>
          <a:sy n="57" d="100"/>
        </p:scale>
        <p:origin x="170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76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siros, Stacey" userId="56e88045-eb34-424a-99ab-a0ecc8aaba0b" providerId="ADAL" clId="{DBE9696E-DA11-4CBE-ADA3-63102F8D2D63}"/>
    <pc:docChg chg="modSld">
      <pc:chgData name="Zsiros, Stacey" userId="56e88045-eb34-424a-99ab-a0ecc8aaba0b" providerId="ADAL" clId="{DBE9696E-DA11-4CBE-ADA3-63102F8D2D63}" dt="2023-01-17T16:08:35.755" v="4" actId="20577"/>
      <pc:docMkLst>
        <pc:docMk/>
      </pc:docMkLst>
      <pc:sldChg chg="modNotesTx">
        <pc:chgData name="Zsiros, Stacey" userId="56e88045-eb34-424a-99ab-a0ecc8aaba0b" providerId="ADAL" clId="{DBE9696E-DA11-4CBE-ADA3-63102F8D2D63}" dt="2023-01-17T16:08:05.270" v="0" actId="20577"/>
        <pc:sldMkLst>
          <pc:docMk/>
          <pc:sldMk cId="2805528164" sldId="282"/>
        </pc:sldMkLst>
      </pc:sldChg>
      <pc:sldChg chg="modNotesTx">
        <pc:chgData name="Zsiros, Stacey" userId="56e88045-eb34-424a-99ab-a0ecc8aaba0b" providerId="ADAL" clId="{DBE9696E-DA11-4CBE-ADA3-63102F8D2D63}" dt="2023-01-17T16:08:15.249" v="1" actId="20577"/>
        <pc:sldMkLst>
          <pc:docMk/>
          <pc:sldMk cId="2949182337" sldId="400"/>
        </pc:sldMkLst>
      </pc:sldChg>
      <pc:sldChg chg="modNotesTx">
        <pc:chgData name="Zsiros, Stacey" userId="56e88045-eb34-424a-99ab-a0ecc8aaba0b" providerId="ADAL" clId="{DBE9696E-DA11-4CBE-ADA3-63102F8D2D63}" dt="2023-01-17T16:08:20.853" v="2" actId="20577"/>
        <pc:sldMkLst>
          <pc:docMk/>
          <pc:sldMk cId="1817666362" sldId="540"/>
        </pc:sldMkLst>
      </pc:sldChg>
      <pc:sldChg chg="modNotesTx">
        <pc:chgData name="Zsiros, Stacey" userId="56e88045-eb34-424a-99ab-a0ecc8aaba0b" providerId="ADAL" clId="{DBE9696E-DA11-4CBE-ADA3-63102F8D2D63}" dt="2023-01-17T16:08:24.741" v="3" actId="20577"/>
        <pc:sldMkLst>
          <pc:docMk/>
          <pc:sldMk cId="3081322837" sldId="541"/>
        </pc:sldMkLst>
      </pc:sldChg>
      <pc:sldChg chg="modNotesTx">
        <pc:chgData name="Zsiros, Stacey" userId="56e88045-eb34-424a-99ab-a0ecc8aaba0b" providerId="ADAL" clId="{DBE9696E-DA11-4CBE-ADA3-63102F8D2D63}" dt="2023-01-17T16:08:35.755" v="4" actId="20577"/>
        <pc:sldMkLst>
          <pc:docMk/>
          <pc:sldMk cId="2907783465" sldId="5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A8C2A-5A1A-4D87-A66A-31B5DDFAA9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9186141-DF3E-4E43-9450-F86576E1420C}">
      <dgm:prSet phldrT="[Text]"/>
      <dgm:spPr/>
      <dgm:t>
        <a:bodyPr/>
        <a:lstStyle/>
        <a:p>
          <a:r>
            <a:rPr lang="en-US" dirty="0"/>
            <a:t>About our network</a:t>
          </a:r>
        </a:p>
      </dgm:t>
    </dgm:pt>
    <dgm:pt modelId="{925AD40F-C116-45DD-9E1E-BAF7FF0D10C2}" type="parTrans" cxnId="{252845A0-EFF6-4CCD-9515-E1677C7C4D4F}">
      <dgm:prSet/>
      <dgm:spPr/>
      <dgm:t>
        <a:bodyPr/>
        <a:lstStyle/>
        <a:p>
          <a:endParaRPr lang="en-US"/>
        </a:p>
      </dgm:t>
    </dgm:pt>
    <dgm:pt modelId="{AF8D7EE9-20E1-42C2-8C52-C36677A8D3B4}" type="sibTrans" cxnId="{252845A0-EFF6-4CCD-9515-E1677C7C4D4F}">
      <dgm:prSet/>
      <dgm:spPr/>
      <dgm:t>
        <a:bodyPr/>
        <a:lstStyle/>
        <a:p>
          <a:endParaRPr lang="en-US"/>
        </a:p>
      </dgm:t>
    </dgm:pt>
    <dgm:pt modelId="{A48D3D42-4D77-4DFD-935A-636D3F62DA98}">
      <dgm:prSet phldrT="[Text]"/>
      <dgm:spPr/>
      <dgm:t>
        <a:bodyPr/>
        <a:lstStyle/>
        <a:p>
          <a:r>
            <a:rPr lang="en-US" dirty="0"/>
            <a:t>Understanding and supporting our members</a:t>
          </a:r>
        </a:p>
      </dgm:t>
    </dgm:pt>
    <dgm:pt modelId="{74CEF114-8CFD-4053-A21D-F887AE335C4E}" type="parTrans" cxnId="{CDB82E87-192C-43CE-8525-526C25C4FE52}">
      <dgm:prSet/>
      <dgm:spPr/>
      <dgm:t>
        <a:bodyPr/>
        <a:lstStyle/>
        <a:p>
          <a:endParaRPr lang="en-US"/>
        </a:p>
      </dgm:t>
    </dgm:pt>
    <dgm:pt modelId="{C21A72D8-7AFE-438B-8257-6D288AEAF3F5}" type="sibTrans" cxnId="{CDB82E87-192C-43CE-8525-526C25C4FE52}">
      <dgm:prSet/>
      <dgm:spPr/>
      <dgm:t>
        <a:bodyPr/>
        <a:lstStyle/>
        <a:p>
          <a:endParaRPr lang="en-US"/>
        </a:p>
      </dgm:t>
    </dgm:pt>
    <dgm:pt modelId="{A6425686-EA51-4715-934D-3D1EF369952B}">
      <dgm:prSet phldrT="[Text]"/>
      <dgm:spPr/>
      <dgm:t>
        <a:bodyPr/>
        <a:lstStyle/>
        <a:p>
          <a:r>
            <a:rPr lang="en-US" dirty="0"/>
            <a:t>Working with Anthem </a:t>
          </a:r>
        </a:p>
      </dgm:t>
    </dgm:pt>
    <dgm:pt modelId="{F1C64A1A-7833-484E-A9FB-792D3D14A63A}" type="parTrans" cxnId="{60DF3D1B-F39D-4557-8A3D-65F48FAA66EE}">
      <dgm:prSet/>
      <dgm:spPr/>
      <dgm:t>
        <a:bodyPr/>
        <a:lstStyle/>
        <a:p>
          <a:endParaRPr lang="en-US"/>
        </a:p>
      </dgm:t>
    </dgm:pt>
    <dgm:pt modelId="{0B423C94-D087-48AD-AA4F-F5F01F664C40}" type="sibTrans" cxnId="{60DF3D1B-F39D-4557-8A3D-65F48FAA66EE}">
      <dgm:prSet/>
      <dgm:spPr/>
      <dgm:t>
        <a:bodyPr/>
        <a:lstStyle/>
        <a:p>
          <a:endParaRPr lang="en-US"/>
        </a:p>
      </dgm:t>
    </dgm:pt>
    <dgm:pt modelId="{60E9DD14-6B5D-49B0-9BE7-0CFAAC8D160E}">
      <dgm:prSet phldrT="[Text]"/>
      <dgm:spPr/>
      <dgm:t>
        <a:bodyPr/>
        <a:lstStyle/>
        <a:p>
          <a:r>
            <a:rPr lang="en-US" dirty="0"/>
            <a:t>Staying connected</a:t>
          </a:r>
        </a:p>
      </dgm:t>
    </dgm:pt>
    <dgm:pt modelId="{9854CA63-DC9A-4611-BC8B-42FF77D70A29}" type="parTrans" cxnId="{72F96A8A-A6F1-4DA4-977C-7CB5F249C5C6}">
      <dgm:prSet/>
      <dgm:spPr/>
      <dgm:t>
        <a:bodyPr/>
        <a:lstStyle/>
        <a:p>
          <a:endParaRPr lang="en-US"/>
        </a:p>
      </dgm:t>
    </dgm:pt>
    <dgm:pt modelId="{5716001A-952D-41C2-B479-BA532DC47AE9}" type="sibTrans" cxnId="{72F96A8A-A6F1-4DA4-977C-7CB5F249C5C6}">
      <dgm:prSet/>
      <dgm:spPr/>
      <dgm:t>
        <a:bodyPr/>
        <a:lstStyle/>
        <a:p>
          <a:endParaRPr lang="en-US"/>
        </a:p>
      </dgm:t>
    </dgm:pt>
    <dgm:pt modelId="{B8691401-6169-47A5-8D48-FDD5C4769F12}" type="pres">
      <dgm:prSet presAssocID="{F7EA8C2A-5A1A-4D87-A66A-31B5DDFAA95E}" presName="linear" presStyleCnt="0">
        <dgm:presLayoutVars>
          <dgm:dir/>
          <dgm:animLvl val="lvl"/>
          <dgm:resizeHandles val="exact"/>
        </dgm:presLayoutVars>
      </dgm:prSet>
      <dgm:spPr/>
      <dgm:t>
        <a:bodyPr/>
        <a:lstStyle/>
        <a:p>
          <a:endParaRPr lang="en-US"/>
        </a:p>
      </dgm:t>
    </dgm:pt>
    <dgm:pt modelId="{19F1F142-D8FD-41E3-A326-BDCB0C2CA68B}" type="pres">
      <dgm:prSet presAssocID="{59186141-DF3E-4E43-9450-F86576E1420C}" presName="parentLin" presStyleCnt="0"/>
      <dgm:spPr/>
    </dgm:pt>
    <dgm:pt modelId="{D3253554-F089-4708-A451-ACB36CACF96D}" type="pres">
      <dgm:prSet presAssocID="{59186141-DF3E-4E43-9450-F86576E1420C}" presName="parentLeftMargin" presStyleLbl="node1" presStyleIdx="0" presStyleCnt="4"/>
      <dgm:spPr/>
      <dgm:t>
        <a:bodyPr/>
        <a:lstStyle/>
        <a:p>
          <a:endParaRPr lang="en-US"/>
        </a:p>
      </dgm:t>
    </dgm:pt>
    <dgm:pt modelId="{18A07F5F-30E2-447C-A524-10FD87DE687F}" type="pres">
      <dgm:prSet presAssocID="{59186141-DF3E-4E43-9450-F86576E1420C}" presName="parentText" presStyleLbl="node1" presStyleIdx="0" presStyleCnt="4">
        <dgm:presLayoutVars>
          <dgm:chMax val="0"/>
          <dgm:bulletEnabled val="1"/>
        </dgm:presLayoutVars>
      </dgm:prSet>
      <dgm:spPr/>
      <dgm:t>
        <a:bodyPr/>
        <a:lstStyle/>
        <a:p>
          <a:endParaRPr lang="en-US"/>
        </a:p>
      </dgm:t>
    </dgm:pt>
    <dgm:pt modelId="{1ABF0F09-093E-478F-86F3-BA3949DECD72}" type="pres">
      <dgm:prSet presAssocID="{59186141-DF3E-4E43-9450-F86576E1420C}" presName="negativeSpace" presStyleCnt="0"/>
      <dgm:spPr/>
    </dgm:pt>
    <dgm:pt modelId="{3C1093CA-5332-4175-920E-DFB6BF2A4715}" type="pres">
      <dgm:prSet presAssocID="{59186141-DF3E-4E43-9450-F86576E1420C}" presName="childText" presStyleLbl="conFgAcc1" presStyleIdx="0" presStyleCnt="4">
        <dgm:presLayoutVars>
          <dgm:bulletEnabled val="1"/>
        </dgm:presLayoutVars>
      </dgm:prSet>
      <dgm:spPr/>
    </dgm:pt>
    <dgm:pt modelId="{E2DC3E67-F267-4872-9EF7-78F16A98A367}" type="pres">
      <dgm:prSet presAssocID="{AF8D7EE9-20E1-42C2-8C52-C36677A8D3B4}" presName="spaceBetweenRectangles" presStyleCnt="0"/>
      <dgm:spPr/>
    </dgm:pt>
    <dgm:pt modelId="{B0BE1A16-57A4-41B0-A99C-679F8D7C62D9}" type="pres">
      <dgm:prSet presAssocID="{A48D3D42-4D77-4DFD-935A-636D3F62DA98}" presName="parentLin" presStyleCnt="0"/>
      <dgm:spPr/>
    </dgm:pt>
    <dgm:pt modelId="{B867531E-31B1-4FC7-84BB-E1C9B371110C}" type="pres">
      <dgm:prSet presAssocID="{A48D3D42-4D77-4DFD-935A-636D3F62DA98}" presName="parentLeftMargin" presStyleLbl="node1" presStyleIdx="0" presStyleCnt="4"/>
      <dgm:spPr/>
      <dgm:t>
        <a:bodyPr/>
        <a:lstStyle/>
        <a:p>
          <a:endParaRPr lang="en-US"/>
        </a:p>
      </dgm:t>
    </dgm:pt>
    <dgm:pt modelId="{218CFBC0-542D-4EA8-B4AF-083EF5C7FCC8}" type="pres">
      <dgm:prSet presAssocID="{A48D3D42-4D77-4DFD-935A-636D3F62DA98}" presName="parentText" presStyleLbl="node1" presStyleIdx="1" presStyleCnt="4" custScaleY="146691">
        <dgm:presLayoutVars>
          <dgm:chMax val="0"/>
          <dgm:bulletEnabled val="1"/>
        </dgm:presLayoutVars>
      </dgm:prSet>
      <dgm:spPr/>
      <dgm:t>
        <a:bodyPr/>
        <a:lstStyle/>
        <a:p>
          <a:endParaRPr lang="en-US"/>
        </a:p>
      </dgm:t>
    </dgm:pt>
    <dgm:pt modelId="{BF822522-3C15-4FB0-9BA0-BD83993CE25F}" type="pres">
      <dgm:prSet presAssocID="{A48D3D42-4D77-4DFD-935A-636D3F62DA98}" presName="negativeSpace" presStyleCnt="0"/>
      <dgm:spPr/>
    </dgm:pt>
    <dgm:pt modelId="{D21AAE5B-BB9D-4E38-8BB6-4D40FA9E7742}" type="pres">
      <dgm:prSet presAssocID="{A48D3D42-4D77-4DFD-935A-636D3F62DA98}" presName="childText" presStyleLbl="conFgAcc1" presStyleIdx="1" presStyleCnt="4">
        <dgm:presLayoutVars>
          <dgm:bulletEnabled val="1"/>
        </dgm:presLayoutVars>
      </dgm:prSet>
      <dgm:spPr/>
    </dgm:pt>
    <dgm:pt modelId="{9AB85440-90FE-426C-BA21-5C063CD4FEC1}" type="pres">
      <dgm:prSet presAssocID="{C21A72D8-7AFE-438B-8257-6D288AEAF3F5}" presName="spaceBetweenRectangles" presStyleCnt="0"/>
      <dgm:spPr/>
    </dgm:pt>
    <dgm:pt modelId="{2D45687F-0D33-49D7-B20D-8019F5AC0FEE}" type="pres">
      <dgm:prSet presAssocID="{A6425686-EA51-4715-934D-3D1EF369952B}" presName="parentLin" presStyleCnt="0"/>
      <dgm:spPr/>
    </dgm:pt>
    <dgm:pt modelId="{F5CF3EDB-1A92-4719-871A-68527C4423AE}" type="pres">
      <dgm:prSet presAssocID="{A6425686-EA51-4715-934D-3D1EF369952B}" presName="parentLeftMargin" presStyleLbl="node1" presStyleIdx="1" presStyleCnt="4"/>
      <dgm:spPr/>
      <dgm:t>
        <a:bodyPr/>
        <a:lstStyle/>
        <a:p>
          <a:endParaRPr lang="en-US"/>
        </a:p>
      </dgm:t>
    </dgm:pt>
    <dgm:pt modelId="{7465BF86-6AEC-4673-B1A0-8598230BDFAA}" type="pres">
      <dgm:prSet presAssocID="{A6425686-EA51-4715-934D-3D1EF369952B}" presName="parentText" presStyleLbl="node1" presStyleIdx="2" presStyleCnt="4">
        <dgm:presLayoutVars>
          <dgm:chMax val="0"/>
          <dgm:bulletEnabled val="1"/>
        </dgm:presLayoutVars>
      </dgm:prSet>
      <dgm:spPr/>
      <dgm:t>
        <a:bodyPr/>
        <a:lstStyle/>
        <a:p>
          <a:endParaRPr lang="en-US"/>
        </a:p>
      </dgm:t>
    </dgm:pt>
    <dgm:pt modelId="{ACC86497-B1EE-4E76-A45C-DE7317716AF7}" type="pres">
      <dgm:prSet presAssocID="{A6425686-EA51-4715-934D-3D1EF369952B}" presName="negativeSpace" presStyleCnt="0"/>
      <dgm:spPr/>
    </dgm:pt>
    <dgm:pt modelId="{A25B8261-5D33-4EFF-B230-217D5AA5E23D}" type="pres">
      <dgm:prSet presAssocID="{A6425686-EA51-4715-934D-3D1EF369952B}" presName="childText" presStyleLbl="conFgAcc1" presStyleIdx="2" presStyleCnt="4">
        <dgm:presLayoutVars>
          <dgm:bulletEnabled val="1"/>
        </dgm:presLayoutVars>
      </dgm:prSet>
      <dgm:spPr/>
    </dgm:pt>
    <dgm:pt modelId="{CA96AB8C-8661-4DFE-9B2E-6BC1A1EB0C45}" type="pres">
      <dgm:prSet presAssocID="{0B423C94-D087-48AD-AA4F-F5F01F664C40}" presName="spaceBetweenRectangles" presStyleCnt="0"/>
      <dgm:spPr/>
    </dgm:pt>
    <dgm:pt modelId="{154CFC02-A491-43B5-99D7-BF0623F19F31}" type="pres">
      <dgm:prSet presAssocID="{60E9DD14-6B5D-49B0-9BE7-0CFAAC8D160E}" presName="parentLin" presStyleCnt="0"/>
      <dgm:spPr/>
    </dgm:pt>
    <dgm:pt modelId="{FA915166-6E52-4AF7-BD69-21BF882F9221}" type="pres">
      <dgm:prSet presAssocID="{60E9DD14-6B5D-49B0-9BE7-0CFAAC8D160E}" presName="parentLeftMargin" presStyleLbl="node1" presStyleIdx="2" presStyleCnt="4"/>
      <dgm:spPr/>
      <dgm:t>
        <a:bodyPr/>
        <a:lstStyle/>
        <a:p>
          <a:endParaRPr lang="en-US"/>
        </a:p>
      </dgm:t>
    </dgm:pt>
    <dgm:pt modelId="{A8EA0DFF-09EC-4342-A264-95E293845F13}" type="pres">
      <dgm:prSet presAssocID="{60E9DD14-6B5D-49B0-9BE7-0CFAAC8D160E}" presName="parentText" presStyleLbl="node1" presStyleIdx="3" presStyleCnt="4">
        <dgm:presLayoutVars>
          <dgm:chMax val="0"/>
          <dgm:bulletEnabled val="1"/>
        </dgm:presLayoutVars>
      </dgm:prSet>
      <dgm:spPr/>
      <dgm:t>
        <a:bodyPr/>
        <a:lstStyle/>
        <a:p>
          <a:endParaRPr lang="en-US"/>
        </a:p>
      </dgm:t>
    </dgm:pt>
    <dgm:pt modelId="{EF0DC4CE-072B-4409-88AD-12B5E35566F7}" type="pres">
      <dgm:prSet presAssocID="{60E9DD14-6B5D-49B0-9BE7-0CFAAC8D160E}" presName="negativeSpace" presStyleCnt="0"/>
      <dgm:spPr/>
    </dgm:pt>
    <dgm:pt modelId="{C453BEB8-697C-4EDB-AA32-20DBE2462BB1}" type="pres">
      <dgm:prSet presAssocID="{60E9DD14-6B5D-49B0-9BE7-0CFAAC8D160E}" presName="childText" presStyleLbl="conFgAcc1" presStyleIdx="3" presStyleCnt="4">
        <dgm:presLayoutVars>
          <dgm:bulletEnabled val="1"/>
        </dgm:presLayoutVars>
      </dgm:prSet>
      <dgm:spPr/>
    </dgm:pt>
  </dgm:ptLst>
  <dgm:cxnLst>
    <dgm:cxn modelId="{02AFE751-BA14-4E82-B7A1-0DAAA6DA3407}" type="presOf" srcId="{A6425686-EA51-4715-934D-3D1EF369952B}" destId="{F5CF3EDB-1A92-4719-871A-68527C4423AE}" srcOrd="0" destOrd="0" presId="urn:microsoft.com/office/officeart/2005/8/layout/list1"/>
    <dgm:cxn modelId="{069AA0E4-3D26-4447-9DE8-BE560FE64497}" type="presOf" srcId="{59186141-DF3E-4E43-9450-F86576E1420C}" destId="{18A07F5F-30E2-447C-A524-10FD87DE687F}" srcOrd="1" destOrd="0" presId="urn:microsoft.com/office/officeart/2005/8/layout/list1"/>
    <dgm:cxn modelId="{EE5F2186-F990-48AE-8C11-622DB15FB01F}" type="presOf" srcId="{60E9DD14-6B5D-49B0-9BE7-0CFAAC8D160E}" destId="{FA915166-6E52-4AF7-BD69-21BF882F9221}" srcOrd="0" destOrd="0" presId="urn:microsoft.com/office/officeart/2005/8/layout/list1"/>
    <dgm:cxn modelId="{72F96A8A-A6F1-4DA4-977C-7CB5F249C5C6}" srcId="{F7EA8C2A-5A1A-4D87-A66A-31B5DDFAA95E}" destId="{60E9DD14-6B5D-49B0-9BE7-0CFAAC8D160E}" srcOrd="3" destOrd="0" parTransId="{9854CA63-DC9A-4611-BC8B-42FF77D70A29}" sibTransId="{5716001A-952D-41C2-B479-BA532DC47AE9}"/>
    <dgm:cxn modelId="{CAD10AFE-2F3D-4741-872B-D5C5C4BAA349}" type="presOf" srcId="{A48D3D42-4D77-4DFD-935A-636D3F62DA98}" destId="{B867531E-31B1-4FC7-84BB-E1C9B371110C}" srcOrd="0" destOrd="0" presId="urn:microsoft.com/office/officeart/2005/8/layout/list1"/>
    <dgm:cxn modelId="{252845A0-EFF6-4CCD-9515-E1677C7C4D4F}" srcId="{F7EA8C2A-5A1A-4D87-A66A-31B5DDFAA95E}" destId="{59186141-DF3E-4E43-9450-F86576E1420C}" srcOrd="0" destOrd="0" parTransId="{925AD40F-C116-45DD-9E1E-BAF7FF0D10C2}" sibTransId="{AF8D7EE9-20E1-42C2-8C52-C36677A8D3B4}"/>
    <dgm:cxn modelId="{B8476C61-006C-4CE8-89FA-A62F50F3C824}" type="presOf" srcId="{59186141-DF3E-4E43-9450-F86576E1420C}" destId="{D3253554-F089-4708-A451-ACB36CACF96D}" srcOrd="0" destOrd="0" presId="urn:microsoft.com/office/officeart/2005/8/layout/list1"/>
    <dgm:cxn modelId="{60DF3D1B-F39D-4557-8A3D-65F48FAA66EE}" srcId="{F7EA8C2A-5A1A-4D87-A66A-31B5DDFAA95E}" destId="{A6425686-EA51-4715-934D-3D1EF369952B}" srcOrd="2" destOrd="0" parTransId="{F1C64A1A-7833-484E-A9FB-792D3D14A63A}" sibTransId="{0B423C94-D087-48AD-AA4F-F5F01F664C40}"/>
    <dgm:cxn modelId="{5246EE6C-91C4-4D33-A6C7-CDE3029F6FF8}" type="presOf" srcId="{A48D3D42-4D77-4DFD-935A-636D3F62DA98}" destId="{218CFBC0-542D-4EA8-B4AF-083EF5C7FCC8}" srcOrd="1" destOrd="0" presId="urn:microsoft.com/office/officeart/2005/8/layout/list1"/>
    <dgm:cxn modelId="{7C006D7D-F5C7-4EB4-B27D-B59C2B1F578C}" type="presOf" srcId="{F7EA8C2A-5A1A-4D87-A66A-31B5DDFAA95E}" destId="{B8691401-6169-47A5-8D48-FDD5C4769F12}" srcOrd="0" destOrd="0" presId="urn:microsoft.com/office/officeart/2005/8/layout/list1"/>
    <dgm:cxn modelId="{D3455F89-917D-42EF-B8E3-AE91EEE61A61}" type="presOf" srcId="{60E9DD14-6B5D-49B0-9BE7-0CFAAC8D160E}" destId="{A8EA0DFF-09EC-4342-A264-95E293845F13}" srcOrd="1" destOrd="0" presId="urn:microsoft.com/office/officeart/2005/8/layout/list1"/>
    <dgm:cxn modelId="{CDB82E87-192C-43CE-8525-526C25C4FE52}" srcId="{F7EA8C2A-5A1A-4D87-A66A-31B5DDFAA95E}" destId="{A48D3D42-4D77-4DFD-935A-636D3F62DA98}" srcOrd="1" destOrd="0" parTransId="{74CEF114-8CFD-4053-A21D-F887AE335C4E}" sibTransId="{C21A72D8-7AFE-438B-8257-6D288AEAF3F5}"/>
    <dgm:cxn modelId="{0A23A12E-7D4E-4EB7-A047-0401AAA80A93}" type="presOf" srcId="{A6425686-EA51-4715-934D-3D1EF369952B}" destId="{7465BF86-6AEC-4673-B1A0-8598230BDFAA}" srcOrd="1" destOrd="0" presId="urn:microsoft.com/office/officeart/2005/8/layout/list1"/>
    <dgm:cxn modelId="{1ED66487-2BCB-404C-966B-0F860BCCEAA6}" type="presParOf" srcId="{B8691401-6169-47A5-8D48-FDD5C4769F12}" destId="{19F1F142-D8FD-41E3-A326-BDCB0C2CA68B}" srcOrd="0" destOrd="0" presId="urn:microsoft.com/office/officeart/2005/8/layout/list1"/>
    <dgm:cxn modelId="{B4572CC3-F352-4297-BA2D-23877AB0B983}" type="presParOf" srcId="{19F1F142-D8FD-41E3-A326-BDCB0C2CA68B}" destId="{D3253554-F089-4708-A451-ACB36CACF96D}" srcOrd="0" destOrd="0" presId="urn:microsoft.com/office/officeart/2005/8/layout/list1"/>
    <dgm:cxn modelId="{A97F932E-DFCC-4E3F-954A-CA7A0B6210D6}" type="presParOf" srcId="{19F1F142-D8FD-41E3-A326-BDCB0C2CA68B}" destId="{18A07F5F-30E2-447C-A524-10FD87DE687F}" srcOrd="1" destOrd="0" presId="urn:microsoft.com/office/officeart/2005/8/layout/list1"/>
    <dgm:cxn modelId="{F179D644-5029-4E73-B346-2184692C5E5D}" type="presParOf" srcId="{B8691401-6169-47A5-8D48-FDD5C4769F12}" destId="{1ABF0F09-093E-478F-86F3-BA3949DECD72}" srcOrd="1" destOrd="0" presId="urn:microsoft.com/office/officeart/2005/8/layout/list1"/>
    <dgm:cxn modelId="{EBF73739-7828-438D-9083-9A0206485EE9}" type="presParOf" srcId="{B8691401-6169-47A5-8D48-FDD5C4769F12}" destId="{3C1093CA-5332-4175-920E-DFB6BF2A4715}" srcOrd="2" destOrd="0" presId="urn:microsoft.com/office/officeart/2005/8/layout/list1"/>
    <dgm:cxn modelId="{1D1B11AC-DE27-4E4B-BC7D-041DF444F2C0}" type="presParOf" srcId="{B8691401-6169-47A5-8D48-FDD5C4769F12}" destId="{E2DC3E67-F267-4872-9EF7-78F16A98A367}" srcOrd="3" destOrd="0" presId="urn:microsoft.com/office/officeart/2005/8/layout/list1"/>
    <dgm:cxn modelId="{A356C2F9-24A1-40EC-AD03-58674BC7EB20}" type="presParOf" srcId="{B8691401-6169-47A5-8D48-FDD5C4769F12}" destId="{B0BE1A16-57A4-41B0-A99C-679F8D7C62D9}" srcOrd="4" destOrd="0" presId="urn:microsoft.com/office/officeart/2005/8/layout/list1"/>
    <dgm:cxn modelId="{79FF8260-E549-4588-B242-8538C30D1BB8}" type="presParOf" srcId="{B0BE1A16-57A4-41B0-A99C-679F8D7C62D9}" destId="{B867531E-31B1-4FC7-84BB-E1C9B371110C}" srcOrd="0" destOrd="0" presId="urn:microsoft.com/office/officeart/2005/8/layout/list1"/>
    <dgm:cxn modelId="{C46672BD-002E-4246-93A3-0F33E46406DC}" type="presParOf" srcId="{B0BE1A16-57A4-41B0-A99C-679F8D7C62D9}" destId="{218CFBC0-542D-4EA8-B4AF-083EF5C7FCC8}" srcOrd="1" destOrd="0" presId="urn:microsoft.com/office/officeart/2005/8/layout/list1"/>
    <dgm:cxn modelId="{FF2BBC6E-4E89-45CE-AA91-764D4E9DEE07}" type="presParOf" srcId="{B8691401-6169-47A5-8D48-FDD5C4769F12}" destId="{BF822522-3C15-4FB0-9BA0-BD83993CE25F}" srcOrd="5" destOrd="0" presId="urn:microsoft.com/office/officeart/2005/8/layout/list1"/>
    <dgm:cxn modelId="{94E545B0-DDA7-445A-AE63-157068AE2ACD}" type="presParOf" srcId="{B8691401-6169-47A5-8D48-FDD5C4769F12}" destId="{D21AAE5B-BB9D-4E38-8BB6-4D40FA9E7742}" srcOrd="6" destOrd="0" presId="urn:microsoft.com/office/officeart/2005/8/layout/list1"/>
    <dgm:cxn modelId="{7FBDC43C-8C4B-4F0D-9C9A-39A7ADE0DC01}" type="presParOf" srcId="{B8691401-6169-47A5-8D48-FDD5C4769F12}" destId="{9AB85440-90FE-426C-BA21-5C063CD4FEC1}" srcOrd="7" destOrd="0" presId="urn:microsoft.com/office/officeart/2005/8/layout/list1"/>
    <dgm:cxn modelId="{E2ABF81D-B590-4932-BBD9-A534B3737B46}" type="presParOf" srcId="{B8691401-6169-47A5-8D48-FDD5C4769F12}" destId="{2D45687F-0D33-49D7-B20D-8019F5AC0FEE}" srcOrd="8" destOrd="0" presId="urn:microsoft.com/office/officeart/2005/8/layout/list1"/>
    <dgm:cxn modelId="{5FF78B1D-0024-4C64-9660-DECC0C3AA051}" type="presParOf" srcId="{2D45687F-0D33-49D7-B20D-8019F5AC0FEE}" destId="{F5CF3EDB-1A92-4719-871A-68527C4423AE}" srcOrd="0" destOrd="0" presId="urn:microsoft.com/office/officeart/2005/8/layout/list1"/>
    <dgm:cxn modelId="{12F39727-7EF2-4878-A89E-DD256E36F367}" type="presParOf" srcId="{2D45687F-0D33-49D7-B20D-8019F5AC0FEE}" destId="{7465BF86-6AEC-4673-B1A0-8598230BDFAA}" srcOrd="1" destOrd="0" presId="urn:microsoft.com/office/officeart/2005/8/layout/list1"/>
    <dgm:cxn modelId="{2BD4AEB1-A31B-48BD-8B6C-1EC6E55978A6}" type="presParOf" srcId="{B8691401-6169-47A5-8D48-FDD5C4769F12}" destId="{ACC86497-B1EE-4E76-A45C-DE7317716AF7}" srcOrd="9" destOrd="0" presId="urn:microsoft.com/office/officeart/2005/8/layout/list1"/>
    <dgm:cxn modelId="{AC2E7881-3C1A-441F-8BDB-36890EE74C59}" type="presParOf" srcId="{B8691401-6169-47A5-8D48-FDD5C4769F12}" destId="{A25B8261-5D33-4EFF-B230-217D5AA5E23D}" srcOrd="10" destOrd="0" presId="urn:microsoft.com/office/officeart/2005/8/layout/list1"/>
    <dgm:cxn modelId="{158CA161-7888-41FD-B977-B98FA808FB48}" type="presParOf" srcId="{B8691401-6169-47A5-8D48-FDD5C4769F12}" destId="{CA96AB8C-8661-4DFE-9B2E-6BC1A1EB0C45}" srcOrd="11" destOrd="0" presId="urn:microsoft.com/office/officeart/2005/8/layout/list1"/>
    <dgm:cxn modelId="{C50808BB-00D2-41BA-8D87-E7A91898832C}" type="presParOf" srcId="{B8691401-6169-47A5-8D48-FDD5C4769F12}" destId="{154CFC02-A491-43B5-99D7-BF0623F19F31}" srcOrd="12" destOrd="0" presId="urn:microsoft.com/office/officeart/2005/8/layout/list1"/>
    <dgm:cxn modelId="{516BF1DC-CEA3-4917-B7B7-99F05364F5B8}" type="presParOf" srcId="{154CFC02-A491-43B5-99D7-BF0623F19F31}" destId="{FA915166-6E52-4AF7-BD69-21BF882F9221}" srcOrd="0" destOrd="0" presId="urn:microsoft.com/office/officeart/2005/8/layout/list1"/>
    <dgm:cxn modelId="{5F733AC9-F692-4825-BBA7-EBFEA43507BF}" type="presParOf" srcId="{154CFC02-A491-43B5-99D7-BF0623F19F31}" destId="{A8EA0DFF-09EC-4342-A264-95E293845F13}" srcOrd="1" destOrd="0" presId="urn:microsoft.com/office/officeart/2005/8/layout/list1"/>
    <dgm:cxn modelId="{F4ECD2DF-2FF7-4702-858C-EDBBCF744195}" type="presParOf" srcId="{B8691401-6169-47A5-8D48-FDD5C4769F12}" destId="{EF0DC4CE-072B-4409-88AD-12B5E35566F7}" srcOrd="13" destOrd="0" presId="urn:microsoft.com/office/officeart/2005/8/layout/list1"/>
    <dgm:cxn modelId="{D4534030-446E-4354-A47C-B74445FDEA40}" type="presParOf" srcId="{B8691401-6169-47A5-8D48-FDD5C4769F12}" destId="{C453BEB8-697C-4EDB-AA32-20DBE2462BB1}"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1EC0B4-7C08-4246-9CC6-DC259D7A8D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891399-3D51-42FB-8270-505D103A5C78}">
      <dgm:prSet phldrT="[Text]"/>
      <dgm:spPr/>
      <dgm:t>
        <a:bodyPr/>
        <a:lstStyle/>
        <a:p>
          <a:r>
            <a:rPr lang="en-US" dirty="0"/>
            <a:t>Cultural competency</a:t>
          </a:r>
        </a:p>
      </dgm:t>
    </dgm:pt>
    <dgm:pt modelId="{CC93D160-6D5C-4CA0-B26A-B809B2382B39}" type="parTrans" cxnId="{F1A38590-7427-4A66-97F7-1F781822EDC1}">
      <dgm:prSet/>
      <dgm:spPr/>
      <dgm:t>
        <a:bodyPr/>
        <a:lstStyle/>
        <a:p>
          <a:endParaRPr lang="en-US"/>
        </a:p>
      </dgm:t>
    </dgm:pt>
    <dgm:pt modelId="{047D95EB-4AB0-407F-B2BC-97A5DEBEFDD9}" type="sibTrans" cxnId="{F1A38590-7427-4A66-97F7-1F781822EDC1}">
      <dgm:prSet/>
      <dgm:spPr/>
      <dgm:t>
        <a:bodyPr/>
        <a:lstStyle/>
        <a:p>
          <a:endParaRPr lang="en-US"/>
        </a:p>
      </dgm:t>
    </dgm:pt>
    <dgm:pt modelId="{F5755693-F68D-4281-AEA9-52CD5B264F10}">
      <dgm:prSet/>
      <dgm:spPr/>
      <dgm:t>
        <a:bodyPr/>
        <a:lstStyle/>
        <a:p>
          <a:r>
            <a:rPr lang="en-US" dirty="0"/>
            <a:t>Elevate | Population Health</a:t>
          </a:r>
        </a:p>
      </dgm:t>
    </dgm:pt>
    <dgm:pt modelId="{4F64355B-AA7F-4A4F-A42A-D75AE910FBB5}" type="parTrans" cxnId="{E7E920F2-1E42-481F-AEE0-81BFDE7C1B55}">
      <dgm:prSet/>
      <dgm:spPr/>
      <dgm:t>
        <a:bodyPr/>
        <a:lstStyle/>
        <a:p>
          <a:endParaRPr lang="en-US"/>
        </a:p>
      </dgm:t>
    </dgm:pt>
    <dgm:pt modelId="{D86C9583-DB89-40CC-908B-C2A5B516D42A}" type="sibTrans" cxnId="{E7E920F2-1E42-481F-AEE0-81BFDE7C1B55}">
      <dgm:prSet/>
      <dgm:spPr/>
      <dgm:t>
        <a:bodyPr/>
        <a:lstStyle/>
        <a:p>
          <a:endParaRPr lang="en-US"/>
        </a:p>
      </dgm:t>
    </dgm:pt>
    <dgm:pt modelId="{637368CA-C8F3-4267-965E-31EE44EC237E}">
      <dgm:prSet/>
      <dgm:spPr/>
      <dgm:t>
        <a:bodyPr/>
        <a:lstStyle/>
        <a:p>
          <a:r>
            <a:rPr lang="en-US" dirty="0"/>
            <a:t>Condition Care program</a:t>
          </a:r>
        </a:p>
      </dgm:t>
    </dgm:pt>
    <dgm:pt modelId="{C51CF379-8639-4B94-B0B8-93419C7B3247}" type="parTrans" cxnId="{B1F97C25-A3CF-4870-9CE1-FBE3C767A186}">
      <dgm:prSet/>
      <dgm:spPr/>
      <dgm:t>
        <a:bodyPr/>
        <a:lstStyle/>
        <a:p>
          <a:endParaRPr lang="en-US"/>
        </a:p>
      </dgm:t>
    </dgm:pt>
    <dgm:pt modelId="{AA43BC12-E924-4408-946C-9A7C7AE87397}" type="sibTrans" cxnId="{B1F97C25-A3CF-4870-9CE1-FBE3C767A186}">
      <dgm:prSet/>
      <dgm:spPr/>
      <dgm:t>
        <a:bodyPr/>
        <a:lstStyle/>
        <a:p>
          <a:endParaRPr lang="en-US"/>
        </a:p>
      </dgm:t>
    </dgm:pt>
    <dgm:pt modelId="{C9A770C0-32CA-43B5-AE5B-7C71F3C79FA2}">
      <dgm:prSet/>
      <dgm:spPr/>
      <dgm:t>
        <a:bodyPr/>
        <a:lstStyle/>
        <a:p>
          <a:r>
            <a:rPr lang="en-US" dirty="0"/>
            <a:t>Care Management program </a:t>
          </a:r>
        </a:p>
      </dgm:t>
    </dgm:pt>
    <dgm:pt modelId="{3A0DCC2C-B291-49F9-BBF3-6AA48176DB94}" type="parTrans" cxnId="{21AAED12-C86B-4175-9BF9-2970E493E123}">
      <dgm:prSet/>
      <dgm:spPr/>
      <dgm:t>
        <a:bodyPr/>
        <a:lstStyle/>
        <a:p>
          <a:endParaRPr lang="en-US"/>
        </a:p>
      </dgm:t>
    </dgm:pt>
    <dgm:pt modelId="{C30138F7-B6F5-4CA5-B8F5-887133539AB9}" type="sibTrans" cxnId="{21AAED12-C86B-4175-9BF9-2970E493E123}">
      <dgm:prSet/>
      <dgm:spPr/>
      <dgm:t>
        <a:bodyPr/>
        <a:lstStyle/>
        <a:p>
          <a:endParaRPr lang="en-US"/>
        </a:p>
      </dgm:t>
    </dgm:pt>
    <dgm:pt modelId="{5AFF3EA1-07FB-4E85-804D-79AB4B7762EF}" type="pres">
      <dgm:prSet presAssocID="{091EC0B4-7C08-4246-9CC6-DC259D7A8D64}" presName="linear" presStyleCnt="0">
        <dgm:presLayoutVars>
          <dgm:dir/>
          <dgm:animLvl val="lvl"/>
          <dgm:resizeHandles val="exact"/>
        </dgm:presLayoutVars>
      </dgm:prSet>
      <dgm:spPr/>
      <dgm:t>
        <a:bodyPr/>
        <a:lstStyle/>
        <a:p>
          <a:endParaRPr lang="en-US"/>
        </a:p>
      </dgm:t>
    </dgm:pt>
    <dgm:pt modelId="{BC9D43C2-BCF5-4BA4-9254-2E65B0D99F0D}" type="pres">
      <dgm:prSet presAssocID="{ED891399-3D51-42FB-8270-505D103A5C78}" presName="parentLin" presStyleCnt="0"/>
      <dgm:spPr/>
    </dgm:pt>
    <dgm:pt modelId="{D8ABE709-9841-414D-8D9C-C8C36AE6448B}" type="pres">
      <dgm:prSet presAssocID="{ED891399-3D51-42FB-8270-505D103A5C78}" presName="parentLeftMargin" presStyleLbl="node1" presStyleIdx="0" presStyleCnt="4"/>
      <dgm:spPr/>
      <dgm:t>
        <a:bodyPr/>
        <a:lstStyle/>
        <a:p>
          <a:endParaRPr lang="en-US"/>
        </a:p>
      </dgm:t>
    </dgm:pt>
    <dgm:pt modelId="{F913DC63-258C-4716-B2C0-8349D374F8CA}" type="pres">
      <dgm:prSet presAssocID="{ED891399-3D51-42FB-8270-505D103A5C78}" presName="parentText" presStyleLbl="node1" presStyleIdx="0" presStyleCnt="4">
        <dgm:presLayoutVars>
          <dgm:chMax val="0"/>
          <dgm:bulletEnabled val="1"/>
        </dgm:presLayoutVars>
      </dgm:prSet>
      <dgm:spPr/>
      <dgm:t>
        <a:bodyPr/>
        <a:lstStyle/>
        <a:p>
          <a:endParaRPr lang="en-US"/>
        </a:p>
      </dgm:t>
    </dgm:pt>
    <dgm:pt modelId="{0301D5B6-B1FC-4E8C-8165-DA09CB3B601C}" type="pres">
      <dgm:prSet presAssocID="{ED891399-3D51-42FB-8270-505D103A5C78}" presName="negativeSpace" presStyleCnt="0"/>
      <dgm:spPr/>
    </dgm:pt>
    <dgm:pt modelId="{4BA61374-7AE3-49D8-8D8C-8FBF18853191}" type="pres">
      <dgm:prSet presAssocID="{ED891399-3D51-42FB-8270-505D103A5C78}" presName="childText" presStyleLbl="conFgAcc1" presStyleIdx="0" presStyleCnt="4">
        <dgm:presLayoutVars>
          <dgm:bulletEnabled val="1"/>
        </dgm:presLayoutVars>
      </dgm:prSet>
      <dgm:spPr/>
    </dgm:pt>
    <dgm:pt modelId="{D95FE853-D602-475A-A594-D0119BFBAB30}" type="pres">
      <dgm:prSet presAssocID="{047D95EB-4AB0-407F-B2BC-97A5DEBEFDD9}" presName="spaceBetweenRectangles" presStyleCnt="0"/>
      <dgm:spPr/>
    </dgm:pt>
    <dgm:pt modelId="{A882E8C4-9C2E-4D0F-B158-5DD989E0E118}" type="pres">
      <dgm:prSet presAssocID="{F5755693-F68D-4281-AEA9-52CD5B264F10}" presName="parentLin" presStyleCnt="0"/>
      <dgm:spPr/>
    </dgm:pt>
    <dgm:pt modelId="{20C2E773-098C-4F11-AC8A-768831E20B89}" type="pres">
      <dgm:prSet presAssocID="{F5755693-F68D-4281-AEA9-52CD5B264F10}" presName="parentLeftMargin" presStyleLbl="node1" presStyleIdx="0" presStyleCnt="4"/>
      <dgm:spPr/>
      <dgm:t>
        <a:bodyPr/>
        <a:lstStyle/>
        <a:p>
          <a:endParaRPr lang="en-US"/>
        </a:p>
      </dgm:t>
    </dgm:pt>
    <dgm:pt modelId="{3F891AB6-15CA-417D-A88B-AFE4AB48DE47}" type="pres">
      <dgm:prSet presAssocID="{F5755693-F68D-4281-AEA9-52CD5B264F10}" presName="parentText" presStyleLbl="node1" presStyleIdx="1" presStyleCnt="4">
        <dgm:presLayoutVars>
          <dgm:chMax val="0"/>
          <dgm:bulletEnabled val="1"/>
        </dgm:presLayoutVars>
      </dgm:prSet>
      <dgm:spPr/>
      <dgm:t>
        <a:bodyPr/>
        <a:lstStyle/>
        <a:p>
          <a:endParaRPr lang="en-US"/>
        </a:p>
      </dgm:t>
    </dgm:pt>
    <dgm:pt modelId="{9D537F48-792F-4544-A8B3-405CC2CB01EF}" type="pres">
      <dgm:prSet presAssocID="{F5755693-F68D-4281-AEA9-52CD5B264F10}" presName="negativeSpace" presStyleCnt="0"/>
      <dgm:spPr/>
    </dgm:pt>
    <dgm:pt modelId="{E007ACDC-8418-4B14-9B7A-56D5E9ADC5A7}" type="pres">
      <dgm:prSet presAssocID="{F5755693-F68D-4281-AEA9-52CD5B264F10}" presName="childText" presStyleLbl="conFgAcc1" presStyleIdx="1" presStyleCnt="4">
        <dgm:presLayoutVars>
          <dgm:bulletEnabled val="1"/>
        </dgm:presLayoutVars>
      </dgm:prSet>
      <dgm:spPr/>
    </dgm:pt>
    <dgm:pt modelId="{3ECAB14E-C12F-49C2-98B9-4A12FE25A7FB}" type="pres">
      <dgm:prSet presAssocID="{D86C9583-DB89-40CC-908B-C2A5B516D42A}" presName="spaceBetweenRectangles" presStyleCnt="0"/>
      <dgm:spPr/>
    </dgm:pt>
    <dgm:pt modelId="{58226BC7-E0FC-401C-92BE-D928EAEFEEE4}" type="pres">
      <dgm:prSet presAssocID="{637368CA-C8F3-4267-965E-31EE44EC237E}" presName="parentLin" presStyleCnt="0"/>
      <dgm:spPr/>
    </dgm:pt>
    <dgm:pt modelId="{2BA3C268-93EA-4D25-9850-E03CF90F39A6}" type="pres">
      <dgm:prSet presAssocID="{637368CA-C8F3-4267-965E-31EE44EC237E}" presName="parentLeftMargin" presStyleLbl="node1" presStyleIdx="1" presStyleCnt="4"/>
      <dgm:spPr/>
      <dgm:t>
        <a:bodyPr/>
        <a:lstStyle/>
        <a:p>
          <a:endParaRPr lang="en-US"/>
        </a:p>
      </dgm:t>
    </dgm:pt>
    <dgm:pt modelId="{D326CB42-8A7A-4AB2-B6E4-293EA3FC9059}" type="pres">
      <dgm:prSet presAssocID="{637368CA-C8F3-4267-965E-31EE44EC237E}" presName="parentText" presStyleLbl="node1" presStyleIdx="2" presStyleCnt="4">
        <dgm:presLayoutVars>
          <dgm:chMax val="0"/>
          <dgm:bulletEnabled val="1"/>
        </dgm:presLayoutVars>
      </dgm:prSet>
      <dgm:spPr/>
      <dgm:t>
        <a:bodyPr/>
        <a:lstStyle/>
        <a:p>
          <a:endParaRPr lang="en-US"/>
        </a:p>
      </dgm:t>
    </dgm:pt>
    <dgm:pt modelId="{17824CF1-4CBF-4B7F-B2A0-2949543AD62F}" type="pres">
      <dgm:prSet presAssocID="{637368CA-C8F3-4267-965E-31EE44EC237E}" presName="negativeSpace" presStyleCnt="0"/>
      <dgm:spPr/>
    </dgm:pt>
    <dgm:pt modelId="{B1E9A6D7-C035-4211-8747-848EF8FC3537}" type="pres">
      <dgm:prSet presAssocID="{637368CA-C8F3-4267-965E-31EE44EC237E}" presName="childText" presStyleLbl="conFgAcc1" presStyleIdx="2" presStyleCnt="4">
        <dgm:presLayoutVars>
          <dgm:bulletEnabled val="1"/>
        </dgm:presLayoutVars>
      </dgm:prSet>
      <dgm:spPr/>
    </dgm:pt>
    <dgm:pt modelId="{8244DE80-69F6-439E-9185-E2D1AB80527F}" type="pres">
      <dgm:prSet presAssocID="{AA43BC12-E924-4408-946C-9A7C7AE87397}" presName="spaceBetweenRectangles" presStyleCnt="0"/>
      <dgm:spPr/>
    </dgm:pt>
    <dgm:pt modelId="{ECD4D2AD-9900-4802-8153-D65F78B5CEE4}" type="pres">
      <dgm:prSet presAssocID="{C9A770C0-32CA-43B5-AE5B-7C71F3C79FA2}" presName="parentLin" presStyleCnt="0"/>
      <dgm:spPr/>
    </dgm:pt>
    <dgm:pt modelId="{01340441-C4F6-44F7-9869-157A003D36AD}" type="pres">
      <dgm:prSet presAssocID="{C9A770C0-32CA-43B5-AE5B-7C71F3C79FA2}" presName="parentLeftMargin" presStyleLbl="node1" presStyleIdx="2" presStyleCnt="4"/>
      <dgm:spPr/>
      <dgm:t>
        <a:bodyPr/>
        <a:lstStyle/>
        <a:p>
          <a:endParaRPr lang="en-US"/>
        </a:p>
      </dgm:t>
    </dgm:pt>
    <dgm:pt modelId="{74CA2D25-860B-40DC-B249-B1CCC250123D}" type="pres">
      <dgm:prSet presAssocID="{C9A770C0-32CA-43B5-AE5B-7C71F3C79FA2}" presName="parentText" presStyleLbl="node1" presStyleIdx="3" presStyleCnt="4">
        <dgm:presLayoutVars>
          <dgm:chMax val="0"/>
          <dgm:bulletEnabled val="1"/>
        </dgm:presLayoutVars>
      </dgm:prSet>
      <dgm:spPr/>
      <dgm:t>
        <a:bodyPr/>
        <a:lstStyle/>
        <a:p>
          <a:endParaRPr lang="en-US"/>
        </a:p>
      </dgm:t>
    </dgm:pt>
    <dgm:pt modelId="{C617C301-10BB-4621-BED9-B7ED937E180F}" type="pres">
      <dgm:prSet presAssocID="{C9A770C0-32CA-43B5-AE5B-7C71F3C79FA2}" presName="negativeSpace" presStyleCnt="0"/>
      <dgm:spPr/>
    </dgm:pt>
    <dgm:pt modelId="{0D42FB56-2B4C-4664-95E6-52EE221DBEC2}" type="pres">
      <dgm:prSet presAssocID="{C9A770C0-32CA-43B5-AE5B-7C71F3C79FA2}" presName="childText" presStyleLbl="conFgAcc1" presStyleIdx="3" presStyleCnt="4">
        <dgm:presLayoutVars>
          <dgm:bulletEnabled val="1"/>
        </dgm:presLayoutVars>
      </dgm:prSet>
      <dgm:spPr/>
    </dgm:pt>
  </dgm:ptLst>
  <dgm:cxnLst>
    <dgm:cxn modelId="{21AAED12-C86B-4175-9BF9-2970E493E123}" srcId="{091EC0B4-7C08-4246-9CC6-DC259D7A8D64}" destId="{C9A770C0-32CA-43B5-AE5B-7C71F3C79FA2}" srcOrd="3" destOrd="0" parTransId="{3A0DCC2C-B291-49F9-BBF3-6AA48176DB94}" sibTransId="{C30138F7-B6F5-4CA5-B8F5-887133539AB9}"/>
    <dgm:cxn modelId="{C936E98D-199B-41F6-ABA5-A06BBBE23BFF}" type="presOf" srcId="{C9A770C0-32CA-43B5-AE5B-7C71F3C79FA2}" destId="{01340441-C4F6-44F7-9869-157A003D36AD}" srcOrd="0" destOrd="0" presId="urn:microsoft.com/office/officeart/2005/8/layout/list1"/>
    <dgm:cxn modelId="{727443A0-94A8-43C7-9F62-BECB02CBA7EC}" type="presOf" srcId="{ED891399-3D51-42FB-8270-505D103A5C78}" destId="{F913DC63-258C-4716-B2C0-8349D374F8CA}" srcOrd="1" destOrd="0" presId="urn:microsoft.com/office/officeart/2005/8/layout/list1"/>
    <dgm:cxn modelId="{A1AE2E07-F9CF-4E42-8587-4A7902FE9BE5}" type="presOf" srcId="{637368CA-C8F3-4267-965E-31EE44EC237E}" destId="{D326CB42-8A7A-4AB2-B6E4-293EA3FC9059}" srcOrd="1" destOrd="0" presId="urn:microsoft.com/office/officeart/2005/8/layout/list1"/>
    <dgm:cxn modelId="{B1F97C25-A3CF-4870-9CE1-FBE3C767A186}" srcId="{091EC0B4-7C08-4246-9CC6-DC259D7A8D64}" destId="{637368CA-C8F3-4267-965E-31EE44EC237E}" srcOrd="2" destOrd="0" parTransId="{C51CF379-8639-4B94-B0B8-93419C7B3247}" sibTransId="{AA43BC12-E924-4408-946C-9A7C7AE87397}"/>
    <dgm:cxn modelId="{43A40B84-3D6F-4E9B-8964-76D4380B76D1}" type="presOf" srcId="{ED891399-3D51-42FB-8270-505D103A5C78}" destId="{D8ABE709-9841-414D-8D9C-C8C36AE6448B}" srcOrd="0" destOrd="0" presId="urn:microsoft.com/office/officeart/2005/8/layout/list1"/>
    <dgm:cxn modelId="{74BC74D1-0802-4610-997A-69BEE3DB23C6}" type="presOf" srcId="{091EC0B4-7C08-4246-9CC6-DC259D7A8D64}" destId="{5AFF3EA1-07FB-4E85-804D-79AB4B7762EF}" srcOrd="0" destOrd="0" presId="urn:microsoft.com/office/officeart/2005/8/layout/list1"/>
    <dgm:cxn modelId="{F1A38590-7427-4A66-97F7-1F781822EDC1}" srcId="{091EC0B4-7C08-4246-9CC6-DC259D7A8D64}" destId="{ED891399-3D51-42FB-8270-505D103A5C78}" srcOrd="0" destOrd="0" parTransId="{CC93D160-6D5C-4CA0-B26A-B809B2382B39}" sibTransId="{047D95EB-4AB0-407F-B2BC-97A5DEBEFDD9}"/>
    <dgm:cxn modelId="{0F4FEEB4-42B6-4053-932B-12C489F5FB1E}" type="presOf" srcId="{637368CA-C8F3-4267-965E-31EE44EC237E}" destId="{2BA3C268-93EA-4D25-9850-E03CF90F39A6}" srcOrd="0" destOrd="0" presId="urn:microsoft.com/office/officeart/2005/8/layout/list1"/>
    <dgm:cxn modelId="{3C3D9ABA-6C80-45D7-B155-3F4ACE0CD30E}" type="presOf" srcId="{F5755693-F68D-4281-AEA9-52CD5B264F10}" destId="{3F891AB6-15CA-417D-A88B-AFE4AB48DE47}" srcOrd="1" destOrd="0" presId="urn:microsoft.com/office/officeart/2005/8/layout/list1"/>
    <dgm:cxn modelId="{E7E920F2-1E42-481F-AEE0-81BFDE7C1B55}" srcId="{091EC0B4-7C08-4246-9CC6-DC259D7A8D64}" destId="{F5755693-F68D-4281-AEA9-52CD5B264F10}" srcOrd="1" destOrd="0" parTransId="{4F64355B-AA7F-4A4F-A42A-D75AE910FBB5}" sibTransId="{D86C9583-DB89-40CC-908B-C2A5B516D42A}"/>
    <dgm:cxn modelId="{B22D7661-99CB-43E5-AE80-AE52EC768C3E}" type="presOf" srcId="{C9A770C0-32CA-43B5-AE5B-7C71F3C79FA2}" destId="{74CA2D25-860B-40DC-B249-B1CCC250123D}" srcOrd="1" destOrd="0" presId="urn:microsoft.com/office/officeart/2005/8/layout/list1"/>
    <dgm:cxn modelId="{928F5AAB-9646-4D1F-A5FD-11E48F042FCA}" type="presOf" srcId="{F5755693-F68D-4281-AEA9-52CD5B264F10}" destId="{20C2E773-098C-4F11-AC8A-768831E20B89}" srcOrd="0" destOrd="0" presId="urn:microsoft.com/office/officeart/2005/8/layout/list1"/>
    <dgm:cxn modelId="{252488F8-6BAB-4274-AAD9-A826032F90BA}" type="presParOf" srcId="{5AFF3EA1-07FB-4E85-804D-79AB4B7762EF}" destId="{BC9D43C2-BCF5-4BA4-9254-2E65B0D99F0D}" srcOrd="0" destOrd="0" presId="urn:microsoft.com/office/officeart/2005/8/layout/list1"/>
    <dgm:cxn modelId="{FADD1BDC-49B7-44B3-BDD5-743BDD6040F6}" type="presParOf" srcId="{BC9D43C2-BCF5-4BA4-9254-2E65B0D99F0D}" destId="{D8ABE709-9841-414D-8D9C-C8C36AE6448B}" srcOrd="0" destOrd="0" presId="urn:microsoft.com/office/officeart/2005/8/layout/list1"/>
    <dgm:cxn modelId="{752B7F6B-8FB3-4A6C-AF3C-36CBA936C867}" type="presParOf" srcId="{BC9D43C2-BCF5-4BA4-9254-2E65B0D99F0D}" destId="{F913DC63-258C-4716-B2C0-8349D374F8CA}" srcOrd="1" destOrd="0" presId="urn:microsoft.com/office/officeart/2005/8/layout/list1"/>
    <dgm:cxn modelId="{49FF06C8-F16E-4B1D-A470-1C49FD7E335F}" type="presParOf" srcId="{5AFF3EA1-07FB-4E85-804D-79AB4B7762EF}" destId="{0301D5B6-B1FC-4E8C-8165-DA09CB3B601C}" srcOrd="1" destOrd="0" presId="urn:microsoft.com/office/officeart/2005/8/layout/list1"/>
    <dgm:cxn modelId="{5DE2D44E-F6F5-47FB-BFD0-DDD4AA7A41E9}" type="presParOf" srcId="{5AFF3EA1-07FB-4E85-804D-79AB4B7762EF}" destId="{4BA61374-7AE3-49D8-8D8C-8FBF18853191}" srcOrd="2" destOrd="0" presId="urn:microsoft.com/office/officeart/2005/8/layout/list1"/>
    <dgm:cxn modelId="{CB3C1375-8F5C-404A-9BA6-7E5B3A219EED}" type="presParOf" srcId="{5AFF3EA1-07FB-4E85-804D-79AB4B7762EF}" destId="{D95FE853-D602-475A-A594-D0119BFBAB30}" srcOrd="3" destOrd="0" presId="urn:microsoft.com/office/officeart/2005/8/layout/list1"/>
    <dgm:cxn modelId="{928A8775-B57A-422F-B7DA-7EA55476C0AD}" type="presParOf" srcId="{5AFF3EA1-07FB-4E85-804D-79AB4B7762EF}" destId="{A882E8C4-9C2E-4D0F-B158-5DD989E0E118}" srcOrd="4" destOrd="0" presId="urn:microsoft.com/office/officeart/2005/8/layout/list1"/>
    <dgm:cxn modelId="{CD07E7B4-5A84-45A8-9A4B-37A7CFD627E9}" type="presParOf" srcId="{A882E8C4-9C2E-4D0F-B158-5DD989E0E118}" destId="{20C2E773-098C-4F11-AC8A-768831E20B89}" srcOrd="0" destOrd="0" presId="urn:microsoft.com/office/officeart/2005/8/layout/list1"/>
    <dgm:cxn modelId="{89D7D622-26AB-4767-8058-139473702C20}" type="presParOf" srcId="{A882E8C4-9C2E-4D0F-B158-5DD989E0E118}" destId="{3F891AB6-15CA-417D-A88B-AFE4AB48DE47}" srcOrd="1" destOrd="0" presId="urn:microsoft.com/office/officeart/2005/8/layout/list1"/>
    <dgm:cxn modelId="{4FADA0BE-DBC9-4BE6-8068-A412A6B3EA75}" type="presParOf" srcId="{5AFF3EA1-07FB-4E85-804D-79AB4B7762EF}" destId="{9D537F48-792F-4544-A8B3-405CC2CB01EF}" srcOrd="5" destOrd="0" presId="urn:microsoft.com/office/officeart/2005/8/layout/list1"/>
    <dgm:cxn modelId="{565A944F-C449-42E2-B48C-1C546C9F1961}" type="presParOf" srcId="{5AFF3EA1-07FB-4E85-804D-79AB4B7762EF}" destId="{E007ACDC-8418-4B14-9B7A-56D5E9ADC5A7}" srcOrd="6" destOrd="0" presId="urn:microsoft.com/office/officeart/2005/8/layout/list1"/>
    <dgm:cxn modelId="{4780679A-7FD6-4219-BA82-D97DAF20B5DB}" type="presParOf" srcId="{5AFF3EA1-07FB-4E85-804D-79AB4B7762EF}" destId="{3ECAB14E-C12F-49C2-98B9-4A12FE25A7FB}" srcOrd="7" destOrd="0" presId="urn:microsoft.com/office/officeart/2005/8/layout/list1"/>
    <dgm:cxn modelId="{640080F3-6685-4111-8B4B-DAAC3DACBF0B}" type="presParOf" srcId="{5AFF3EA1-07FB-4E85-804D-79AB4B7762EF}" destId="{58226BC7-E0FC-401C-92BE-D928EAEFEEE4}" srcOrd="8" destOrd="0" presId="urn:microsoft.com/office/officeart/2005/8/layout/list1"/>
    <dgm:cxn modelId="{9625CCB3-7E30-49E5-9C4D-03EA946C1D47}" type="presParOf" srcId="{58226BC7-E0FC-401C-92BE-D928EAEFEEE4}" destId="{2BA3C268-93EA-4D25-9850-E03CF90F39A6}" srcOrd="0" destOrd="0" presId="urn:microsoft.com/office/officeart/2005/8/layout/list1"/>
    <dgm:cxn modelId="{9838668E-7909-40EA-BDAC-3947C616425E}" type="presParOf" srcId="{58226BC7-E0FC-401C-92BE-D928EAEFEEE4}" destId="{D326CB42-8A7A-4AB2-B6E4-293EA3FC9059}" srcOrd="1" destOrd="0" presId="urn:microsoft.com/office/officeart/2005/8/layout/list1"/>
    <dgm:cxn modelId="{480FF361-C294-44AD-A665-324BD896DE19}" type="presParOf" srcId="{5AFF3EA1-07FB-4E85-804D-79AB4B7762EF}" destId="{17824CF1-4CBF-4B7F-B2A0-2949543AD62F}" srcOrd="9" destOrd="0" presId="urn:microsoft.com/office/officeart/2005/8/layout/list1"/>
    <dgm:cxn modelId="{96338176-8BA4-4EF6-9C44-EA0D1CF0E4DC}" type="presParOf" srcId="{5AFF3EA1-07FB-4E85-804D-79AB4B7762EF}" destId="{B1E9A6D7-C035-4211-8747-848EF8FC3537}" srcOrd="10" destOrd="0" presId="urn:microsoft.com/office/officeart/2005/8/layout/list1"/>
    <dgm:cxn modelId="{DD4C9390-6437-454E-81FA-DD8C7AAF6CB2}" type="presParOf" srcId="{5AFF3EA1-07FB-4E85-804D-79AB4B7762EF}" destId="{8244DE80-69F6-439E-9185-E2D1AB80527F}" srcOrd="11" destOrd="0" presId="urn:microsoft.com/office/officeart/2005/8/layout/list1"/>
    <dgm:cxn modelId="{7C2A40FE-C803-4332-8600-1A02D808A8C3}" type="presParOf" srcId="{5AFF3EA1-07FB-4E85-804D-79AB4B7762EF}" destId="{ECD4D2AD-9900-4802-8153-D65F78B5CEE4}" srcOrd="12" destOrd="0" presId="urn:microsoft.com/office/officeart/2005/8/layout/list1"/>
    <dgm:cxn modelId="{5FF7C4C8-F99A-4B2E-8518-0363E17B0215}" type="presParOf" srcId="{ECD4D2AD-9900-4802-8153-D65F78B5CEE4}" destId="{01340441-C4F6-44F7-9869-157A003D36AD}" srcOrd="0" destOrd="0" presId="urn:microsoft.com/office/officeart/2005/8/layout/list1"/>
    <dgm:cxn modelId="{F5A52B8D-D3BB-4F34-ADA2-06013E9C57F5}" type="presParOf" srcId="{ECD4D2AD-9900-4802-8153-D65F78B5CEE4}" destId="{74CA2D25-860B-40DC-B249-B1CCC250123D}" srcOrd="1" destOrd="0" presId="urn:microsoft.com/office/officeart/2005/8/layout/list1"/>
    <dgm:cxn modelId="{062CA2A1-5F72-4C85-A001-1139E7CBE2F4}" type="presParOf" srcId="{5AFF3EA1-07FB-4E85-804D-79AB4B7762EF}" destId="{C617C301-10BB-4621-BED9-B7ED937E180F}" srcOrd="13" destOrd="0" presId="urn:microsoft.com/office/officeart/2005/8/layout/list1"/>
    <dgm:cxn modelId="{82CD6349-B0A7-4C9F-8C8E-1AE802E2A48E}" type="presParOf" srcId="{5AFF3EA1-07FB-4E85-804D-79AB4B7762EF}" destId="{0D42FB56-2B4C-4664-95E6-52EE221DBEC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1EC0B4-7C08-4246-9CC6-DC259D7A8D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21E479-1AAE-4A65-9A62-23A436DEFCE3}">
      <dgm:prSet/>
      <dgm:spPr/>
      <dgm:t>
        <a:bodyPr/>
        <a:lstStyle/>
        <a:p>
          <a:r>
            <a:rPr lang="en-US" dirty="0"/>
            <a:t>Maternal child services </a:t>
          </a:r>
        </a:p>
      </dgm:t>
    </dgm:pt>
    <dgm:pt modelId="{81648CE6-66DF-4E71-A01C-29B4F19C214C}" type="parTrans" cxnId="{1708F28A-E9A9-40EA-AFA4-7EEDC731D583}">
      <dgm:prSet/>
      <dgm:spPr/>
      <dgm:t>
        <a:bodyPr/>
        <a:lstStyle/>
        <a:p>
          <a:endParaRPr lang="en-US"/>
        </a:p>
      </dgm:t>
    </dgm:pt>
    <dgm:pt modelId="{4A41D157-A5DB-4409-B3FA-5AA2523778C5}" type="sibTrans" cxnId="{1708F28A-E9A9-40EA-AFA4-7EEDC731D583}">
      <dgm:prSet/>
      <dgm:spPr/>
      <dgm:t>
        <a:bodyPr/>
        <a:lstStyle/>
        <a:p>
          <a:endParaRPr lang="en-US"/>
        </a:p>
      </dgm:t>
    </dgm:pt>
    <dgm:pt modelId="{1325CE6C-6A52-43D9-9C27-58B1AF6E43D6}">
      <dgm:prSet/>
      <dgm:spPr/>
      <dgm:t>
        <a:bodyPr/>
        <a:lstStyle/>
        <a:p>
          <a:r>
            <a:rPr lang="en-US" dirty="0"/>
            <a:t>Coordination of behavioral and physical health treatment </a:t>
          </a:r>
        </a:p>
      </dgm:t>
    </dgm:pt>
    <dgm:pt modelId="{5ED7FFF2-1F80-4028-9DCE-1364352EF0E6}" type="parTrans" cxnId="{C2FB203A-33A1-4F28-A2EC-D1961D92E7E1}">
      <dgm:prSet/>
      <dgm:spPr/>
      <dgm:t>
        <a:bodyPr/>
        <a:lstStyle/>
        <a:p>
          <a:endParaRPr lang="en-US"/>
        </a:p>
      </dgm:t>
    </dgm:pt>
    <dgm:pt modelId="{E1330E41-80CD-4256-B52D-08A8CD0B5D6E}" type="sibTrans" cxnId="{C2FB203A-33A1-4F28-A2EC-D1961D92E7E1}">
      <dgm:prSet/>
      <dgm:spPr/>
      <dgm:t>
        <a:bodyPr/>
        <a:lstStyle/>
        <a:p>
          <a:endParaRPr lang="en-US"/>
        </a:p>
      </dgm:t>
    </dgm:pt>
    <dgm:pt modelId="{E540E114-EB33-489A-802C-DA7246DC030D}">
      <dgm:prSet/>
      <dgm:spPr/>
      <dgm:t>
        <a:bodyPr/>
        <a:lstStyle/>
        <a:p>
          <a:r>
            <a:rPr lang="en-US" dirty="0"/>
            <a:t>Access and availability standards</a:t>
          </a:r>
        </a:p>
      </dgm:t>
    </dgm:pt>
    <dgm:pt modelId="{BEDADA75-5B2A-4E78-8DA9-75B499C15917}" type="parTrans" cxnId="{C0C7AD94-DA96-44CE-BE65-B0F0157C4D84}">
      <dgm:prSet/>
      <dgm:spPr/>
      <dgm:t>
        <a:bodyPr/>
        <a:lstStyle/>
        <a:p>
          <a:endParaRPr lang="en-US"/>
        </a:p>
      </dgm:t>
    </dgm:pt>
    <dgm:pt modelId="{AF90851D-095F-4456-A6E3-354D7B8BE974}" type="sibTrans" cxnId="{C0C7AD94-DA96-44CE-BE65-B0F0157C4D84}">
      <dgm:prSet/>
      <dgm:spPr/>
      <dgm:t>
        <a:bodyPr/>
        <a:lstStyle/>
        <a:p>
          <a:endParaRPr lang="en-US"/>
        </a:p>
      </dgm:t>
    </dgm:pt>
    <dgm:pt modelId="{523CAF56-F79B-4AE7-96AA-7FD8B6EE55E4}">
      <dgm:prSet/>
      <dgm:spPr/>
      <dgm:t>
        <a:bodyPr/>
        <a:lstStyle/>
        <a:p>
          <a:r>
            <a:rPr lang="en-US" dirty="0"/>
            <a:t>Healthchek</a:t>
          </a:r>
        </a:p>
      </dgm:t>
    </dgm:pt>
    <dgm:pt modelId="{A22E345F-3DF4-4DA4-A8DE-6F9AF77337FD}" type="parTrans" cxnId="{378E2D4E-90DB-4AAB-8797-2FF80927ACF2}">
      <dgm:prSet/>
      <dgm:spPr/>
      <dgm:t>
        <a:bodyPr/>
        <a:lstStyle/>
        <a:p>
          <a:endParaRPr lang="en-US"/>
        </a:p>
      </dgm:t>
    </dgm:pt>
    <dgm:pt modelId="{26546E9A-433B-40CF-B4AE-C4F56E387DBA}" type="sibTrans" cxnId="{378E2D4E-90DB-4AAB-8797-2FF80927ACF2}">
      <dgm:prSet/>
      <dgm:spPr/>
      <dgm:t>
        <a:bodyPr/>
        <a:lstStyle/>
        <a:p>
          <a:endParaRPr lang="en-US"/>
        </a:p>
      </dgm:t>
    </dgm:pt>
    <dgm:pt modelId="{5AFF3EA1-07FB-4E85-804D-79AB4B7762EF}" type="pres">
      <dgm:prSet presAssocID="{091EC0B4-7C08-4246-9CC6-DC259D7A8D64}" presName="linear" presStyleCnt="0">
        <dgm:presLayoutVars>
          <dgm:dir/>
          <dgm:animLvl val="lvl"/>
          <dgm:resizeHandles val="exact"/>
        </dgm:presLayoutVars>
      </dgm:prSet>
      <dgm:spPr/>
      <dgm:t>
        <a:bodyPr/>
        <a:lstStyle/>
        <a:p>
          <a:endParaRPr lang="en-US"/>
        </a:p>
      </dgm:t>
    </dgm:pt>
    <dgm:pt modelId="{6E4A1531-FCD2-4006-A0D1-D1ADD404EF42}" type="pres">
      <dgm:prSet presAssocID="{FE21E479-1AAE-4A65-9A62-23A436DEFCE3}" presName="parentLin" presStyleCnt="0"/>
      <dgm:spPr/>
    </dgm:pt>
    <dgm:pt modelId="{6FCF285A-D1EB-4420-ACDC-6E590A94C63F}" type="pres">
      <dgm:prSet presAssocID="{FE21E479-1AAE-4A65-9A62-23A436DEFCE3}" presName="parentLeftMargin" presStyleLbl="node1" presStyleIdx="0" presStyleCnt="4"/>
      <dgm:spPr/>
      <dgm:t>
        <a:bodyPr/>
        <a:lstStyle/>
        <a:p>
          <a:endParaRPr lang="en-US"/>
        </a:p>
      </dgm:t>
    </dgm:pt>
    <dgm:pt modelId="{8E4D7894-918B-430C-9FF2-1335DECC587B}" type="pres">
      <dgm:prSet presAssocID="{FE21E479-1AAE-4A65-9A62-23A436DEFCE3}" presName="parentText" presStyleLbl="node1" presStyleIdx="0" presStyleCnt="4">
        <dgm:presLayoutVars>
          <dgm:chMax val="0"/>
          <dgm:bulletEnabled val="1"/>
        </dgm:presLayoutVars>
      </dgm:prSet>
      <dgm:spPr/>
      <dgm:t>
        <a:bodyPr/>
        <a:lstStyle/>
        <a:p>
          <a:endParaRPr lang="en-US"/>
        </a:p>
      </dgm:t>
    </dgm:pt>
    <dgm:pt modelId="{430C6759-F3B3-4D6C-BAE8-D266870A38BB}" type="pres">
      <dgm:prSet presAssocID="{FE21E479-1AAE-4A65-9A62-23A436DEFCE3}" presName="negativeSpace" presStyleCnt="0"/>
      <dgm:spPr/>
    </dgm:pt>
    <dgm:pt modelId="{DE1AFE20-CC4A-4815-BD35-19FE660FAC8F}" type="pres">
      <dgm:prSet presAssocID="{FE21E479-1AAE-4A65-9A62-23A436DEFCE3}" presName="childText" presStyleLbl="conFgAcc1" presStyleIdx="0" presStyleCnt="4">
        <dgm:presLayoutVars>
          <dgm:bulletEnabled val="1"/>
        </dgm:presLayoutVars>
      </dgm:prSet>
      <dgm:spPr/>
    </dgm:pt>
    <dgm:pt modelId="{451B8410-DBEA-4C8B-AA26-D65B6CDACB88}" type="pres">
      <dgm:prSet presAssocID="{4A41D157-A5DB-4409-B3FA-5AA2523778C5}" presName="spaceBetweenRectangles" presStyleCnt="0"/>
      <dgm:spPr/>
    </dgm:pt>
    <dgm:pt modelId="{6026C431-7243-4A3D-B213-70CA343A1D43}" type="pres">
      <dgm:prSet presAssocID="{1325CE6C-6A52-43D9-9C27-58B1AF6E43D6}" presName="parentLin" presStyleCnt="0"/>
      <dgm:spPr/>
    </dgm:pt>
    <dgm:pt modelId="{FB1FC6D0-BA03-4FC9-935F-2B1CC1473D2A}" type="pres">
      <dgm:prSet presAssocID="{1325CE6C-6A52-43D9-9C27-58B1AF6E43D6}" presName="parentLeftMargin" presStyleLbl="node1" presStyleIdx="0" presStyleCnt="4"/>
      <dgm:spPr/>
      <dgm:t>
        <a:bodyPr/>
        <a:lstStyle/>
        <a:p>
          <a:endParaRPr lang="en-US"/>
        </a:p>
      </dgm:t>
    </dgm:pt>
    <dgm:pt modelId="{ECD185D8-F409-4764-9AD3-AA20C6D79673}" type="pres">
      <dgm:prSet presAssocID="{1325CE6C-6A52-43D9-9C27-58B1AF6E43D6}" presName="parentText" presStyleLbl="node1" presStyleIdx="1" presStyleCnt="4">
        <dgm:presLayoutVars>
          <dgm:chMax val="0"/>
          <dgm:bulletEnabled val="1"/>
        </dgm:presLayoutVars>
      </dgm:prSet>
      <dgm:spPr/>
      <dgm:t>
        <a:bodyPr/>
        <a:lstStyle/>
        <a:p>
          <a:endParaRPr lang="en-US"/>
        </a:p>
      </dgm:t>
    </dgm:pt>
    <dgm:pt modelId="{536EBB8B-920B-4DC6-B941-80062BBCA0D4}" type="pres">
      <dgm:prSet presAssocID="{1325CE6C-6A52-43D9-9C27-58B1AF6E43D6}" presName="negativeSpace" presStyleCnt="0"/>
      <dgm:spPr/>
    </dgm:pt>
    <dgm:pt modelId="{7852CE45-8D2D-4D4A-A501-23CA4B4339B6}" type="pres">
      <dgm:prSet presAssocID="{1325CE6C-6A52-43D9-9C27-58B1AF6E43D6}" presName="childText" presStyleLbl="conFgAcc1" presStyleIdx="1" presStyleCnt="4">
        <dgm:presLayoutVars>
          <dgm:bulletEnabled val="1"/>
        </dgm:presLayoutVars>
      </dgm:prSet>
      <dgm:spPr/>
    </dgm:pt>
    <dgm:pt modelId="{0D9BE85A-25A4-49C3-91C1-3A0F774E774C}" type="pres">
      <dgm:prSet presAssocID="{E1330E41-80CD-4256-B52D-08A8CD0B5D6E}" presName="spaceBetweenRectangles" presStyleCnt="0"/>
      <dgm:spPr/>
    </dgm:pt>
    <dgm:pt modelId="{0EFB329E-F036-48AF-A9C3-3B616FD5C2F9}" type="pres">
      <dgm:prSet presAssocID="{E540E114-EB33-489A-802C-DA7246DC030D}" presName="parentLin" presStyleCnt="0"/>
      <dgm:spPr/>
    </dgm:pt>
    <dgm:pt modelId="{CF2C9FF4-09CA-48C3-A3F3-154869D8F214}" type="pres">
      <dgm:prSet presAssocID="{E540E114-EB33-489A-802C-DA7246DC030D}" presName="parentLeftMargin" presStyleLbl="node1" presStyleIdx="1" presStyleCnt="4"/>
      <dgm:spPr/>
      <dgm:t>
        <a:bodyPr/>
        <a:lstStyle/>
        <a:p>
          <a:endParaRPr lang="en-US"/>
        </a:p>
      </dgm:t>
    </dgm:pt>
    <dgm:pt modelId="{18D180E1-B0EC-4AAD-9699-BAC9E982B71B}" type="pres">
      <dgm:prSet presAssocID="{E540E114-EB33-489A-802C-DA7246DC030D}" presName="parentText" presStyleLbl="node1" presStyleIdx="2" presStyleCnt="4">
        <dgm:presLayoutVars>
          <dgm:chMax val="0"/>
          <dgm:bulletEnabled val="1"/>
        </dgm:presLayoutVars>
      </dgm:prSet>
      <dgm:spPr/>
      <dgm:t>
        <a:bodyPr/>
        <a:lstStyle/>
        <a:p>
          <a:endParaRPr lang="en-US"/>
        </a:p>
      </dgm:t>
    </dgm:pt>
    <dgm:pt modelId="{D4130CAD-2DDD-4C74-8BB5-BE5DCB757409}" type="pres">
      <dgm:prSet presAssocID="{E540E114-EB33-489A-802C-DA7246DC030D}" presName="negativeSpace" presStyleCnt="0"/>
      <dgm:spPr/>
    </dgm:pt>
    <dgm:pt modelId="{763D3DC1-0600-42D0-8D25-4109B19266F4}" type="pres">
      <dgm:prSet presAssocID="{E540E114-EB33-489A-802C-DA7246DC030D}" presName="childText" presStyleLbl="conFgAcc1" presStyleIdx="2" presStyleCnt="4">
        <dgm:presLayoutVars>
          <dgm:bulletEnabled val="1"/>
        </dgm:presLayoutVars>
      </dgm:prSet>
      <dgm:spPr/>
    </dgm:pt>
    <dgm:pt modelId="{4137FEE5-1364-45B7-9427-570CC24040F0}" type="pres">
      <dgm:prSet presAssocID="{AF90851D-095F-4456-A6E3-354D7B8BE974}" presName="spaceBetweenRectangles" presStyleCnt="0"/>
      <dgm:spPr/>
    </dgm:pt>
    <dgm:pt modelId="{7FB5B964-5407-418E-A2C1-2A3A5D546AEB}" type="pres">
      <dgm:prSet presAssocID="{523CAF56-F79B-4AE7-96AA-7FD8B6EE55E4}" presName="parentLin" presStyleCnt="0"/>
      <dgm:spPr/>
    </dgm:pt>
    <dgm:pt modelId="{11482F4D-4147-494A-9912-51876695CC64}" type="pres">
      <dgm:prSet presAssocID="{523CAF56-F79B-4AE7-96AA-7FD8B6EE55E4}" presName="parentLeftMargin" presStyleLbl="node1" presStyleIdx="2" presStyleCnt="4"/>
      <dgm:spPr/>
      <dgm:t>
        <a:bodyPr/>
        <a:lstStyle/>
        <a:p>
          <a:endParaRPr lang="en-US"/>
        </a:p>
      </dgm:t>
    </dgm:pt>
    <dgm:pt modelId="{D3AA851A-9974-4DB5-9385-BE066CBA6B47}" type="pres">
      <dgm:prSet presAssocID="{523CAF56-F79B-4AE7-96AA-7FD8B6EE55E4}" presName="parentText" presStyleLbl="node1" presStyleIdx="3" presStyleCnt="4">
        <dgm:presLayoutVars>
          <dgm:chMax val="0"/>
          <dgm:bulletEnabled val="1"/>
        </dgm:presLayoutVars>
      </dgm:prSet>
      <dgm:spPr/>
      <dgm:t>
        <a:bodyPr/>
        <a:lstStyle/>
        <a:p>
          <a:endParaRPr lang="en-US"/>
        </a:p>
      </dgm:t>
    </dgm:pt>
    <dgm:pt modelId="{6D799985-681E-4757-8848-A1EA007918C9}" type="pres">
      <dgm:prSet presAssocID="{523CAF56-F79B-4AE7-96AA-7FD8B6EE55E4}" presName="negativeSpace" presStyleCnt="0"/>
      <dgm:spPr/>
    </dgm:pt>
    <dgm:pt modelId="{DF97C863-F579-41E9-914E-17113D36327D}" type="pres">
      <dgm:prSet presAssocID="{523CAF56-F79B-4AE7-96AA-7FD8B6EE55E4}" presName="childText" presStyleLbl="conFgAcc1" presStyleIdx="3" presStyleCnt="4">
        <dgm:presLayoutVars>
          <dgm:bulletEnabled val="1"/>
        </dgm:presLayoutVars>
      </dgm:prSet>
      <dgm:spPr/>
    </dgm:pt>
  </dgm:ptLst>
  <dgm:cxnLst>
    <dgm:cxn modelId="{17EEF00D-6D47-4BA7-A2B3-0A2D97797A01}" type="presOf" srcId="{FE21E479-1AAE-4A65-9A62-23A436DEFCE3}" destId="{6FCF285A-D1EB-4420-ACDC-6E590A94C63F}" srcOrd="0" destOrd="0" presId="urn:microsoft.com/office/officeart/2005/8/layout/list1"/>
    <dgm:cxn modelId="{C2FB203A-33A1-4F28-A2EC-D1961D92E7E1}" srcId="{091EC0B4-7C08-4246-9CC6-DC259D7A8D64}" destId="{1325CE6C-6A52-43D9-9C27-58B1AF6E43D6}" srcOrd="1" destOrd="0" parTransId="{5ED7FFF2-1F80-4028-9DCE-1364352EF0E6}" sibTransId="{E1330E41-80CD-4256-B52D-08A8CD0B5D6E}"/>
    <dgm:cxn modelId="{C0C7AD94-DA96-44CE-BE65-B0F0157C4D84}" srcId="{091EC0B4-7C08-4246-9CC6-DC259D7A8D64}" destId="{E540E114-EB33-489A-802C-DA7246DC030D}" srcOrd="2" destOrd="0" parTransId="{BEDADA75-5B2A-4E78-8DA9-75B499C15917}" sibTransId="{AF90851D-095F-4456-A6E3-354D7B8BE974}"/>
    <dgm:cxn modelId="{84331C3B-D7B5-4DD1-81CE-3988786E6639}" type="presOf" srcId="{1325CE6C-6A52-43D9-9C27-58B1AF6E43D6}" destId="{ECD185D8-F409-4764-9AD3-AA20C6D79673}" srcOrd="1" destOrd="0" presId="urn:microsoft.com/office/officeart/2005/8/layout/list1"/>
    <dgm:cxn modelId="{C7821AEA-8009-4D78-8CBD-432A8059DD8E}" type="presOf" srcId="{1325CE6C-6A52-43D9-9C27-58B1AF6E43D6}" destId="{FB1FC6D0-BA03-4FC9-935F-2B1CC1473D2A}" srcOrd="0" destOrd="0" presId="urn:microsoft.com/office/officeart/2005/8/layout/list1"/>
    <dgm:cxn modelId="{402C9B0F-C95E-471B-9557-63B7C7127671}" type="presOf" srcId="{E540E114-EB33-489A-802C-DA7246DC030D}" destId="{CF2C9FF4-09CA-48C3-A3F3-154869D8F214}" srcOrd="0" destOrd="0" presId="urn:microsoft.com/office/officeart/2005/8/layout/list1"/>
    <dgm:cxn modelId="{74BC74D1-0802-4610-997A-69BEE3DB23C6}" type="presOf" srcId="{091EC0B4-7C08-4246-9CC6-DC259D7A8D64}" destId="{5AFF3EA1-07FB-4E85-804D-79AB4B7762EF}" srcOrd="0" destOrd="0" presId="urn:microsoft.com/office/officeart/2005/8/layout/list1"/>
    <dgm:cxn modelId="{1708F28A-E9A9-40EA-AFA4-7EEDC731D583}" srcId="{091EC0B4-7C08-4246-9CC6-DC259D7A8D64}" destId="{FE21E479-1AAE-4A65-9A62-23A436DEFCE3}" srcOrd="0" destOrd="0" parTransId="{81648CE6-66DF-4E71-A01C-29B4F19C214C}" sibTransId="{4A41D157-A5DB-4409-B3FA-5AA2523778C5}"/>
    <dgm:cxn modelId="{775A85C1-DFCE-420A-A93E-FD0F2E8836A7}" type="presOf" srcId="{523CAF56-F79B-4AE7-96AA-7FD8B6EE55E4}" destId="{D3AA851A-9974-4DB5-9385-BE066CBA6B47}" srcOrd="1" destOrd="0" presId="urn:microsoft.com/office/officeart/2005/8/layout/list1"/>
    <dgm:cxn modelId="{7A0435BE-3246-49C5-8DA3-AE7717AA0EB3}" type="presOf" srcId="{523CAF56-F79B-4AE7-96AA-7FD8B6EE55E4}" destId="{11482F4D-4147-494A-9912-51876695CC64}" srcOrd="0" destOrd="0" presId="urn:microsoft.com/office/officeart/2005/8/layout/list1"/>
    <dgm:cxn modelId="{378E2D4E-90DB-4AAB-8797-2FF80927ACF2}" srcId="{091EC0B4-7C08-4246-9CC6-DC259D7A8D64}" destId="{523CAF56-F79B-4AE7-96AA-7FD8B6EE55E4}" srcOrd="3" destOrd="0" parTransId="{A22E345F-3DF4-4DA4-A8DE-6F9AF77337FD}" sibTransId="{26546E9A-433B-40CF-B4AE-C4F56E387DBA}"/>
    <dgm:cxn modelId="{A5E9DD32-9C11-4298-AD0A-4A4835425C2B}" type="presOf" srcId="{E540E114-EB33-489A-802C-DA7246DC030D}" destId="{18D180E1-B0EC-4AAD-9699-BAC9E982B71B}" srcOrd="1" destOrd="0" presId="urn:microsoft.com/office/officeart/2005/8/layout/list1"/>
    <dgm:cxn modelId="{5B4AB3B9-872F-48AB-882C-138050A95166}" type="presOf" srcId="{FE21E479-1AAE-4A65-9A62-23A436DEFCE3}" destId="{8E4D7894-918B-430C-9FF2-1335DECC587B}" srcOrd="1" destOrd="0" presId="urn:microsoft.com/office/officeart/2005/8/layout/list1"/>
    <dgm:cxn modelId="{0773616D-9EFB-4209-9DD5-21B64CDBF75B}" type="presParOf" srcId="{5AFF3EA1-07FB-4E85-804D-79AB4B7762EF}" destId="{6E4A1531-FCD2-4006-A0D1-D1ADD404EF42}" srcOrd="0" destOrd="0" presId="urn:microsoft.com/office/officeart/2005/8/layout/list1"/>
    <dgm:cxn modelId="{F0979260-37C7-42DC-94C0-8EE1E4FA2F2B}" type="presParOf" srcId="{6E4A1531-FCD2-4006-A0D1-D1ADD404EF42}" destId="{6FCF285A-D1EB-4420-ACDC-6E590A94C63F}" srcOrd="0" destOrd="0" presId="urn:microsoft.com/office/officeart/2005/8/layout/list1"/>
    <dgm:cxn modelId="{CB79660E-74A0-4A99-8F6D-6901A9D3930C}" type="presParOf" srcId="{6E4A1531-FCD2-4006-A0D1-D1ADD404EF42}" destId="{8E4D7894-918B-430C-9FF2-1335DECC587B}" srcOrd="1" destOrd="0" presId="urn:microsoft.com/office/officeart/2005/8/layout/list1"/>
    <dgm:cxn modelId="{9919890A-15F7-4D22-BEA1-6126054C9483}" type="presParOf" srcId="{5AFF3EA1-07FB-4E85-804D-79AB4B7762EF}" destId="{430C6759-F3B3-4D6C-BAE8-D266870A38BB}" srcOrd="1" destOrd="0" presId="urn:microsoft.com/office/officeart/2005/8/layout/list1"/>
    <dgm:cxn modelId="{BFB11032-8376-4B70-BDC3-128D806E13D5}" type="presParOf" srcId="{5AFF3EA1-07FB-4E85-804D-79AB4B7762EF}" destId="{DE1AFE20-CC4A-4815-BD35-19FE660FAC8F}" srcOrd="2" destOrd="0" presId="urn:microsoft.com/office/officeart/2005/8/layout/list1"/>
    <dgm:cxn modelId="{3645350E-F5DC-46C5-8B5E-67945DF5F834}" type="presParOf" srcId="{5AFF3EA1-07FB-4E85-804D-79AB4B7762EF}" destId="{451B8410-DBEA-4C8B-AA26-D65B6CDACB88}" srcOrd="3" destOrd="0" presId="urn:microsoft.com/office/officeart/2005/8/layout/list1"/>
    <dgm:cxn modelId="{C6705CDA-B20B-438F-9D01-327E2EC7D97B}" type="presParOf" srcId="{5AFF3EA1-07FB-4E85-804D-79AB4B7762EF}" destId="{6026C431-7243-4A3D-B213-70CA343A1D43}" srcOrd="4" destOrd="0" presId="urn:microsoft.com/office/officeart/2005/8/layout/list1"/>
    <dgm:cxn modelId="{76B08DD1-1E14-4F75-B939-DCE8B948345F}" type="presParOf" srcId="{6026C431-7243-4A3D-B213-70CA343A1D43}" destId="{FB1FC6D0-BA03-4FC9-935F-2B1CC1473D2A}" srcOrd="0" destOrd="0" presId="urn:microsoft.com/office/officeart/2005/8/layout/list1"/>
    <dgm:cxn modelId="{FF5B7111-057D-480B-842C-D41CCA8A7168}" type="presParOf" srcId="{6026C431-7243-4A3D-B213-70CA343A1D43}" destId="{ECD185D8-F409-4764-9AD3-AA20C6D79673}" srcOrd="1" destOrd="0" presId="urn:microsoft.com/office/officeart/2005/8/layout/list1"/>
    <dgm:cxn modelId="{1C535B1A-1544-42F6-AEB5-7D8D8D865C11}" type="presParOf" srcId="{5AFF3EA1-07FB-4E85-804D-79AB4B7762EF}" destId="{536EBB8B-920B-4DC6-B941-80062BBCA0D4}" srcOrd="5" destOrd="0" presId="urn:microsoft.com/office/officeart/2005/8/layout/list1"/>
    <dgm:cxn modelId="{1BDF2EFF-AA01-4172-8A98-EA86966A610D}" type="presParOf" srcId="{5AFF3EA1-07FB-4E85-804D-79AB4B7762EF}" destId="{7852CE45-8D2D-4D4A-A501-23CA4B4339B6}" srcOrd="6" destOrd="0" presId="urn:microsoft.com/office/officeart/2005/8/layout/list1"/>
    <dgm:cxn modelId="{7419BE33-7C42-4F59-927D-70EA6FE4C46D}" type="presParOf" srcId="{5AFF3EA1-07FB-4E85-804D-79AB4B7762EF}" destId="{0D9BE85A-25A4-49C3-91C1-3A0F774E774C}" srcOrd="7" destOrd="0" presId="urn:microsoft.com/office/officeart/2005/8/layout/list1"/>
    <dgm:cxn modelId="{5E43D77E-DF22-4FCF-89CF-BD17D332978A}" type="presParOf" srcId="{5AFF3EA1-07FB-4E85-804D-79AB4B7762EF}" destId="{0EFB329E-F036-48AF-A9C3-3B616FD5C2F9}" srcOrd="8" destOrd="0" presId="urn:microsoft.com/office/officeart/2005/8/layout/list1"/>
    <dgm:cxn modelId="{AFF5C83A-F3D4-4CFB-AD31-356825151568}" type="presParOf" srcId="{0EFB329E-F036-48AF-A9C3-3B616FD5C2F9}" destId="{CF2C9FF4-09CA-48C3-A3F3-154869D8F214}" srcOrd="0" destOrd="0" presId="urn:microsoft.com/office/officeart/2005/8/layout/list1"/>
    <dgm:cxn modelId="{71E3D994-8D22-4C69-8D8C-EA341E4CE807}" type="presParOf" srcId="{0EFB329E-F036-48AF-A9C3-3B616FD5C2F9}" destId="{18D180E1-B0EC-4AAD-9699-BAC9E982B71B}" srcOrd="1" destOrd="0" presId="urn:microsoft.com/office/officeart/2005/8/layout/list1"/>
    <dgm:cxn modelId="{CA5D561F-FA40-43D7-8977-B2B32AB6729E}" type="presParOf" srcId="{5AFF3EA1-07FB-4E85-804D-79AB4B7762EF}" destId="{D4130CAD-2DDD-4C74-8BB5-BE5DCB757409}" srcOrd="9" destOrd="0" presId="urn:microsoft.com/office/officeart/2005/8/layout/list1"/>
    <dgm:cxn modelId="{EC91251C-26E3-42E2-94CB-7C807AE7F618}" type="presParOf" srcId="{5AFF3EA1-07FB-4E85-804D-79AB4B7762EF}" destId="{763D3DC1-0600-42D0-8D25-4109B19266F4}" srcOrd="10" destOrd="0" presId="urn:microsoft.com/office/officeart/2005/8/layout/list1"/>
    <dgm:cxn modelId="{EDD0C3BE-80CF-40D1-8C46-CC082AD65839}" type="presParOf" srcId="{5AFF3EA1-07FB-4E85-804D-79AB4B7762EF}" destId="{4137FEE5-1364-45B7-9427-570CC24040F0}" srcOrd="11" destOrd="0" presId="urn:microsoft.com/office/officeart/2005/8/layout/list1"/>
    <dgm:cxn modelId="{E356A39B-E99E-4AEE-987C-9E1637A880FA}" type="presParOf" srcId="{5AFF3EA1-07FB-4E85-804D-79AB4B7762EF}" destId="{7FB5B964-5407-418E-A2C1-2A3A5D546AEB}" srcOrd="12" destOrd="0" presId="urn:microsoft.com/office/officeart/2005/8/layout/list1"/>
    <dgm:cxn modelId="{7292DCEA-F916-485D-B26A-935D269F577B}" type="presParOf" srcId="{7FB5B964-5407-418E-A2C1-2A3A5D546AEB}" destId="{11482F4D-4147-494A-9912-51876695CC64}" srcOrd="0" destOrd="0" presId="urn:microsoft.com/office/officeart/2005/8/layout/list1"/>
    <dgm:cxn modelId="{D0D11325-A252-46B2-B402-F6ACEB09ED78}" type="presParOf" srcId="{7FB5B964-5407-418E-A2C1-2A3A5D546AEB}" destId="{D3AA851A-9974-4DB5-9385-BE066CBA6B47}" srcOrd="1" destOrd="0" presId="urn:microsoft.com/office/officeart/2005/8/layout/list1"/>
    <dgm:cxn modelId="{5C0B7368-BA44-4D4F-AFB9-B8805784773C}" type="presParOf" srcId="{5AFF3EA1-07FB-4E85-804D-79AB4B7762EF}" destId="{6D799985-681E-4757-8848-A1EA007918C9}" srcOrd="13" destOrd="0" presId="urn:microsoft.com/office/officeart/2005/8/layout/list1"/>
    <dgm:cxn modelId="{3362E83A-8707-43EB-9C7B-5B36038F69E7}" type="presParOf" srcId="{5AFF3EA1-07FB-4E85-804D-79AB4B7762EF}" destId="{DF97C863-F579-41E9-914E-17113D36327D}"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8DB81F-5BF6-4400-940C-AF19FA54426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012934F-A974-43FF-A148-620D3AF84BEA}">
      <dgm:prSet phldrT="[Text]"/>
      <dgm:spPr/>
      <dgm:t>
        <a:bodyPr/>
        <a:lstStyle/>
        <a:p>
          <a:r>
            <a:rPr lang="en-US" dirty="0"/>
            <a:t>Integration and data flow for pharmacy (SPBM)</a:t>
          </a:r>
        </a:p>
      </dgm:t>
    </dgm:pt>
    <dgm:pt modelId="{F13B9187-E34D-49A2-B61F-3F4628DAABE2}" type="parTrans" cxnId="{30CE3500-CED1-4FFD-A6B6-E19C18BC541E}">
      <dgm:prSet/>
      <dgm:spPr/>
      <dgm:t>
        <a:bodyPr/>
        <a:lstStyle/>
        <a:p>
          <a:endParaRPr lang="en-US"/>
        </a:p>
      </dgm:t>
    </dgm:pt>
    <dgm:pt modelId="{B93386AC-3014-4CB0-8985-CD0B4C944B3A}" type="sibTrans" cxnId="{30CE3500-CED1-4FFD-A6B6-E19C18BC541E}">
      <dgm:prSet/>
      <dgm:spPr/>
      <dgm:t>
        <a:bodyPr/>
        <a:lstStyle/>
        <a:p>
          <a:endParaRPr lang="en-US"/>
        </a:p>
      </dgm:t>
    </dgm:pt>
    <dgm:pt modelId="{1DA49209-604A-4A71-86D1-F66A3FB091E0}">
      <dgm:prSet/>
      <dgm:spPr/>
      <dgm:t>
        <a:bodyPr/>
        <a:lstStyle/>
        <a:p>
          <a:r>
            <a:rPr lang="en-US" dirty="0"/>
            <a:t>HIE</a:t>
          </a:r>
        </a:p>
      </dgm:t>
    </dgm:pt>
    <dgm:pt modelId="{74622518-73EB-4018-8B54-1A12FFE90CA6}" type="parTrans" cxnId="{794DEEDA-FAF9-43C4-A686-F957F7272B9E}">
      <dgm:prSet/>
      <dgm:spPr/>
      <dgm:t>
        <a:bodyPr/>
        <a:lstStyle/>
        <a:p>
          <a:endParaRPr lang="en-US"/>
        </a:p>
      </dgm:t>
    </dgm:pt>
    <dgm:pt modelId="{F5BEDD80-44A5-4AA8-AC5E-332BDB2B9DD4}" type="sibTrans" cxnId="{794DEEDA-FAF9-43C4-A686-F957F7272B9E}">
      <dgm:prSet/>
      <dgm:spPr/>
      <dgm:t>
        <a:bodyPr/>
        <a:lstStyle/>
        <a:p>
          <a:endParaRPr lang="en-US"/>
        </a:p>
      </dgm:t>
    </dgm:pt>
    <dgm:pt modelId="{EBEEF43D-05BC-4A1D-AF98-E96A9B42F872}">
      <dgm:prSet/>
      <dgm:spPr/>
      <dgm:t>
        <a:bodyPr/>
        <a:lstStyle/>
        <a:p>
          <a:r>
            <a:rPr lang="en-US" dirty="0"/>
            <a:t>EVV</a:t>
          </a:r>
        </a:p>
      </dgm:t>
    </dgm:pt>
    <dgm:pt modelId="{6BBC09DC-B1A0-495E-8B34-1BC0F78310C8}" type="parTrans" cxnId="{88EAF7F5-0613-498B-85AF-C407CDD5519C}">
      <dgm:prSet/>
      <dgm:spPr/>
      <dgm:t>
        <a:bodyPr/>
        <a:lstStyle/>
        <a:p>
          <a:endParaRPr lang="en-US"/>
        </a:p>
      </dgm:t>
    </dgm:pt>
    <dgm:pt modelId="{90A297E0-732D-4E92-803F-ACFFCA6D35BC}" type="sibTrans" cxnId="{88EAF7F5-0613-498B-85AF-C407CDD5519C}">
      <dgm:prSet/>
      <dgm:spPr/>
      <dgm:t>
        <a:bodyPr/>
        <a:lstStyle/>
        <a:p>
          <a:endParaRPr lang="en-US"/>
        </a:p>
      </dgm:t>
    </dgm:pt>
    <dgm:pt modelId="{A086AFD9-79A2-4128-A772-5F7F9CF7BEAC}" type="pres">
      <dgm:prSet presAssocID="{3C8DB81F-5BF6-4400-940C-AF19FA54426A}" presName="linear" presStyleCnt="0">
        <dgm:presLayoutVars>
          <dgm:dir/>
          <dgm:animLvl val="lvl"/>
          <dgm:resizeHandles val="exact"/>
        </dgm:presLayoutVars>
      </dgm:prSet>
      <dgm:spPr/>
      <dgm:t>
        <a:bodyPr/>
        <a:lstStyle/>
        <a:p>
          <a:endParaRPr lang="en-US"/>
        </a:p>
      </dgm:t>
    </dgm:pt>
    <dgm:pt modelId="{9EBEEB27-11D1-40AB-A890-5B93947E614F}" type="pres">
      <dgm:prSet presAssocID="{8012934F-A974-43FF-A148-620D3AF84BEA}" presName="parentLin" presStyleCnt="0"/>
      <dgm:spPr/>
    </dgm:pt>
    <dgm:pt modelId="{8C069609-5A74-4297-ACD5-68E7F45A393C}" type="pres">
      <dgm:prSet presAssocID="{8012934F-A974-43FF-A148-620D3AF84BEA}" presName="parentLeftMargin" presStyleLbl="node1" presStyleIdx="0" presStyleCnt="3"/>
      <dgm:spPr/>
      <dgm:t>
        <a:bodyPr/>
        <a:lstStyle/>
        <a:p>
          <a:endParaRPr lang="en-US"/>
        </a:p>
      </dgm:t>
    </dgm:pt>
    <dgm:pt modelId="{9AFC8EB0-68B0-4C57-911A-D0766C79202F}" type="pres">
      <dgm:prSet presAssocID="{8012934F-A974-43FF-A148-620D3AF84BEA}" presName="parentText" presStyleLbl="node1" presStyleIdx="0" presStyleCnt="3" custScaleY="156517">
        <dgm:presLayoutVars>
          <dgm:chMax val="0"/>
          <dgm:bulletEnabled val="1"/>
        </dgm:presLayoutVars>
      </dgm:prSet>
      <dgm:spPr/>
      <dgm:t>
        <a:bodyPr/>
        <a:lstStyle/>
        <a:p>
          <a:endParaRPr lang="en-US"/>
        </a:p>
      </dgm:t>
    </dgm:pt>
    <dgm:pt modelId="{8456522E-230C-4B86-9BAB-53AB53B066CA}" type="pres">
      <dgm:prSet presAssocID="{8012934F-A974-43FF-A148-620D3AF84BEA}" presName="negativeSpace" presStyleCnt="0"/>
      <dgm:spPr/>
    </dgm:pt>
    <dgm:pt modelId="{4BBBFF17-282D-4A36-99F8-3E388F10B7E8}" type="pres">
      <dgm:prSet presAssocID="{8012934F-A974-43FF-A148-620D3AF84BEA}" presName="childText" presStyleLbl="conFgAcc1" presStyleIdx="0" presStyleCnt="3">
        <dgm:presLayoutVars>
          <dgm:bulletEnabled val="1"/>
        </dgm:presLayoutVars>
      </dgm:prSet>
      <dgm:spPr/>
    </dgm:pt>
    <dgm:pt modelId="{5AB0E40E-71D6-40DE-8963-C62C75D13701}" type="pres">
      <dgm:prSet presAssocID="{B93386AC-3014-4CB0-8985-CD0B4C944B3A}" presName="spaceBetweenRectangles" presStyleCnt="0"/>
      <dgm:spPr/>
    </dgm:pt>
    <dgm:pt modelId="{0BC43387-6906-4545-AA8E-FACE04556EB9}" type="pres">
      <dgm:prSet presAssocID="{1DA49209-604A-4A71-86D1-F66A3FB091E0}" presName="parentLin" presStyleCnt="0"/>
      <dgm:spPr/>
    </dgm:pt>
    <dgm:pt modelId="{21F34EFF-C046-4967-A878-CA41513D53DD}" type="pres">
      <dgm:prSet presAssocID="{1DA49209-604A-4A71-86D1-F66A3FB091E0}" presName="parentLeftMargin" presStyleLbl="node1" presStyleIdx="0" presStyleCnt="3"/>
      <dgm:spPr/>
      <dgm:t>
        <a:bodyPr/>
        <a:lstStyle/>
        <a:p>
          <a:endParaRPr lang="en-US"/>
        </a:p>
      </dgm:t>
    </dgm:pt>
    <dgm:pt modelId="{7B7B6E8A-8A77-4206-B8EE-6E87E81998C3}" type="pres">
      <dgm:prSet presAssocID="{1DA49209-604A-4A71-86D1-F66A3FB091E0}" presName="parentText" presStyleLbl="node1" presStyleIdx="1" presStyleCnt="3">
        <dgm:presLayoutVars>
          <dgm:chMax val="0"/>
          <dgm:bulletEnabled val="1"/>
        </dgm:presLayoutVars>
      </dgm:prSet>
      <dgm:spPr/>
      <dgm:t>
        <a:bodyPr/>
        <a:lstStyle/>
        <a:p>
          <a:endParaRPr lang="en-US"/>
        </a:p>
      </dgm:t>
    </dgm:pt>
    <dgm:pt modelId="{B05D26D1-65AB-48C4-AC01-D292F63C66B2}" type="pres">
      <dgm:prSet presAssocID="{1DA49209-604A-4A71-86D1-F66A3FB091E0}" presName="negativeSpace" presStyleCnt="0"/>
      <dgm:spPr/>
    </dgm:pt>
    <dgm:pt modelId="{51075D60-217B-4952-B0AF-3B46B05F229F}" type="pres">
      <dgm:prSet presAssocID="{1DA49209-604A-4A71-86D1-F66A3FB091E0}" presName="childText" presStyleLbl="conFgAcc1" presStyleIdx="1" presStyleCnt="3">
        <dgm:presLayoutVars>
          <dgm:bulletEnabled val="1"/>
        </dgm:presLayoutVars>
      </dgm:prSet>
      <dgm:spPr/>
    </dgm:pt>
    <dgm:pt modelId="{837944EF-AD48-4AA2-A8B0-BD08E8D4D0FC}" type="pres">
      <dgm:prSet presAssocID="{F5BEDD80-44A5-4AA8-AC5E-332BDB2B9DD4}" presName="spaceBetweenRectangles" presStyleCnt="0"/>
      <dgm:spPr/>
    </dgm:pt>
    <dgm:pt modelId="{7088C130-F507-472C-8797-45BF882C6931}" type="pres">
      <dgm:prSet presAssocID="{EBEEF43D-05BC-4A1D-AF98-E96A9B42F872}" presName="parentLin" presStyleCnt="0"/>
      <dgm:spPr/>
    </dgm:pt>
    <dgm:pt modelId="{21E076ED-DD32-4BFA-A121-0F3DA0A288E7}" type="pres">
      <dgm:prSet presAssocID="{EBEEF43D-05BC-4A1D-AF98-E96A9B42F872}" presName="parentLeftMargin" presStyleLbl="node1" presStyleIdx="1" presStyleCnt="3"/>
      <dgm:spPr/>
      <dgm:t>
        <a:bodyPr/>
        <a:lstStyle/>
        <a:p>
          <a:endParaRPr lang="en-US"/>
        </a:p>
      </dgm:t>
    </dgm:pt>
    <dgm:pt modelId="{48C755FB-8658-4054-90B7-61FABC1DAF7D}" type="pres">
      <dgm:prSet presAssocID="{EBEEF43D-05BC-4A1D-AF98-E96A9B42F872}" presName="parentText" presStyleLbl="node1" presStyleIdx="2" presStyleCnt="3">
        <dgm:presLayoutVars>
          <dgm:chMax val="0"/>
          <dgm:bulletEnabled val="1"/>
        </dgm:presLayoutVars>
      </dgm:prSet>
      <dgm:spPr/>
      <dgm:t>
        <a:bodyPr/>
        <a:lstStyle/>
        <a:p>
          <a:endParaRPr lang="en-US"/>
        </a:p>
      </dgm:t>
    </dgm:pt>
    <dgm:pt modelId="{14BC7799-00B0-486E-84EF-08C2BAEAC7F7}" type="pres">
      <dgm:prSet presAssocID="{EBEEF43D-05BC-4A1D-AF98-E96A9B42F872}" presName="negativeSpace" presStyleCnt="0"/>
      <dgm:spPr/>
    </dgm:pt>
    <dgm:pt modelId="{A1D74BFC-5911-49A9-B471-D5FB0010A943}" type="pres">
      <dgm:prSet presAssocID="{EBEEF43D-05BC-4A1D-AF98-E96A9B42F872}" presName="childText" presStyleLbl="conFgAcc1" presStyleIdx="2" presStyleCnt="3">
        <dgm:presLayoutVars>
          <dgm:bulletEnabled val="1"/>
        </dgm:presLayoutVars>
      </dgm:prSet>
      <dgm:spPr/>
    </dgm:pt>
  </dgm:ptLst>
  <dgm:cxnLst>
    <dgm:cxn modelId="{56AC06BB-CCBB-4E9E-8770-9C7807D7CE8D}" type="presOf" srcId="{8012934F-A974-43FF-A148-620D3AF84BEA}" destId="{9AFC8EB0-68B0-4C57-911A-D0766C79202F}" srcOrd="1" destOrd="0" presId="urn:microsoft.com/office/officeart/2005/8/layout/list1"/>
    <dgm:cxn modelId="{B4ED85CE-E42E-4BE4-A147-40D2EB1EC0DA}" type="presOf" srcId="{8012934F-A974-43FF-A148-620D3AF84BEA}" destId="{8C069609-5A74-4297-ACD5-68E7F45A393C}" srcOrd="0" destOrd="0" presId="urn:microsoft.com/office/officeart/2005/8/layout/list1"/>
    <dgm:cxn modelId="{A13D98C6-4CA3-403E-B17C-88C659B7D084}" type="presOf" srcId="{1DA49209-604A-4A71-86D1-F66A3FB091E0}" destId="{21F34EFF-C046-4967-A878-CA41513D53DD}" srcOrd="0" destOrd="0" presId="urn:microsoft.com/office/officeart/2005/8/layout/list1"/>
    <dgm:cxn modelId="{0B626988-B1AA-4356-89C5-208F53A8F807}" type="presOf" srcId="{1DA49209-604A-4A71-86D1-F66A3FB091E0}" destId="{7B7B6E8A-8A77-4206-B8EE-6E87E81998C3}" srcOrd="1" destOrd="0" presId="urn:microsoft.com/office/officeart/2005/8/layout/list1"/>
    <dgm:cxn modelId="{794DEEDA-FAF9-43C4-A686-F957F7272B9E}" srcId="{3C8DB81F-5BF6-4400-940C-AF19FA54426A}" destId="{1DA49209-604A-4A71-86D1-F66A3FB091E0}" srcOrd="1" destOrd="0" parTransId="{74622518-73EB-4018-8B54-1A12FFE90CA6}" sibTransId="{F5BEDD80-44A5-4AA8-AC5E-332BDB2B9DD4}"/>
    <dgm:cxn modelId="{8C707FB4-D7B7-4776-90A1-216D298ACEE8}" type="presOf" srcId="{EBEEF43D-05BC-4A1D-AF98-E96A9B42F872}" destId="{48C755FB-8658-4054-90B7-61FABC1DAF7D}" srcOrd="1" destOrd="0" presId="urn:microsoft.com/office/officeart/2005/8/layout/list1"/>
    <dgm:cxn modelId="{88EAF7F5-0613-498B-85AF-C407CDD5519C}" srcId="{3C8DB81F-5BF6-4400-940C-AF19FA54426A}" destId="{EBEEF43D-05BC-4A1D-AF98-E96A9B42F872}" srcOrd="2" destOrd="0" parTransId="{6BBC09DC-B1A0-495E-8B34-1BC0F78310C8}" sibTransId="{90A297E0-732D-4E92-803F-ACFFCA6D35BC}"/>
    <dgm:cxn modelId="{30CE3500-CED1-4FFD-A6B6-E19C18BC541E}" srcId="{3C8DB81F-5BF6-4400-940C-AF19FA54426A}" destId="{8012934F-A974-43FF-A148-620D3AF84BEA}" srcOrd="0" destOrd="0" parTransId="{F13B9187-E34D-49A2-B61F-3F4628DAABE2}" sibTransId="{B93386AC-3014-4CB0-8985-CD0B4C944B3A}"/>
    <dgm:cxn modelId="{4D5C2FF7-E7B0-4670-8D18-F710008A367E}" type="presOf" srcId="{3C8DB81F-5BF6-4400-940C-AF19FA54426A}" destId="{A086AFD9-79A2-4128-A772-5F7F9CF7BEAC}" srcOrd="0" destOrd="0" presId="urn:microsoft.com/office/officeart/2005/8/layout/list1"/>
    <dgm:cxn modelId="{48DAA373-1EF4-4782-AC89-FB2A08CA7829}" type="presOf" srcId="{EBEEF43D-05BC-4A1D-AF98-E96A9B42F872}" destId="{21E076ED-DD32-4BFA-A121-0F3DA0A288E7}" srcOrd="0" destOrd="0" presId="urn:microsoft.com/office/officeart/2005/8/layout/list1"/>
    <dgm:cxn modelId="{616FB4C1-07FF-41FE-BF6F-AFC15619B1FB}" type="presParOf" srcId="{A086AFD9-79A2-4128-A772-5F7F9CF7BEAC}" destId="{9EBEEB27-11D1-40AB-A890-5B93947E614F}" srcOrd="0" destOrd="0" presId="urn:microsoft.com/office/officeart/2005/8/layout/list1"/>
    <dgm:cxn modelId="{870F6394-2546-4F02-8E9B-1EB029BDEA58}" type="presParOf" srcId="{9EBEEB27-11D1-40AB-A890-5B93947E614F}" destId="{8C069609-5A74-4297-ACD5-68E7F45A393C}" srcOrd="0" destOrd="0" presId="urn:microsoft.com/office/officeart/2005/8/layout/list1"/>
    <dgm:cxn modelId="{4C2E4951-7808-4123-8399-2B54635CBA90}" type="presParOf" srcId="{9EBEEB27-11D1-40AB-A890-5B93947E614F}" destId="{9AFC8EB0-68B0-4C57-911A-D0766C79202F}" srcOrd="1" destOrd="0" presId="urn:microsoft.com/office/officeart/2005/8/layout/list1"/>
    <dgm:cxn modelId="{74B6AD57-3012-4C8E-8D7E-628FFFE54F5B}" type="presParOf" srcId="{A086AFD9-79A2-4128-A772-5F7F9CF7BEAC}" destId="{8456522E-230C-4B86-9BAB-53AB53B066CA}" srcOrd="1" destOrd="0" presId="urn:microsoft.com/office/officeart/2005/8/layout/list1"/>
    <dgm:cxn modelId="{42290F7B-3507-4682-A0C5-BF05E1199730}" type="presParOf" srcId="{A086AFD9-79A2-4128-A772-5F7F9CF7BEAC}" destId="{4BBBFF17-282D-4A36-99F8-3E388F10B7E8}" srcOrd="2" destOrd="0" presId="urn:microsoft.com/office/officeart/2005/8/layout/list1"/>
    <dgm:cxn modelId="{DEF5F67E-0179-4B29-A955-029B1B49EC47}" type="presParOf" srcId="{A086AFD9-79A2-4128-A772-5F7F9CF7BEAC}" destId="{5AB0E40E-71D6-40DE-8963-C62C75D13701}" srcOrd="3" destOrd="0" presId="urn:microsoft.com/office/officeart/2005/8/layout/list1"/>
    <dgm:cxn modelId="{41AAD841-51A1-411F-96DA-A64AD38AEADD}" type="presParOf" srcId="{A086AFD9-79A2-4128-A772-5F7F9CF7BEAC}" destId="{0BC43387-6906-4545-AA8E-FACE04556EB9}" srcOrd="4" destOrd="0" presId="urn:microsoft.com/office/officeart/2005/8/layout/list1"/>
    <dgm:cxn modelId="{D49DE00F-7E79-4795-8FD6-000C5D01EA12}" type="presParOf" srcId="{0BC43387-6906-4545-AA8E-FACE04556EB9}" destId="{21F34EFF-C046-4967-A878-CA41513D53DD}" srcOrd="0" destOrd="0" presId="urn:microsoft.com/office/officeart/2005/8/layout/list1"/>
    <dgm:cxn modelId="{F728E344-9D2E-4D8D-937E-BFB8C38BF33B}" type="presParOf" srcId="{0BC43387-6906-4545-AA8E-FACE04556EB9}" destId="{7B7B6E8A-8A77-4206-B8EE-6E87E81998C3}" srcOrd="1" destOrd="0" presId="urn:microsoft.com/office/officeart/2005/8/layout/list1"/>
    <dgm:cxn modelId="{DA9A3E0D-57C0-494A-9F61-CBB5FD7C8617}" type="presParOf" srcId="{A086AFD9-79A2-4128-A772-5F7F9CF7BEAC}" destId="{B05D26D1-65AB-48C4-AC01-D292F63C66B2}" srcOrd="5" destOrd="0" presId="urn:microsoft.com/office/officeart/2005/8/layout/list1"/>
    <dgm:cxn modelId="{1F64B6A7-94E5-4155-A03F-A5A65BA49133}" type="presParOf" srcId="{A086AFD9-79A2-4128-A772-5F7F9CF7BEAC}" destId="{51075D60-217B-4952-B0AF-3B46B05F229F}" srcOrd="6" destOrd="0" presId="urn:microsoft.com/office/officeart/2005/8/layout/list1"/>
    <dgm:cxn modelId="{2693B941-EC27-479E-B868-450705CCF7B0}" type="presParOf" srcId="{A086AFD9-79A2-4128-A772-5F7F9CF7BEAC}" destId="{837944EF-AD48-4AA2-A8B0-BD08E8D4D0FC}" srcOrd="7" destOrd="0" presId="urn:microsoft.com/office/officeart/2005/8/layout/list1"/>
    <dgm:cxn modelId="{2763A6B4-694A-4FC4-A150-859C9320CFB6}" type="presParOf" srcId="{A086AFD9-79A2-4128-A772-5F7F9CF7BEAC}" destId="{7088C130-F507-472C-8797-45BF882C6931}" srcOrd="8" destOrd="0" presId="urn:microsoft.com/office/officeart/2005/8/layout/list1"/>
    <dgm:cxn modelId="{09E9546C-C498-4BA2-8BFE-A87262938C90}" type="presParOf" srcId="{7088C130-F507-472C-8797-45BF882C6931}" destId="{21E076ED-DD32-4BFA-A121-0F3DA0A288E7}" srcOrd="0" destOrd="0" presId="urn:microsoft.com/office/officeart/2005/8/layout/list1"/>
    <dgm:cxn modelId="{80CDFEFB-91D3-4574-A365-E4EF91968BF7}" type="presParOf" srcId="{7088C130-F507-472C-8797-45BF882C6931}" destId="{48C755FB-8658-4054-90B7-61FABC1DAF7D}" srcOrd="1" destOrd="0" presId="urn:microsoft.com/office/officeart/2005/8/layout/list1"/>
    <dgm:cxn modelId="{9752F65A-DC51-4E80-803A-1563210205E7}" type="presParOf" srcId="{A086AFD9-79A2-4128-A772-5F7F9CF7BEAC}" destId="{14BC7799-00B0-486E-84EF-08C2BAEAC7F7}" srcOrd="9" destOrd="0" presId="urn:microsoft.com/office/officeart/2005/8/layout/list1"/>
    <dgm:cxn modelId="{B2DB11AA-C9F6-404B-AF0D-A7ED7AB104C0}" type="presParOf" srcId="{A086AFD9-79A2-4128-A772-5F7F9CF7BEAC}" destId="{A1D74BFC-5911-49A9-B471-D5FB0010A94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C002B3-3EE7-4D9D-9E6D-9A258BCF768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9A5D8D-6F49-443D-B340-393BA4AA65BF}">
      <dgm:prSet phldrT="[Text]"/>
      <dgm:spPr/>
      <dgm:t>
        <a:bodyPr/>
        <a:lstStyle/>
        <a:p>
          <a:r>
            <a:rPr lang="en-US" dirty="0">
              <a:solidFill>
                <a:schemeClr val="bg1"/>
              </a:solidFill>
            </a:rPr>
            <a:t>Eligibility</a:t>
          </a:r>
        </a:p>
      </dgm:t>
    </dgm:pt>
    <dgm:pt modelId="{7B7FAEE8-A013-4E1A-8DE9-1005BD89C1F4}" type="parTrans" cxnId="{3D6B1E86-1F63-4E6D-8FE7-50772DA7D157}">
      <dgm:prSet/>
      <dgm:spPr/>
      <dgm:t>
        <a:bodyPr/>
        <a:lstStyle/>
        <a:p>
          <a:endParaRPr lang="en-US"/>
        </a:p>
      </dgm:t>
    </dgm:pt>
    <dgm:pt modelId="{75AEDB81-BD96-434A-9F83-E2DDC91D0071}" type="sibTrans" cxnId="{3D6B1E86-1F63-4E6D-8FE7-50772DA7D157}">
      <dgm:prSet/>
      <dgm:spPr/>
      <dgm:t>
        <a:bodyPr/>
        <a:lstStyle/>
        <a:p>
          <a:endParaRPr lang="en-US"/>
        </a:p>
      </dgm:t>
    </dgm:pt>
    <dgm:pt modelId="{A4F5F268-F322-43E6-99FF-A807924C8A83}">
      <dgm:prSet/>
      <dgm:spPr/>
      <dgm:t>
        <a:bodyPr/>
        <a:lstStyle/>
        <a:p>
          <a:r>
            <a:rPr lang="en-US" dirty="0"/>
            <a:t>Benefits and services</a:t>
          </a:r>
        </a:p>
      </dgm:t>
    </dgm:pt>
    <dgm:pt modelId="{0B733D82-D229-4D42-820B-B0713D343CB0}" type="parTrans" cxnId="{6E639242-D950-48C7-A82A-65618A88F88D}">
      <dgm:prSet/>
      <dgm:spPr/>
      <dgm:t>
        <a:bodyPr/>
        <a:lstStyle/>
        <a:p>
          <a:endParaRPr lang="en-US"/>
        </a:p>
      </dgm:t>
    </dgm:pt>
    <dgm:pt modelId="{F6314EF9-454C-4A1F-9096-466F384C9D54}" type="sibTrans" cxnId="{6E639242-D950-48C7-A82A-65618A88F88D}">
      <dgm:prSet/>
      <dgm:spPr/>
      <dgm:t>
        <a:bodyPr/>
        <a:lstStyle/>
        <a:p>
          <a:endParaRPr lang="en-US"/>
        </a:p>
      </dgm:t>
    </dgm:pt>
    <dgm:pt modelId="{8A8349E1-9C6F-43A7-8B35-95A00EACB457}">
      <dgm:prSet/>
      <dgm:spPr/>
      <dgm:t>
        <a:bodyPr/>
        <a:lstStyle/>
        <a:p>
          <a:r>
            <a:rPr lang="en-US" dirty="0"/>
            <a:t>Patient care</a:t>
          </a:r>
        </a:p>
      </dgm:t>
    </dgm:pt>
    <dgm:pt modelId="{554A9DE3-7A50-485C-913A-E4A7E7EF65F3}" type="parTrans" cxnId="{2B5D0B46-81E5-459C-AF9C-2B10E7DE9278}">
      <dgm:prSet/>
      <dgm:spPr/>
      <dgm:t>
        <a:bodyPr/>
        <a:lstStyle/>
        <a:p>
          <a:endParaRPr lang="en-US"/>
        </a:p>
      </dgm:t>
    </dgm:pt>
    <dgm:pt modelId="{C6745CC5-B518-4F4A-A001-DE1DAB63A8BF}" type="sibTrans" cxnId="{2B5D0B46-81E5-459C-AF9C-2B10E7DE9278}">
      <dgm:prSet/>
      <dgm:spPr/>
      <dgm:t>
        <a:bodyPr/>
        <a:lstStyle/>
        <a:p>
          <a:endParaRPr lang="en-US"/>
        </a:p>
      </dgm:t>
    </dgm:pt>
    <dgm:pt modelId="{8D5E2E48-1472-4193-BE77-C09DDB771D91}">
      <dgm:prSet/>
      <dgm:spPr/>
      <dgm:t>
        <a:bodyPr/>
        <a:lstStyle/>
        <a:p>
          <a:r>
            <a:rPr lang="en-US" dirty="0"/>
            <a:t>HIE</a:t>
          </a:r>
        </a:p>
      </dgm:t>
    </dgm:pt>
    <dgm:pt modelId="{C7F6D375-AA85-46BC-9784-89184CDE00A2}" type="parTrans" cxnId="{A9D5AF83-F2EC-4C9A-A262-369D7ACFDA66}">
      <dgm:prSet/>
      <dgm:spPr/>
      <dgm:t>
        <a:bodyPr/>
        <a:lstStyle/>
        <a:p>
          <a:endParaRPr lang="en-US"/>
        </a:p>
      </dgm:t>
    </dgm:pt>
    <dgm:pt modelId="{1C383706-E50A-4D72-9C84-F622E57F10A1}" type="sibTrans" cxnId="{A9D5AF83-F2EC-4C9A-A262-369D7ACFDA66}">
      <dgm:prSet/>
      <dgm:spPr/>
      <dgm:t>
        <a:bodyPr/>
        <a:lstStyle/>
        <a:p>
          <a:endParaRPr lang="en-US"/>
        </a:p>
      </dgm:t>
    </dgm:pt>
    <dgm:pt modelId="{893411C1-0269-4931-9483-9094372CACB6}">
      <dgm:prSet/>
      <dgm:spPr/>
      <dgm:t>
        <a:bodyPr/>
        <a:lstStyle/>
        <a:p>
          <a:r>
            <a:rPr lang="en-US" dirty="0"/>
            <a:t>EVV</a:t>
          </a:r>
        </a:p>
      </dgm:t>
    </dgm:pt>
    <dgm:pt modelId="{4CF1B284-6999-47A5-A1EF-3AC61753C99B}" type="parTrans" cxnId="{59A4EFE1-EF5B-4C7D-964A-590EBAEF4E9A}">
      <dgm:prSet/>
      <dgm:spPr/>
      <dgm:t>
        <a:bodyPr/>
        <a:lstStyle/>
        <a:p>
          <a:endParaRPr lang="en-US"/>
        </a:p>
      </dgm:t>
    </dgm:pt>
    <dgm:pt modelId="{AC00BCCC-3A33-4573-823F-536B5837F5B8}" type="sibTrans" cxnId="{59A4EFE1-EF5B-4C7D-964A-590EBAEF4E9A}">
      <dgm:prSet/>
      <dgm:spPr/>
      <dgm:t>
        <a:bodyPr/>
        <a:lstStyle/>
        <a:p>
          <a:endParaRPr lang="en-US"/>
        </a:p>
      </dgm:t>
    </dgm:pt>
    <dgm:pt modelId="{62DF29A9-CFB0-40E8-BCC2-74CA1376B988}" type="pres">
      <dgm:prSet presAssocID="{FDC002B3-3EE7-4D9D-9E6D-9A258BCF7680}" presName="linear" presStyleCnt="0">
        <dgm:presLayoutVars>
          <dgm:dir/>
          <dgm:animLvl val="lvl"/>
          <dgm:resizeHandles val="exact"/>
        </dgm:presLayoutVars>
      </dgm:prSet>
      <dgm:spPr/>
      <dgm:t>
        <a:bodyPr/>
        <a:lstStyle/>
        <a:p>
          <a:endParaRPr lang="en-US"/>
        </a:p>
      </dgm:t>
    </dgm:pt>
    <dgm:pt modelId="{947E20FA-1B1D-427B-B1B0-2C03222467D9}" type="pres">
      <dgm:prSet presAssocID="{509A5D8D-6F49-443D-B340-393BA4AA65BF}" presName="parentLin" presStyleCnt="0"/>
      <dgm:spPr/>
    </dgm:pt>
    <dgm:pt modelId="{6E0B9899-0E58-4AAB-A4F6-503773505382}" type="pres">
      <dgm:prSet presAssocID="{509A5D8D-6F49-443D-B340-393BA4AA65BF}" presName="parentLeftMargin" presStyleLbl="node1" presStyleIdx="0" presStyleCnt="5"/>
      <dgm:spPr/>
      <dgm:t>
        <a:bodyPr/>
        <a:lstStyle/>
        <a:p>
          <a:endParaRPr lang="en-US"/>
        </a:p>
      </dgm:t>
    </dgm:pt>
    <dgm:pt modelId="{85040059-F210-4850-874E-AC8FC7EE2172}" type="pres">
      <dgm:prSet presAssocID="{509A5D8D-6F49-443D-B340-393BA4AA65BF}" presName="parentText" presStyleLbl="node1" presStyleIdx="0" presStyleCnt="5">
        <dgm:presLayoutVars>
          <dgm:chMax val="0"/>
          <dgm:bulletEnabled val="1"/>
        </dgm:presLayoutVars>
      </dgm:prSet>
      <dgm:spPr/>
      <dgm:t>
        <a:bodyPr/>
        <a:lstStyle/>
        <a:p>
          <a:endParaRPr lang="en-US"/>
        </a:p>
      </dgm:t>
    </dgm:pt>
    <dgm:pt modelId="{BF3B1A77-012C-4444-BFA1-E810B3D390D7}" type="pres">
      <dgm:prSet presAssocID="{509A5D8D-6F49-443D-B340-393BA4AA65BF}" presName="negativeSpace" presStyleCnt="0"/>
      <dgm:spPr/>
    </dgm:pt>
    <dgm:pt modelId="{0D83FF04-AF1A-43A3-8692-5AFD306F2A88}" type="pres">
      <dgm:prSet presAssocID="{509A5D8D-6F49-443D-B340-393BA4AA65BF}" presName="childText" presStyleLbl="conFgAcc1" presStyleIdx="0" presStyleCnt="5">
        <dgm:presLayoutVars>
          <dgm:bulletEnabled val="1"/>
        </dgm:presLayoutVars>
      </dgm:prSet>
      <dgm:spPr/>
    </dgm:pt>
    <dgm:pt modelId="{24EB6D12-0554-47C0-98C9-2B8EB4A04747}" type="pres">
      <dgm:prSet presAssocID="{75AEDB81-BD96-434A-9F83-E2DDC91D0071}" presName="spaceBetweenRectangles" presStyleCnt="0"/>
      <dgm:spPr/>
    </dgm:pt>
    <dgm:pt modelId="{43EAE094-29E4-4F86-90F7-56CD1EF05F44}" type="pres">
      <dgm:prSet presAssocID="{A4F5F268-F322-43E6-99FF-A807924C8A83}" presName="parentLin" presStyleCnt="0"/>
      <dgm:spPr/>
    </dgm:pt>
    <dgm:pt modelId="{26CFBA4F-5492-4F9B-BDEE-3776662C4AC6}" type="pres">
      <dgm:prSet presAssocID="{A4F5F268-F322-43E6-99FF-A807924C8A83}" presName="parentLeftMargin" presStyleLbl="node1" presStyleIdx="0" presStyleCnt="5"/>
      <dgm:spPr/>
      <dgm:t>
        <a:bodyPr/>
        <a:lstStyle/>
        <a:p>
          <a:endParaRPr lang="en-US"/>
        </a:p>
      </dgm:t>
    </dgm:pt>
    <dgm:pt modelId="{D377A5FB-DE94-4D0D-8AA4-1D9337D925D0}" type="pres">
      <dgm:prSet presAssocID="{A4F5F268-F322-43E6-99FF-A807924C8A83}" presName="parentText" presStyleLbl="node1" presStyleIdx="1" presStyleCnt="5">
        <dgm:presLayoutVars>
          <dgm:chMax val="0"/>
          <dgm:bulletEnabled val="1"/>
        </dgm:presLayoutVars>
      </dgm:prSet>
      <dgm:spPr/>
      <dgm:t>
        <a:bodyPr/>
        <a:lstStyle/>
        <a:p>
          <a:endParaRPr lang="en-US"/>
        </a:p>
      </dgm:t>
    </dgm:pt>
    <dgm:pt modelId="{CBE548C5-C97C-4E3A-9A03-DD48F4A2D6B9}" type="pres">
      <dgm:prSet presAssocID="{A4F5F268-F322-43E6-99FF-A807924C8A83}" presName="negativeSpace" presStyleCnt="0"/>
      <dgm:spPr/>
    </dgm:pt>
    <dgm:pt modelId="{31959AED-2ADB-4987-BEDE-60D8CFD1144C}" type="pres">
      <dgm:prSet presAssocID="{A4F5F268-F322-43E6-99FF-A807924C8A83}" presName="childText" presStyleLbl="conFgAcc1" presStyleIdx="1" presStyleCnt="5">
        <dgm:presLayoutVars>
          <dgm:bulletEnabled val="1"/>
        </dgm:presLayoutVars>
      </dgm:prSet>
      <dgm:spPr/>
    </dgm:pt>
    <dgm:pt modelId="{1C0EF1E8-8948-414B-9F62-B47B55CA40F9}" type="pres">
      <dgm:prSet presAssocID="{F6314EF9-454C-4A1F-9096-466F384C9D54}" presName="spaceBetweenRectangles" presStyleCnt="0"/>
      <dgm:spPr/>
    </dgm:pt>
    <dgm:pt modelId="{5FBDE91C-0799-4F0A-BF26-F9D69B9C6063}" type="pres">
      <dgm:prSet presAssocID="{8A8349E1-9C6F-43A7-8B35-95A00EACB457}" presName="parentLin" presStyleCnt="0"/>
      <dgm:spPr/>
    </dgm:pt>
    <dgm:pt modelId="{D87A0AEB-AC6E-4604-B665-3F979E5A630C}" type="pres">
      <dgm:prSet presAssocID="{8A8349E1-9C6F-43A7-8B35-95A00EACB457}" presName="parentLeftMargin" presStyleLbl="node1" presStyleIdx="1" presStyleCnt="5"/>
      <dgm:spPr/>
      <dgm:t>
        <a:bodyPr/>
        <a:lstStyle/>
        <a:p>
          <a:endParaRPr lang="en-US"/>
        </a:p>
      </dgm:t>
    </dgm:pt>
    <dgm:pt modelId="{D16E38B3-C01E-49A9-9E34-6F7BA02AA4F3}" type="pres">
      <dgm:prSet presAssocID="{8A8349E1-9C6F-43A7-8B35-95A00EACB457}" presName="parentText" presStyleLbl="node1" presStyleIdx="2" presStyleCnt="5">
        <dgm:presLayoutVars>
          <dgm:chMax val="0"/>
          <dgm:bulletEnabled val="1"/>
        </dgm:presLayoutVars>
      </dgm:prSet>
      <dgm:spPr/>
      <dgm:t>
        <a:bodyPr/>
        <a:lstStyle/>
        <a:p>
          <a:endParaRPr lang="en-US"/>
        </a:p>
      </dgm:t>
    </dgm:pt>
    <dgm:pt modelId="{CB6EA3D5-A08B-4C56-8B8D-854CC2EDBB6F}" type="pres">
      <dgm:prSet presAssocID="{8A8349E1-9C6F-43A7-8B35-95A00EACB457}" presName="negativeSpace" presStyleCnt="0"/>
      <dgm:spPr/>
    </dgm:pt>
    <dgm:pt modelId="{A45BEEE5-3714-40E7-BB78-FE73296140EC}" type="pres">
      <dgm:prSet presAssocID="{8A8349E1-9C6F-43A7-8B35-95A00EACB457}" presName="childText" presStyleLbl="conFgAcc1" presStyleIdx="2" presStyleCnt="5">
        <dgm:presLayoutVars>
          <dgm:bulletEnabled val="1"/>
        </dgm:presLayoutVars>
      </dgm:prSet>
      <dgm:spPr/>
    </dgm:pt>
    <dgm:pt modelId="{A094C692-7BA1-4805-A45F-12A9C182EE52}" type="pres">
      <dgm:prSet presAssocID="{C6745CC5-B518-4F4A-A001-DE1DAB63A8BF}" presName="spaceBetweenRectangles" presStyleCnt="0"/>
      <dgm:spPr/>
    </dgm:pt>
    <dgm:pt modelId="{45942BA1-DE12-4C8D-A6CD-04E6AC071CAA}" type="pres">
      <dgm:prSet presAssocID="{8D5E2E48-1472-4193-BE77-C09DDB771D91}" presName="parentLin" presStyleCnt="0"/>
      <dgm:spPr/>
    </dgm:pt>
    <dgm:pt modelId="{BE055F8D-681A-45B5-9381-C55B129E95CC}" type="pres">
      <dgm:prSet presAssocID="{8D5E2E48-1472-4193-BE77-C09DDB771D91}" presName="parentLeftMargin" presStyleLbl="node1" presStyleIdx="2" presStyleCnt="5"/>
      <dgm:spPr/>
      <dgm:t>
        <a:bodyPr/>
        <a:lstStyle/>
        <a:p>
          <a:endParaRPr lang="en-US"/>
        </a:p>
      </dgm:t>
    </dgm:pt>
    <dgm:pt modelId="{5298E2DC-EEFE-4B21-8CA8-7174207330CC}" type="pres">
      <dgm:prSet presAssocID="{8D5E2E48-1472-4193-BE77-C09DDB771D91}" presName="parentText" presStyleLbl="node1" presStyleIdx="3" presStyleCnt="5">
        <dgm:presLayoutVars>
          <dgm:chMax val="0"/>
          <dgm:bulletEnabled val="1"/>
        </dgm:presLayoutVars>
      </dgm:prSet>
      <dgm:spPr/>
      <dgm:t>
        <a:bodyPr/>
        <a:lstStyle/>
        <a:p>
          <a:endParaRPr lang="en-US"/>
        </a:p>
      </dgm:t>
    </dgm:pt>
    <dgm:pt modelId="{8BE0C6F0-457E-40F0-8887-EE4A01A385DE}" type="pres">
      <dgm:prSet presAssocID="{8D5E2E48-1472-4193-BE77-C09DDB771D91}" presName="negativeSpace" presStyleCnt="0"/>
      <dgm:spPr/>
    </dgm:pt>
    <dgm:pt modelId="{3BE5A9C3-EE0A-4D78-8333-80ED8A0E7B05}" type="pres">
      <dgm:prSet presAssocID="{8D5E2E48-1472-4193-BE77-C09DDB771D91}" presName="childText" presStyleLbl="conFgAcc1" presStyleIdx="3" presStyleCnt="5">
        <dgm:presLayoutVars>
          <dgm:bulletEnabled val="1"/>
        </dgm:presLayoutVars>
      </dgm:prSet>
      <dgm:spPr/>
    </dgm:pt>
    <dgm:pt modelId="{D1CEB4F5-2081-425E-973C-7568DDFC803B}" type="pres">
      <dgm:prSet presAssocID="{1C383706-E50A-4D72-9C84-F622E57F10A1}" presName="spaceBetweenRectangles" presStyleCnt="0"/>
      <dgm:spPr/>
    </dgm:pt>
    <dgm:pt modelId="{4C92AC88-F626-44BD-BFE0-918ADA9F58E3}" type="pres">
      <dgm:prSet presAssocID="{893411C1-0269-4931-9483-9094372CACB6}" presName="parentLin" presStyleCnt="0"/>
      <dgm:spPr/>
    </dgm:pt>
    <dgm:pt modelId="{354FAEA2-C16D-43ED-8E90-44D571AB9BE6}" type="pres">
      <dgm:prSet presAssocID="{893411C1-0269-4931-9483-9094372CACB6}" presName="parentLeftMargin" presStyleLbl="node1" presStyleIdx="3" presStyleCnt="5"/>
      <dgm:spPr/>
      <dgm:t>
        <a:bodyPr/>
        <a:lstStyle/>
        <a:p>
          <a:endParaRPr lang="en-US"/>
        </a:p>
      </dgm:t>
    </dgm:pt>
    <dgm:pt modelId="{57F15D89-37C0-4B9F-AE89-83B023B3571E}" type="pres">
      <dgm:prSet presAssocID="{893411C1-0269-4931-9483-9094372CACB6}" presName="parentText" presStyleLbl="node1" presStyleIdx="4" presStyleCnt="5">
        <dgm:presLayoutVars>
          <dgm:chMax val="0"/>
          <dgm:bulletEnabled val="1"/>
        </dgm:presLayoutVars>
      </dgm:prSet>
      <dgm:spPr/>
      <dgm:t>
        <a:bodyPr/>
        <a:lstStyle/>
        <a:p>
          <a:endParaRPr lang="en-US"/>
        </a:p>
      </dgm:t>
    </dgm:pt>
    <dgm:pt modelId="{4C404325-FF42-4EAC-AC84-B753E5F9237D}" type="pres">
      <dgm:prSet presAssocID="{893411C1-0269-4931-9483-9094372CACB6}" presName="negativeSpace" presStyleCnt="0"/>
      <dgm:spPr/>
    </dgm:pt>
    <dgm:pt modelId="{48D078D2-D395-46BB-A049-0A50AC3411EE}" type="pres">
      <dgm:prSet presAssocID="{893411C1-0269-4931-9483-9094372CACB6}" presName="childText" presStyleLbl="conFgAcc1" presStyleIdx="4" presStyleCnt="5">
        <dgm:presLayoutVars>
          <dgm:bulletEnabled val="1"/>
        </dgm:presLayoutVars>
      </dgm:prSet>
      <dgm:spPr/>
    </dgm:pt>
  </dgm:ptLst>
  <dgm:cxnLst>
    <dgm:cxn modelId="{60539921-AFCB-4635-934C-4B54ADF8CC72}" type="presOf" srcId="{FDC002B3-3EE7-4D9D-9E6D-9A258BCF7680}" destId="{62DF29A9-CFB0-40E8-BCC2-74CA1376B988}" srcOrd="0" destOrd="0" presId="urn:microsoft.com/office/officeart/2005/8/layout/list1"/>
    <dgm:cxn modelId="{8F20E937-EDAC-456E-92E8-0B63BE718175}" type="presOf" srcId="{893411C1-0269-4931-9483-9094372CACB6}" destId="{57F15D89-37C0-4B9F-AE89-83B023B3571E}" srcOrd="1" destOrd="0" presId="urn:microsoft.com/office/officeart/2005/8/layout/list1"/>
    <dgm:cxn modelId="{52AB7DE5-891E-4C64-93F5-4F5D796D6FF9}" type="presOf" srcId="{8A8349E1-9C6F-43A7-8B35-95A00EACB457}" destId="{D87A0AEB-AC6E-4604-B665-3F979E5A630C}" srcOrd="0" destOrd="0" presId="urn:microsoft.com/office/officeart/2005/8/layout/list1"/>
    <dgm:cxn modelId="{199C4C55-C7FD-4D58-9533-20106C7A683D}" type="presOf" srcId="{509A5D8D-6F49-443D-B340-393BA4AA65BF}" destId="{85040059-F210-4850-874E-AC8FC7EE2172}" srcOrd="1" destOrd="0" presId="urn:microsoft.com/office/officeart/2005/8/layout/list1"/>
    <dgm:cxn modelId="{3E45C948-410D-46B7-9053-EEE2A74E8374}" type="presOf" srcId="{8D5E2E48-1472-4193-BE77-C09DDB771D91}" destId="{BE055F8D-681A-45B5-9381-C55B129E95CC}" srcOrd="0" destOrd="0" presId="urn:microsoft.com/office/officeart/2005/8/layout/list1"/>
    <dgm:cxn modelId="{31617252-B49E-49F8-A921-E120177B6720}" type="presOf" srcId="{509A5D8D-6F49-443D-B340-393BA4AA65BF}" destId="{6E0B9899-0E58-4AAB-A4F6-503773505382}" srcOrd="0" destOrd="0" presId="urn:microsoft.com/office/officeart/2005/8/layout/list1"/>
    <dgm:cxn modelId="{6E639242-D950-48C7-A82A-65618A88F88D}" srcId="{FDC002B3-3EE7-4D9D-9E6D-9A258BCF7680}" destId="{A4F5F268-F322-43E6-99FF-A807924C8A83}" srcOrd="1" destOrd="0" parTransId="{0B733D82-D229-4D42-820B-B0713D343CB0}" sibTransId="{F6314EF9-454C-4A1F-9096-466F384C9D54}"/>
    <dgm:cxn modelId="{3D6B1E86-1F63-4E6D-8FE7-50772DA7D157}" srcId="{FDC002B3-3EE7-4D9D-9E6D-9A258BCF7680}" destId="{509A5D8D-6F49-443D-B340-393BA4AA65BF}" srcOrd="0" destOrd="0" parTransId="{7B7FAEE8-A013-4E1A-8DE9-1005BD89C1F4}" sibTransId="{75AEDB81-BD96-434A-9F83-E2DDC91D0071}"/>
    <dgm:cxn modelId="{8F92C47D-64F1-433F-B3A6-670FBE61FF01}" type="presOf" srcId="{8A8349E1-9C6F-43A7-8B35-95A00EACB457}" destId="{D16E38B3-C01E-49A9-9E34-6F7BA02AA4F3}" srcOrd="1" destOrd="0" presId="urn:microsoft.com/office/officeart/2005/8/layout/list1"/>
    <dgm:cxn modelId="{7CF6D538-3AF6-40CA-80CD-4A26FBD50100}" type="presOf" srcId="{A4F5F268-F322-43E6-99FF-A807924C8A83}" destId="{D377A5FB-DE94-4D0D-8AA4-1D9337D925D0}" srcOrd="1" destOrd="0" presId="urn:microsoft.com/office/officeart/2005/8/layout/list1"/>
    <dgm:cxn modelId="{59A4EFE1-EF5B-4C7D-964A-590EBAEF4E9A}" srcId="{FDC002B3-3EE7-4D9D-9E6D-9A258BCF7680}" destId="{893411C1-0269-4931-9483-9094372CACB6}" srcOrd="4" destOrd="0" parTransId="{4CF1B284-6999-47A5-A1EF-3AC61753C99B}" sibTransId="{AC00BCCC-3A33-4573-823F-536B5837F5B8}"/>
    <dgm:cxn modelId="{2B5D0B46-81E5-459C-AF9C-2B10E7DE9278}" srcId="{FDC002B3-3EE7-4D9D-9E6D-9A258BCF7680}" destId="{8A8349E1-9C6F-43A7-8B35-95A00EACB457}" srcOrd="2" destOrd="0" parTransId="{554A9DE3-7A50-485C-913A-E4A7E7EF65F3}" sibTransId="{C6745CC5-B518-4F4A-A001-DE1DAB63A8BF}"/>
    <dgm:cxn modelId="{2B3E1FA3-A2FF-4F6C-8CBE-039ED73AC127}" type="presOf" srcId="{8D5E2E48-1472-4193-BE77-C09DDB771D91}" destId="{5298E2DC-EEFE-4B21-8CA8-7174207330CC}" srcOrd="1" destOrd="0" presId="urn:microsoft.com/office/officeart/2005/8/layout/list1"/>
    <dgm:cxn modelId="{C1E45D9F-0A5D-4CB3-9CB3-5F5430B423ED}" type="presOf" srcId="{893411C1-0269-4931-9483-9094372CACB6}" destId="{354FAEA2-C16D-43ED-8E90-44D571AB9BE6}" srcOrd="0" destOrd="0" presId="urn:microsoft.com/office/officeart/2005/8/layout/list1"/>
    <dgm:cxn modelId="{A9D5AF83-F2EC-4C9A-A262-369D7ACFDA66}" srcId="{FDC002B3-3EE7-4D9D-9E6D-9A258BCF7680}" destId="{8D5E2E48-1472-4193-BE77-C09DDB771D91}" srcOrd="3" destOrd="0" parTransId="{C7F6D375-AA85-46BC-9784-89184CDE00A2}" sibTransId="{1C383706-E50A-4D72-9C84-F622E57F10A1}"/>
    <dgm:cxn modelId="{D44027F2-8C70-4396-95EB-EAE5F5E19191}" type="presOf" srcId="{A4F5F268-F322-43E6-99FF-A807924C8A83}" destId="{26CFBA4F-5492-4F9B-BDEE-3776662C4AC6}" srcOrd="0" destOrd="0" presId="urn:microsoft.com/office/officeart/2005/8/layout/list1"/>
    <dgm:cxn modelId="{178918DE-2CF9-42CF-BC84-67D9D858F597}" type="presParOf" srcId="{62DF29A9-CFB0-40E8-BCC2-74CA1376B988}" destId="{947E20FA-1B1D-427B-B1B0-2C03222467D9}" srcOrd="0" destOrd="0" presId="urn:microsoft.com/office/officeart/2005/8/layout/list1"/>
    <dgm:cxn modelId="{F5F8FD46-5689-40CA-AC82-F13688E2ED8A}" type="presParOf" srcId="{947E20FA-1B1D-427B-B1B0-2C03222467D9}" destId="{6E0B9899-0E58-4AAB-A4F6-503773505382}" srcOrd="0" destOrd="0" presId="urn:microsoft.com/office/officeart/2005/8/layout/list1"/>
    <dgm:cxn modelId="{4D8ED5F9-62A6-4684-A29F-D3100443BFBB}" type="presParOf" srcId="{947E20FA-1B1D-427B-B1B0-2C03222467D9}" destId="{85040059-F210-4850-874E-AC8FC7EE2172}" srcOrd="1" destOrd="0" presId="urn:microsoft.com/office/officeart/2005/8/layout/list1"/>
    <dgm:cxn modelId="{5DF0DD5F-A3EC-47F4-8F78-85F0B43E8BC4}" type="presParOf" srcId="{62DF29A9-CFB0-40E8-BCC2-74CA1376B988}" destId="{BF3B1A77-012C-4444-BFA1-E810B3D390D7}" srcOrd="1" destOrd="0" presId="urn:microsoft.com/office/officeart/2005/8/layout/list1"/>
    <dgm:cxn modelId="{DA980AF7-0046-425C-A304-2BF8ADB44104}" type="presParOf" srcId="{62DF29A9-CFB0-40E8-BCC2-74CA1376B988}" destId="{0D83FF04-AF1A-43A3-8692-5AFD306F2A88}" srcOrd="2" destOrd="0" presId="urn:microsoft.com/office/officeart/2005/8/layout/list1"/>
    <dgm:cxn modelId="{EBBB2454-F2AB-4210-9403-54F992CEA998}" type="presParOf" srcId="{62DF29A9-CFB0-40E8-BCC2-74CA1376B988}" destId="{24EB6D12-0554-47C0-98C9-2B8EB4A04747}" srcOrd="3" destOrd="0" presId="urn:microsoft.com/office/officeart/2005/8/layout/list1"/>
    <dgm:cxn modelId="{B3251B1C-C3A5-4284-B2D1-3ABA67CBBB02}" type="presParOf" srcId="{62DF29A9-CFB0-40E8-BCC2-74CA1376B988}" destId="{43EAE094-29E4-4F86-90F7-56CD1EF05F44}" srcOrd="4" destOrd="0" presId="urn:microsoft.com/office/officeart/2005/8/layout/list1"/>
    <dgm:cxn modelId="{F0DDC0A5-EBCC-4838-B9CF-03ABE30D8C8C}" type="presParOf" srcId="{43EAE094-29E4-4F86-90F7-56CD1EF05F44}" destId="{26CFBA4F-5492-4F9B-BDEE-3776662C4AC6}" srcOrd="0" destOrd="0" presId="urn:microsoft.com/office/officeart/2005/8/layout/list1"/>
    <dgm:cxn modelId="{53F8DEBE-8117-4022-8AFA-40F99CE60216}" type="presParOf" srcId="{43EAE094-29E4-4F86-90F7-56CD1EF05F44}" destId="{D377A5FB-DE94-4D0D-8AA4-1D9337D925D0}" srcOrd="1" destOrd="0" presId="urn:microsoft.com/office/officeart/2005/8/layout/list1"/>
    <dgm:cxn modelId="{57A7F036-E44F-4BD6-8B45-82D1774F6379}" type="presParOf" srcId="{62DF29A9-CFB0-40E8-BCC2-74CA1376B988}" destId="{CBE548C5-C97C-4E3A-9A03-DD48F4A2D6B9}" srcOrd="5" destOrd="0" presId="urn:microsoft.com/office/officeart/2005/8/layout/list1"/>
    <dgm:cxn modelId="{D50281AF-2FED-41C3-A0B6-06635F2027F6}" type="presParOf" srcId="{62DF29A9-CFB0-40E8-BCC2-74CA1376B988}" destId="{31959AED-2ADB-4987-BEDE-60D8CFD1144C}" srcOrd="6" destOrd="0" presId="urn:microsoft.com/office/officeart/2005/8/layout/list1"/>
    <dgm:cxn modelId="{C5F99A59-FCCF-471A-A199-C3631AB98016}" type="presParOf" srcId="{62DF29A9-CFB0-40E8-BCC2-74CA1376B988}" destId="{1C0EF1E8-8948-414B-9F62-B47B55CA40F9}" srcOrd="7" destOrd="0" presId="urn:microsoft.com/office/officeart/2005/8/layout/list1"/>
    <dgm:cxn modelId="{56E9E5BE-83A1-455E-AF9B-D525EE137130}" type="presParOf" srcId="{62DF29A9-CFB0-40E8-BCC2-74CA1376B988}" destId="{5FBDE91C-0799-4F0A-BF26-F9D69B9C6063}" srcOrd="8" destOrd="0" presId="urn:microsoft.com/office/officeart/2005/8/layout/list1"/>
    <dgm:cxn modelId="{8A5D69AA-C0D2-4E7F-B6A6-EF5C42B6D8EF}" type="presParOf" srcId="{5FBDE91C-0799-4F0A-BF26-F9D69B9C6063}" destId="{D87A0AEB-AC6E-4604-B665-3F979E5A630C}" srcOrd="0" destOrd="0" presId="urn:microsoft.com/office/officeart/2005/8/layout/list1"/>
    <dgm:cxn modelId="{F33D7F38-B008-4675-AD82-894266E64F58}" type="presParOf" srcId="{5FBDE91C-0799-4F0A-BF26-F9D69B9C6063}" destId="{D16E38B3-C01E-49A9-9E34-6F7BA02AA4F3}" srcOrd="1" destOrd="0" presId="urn:microsoft.com/office/officeart/2005/8/layout/list1"/>
    <dgm:cxn modelId="{E3A0FFDE-4F68-4EE8-8EB0-FDF2D0DCCECA}" type="presParOf" srcId="{62DF29A9-CFB0-40E8-BCC2-74CA1376B988}" destId="{CB6EA3D5-A08B-4C56-8B8D-854CC2EDBB6F}" srcOrd="9" destOrd="0" presId="urn:microsoft.com/office/officeart/2005/8/layout/list1"/>
    <dgm:cxn modelId="{57988657-307E-4395-BE48-EDA0247F1E17}" type="presParOf" srcId="{62DF29A9-CFB0-40E8-BCC2-74CA1376B988}" destId="{A45BEEE5-3714-40E7-BB78-FE73296140EC}" srcOrd="10" destOrd="0" presId="urn:microsoft.com/office/officeart/2005/8/layout/list1"/>
    <dgm:cxn modelId="{F03A81BB-4EDC-4D8E-9A40-D0C588593770}" type="presParOf" srcId="{62DF29A9-CFB0-40E8-BCC2-74CA1376B988}" destId="{A094C692-7BA1-4805-A45F-12A9C182EE52}" srcOrd="11" destOrd="0" presId="urn:microsoft.com/office/officeart/2005/8/layout/list1"/>
    <dgm:cxn modelId="{FD0285B8-5E16-46D9-B5F8-08ACA21D56A2}" type="presParOf" srcId="{62DF29A9-CFB0-40E8-BCC2-74CA1376B988}" destId="{45942BA1-DE12-4C8D-A6CD-04E6AC071CAA}" srcOrd="12" destOrd="0" presId="urn:microsoft.com/office/officeart/2005/8/layout/list1"/>
    <dgm:cxn modelId="{06AB321E-9D04-423F-95C9-B5E2BB02BCDB}" type="presParOf" srcId="{45942BA1-DE12-4C8D-A6CD-04E6AC071CAA}" destId="{BE055F8D-681A-45B5-9381-C55B129E95CC}" srcOrd="0" destOrd="0" presId="urn:microsoft.com/office/officeart/2005/8/layout/list1"/>
    <dgm:cxn modelId="{DB4AFFA4-B919-4542-9096-F14CC9634F1B}" type="presParOf" srcId="{45942BA1-DE12-4C8D-A6CD-04E6AC071CAA}" destId="{5298E2DC-EEFE-4B21-8CA8-7174207330CC}" srcOrd="1" destOrd="0" presId="urn:microsoft.com/office/officeart/2005/8/layout/list1"/>
    <dgm:cxn modelId="{817C48A1-75FF-4339-A10F-BBDE85920553}" type="presParOf" srcId="{62DF29A9-CFB0-40E8-BCC2-74CA1376B988}" destId="{8BE0C6F0-457E-40F0-8887-EE4A01A385DE}" srcOrd="13" destOrd="0" presId="urn:microsoft.com/office/officeart/2005/8/layout/list1"/>
    <dgm:cxn modelId="{20DD2F57-BC22-4124-83E7-5315126DBF39}" type="presParOf" srcId="{62DF29A9-CFB0-40E8-BCC2-74CA1376B988}" destId="{3BE5A9C3-EE0A-4D78-8333-80ED8A0E7B05}" srcOrd="14" destOrd="0" presId="urn:microsoft.com/office/officeart/2005/8/layout/list1"/>
    <dgm:cxn modelId="{16788E07-D63C-405A-B7B3-A4A20408DC2D}" type="presParOf" srcId="{62DF29A9-CFB0-40E8-BCC2-74CA1376B988}" destId="{D1CEB4F5-2081-425E-973C-7568DDFC803B}" srcOrd="15" destOrd="0" presId="urn:microsoft.com/office/officeart/2005/8/layout/list1"/>
    <dgm:cxn modelId="{93F3114C-0168-4A41-894C-57C88D807BBA}" type="presParOf" srcId="{62DF29A9-CFB0-40E8-BCC2-74CA1376B988}" destId="{4C92AC88-F626-44BD-BFE0-918ADA9F58E3}" srcOrd="16" destOrd="0" presId="urn:microsoft.com/office/officeart/2005/8/layout/list1"/>
    <dgm:cxn modelId="{2E23675D-85B5-41A8-9E39-64E3676F95E7}" type="presParOf" srcId="{4C92AC88-F626-44BD-BFE0-918ADA9F58E3}" destId="{354FAEA2-C16D-43ED-8E90-44D571AB9BE6}" srcOrd="0" destOrd="0" presId="urn:microsoft.com/office/officeart/2005/8/layout/list1"/>
    <dgm:cxn modelId="{E5086F9F-2A06-4CC5-B5BE-7009AD041068}" type="presParOf" srcId="{4C92AC88-F626-44BD-BFE0-918ADA9F58E3}" destId="{57F15D89-37C0-4B9F-AE89-83B023B3571E}" srcOrd="1" destOrd="0" presId="urn:microsoft.com/office/officeart/2005/8/layout/list1"/>
    <dgm:cxn modelId="{ECBB74FD-1F6A-4D63-9EF3-B59838E4E974}" type="presParOf" srcId="{62DF29A9-CFB0-40E8-BCC2-74CA1376B988}" destId="{4C404325-FF42-4EAC-AC84-B753E5F9237D}" srcOrd="17" destOrd="0" presId="urn:microsoft.com/office/officeart/2005/8/layout/list1"/>
    <dgm:cxn modelId="{DCC8F27D-62BC-41A3-81C0-F445AEE84E7C}" type="presParOf" srcId="{62DF29A9-CFB0-40E8-BCC2-74CA1376B988}" destId="{48D078D2-D395-46BB-A049-0A50AC3411EE}"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1E87805-C220-42D9-AD63-59533BD3140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8233CB4-7CAF-4BD6-8FDB-A3F6ED78FF17}">
      <dgm:prSet phldrT="[Text]"/>
      <dgm:spPr/>
      <dgm:t>
        <a:bodyPr/>
        <a:lstStyle/>
        <a:p>
          <a:r>
            <a:rPr lang="en-US" dirty="0"/>
            <a:t>Claims and billing </a:t>
          </a:r>
        </a:p>
      </dgm:t>
    </dgm:pt>
    <dgm:pt modelId="{4EC9584D-EEF5-414F-AF1F-EB0CC7A53162}" type="parTrans" cxnId="{51615755-D3D2-4A13-8794-19869A4A3E6E}">
      <dgm:prSet/>
      <dgm:spPr/>
      <dgm:t>
        <a:bodyPr/>
        <a:lstStyle/>
        <a:p>
          <a:endParaRPr lang="en-US"/>
        </a:p>
      </dgm:t>
    </dgm:pt>
    <dgm:pt modelId="{83853000-FBBC-494F-8D6D-A4C4FD59986D}" type="sibTrans" cxnId="{51615755-D3D2-4A13-8794-19869A4A3E6E}">
      <dgm:prSet/>
      <dgm:spPr/>
      <dgm:t>
        <a:bodyPr/>
        <a:lstStyle/>
        <a:p>
          <a:endParaRPr lang="en-US"/>
        </a:p>
      </dgm:t>
    </dgm:pt>
    <dgm:pt modelId="{77C3008A-5813-48AE-9734-9FBAA024248A}">
      <dgm:prSet/>
      <dgm:spPr/>
      <dgm:t>
        <a:bodyPr/>
        <a:lstStyle/>
        <a:p>
          <a:r>
            <a:rPr lang="en-US" dirty="0"/>
            <a:t>Authorizations</a:t>
          </a:r>
        </a:p>
      </dgm:t>
    </dgm:pt>
    <dgm:pt modelId="{18933644-09D3-4775-89A3-7D2B984EFDBA}" type="parTrans" cxnId="{D720637B-F30B-4F1D-B504-CD99BEF8706E}">
      <dgm:prSet/>
      <dgm:spPr/>
      <dgm:t>
        <a:bodyPr/>
        <a:lstStyle/>
        <a:p>
          <a:endParaRPr lang="en-US"/>
        </a:p>
      </dgm:t>
    </dgm:pt>
    <dgm:pt modelId="{847793C9-E39B-4135-B2D7-43875322A41B}" type="sibTrans" cxnId="{D720637B-F30B-4F1D-B504-CD99BEF8706E}">
      <dgm:prSet/>
      <dgm:spPr/>
      <dgm:t>
        <a:bodyPr/>
        <a:lstStyle/>
        <a:p>
          <a:endParaRPr lang="en-US"/>
        </a:p>
      </dgm:t>
    </dgm:pt>
    <dgm:pt modelId="{0A128384-ED27-444A-A82C-08DC1E7FA975}">
      <dgm:prSet/>
      <dgm:spPr/>
      <dgm:t>
        <a:bodyPr/>
        <a:lstStyle/>
        <a:p>
          <a:r>
            <a:rPr lang="en-US" dirty="0"/>
            <a:t>Grievances and appeals</a:t>
          </a:r>
        </a:p>
      </dgm:t>
    </dgm:pt>
    <dgm:pt modelId="{ADA15458-8A08-49F2-B78B-CF18EE016039}" type="parTrans" cxnId="{4877F200-64DB-425B-81A2-C48081545214}">
      <dgm:prSet/>
      <dgm:spPr/>
      <dgm:t>
        <a:bodyPr/>
        <a:lstStyle/>
        <a:p>
          <a:endParaRPr lang="en-US"/>
        </a:p>
      </dgm:t>
    </dgm:pt>
    <dgm:pt modelId="{02DAD763-4BFE-4D60-B779-FDBAAB6DDAD4}" type="sibTrans" cxnId="{4877F200-64DB-425B-81A2-C48081545214}">
      <dgm:prSet/>
      <dgm:spPr/>
      <dgm:t>
        <a:bodyPr/>
        <a:lstStyle/>
        <a:p>
          <a:endParaRPr lang="en-US"/>
        </a:p>
      </dgm:t>
    </dgm:pt>
    <dgm:pt modelId="{839ACFB6-D059-41CC-9664-C2A1E4222F18}">
      <dgm:prSet/>
      <dgm:spPr/>
      <dgm:t>
        <a:bodyPr/>
        <a:lstStyle/>
        <a:p>
          <a:r>
            <a:rPr lang="en-US" dirty="0"/>
            <a:t>Fighting fraud</a:t>
          </a:r>
        </a:p>
      </dgm:t>
    </dgm:pt>
    <dgm:pt modelId="{26B650C3-25E0-499D-9853-89C9F7DD8C40}" type="parTrans" cxnId="{37E2B628-D046-4A51-98B7-E486044E4B11}">
      <dgm:prSet/>
      <dgm:spPr/>
      <dgm:t>
        <a:bodyPr/>
        <a:lstStyle/>
        <a:p>
          <a:endParaRPr lang="en-US"/>
        </a:p>
      </dgm:t>
    </dgm:pt>
    <dgm:pt modelId="{0873A28A-5006-4C7E-9167-0A8B4C2B39CF}" type="sibTrans" cxnId="{37E2B628-D046-4A51-98B7-E486044E4B11}">
      <dgm:prSet/>
      <dgm:spPr/>
      <dgm:t>
        <a:bodyPr/>
        <a:lstStyle/>
        <a:p>
          <a:endParaRPr lang="en-US"/>
        </a:p>
      </dgm:t>
    </dgm:pt>
    <dgm:pt modelId="{4D10E430-7CFA-42BB-8667-AAC8977C3997}" type="pres">
      <dgm:prSet presAssocID="{11E87805-C220-42D9-AD63-59533BD3140C}" presName="linear" presStyleCnt="0">
        <dgm:presLayoutVars>
          <dgm:dir/>
          <dgm:animLvl val="lvl"/>
          <dgm:resizeHandles val="exact"/>
        </dgm:presLayoutVars>
      </dgm:prSet>
      <dgm:spPr/>
      <dgm:t>
        <a:bodyPr/>
        <a:lstStyle/>
        <a:p>
          <a:endParaRPr lang="en-US"/>
        </a:p>
      </dgm:t>
    </dgm:pt>
    <dgm:pt modelId="{50AC7D6F-6702-4614-A21D-65B93D7197E2}" type="pres">
      <dgm:prSet presAssocID="{98233CB4-7CAF-4BD6-8FDB-A3F6ED78FF17}" presName="parentLin" presStyleCnt="0"/>
      <dgm:spPr/>
    </dgm:pt>
    <dgm:pt modelId="{2B1A3E27-6D10-4E1B-8DAB-6938C2FE6DDA}" type="pres">
      <dgm:prSet presAssocID="{98233CB4-7CAF-4BD6-8FDB-A3F6ED78FF17}" presName="parentLeftMargin" presStyleLbl="node1" presStyleIdx="0" presStyleCnt="4"/>
      <dgm:spPr/>
      <dgm:t>
        <a:bodyPr/>
        <a:lstStyle/>
        <a:p>
          <a:endParaRPr lang="en-US"/>
        </a:p>
      </dgm:t>
    </dgm:pt>
    <dgm:pt modelId="{0BAA2F06-21D6-462D-B7EF-8AB9EE23935D}" type="pres">
      <dgm:prSet presAssocID="{98233CB4-7CAF-4BD6-8FDB-A3F6ED78FF17}" presName="parentText" presStyleLbl="node1" presStyleIdx="0" presStyleCnt="4">
        <dgm:presLayoutVars>
          <dgm:chMax val="0"/>
          <dgm:bulletEnabled val="1"/>
        </dgm:presLayoutVars>
      </dgm:prSet>
      <dgm:spPr/>
      <dgm:t>
        <a:bodyPr/>
        <a:lstStyle/>
        <a:p>
          <a:endParaRPr lang="en-US"/>
        </a:p>
      </dgm:t>
    </dgm:pt>
    <dgm:pt modelId="{837F6B9B-E63F-4388-80CE-DDBE6DC38CE9}" type="pres">
      <dgm:prSet presAssocID="{98233CB4-7CAF-4BD6-8FDB-A3F6ED78FF17}" presName="negativeSpace" presStyleCnt="0"/>
      <dgm:spPr/>
    </dgm:pt>
    <dgm:pt modelId="{36B645C5-3879-487D-B049-095434596451}" type="pres">
      <dgm:prSet presAssocID="{98233CB4-7CAF-4BD6-8FDB-A3F6ED78FF17}" presName="childText" presStyleLbl="conFgAcc1" presStyleIdx="0" presStyleCnt="4">
        <dgm:presLayoutVars>
          <dgm:bulletEnabled val="1"/>
        </dgm:presLayoutVars>
      </dgm:prSet>
      <dgm:spPr/>
    </dgm:pt>
    <dgm:pt modelId="{6A4B5396-B48F-4E76-A352-B981730AA078}" type="pres">
      <dgm:prSet presAssocID="{83853000-FBBC-494F-8D6D-A4C4FD59986D}" presName="spaceBetweenRectangles" presStyleCnt="0"/>
      <dgm:spPr/>
    </dgm:pt>
    <dgm:pt modelId="{51023F3E-0F0D-4166-A2A4-4093941D6307}" type="pres">
      <dgm:prSet presAssocID="{77C3008A-5813-48AE-9734-9FBAA024248A}" presName="parentLin" presStyleCnt="0"/>
      <dgm:spPr/>
    </dgm:pt>
    <dgm:pt modelId="{F51BC8E1-8239-4227-9FC8-FC0F9211379E}" type="pres">
      <dgm:prSet presAssocID="{77C3008A-5813-48AE-9734-9FBAA024248A}" presName="parentLeftMargin" presStyleLbl="node1" presStyleIdx="0" presStyleCnt="4"/>
      <dgm:spPr/>
      <dgm:t>
        <a:bodyPr/>
        <a:lstStyle/>
        <a:p>
          <a:endParaRPr lang="en-US"/>
        </a:p>
      </dgm:t>
    </dgm:pt>
    <dgm:pt modelId="{6F87A0ED-38F5-4236-871C-6EA3F5881D9B}" type="pres">
      <dgm:prSet presAssocID="{77C3008A-5813-48AE-9734-9FBAA024248A}" presName="parentText" presStyleLbl="node1" presStyleIdx="1" presStyleCnt="4">
        <dgm:presLayoutVars>
          <dgm:chMax val="0"/>
          <dgm:bulletEnabled val="1"/>
        </dgm:presLayoutVars>
      </dgm:prSet>
      <dgm:spPr/>
      <dgm:t>
        <a:bodyPr/>
        <a:lstStyle/>
        <a:p>
          <a:endParaRPr lang="en-US"/>
        </a:p>
      </dgm:t>
    </dgm:pt>
    <dgm:pt modelId="{58E01A10-9372-4808-992C-EE8795623E2F}" type="pres">
      <dgm:prSet presAssocID="{77C3008A-5813-48AE-9734-9FBAA024248A}" presName="negativeSpace" presStyleCnt="0"/>
      <dgm:spPr/>
    </dgm:pt>
    <dgm:pt modelId="{280C8105-146A-4015-85EC-096C94578BF1}" type="pres">
      <dgm:prSet presAssocID="{77C3008A-5813-48AE-9734-9FBAA024248A}" presName="childText" presStyleLbl="conFgAcc1" presStyleIdx="1" presStyleCnt="4">
        <dgm:presLayoutVars>
          <dgm:bulletEnabled val="1"/>
        </dgm:presLayoutVars>
      </dgm:prSet>
      <dgm:spPr/>
    </dgm:pt>
    <dgm:pt modelId="{51905796-609C-419C-9606-DB759B04F843}" type="pres">
      <dgm:prSet presAssocID="{847793C9-E39B-4135-B2D7-43875322A41B}" presName="spaceBetweenRectangles" presStyleCnt="0"/>
      <dgm:spPr/>
    </dgm:pt>
    <dgm:pt modelId="{B681BF00-4BF9-4282-A6A6-D2A113E1F642}" type="pres">
      <dgm:prSet presAssocID="{0A128384-ED27-444A-A82C-08DC1E7FA975}" presName="parentLin" presStyleCnt="0"/>
      <dgm:spPr/>
    </dgm:pt>
    <dgm:pt modelId="{A755C468-14DC-412A-A68F-3B7FE6D7EAD0}" type="pres">
      <dgm:prSet presAssocID="{0A128384-ED27-444A-A82C-08DC1E7FA975}" presName="parentLeftMargin" presStyleLbl="node1" presStyleIdx="1" presStyleCnt="4"/>
      <dgm:spPr/>
      <dgm:t>
        <a:bodyPr/>
        <a:lstStyle/>
        <a:p>
          <a:endParaRPr lang="en-US"/>
        </a:p>
      </dgm:t>
    </dgm:pt>
    <dgm:pt modelId="{0B3D2197-E986-4C90-9DE9-F73BBE94A52D}" type="pres">
      <dgm:prSet presAssocID="{0A128384-ED27-444A-A82C-08DC1E7FA975}" presName="parentText" presStyleLbl="node1" presStyleIdx="2" presStyleCnt="4">
        <dgm:presLayoutVars>
          <dgm:chMax val="0"/>
          <dgm:bulletEnabled val="1"/>
        </dgm:presLayoutVars>
      </dgm:prSet>
      <dgm:spPr/>
      <dgm:t>
        <a:bodyPr/>
        <a:lstStyle/>
        <a:p>
          <a:endParaRPr lang="en-US"/>
        </a:p>
      </dgm:t>
    </dgm:pt>
    <dgm:pt modelId="{2B9633C5-B81D-4A9F-8246-6FB7C85E328F}" type="pres">
      <dgm:prSet presAssocID="{0A128384-ED27-444A-A82C-08DC1E7FA975}" presName="negativeSpace" presStyleCnt="0"/>
      <dgm:spPr/>
    </dgm:pt>
    <dgm:pt modelId="{064B9D5E-1E58-4247-97C7-D1FBDA919DA0}" type="pres">
      <dgm:prSet presAssocID="{0A128384-ED27-444A-A82C-08DC1E7FA975}" presName="childText" presStyleLbl="conFgAcc1" presStyleIdx="2" presStyleCnt="4">
        <dgm:presLayoutVars>
          <dgm:bulletEnabled val="1"/>
        </dgm:presLayoutVars>
      </dgm:prSet>
      <dgm:spPr/>
    </dgm:pt>
    <dgm:pt modelId="{D0CF5D19-E7EE-4FAA-AAA8-98CAD65F4C5D}" type="pres">
      <dgm:prSet presAssocID="{02DAD763-4BFE-4D60-B779-FDBAAB6DDAD4}" presName="spaceBetweenRectangles" presStyleCnt="0"/>
      <dgm:spPr/>
    </dgm:pt>
    <dgm:pt modelId="{DF423BB8-FEAC-4F55-B2F0-541A4DF8EA5E}" type="pres">
      <dgm:prSet presAssocID="{839ACFB6-D059-41CC-9664-C2A1E4222F18}" presName="parentLin" presStyleCnt="0"/>
      <dgm:spPr/>
    </dgm:pt>
    <dgm:pt modelId="{36750CA5-7A97-472C-A024-B960B859DF96}" type="pres">
      <dgm:prSet presAssocID="{839ACFB6-D059-41CC-9664-C2A1E4222F18}" presName="parentLeftMargin" presStyleLbl="node1" presStyleIdx="2" presStyleCnt="4"/>
      <dgm:spPr/>
      <dgm:t>
        <a:bodyPr/>
        <a:lstStyle/>
        <a:p>
          <a:endParaRPr lang="en-US"/>
        </a:p>
      </dgm:t>
    </dgm:pt>
    <dgm:pt modelId="{22451E44-3A07-4B57-A45B-2380E3CE54FB}" type="pres">
      <dgm:prSet presAssocID="{839ACFB6-D059-41CC-9664-C2A1E4222F18}" presName="parentText" presStyleLbl="node1" presStyleIdx="3" presStyleCnt="4">
        <dgm:presLayoutVars>
          <dgm:chMax val="0"/>
          <dgm:bulletEnabled val="1"/>
        </dgm:presLayoutVars>
      </dgm:prSet>
      <dgm:spPr/>
      <dgm:t>
        <a:bodyPr/>
        <a:lstStyle/>
        <a:p>
          <a:endParaRPr lang="en-US"/>
        </a:p>
      </dgm:t>
    </dgm:pt>
    <dgm:pt modelId="{C5564ED6-6F31-477B-B756-3174E919CCEA}" type="pres">
      <dgm:prSet presAssocID="{839ACFB6-D059-41CC-9664-C2A1E4222F18}" presName="negativeSpace" presStyleCnt="0"/>
      <dgm:spPr/>
    </dgm:pt>
    <dgm:pt modelId="{45DD12DB-741C-44D6-AF70-023CA965D115}" type="pres">
      <dgm:prSet presAssocID="{839ACFB6-D059-41CC-9664-C2A1E4222F18}" presName="childText" presStyleLbl="conFgAcc1" presStyleIdx="3" presStyleCnt="4">
        <dgm:presLayoutVars>
          <dgm:bulletEnabled val="1"/>
        </dgm:presLayoutVars>
      </dgm:prSet>
      <dgm:spPr/>
    </dgm:pt>
  </dgm:ptLst>
  <dgm:cxnLst>
    <dgm:cxn modelId="{48B55313-8516-487E-A76D-8066DE7E041C}" type="presOf" srcId="{839ACFB6-D059-41CC-9664-C2A1E4222F18}" destId="{22451E44-3A07-4B57-A45B-2380E3CE54FB}" srcOrd="1" destOrd="0" presId="urn:microsoft.com/office/officeart/2005/8/layout/list1"/>
    <dgm:cxn modelId="{26646CD1-4824-4C16-A276-FBAA7D2914C9}" type="presOf" srcId="{839ACFB6-D059-41CC-9664-C2A1E4222F18}" destId="{36750CA5-7A97-472C-A024-B960B859DF96}" srcOrd="0" destOrd="0" presId="urn:microsoft.com/office/officeart/2005/8/layout/list1"/>
    <dgm:cxn modelId="{B7FE1368-A611-466A-80B2-4458BC54DDFD}" type="presOf" srcId="{0A128384-ED27-444A-A82C-08DC1E7FA975}" destId="{A755C468-14DC-412A-A68F-3B7FE6D7EAD0}" srcOrd="0" destOrd="0" presId="urn:microsoft.com/office/officeart/2005/8/layout/list1"/>
    <dgm:cxn modelId="{D720637B-F30B-4F1D-B504-CD99BEF8706E}" srcId="{11E87805-C220-42D9-AD63-59533BD3140C}" destId="{77C3008A-5813-48AE-9734-9FBAA024248A}" srcOrd="1" destOrd="0" parTransId="{18933644-09D3-4775-89A3-7D2B984EFDBA}" sibTransId="{847793C9-E39B-4135-B2D7-43875322A41B}"/>
    <dgm:cxn modelId="{37E2B628-D046-4A51-98B7-E486044E4B11}" srcId="{11E87805-C220-42D9-AD63-59533BD3140C}" destId="{839ACFB6-D059-41CC-9664-C2A1E4222F18}" srcOrd="3" destOrd="0" parTransId="{26B650C3-25E0-499D-9853-89C9F7DD8C40}" sibTransId="{0873A28A-5006-4C7E-9167-0A8B4C2B39CF}"/>
    <dgm:cxn modelId="{0C943AC1-6A7A-476B-B756-8D0ABD9D072A}" type="presOf" srcId="{77C3008A-5813-48AE-9734-9FBAA024248A}" destId="{6F87A0ED-38F5-4236-871C-6EA3F5881D9B}" srcOrd="1" destOrd="0" presId="urn:microsoft.com/office/officeart/2005/8/layout/list1"/>
    <dgm:cxn modelId="{6A3512D8-E6FC-4F6A-93BF-FEBEC2E69D97}" type="presOf" srcId="{11E87805-C220-42D9-AD63-59533BD3140C}" destId="{4D10E430-7CFA-42BB-8667-AAC8977C3997}" srcOrd="0" destOrd="0" presId="urn:microsoft.com/office/officeart/2005/8/layout/list1"/>
    <dgm:cxn modelId="{4877F200-64DB-425B-81A2-C48081545214}" srcId="{11E87805-C220-42D9-AD63-59533BD3140C}" destId="{0A128384-ED27-444A-A82C-08DC1E7FA975}" srcOrd="2" destOrd="0" parTransId="{ADA15458-8A08-49F2-B78B-CF18EE016039}" sibTransId="{02DAD763-4BFE-4D60-B779-FDBAAB6DDAD4}"/>
    <dgm:cxn modelId="{744B2681-A1AF-4F5B-A436-E6B5E94FC959}" type="presOf" srcId="{77C3008A-5813-48AE-9734-9FBAA024248A}" destId="{F51BC8E1-8239-4227-9FC8-FC0F9211379E}" srcOrd="0" destOrd="0" presId="urn:microsoft.com/office/officeart/2005/8/layout/list1"/>
    <dgm:cxn modelId="{15BF9B58-E001-4D15-929D-3D7B9597871E}" type="presOf" srcId="{98233CB4-7CAF-4BD6-8FDB-A3F6ED78FF17}" destId="{0BAA2F06-21D6-462D-B7EF-8AB9EE23935D}" srcOrd="1" destOrd="0" presId="urn:microsoft.com/office/officeart/2005/8/layout/list1"/>
    <dgm:cxn modelId="{C1A889C0-B12E-4779-9805-3687E00B4DF1}" type="presOf" srcId="{98233CB4-7CAF-4BD6-8FDB-A3F6ED78FF17}" destId="{2B1A3E27-6D10-4E1B-8DAB-6938C2FE6DDA}" srcOrd="0" destOrd="0" presId="urn:microsoft.com/office/officeart/2005/8/layout/list1"/>
    <dgm:cxn modelId="{A10D2CF4-41F3-4586-8AF3-EC72B510E0C1}" type="presOf" srcId="{0A128384-ED27-444A-A82C-08DC1E7FA975}" destId="{0B3D2197-E986-4C90-9DE9-F73BBE94A52D}" srcOrd="1" destOrd="0" presId="urn:microsoft.com/office/officeart/2005/8/layout/list1"/>
    <dgm:cxn modelId="{51615755-D3D2-4A13-8794-19869A4A3E6E}" srcId="{11E87805-C220-42D9-AD63-59533BD3140C}" destId="{98233CB4-7CAF-4BD6-8FDB-A3F6ED78FF17}" srcOrd="0" destOrd="0" parTransId="{4EC9584D-EEF5-414F-AF1F-EB0CC7A53162}" sibTransId="{83853000-FBBC-494F-8D6D-A4C4FD59986D}"/>
    <dgm:cxn modelId="{43F5C824-6629-45EF-88DA-63C35F39C91F}" type="presParOf" srcId="{4D10E430-7CFA-42BB-8667-AAC8977C3997}" destId="{50AC7D6F-6702-4614-A21D-65B93D7197E2}" srcOrd="0" destOrd="0" presId="urn:microsoft.com/office/officeart/2005/8/layout/list1"/>
    <dgm:cxn modelId="{9EF36C78-C1CA-4F21-8930-E38604F81561}" type="presParOf" srcId="{50AC7D6F-6702-4614-A21D-65B93D7197E2}" destId="{2B1A3E27-6D10-4E1B-8DAB-6938C2FE6DDA}" srcOrd="0" destOrd="0" presId="urn:microsoft.com/office/officeart/2005/8/layout/list1"/>
    <dgm:cxn modelId="{F58F9F72-997A-4895-99F1-30FB14B5493F}" type="presParOf" srcId="{50AC7D6F-6702-4614-A21D-65B93D7197E2}" destId="{0BAA2F06-21D6-462D-B7EF-8AB9EE23935D}" srcOrd="1" destOrd="0" presId="urn:microsoft.com/office/officeart/2005/8/layout/list1"/>
    <dgm:cxn modelId="{D03520E3-1057-480C-A90A-FB1055DC2294}" type="presParOf" srcId="{4D10E430-7CFA-42BB-8667-AAC8977C3997}" destId="{837F6B9B-E63F-4388-80CE-DDBE6DC38CE9}" srcOrd="1" destOrd="0" presId="urn:microsoft.com/office/officeart/2005/8/layout/list1"/>
    <dgm:cxn modelId="{EAB364BA-17E0-4A56-A66A-39581A34E251}" type="presParOf" srcId="{4D10E430-7CFA-42BB-8667-AAC8977C3997}" destId="{36B645C5-3879-487D-B049-095434596451}" srcOrd="2" destOrd="0" presId="urn:microsoft.com/office/officeart/2005/8/layout/list1"/>
    <dgm:cxn modelId="{D32A8AD6-F038-410B-AD83-3A0F71C54FC4}" type="presParOf" srcId="{4D10E430-7CFA-42BB-8667-AAC8977C3997}" destId="{6A4B5396-B48F-4E76-A352-B981730AA078}" srcOrd="3" destOrd="0" presId="urn:microsoft.com/office/officeart/2005/8/layout/list1"/>
    <dgm:cxn modelId="{489BFFD5-F9B9-421E-9D56-DA7C91AF08EF}" type="presParOf" srcId="{4D10E430-7CFA-42BB-8667-AAC8977C3997}" destId="{51023F3E-0F0D-4166-A2A4-4093941D6307}" srcOrd="4" destOrd="0" presId="urn:microsoft.com/office/officeart/2005/8/layout/list1"/>
    <dgm:cxn modelId="{722384C5-32DD-4AED-BEB0-21FA9F6C30AF}" type="presParOf" srcId="{51023F3E-0F0D-4166-A2A4-4093941D6307}" destId="{F51BC8E1-8239-4227-9FC8-FC0F9211379E}" srcOrd="0" destOrd="0" presId="urn:microsoft.com/office/officeart/2005/8/layout/list1"/>
    <dgm:cxn modelId="{77606848-711C-4216-AE28-218AEA3A1DAB}" type="presParOf" srcId="{51023F3E-0F0D-4166-A2A4-4093941D6307}" destId="{6F87A0ED-38F5-4236-871C-6EA3F5881D9B}" srcOrd="1" destOrd="0" presId="urn:microsoft.com/office/officeart/2005/8/layout/list1"/>
    <dgm:cxn modelId="{C7E08C0B-CE11-48A9-BFB8-C9CA560296DA}" type="presParOf" srcId="{4D10E430-7CFA-42BB-8667-AAC8977C3997}" destId="{58E01A10-9372-4808-992C-EE8795623E2F}" srcOrd="5" destOrd="0" presId="urn:microsoft.com/office/officeart/2005/8/layout/list1"/>
    <dgm:cxn modelId="{D4348057-A146-4798-A645-541632479EB5}" type="presParOf" srcId="{4D10E430-7CFA-42BB-8667-AAC8977C3997}" destId="{280C8105-146A-4015-85EC-096C94578BF1}" srcOrd="6" destOrd="0" presId="urn:microsoft.com/office/officeart/2005/8/layout/list1"/>
    <dgm:cxn modelId="{9752708A-8A87-4C19-819B-944D6BCB0107}" type="presParOf" srcId="{4D10E430-7CFA-42BB-8667-AAC8977C3997}" destId="{51905796-609C-419C-9606-DB759B04F843}" srcOrd="7" destOrd="0" presId="urn:microsoft.com/office/officeart/2005/8/layout/list1"/>
    <dgm:cxn modelId="{F576E4F8-3623-4FF8-88C9-79BDCE4E2B20}" type="presParOf" srcId="{4D10E430-7CFA-42BB-8667-AAC8977C3997}" destId="{B681BF00-4BF9-4282-A6A6-D2A113E1F642}" srcOrd="8" destOrd="0" presId="urn:microsoft.com/office/officeart/2005/8/layout/list1"/>
    <dgm:cxn modelId="{8810FA65-5542-4C22-BCE9-645EEA834DBA}" type="presParOf" srcId="{B681BF00-4BF9-4282-A6A6-D2A113E1F642}" destId="{A755C468-14DC-412A-A68F-3B7FE6D7EAD0}" srcOrd="0" destOrd="0" presId="urn:microsoft.com/office/officeart/2005/8/layout/list1"/>
    <dgm:cxn modelId="{03FBEA42-472E-41C1-A621-FA8512C90D6E}" type="presParOf" srcId="{B681BF00-4BF9-4282-A6A6-D2A113E1F642}" destId="{0B3D2197-E986-4C90-9DE9-F73BBE94A52D}" srcOrd="1" destOrd="0" presId="urn:microsoft.com/office/officeart/2005/8/layout/list1"/>
    <dgm:cxn modelId="{6D1C4CF2-25D2-4536-A206-48EBA1A2683E}" type="presParOf" srcId="{4D10E430-7CFA-42BB-8667-AAC8977C3997}" destId="{2B9633C5-B81D-4A9F-8246-6FB7C85E328F}" srcOrd="9" destOrd="0" presId="urn:microsoft.com/office/officeart/2005/8/layout/list1"/>
    <dgm:cxn modelId="{F8106B8D-3991-44AC-B93C-60C72D8AD5B8}" type="presParOf" srcId="{4D10E430-7CFA-42BB-8667-AAC8977C3997}" destId="{064B9D5E-1E58-4247-97C7-D1FBDA919DA0}" srcOrd="10" destOrd="0" presId="urn:microsoft.com/office/officeart/2005/8/layout/list1"/>
    <dgm:cxn modelId="{A1C40123-A551-4B49-BDBA-52C05A6F20B5}" type="presParOf" srcId="{4D10E430-7CFA-42BB-8667-AAC8977C3997}" destId="{D0CF5D19-E7EE-4FAA-AAA8-98CAD65F4C5D}" srcOrd="11" destOrd="0" presId="urn:microsoft.com/office/officeart/2005/8/layout/list1"/>
    <dgm:cxn modelId="{E1ED1866-F4A6-4023-9CE9-F5F3CE3D7808}" type="presParOf" srcId="{4D10E430-7CFA-42BB-8667-AAC8977C3997}" destId="{DF423BB8-FEAC-4F55-B2F0-541A4DF8EA5E}" srcOrd="12" destOrd="0" presId="urn:microsoft.com/office/officeart/2005/8/layout/list1"/>
    <dgm:cxn modelId="{6FA4D977-B037-43F0-A607-FC770D401393}" type="presParOf" srcId="{DF423BB8-FEAC-4F55-B2F0-541A4DF8EA5E}" destId="{36750CA5-7A97-472C-A024-B960B859DF96}" srcOrd="0" destOrd="0" presId="urn:microsoft.com/office/officeart/2005/8/layout/list1"/>
    <dgm:cxn modelId="{4E7E4236-6B61-4F86-868C-43CA49049D83}" type="presParOf" srcId="{DF423BB8-FEAC-4F55-B2F0-541A4DF8EA5E}" destId="{22451E44-3A07-4B57-A45B-2380E3CE54FB}" srcOrd="1" destOrd="0" presId="urn:microsoft.com/office/officeart/2005/8/layout/list1"/>
    <dgm:cxn modelId="{851A8119-C0CA-48FF-A0CF-DC8E4093F4B4}" type="presParOf" srcId="{4D10E430-7CFA-42BB-8667-AAC8977C3997}" destId="{C5564ED6-6F31-477B-B756-3174E919CCEA}" srcOrd="13" destOrd="0" presId="urn:microsoft.com/office/officeart/2005/8/layout/list1"/>
    <dgm:cxn modelId="{100CF5C6-AB44-40D5-8E38-312015A07052}" type="presParOf" srcId="{4D10E430-7CFA-42BB-8667-AAC8977C3997}" destId="{45DD12DB-741C-44D6-AF70-023CA965D115}"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90205F5-03D2-417B-BB03-11C53F606A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197D11B-8164-4C7B-88A8-77F810B8A400}">
      <dgm:prSet phldrT="[Text]"/>
      <dgm:spPr/>
      <dgm:t>
        <a:bodyPr/>
        <a:lstStyle/>
        <a:p>
          <a:r>
            <a:rPr lang="en-US" dirty="0"/>
            <a:t>Submitting claims</a:t>
          </a:r>
        </a:p>
      </dgm:t>
    </dgm:pt>
    <dgm:pt modelId="{47A5D449-9A20-432B-ACCD-CBAD55408947}" type="parTrans" cxnId="{64D95381-D58A-405C-8B67-6A0F7F41D793}">
      <dgm:prSet/>
      <dgm:spPr/>
      <dgm:t>
        <a:bodyPr/>
        <a:lstStyle/>
        <a:p>
          <a:endParaRPr lang="en-US"/>
        </a:p>
      </dgm:t>
    </dgm:pt>
    <dgm:pt modelId="{EA001D9A-E545-4441-A482-57BA42627E71}" type="sibTrans" cxnId="{64D95381-D58A-405C-8B67-6A0F7F41D793}">
      <dgm:prSet/>
      <dgm:spPr/>
      <dgm:t>
        <a:bodyPr/>
        <a:lstStyle/>
        <a:p>
          <a:endParaRPr lang="en-US"/>
        </a:p>
      </dgm:t>
    </dgm:pt>
    <dgm:pt modelId="{19A6A92F-0739-4973-92AE-95EFC21EB408}">
      <dgm:prSet/>
      <dgm:spPr/>
      <dgm:t>
        <a:bodyPr/>
        <a:lstStyle/>
        <a:p>
          <a:r>
            <a:rPr lang="en-US" dirty="0"/>
            <a:t>Claim status inquiries </a:t>
          </a:r>
        </a:p>
      </dgm:t>
    </dgm:pt>
    <dgm:pt modelId="{D2D36409-C2F5-4B4C-8511-C6E386969E56}" type="parTrans" cxnId="{EC640330-3EC4-4EA8-84AB-01AA374A0F9D}">
      <dgm:prSet/>
      <dgm:spPr/>
      <dgm:t>
        <a:bodyPr/>
        <a:lstStyle/>
        <a:p>
          <a:endParaRPr lang="en-US"/>
        </a:p>
      </dgm:t>
    </dgm:pt>
    <dgm:pt modelId="{475D28F1-4BC4-4507-B0D1-703FDA7D3B8D}" type="sibTrans" cxnId="{EC640330-3EC4-4EA8-84AB-01AA374A0F9D}">
      <dgm:prSet/>
      <dgm:spPr/>
      <dgm:t>
        <a:bodyPr/>
        <a:lstStyle/>
        <a:p>
          <a:endParaRPr lang="en-US"/>
        </a:p>
      </dgm:t>
    </dgm:pt>
    <dgm:pt modelId="{FDD8C2C2-5460-4C93-911A-178F63D9C120}">
      <dgm:prSet/>
      <dgm:spPr/>
      <dgm:t>
        <a:bodyPr/>
        <a:lstStyle/>
        <a:p>
          <a:r>
            <a:rPr lang="en-US" dirty="0"/>
            <a:t>Return claims</a:t>
          </a:r>
        </a:p>
      </dgm:t>
    </dgm:pt>
    <dgm:pt modelId="{864E0163-67F4-4C93-9CE8-2CB5E01A1CA5}" type="parTrans" cxnId="{8803BB46-5BBB-467A-AEB5-5AE3FE25A60A}">
      <dgm:prSet/>
      <dgm:spPr/>
      <dgm:t>
        <a:bodyPr/>
        <a:lstStyle/>
        <a:p>
          <a:endParaRPr lang="en-US"/>
        </a:p>
      </dgm:t>
    </dgm:pt>
    <dgm:pt modelId="{D0DE9669-F949-4261-BF19-9BF439F7C430}" type="sibTrans" cxnId="{8803BB46-5BBB-467A-AEB5-5AE3FE25A60A}">
      <dgm:prSet/>
      <dgm:spPr/>
      <dgm:t>
        <a:bodyPr/>
        <a:lstStyle/>
        <a:p>
          <a:endParaRPr lang="en-US"/>
        </a:p>
      </dgm:t>
    </dgm:pt>
    <dgm:pt modelId="{74E9F59E-02C2-457E-BE61-8CD221E89428}">
      <dgm:prSet/>
      <dgm:spPr/>
      <dgm:t>
        <a:bodyPr/>
        <a:lstStyle/>
        <a:p>
          <a:r>
            <a:rPr lang="en-US" dirty="0"/>
            <a:t>EDI</a:t>
          </a:r>
        </a:p>
      </dgm:t>
    </dgm:pt>
    <dgm:pt modelId="{6DB2D20C-0B4A-460D-96F2-5C1BEF49A4FF}" type="parTrans" cxnId="{0E8E82F6-6D41-4A67-B2B8-A900661BD7F7}">
      <dgm:prSet/>
      <dgm:spPr/>
      <dgm:t>
        <a:bodyPr/>
        <a:lstStyle/>
        <a:p>
          <a:endParaRPr lang="en-US"/>
        </a:p>
      </dgm:t>
    </dgm:pt>
    <dgm:pt modelId="{2C1506A6-BEB8-4043-900F-F55AED9D1AFE}" type="sibTrans" cxnId="{0E8E82F6-6D41-4A67-B2B8-A900661BD7F7}">
      <dgm:prSet/>
      <dgm:spPr/>
      <dgm:t>
        <a:bodyPr/>
        <a:lstStyle/>
        <a:p>
          <a:endParaRPr lang="en-US"/>
        </a:p>
      </dgm:t>
    </dgm:pt>
    <dgm:pt modelId="{BA64982C-4091-4124-889C-76D02B0C7E7F}" type="pres">
      <dgm:prSet presAssocID="{E90205F5-03D2-417B-BB03-11C53F606ACD}" presName="linear" presStyleCnt="0">
        <dgm:presLayoutVars>
          <dgm:dir/>
          <dgm:animLvl val="lvl"/>
          <dgm:resizeHandles val="exact"/>
        </dgm:presLayoutVars>
      </dgm:prSet>
      <dgm:spPr/>
      <dgm:t>
        <a:bodyPr/>
        <a:lstStyle/>
        <a:p>
          <a:endParaRPr lang="en-US"/>
        </a:p>
      </dgm:t>
    </dgm:pt>
    <dgm:pt modelId="{BE9277EA-8038-418D-ACC2-3218C7D987D6}" type="pres">
      <dgm:prSet presAssocID="{5197D11B-8164-4C7B-88A8-77F810B8A400}" presName="parentLin" presStyleCnt="0"/>
      <dgm:spPr/>
    </dgm:pt>
    <dgm:pt modelId="{4E4FCBE1-CF00-40E5-8E3C-EEE809F9DAA5}" type="pres">
      <dgm:prSet presAssocID="{5197D11B-8164-4C7B-88A8-77F810B8A400}" presName="parentLeftMargin" presStyleLbl="node1" presStyleIdx="0" presStyleCnt="4"/>
      <dgm:spPr/>
      <dgm:t>
        <a:bodyPr/>
        <a:lstStyle/>
        <a:p>
          <a:endParaRPr lang="en-US"/>
        </a:p>
      </dgm:t>
    </dgm:pt>
    <dgm:pt modelId="{1ABFE97D-858E-457B-9117-48FD90049B4A}" type="pres">
      <dgm:prSet presAssocID="{5197D11B-8164-4C7B-88A8-77F810B8A400}" presName="parentText" presStyleLbl="node1" presStyleIdx="0" presStyleCnt="4">
        <dgm:presLayoutVars>
          <dgm:chMax val="0"/>
          <dgm:bulletEnabled val="1"/>
        </dgm:presLayoutVars>
      </dgm:prSet>
      <dgm:spPr/>
      <dgm:t>
        <a:bodyPr/>
        <a:lstStyle/>
        <a:p>
          <a:endParaRPr lang="en-US"/>
        </a:p>
      </dgm:t>
    </dgm:pt>
    <dgm:pt modelId="{838F1441-B8AE-4948-89B9-1E8A968FCDF2}" type="pres">
      <dgm:prSet presAssocID="{5197D11B-8164-4C7B-88A8-77F810B8A400}" presName="negativeSpace" presStyleCnt="0"/>
      <dgm:spPr/>
    </dgm:pt>
    <dgm:pt modelId="{4A9EF9BB-3D33-41D1-B787-11E775E4989C}" type="pres">
      <dgm:prSet presAssocID="{5197D11B-8164-4C7B-88A8-77F810B8A400}" presName="childText" presStyleLbl="conFgAcc1" presStyleIdx="0" presStyleCnt="4">
        <dgm:presLayoutVars>
          <dgm:bulletEnabled val="1"/>
        </dgm:presLayoutVars>
      </dgm:prSet>
      <dgm:spPr/>
    </dgm:pt>
    <dgm:pt modelId="{1AEEBEFE-F890-40FD-8829-222AD11813C3}" type="pres">
      <dgm:prSet presAssocID="{EA001D9A-E545-4441-A482-57BA42627E71}" presName="spaceBetweenRectangles" presStyleCnt="0"/>
      <dgm:spPr/>
    </dgm:pt>
    <dgm:pt modelId="{89D0945F-9195-4A1F-A974-5F77DEC8424B}" type="pres">
      <dgm:prSet presAssocID="{19A6A92F-0739-4973-92AE-95EFC21EB408}" presName="parentLin" presStyleCnt="0"/>
      <dgm:spPr/>
    </dgm:pt>
    <dgm:pt modelId="{65528384-9D4E-47DD-ABF0-CDD00A97417C}" type="pres">
      <dgm:prSet presAssocID="{19A6A92F-0739-4973-92AE-95EFC21EB408}" presName="parentLeftMargin" presStyleLbl="node1" presStyleIdx="0" presStyleCnt="4"/>
      <dgm:spPr/>
      <dgm:t>
        <a:bodyPr/>
        <a:lstStyle/>
        <a:p>
          <a:endParaRPr lang="en-US"/>
        </a:p>
      </dgm:t>
    </dgm:pt>
    <dgm:pt modelId="{73CB96E3-CA8E-49DB-9CBD-78D6552CB983}" type="pres">
      <dgm:prSet presAssocID="{19A6A92F-0739-4973-92AE-95EFC21EB408}" presName="parentText" presStyleLbl="node1" presStyleIdx="1" presStyleCnt="4">
        <dgm:presLayoutVars>
          <dgm:chMax val="0"/>
          <dgm:bulletEnabled val="1"/>
        </dgm:presLayoutVars>
      </dgm:prSet>
      <dgm:spPr/>
      <dgm:t>
        <a:bodyPr/>
        <a:lstStyle/>
        <a:p>
          <a:endParaRPr lang="en-US"/>
        </a:p>
      </dgm:t>
    </dgm:pt>
    <dgm:pt modelId="{A2B6BE81-CAA8-4A70-BDF3-8A438E825874}" type="pres">
      <dgm:prSet presAssocID="{19A6A92F-0739-4973-92AE-95EFC21EB408}" presName="negativeSpace" presStyleCnt="0"/>
      <dgm:spPr/>
    </dgm:pt>
    <dgm:pt modelId="{8856407A-FB9F-4237-A395-B9CCD68D0A8F}" type="pres">
      <dgm:prSet presAssocID="{19A6A92F-0739-4973-92AE-95EFC21EB408}" presName="childText" presStyleLbl="conFgAcc1" presStyleIdx="1" presStyleCnt="4">
        <dgm:presLayoutVars>
          <dgm:bulletEnabled val="1"/>
        </dgm:presLayoutVars>
      </dgm:prSet>
      <dgm:spPr/>
    </dgm:pt>
    <dgm:pt modelId="{9460FE0F-4086-4A31-B309-28E0505DECD4}" type="pres">
      <dgm:prSet presAssocID="{475D28F1-4BC4-4507-B0D1-703FDA7D3B8D}" presName="spaceBetweenRectangles" presStyleCnt="0"/>
      <dgm:spPr/>
    </dgm:pt>
    <dgm:pt modelId="{553DFCD3-CA83-4298-8543-59E915A9E360}" type="pres">
      <dgm:prSet presAssocID="{FDD8C2C2-5460-4C93-911A-178F63D9C120}" presName="parentLin" presStyleCnt="0"/>
      <dgm:spPr/>
    </dgm:pt>
    <dgm:pt modelId="{4CFD28DA-2C3B-49C3-935D-1C395752A6A7}" type="pres">
      <dgm:prSet presAssocID="{FDD8C2C2-5460-4C93-911A-178F63D9C120}" presName="parentLeftMargin" presStyleLbl="node1" presStyleIdx="1" presStyleCnt="4"/>
      <dgm:spPr/>
      <dgm:t>
        <a:bodyPr/>
        <a:lstStyle/>
        <a:p>
          <a:endParaRPr lang="en-US"/>
        </a:p>
      </dgm:t>
    </dgm:pt>
    <dgm:pt modelId="{73C5FFB9-483B-41C6-B682-23DED5707781}" type="pres">
      <dgm:prSet presAssocID="{FDD8C2C2-5460-4C93-911A-178F63D9C120}" presName="parentText" presStyleLbl="node1" presStyleIdx="2" presStyleCnt="4">
        <dgm:presLayoutVars>
          <dgm:chMax val="0"/>
          <dgm:bulletEnabled val="1"/>
        </dgm:presLayoutVars>
      </dgm:prSet>
      <dgm:spPr/>
      <dgm:t>
        <a:bodyPr/>
        <a:lstStyle/>
        <a:p>
          <a:endParaRPr lang="en-US"/>
        </a:p>
      </dgm:t>
    </dgm:pt>
    <dgm:pt modelId="{70D25215-B70B-4212-9983-D412DF9A22ED}" type="pres">
      <dgm:prSet presAssocID="{FDD8C2C2-5460-4C93-911A-178F63D9C120}" presName="negativeSpace" presStyleCnt="0"/>
      <dgm:spPr/>
    </dgm:pt>
    <dgm:pt modelId="{C227D543-DF8F-4C6A-B668-25F53CDE5B83}" type="pres">
      <dgm:prSet presAssocID="{FDD8C2C2-5460-4C93-911A-178F63D9C120}" presName="childText" presStyleLbl="conFgAcc1" presStyleIdx="2" presStyleCnt="4">
        <dgm:presLayoutVars>
          <dgm:bulletEnabled val="1"/>
        </dgm:presLayoutVars>
      </dgm:prSet>
      <dgm:spPr/>
    </dgm:pt>
    <dgm:pt modelId="{C6C3AA46-3B58-4636-9B4A-9A16A945C4B3}" type="pres">
      <dgm:prSet presAssocID="{D0DE9669-F949-4261-BF19-9BF439F7C430}" presName="spaceBetweenRectangles" presStyleCnt="0"/>
      <dgm:spPr/>
    </dgm:pt>
    <dgm:pt modelId="{8234C791-7A9B-4401-9971-23C1F4907ADD}" type="pres">
      <dgm:prSet presAssocID="{74E9F59E-02C2-457E-BE61-8CD221E89428}" presName="parentLin" presStyleCnt="0"/>
      <dgm:spPr/>
    </dgm:pt>
    <dgm:pt modelId="{4DCCFB50-E282-4F3D-B332-228ED018927F}" type="pres">
      <dgm:prSet presAssocID="{74E9F59E-02C2-457E-BE61-8CD221E89428}" presName="parentLeftMargin" presStyleLbl="node1" presStyleIdx="2" presStyleCnt="4"/>
      <dgm:spPr/>
      <dgm:t>
        <a:bodyPr/>
        <a:lstStyle/>
        <a:p>
          <a:endParaRPr lang="en-US"/>
        </a:p>
      </dgm:t>
    </dgm:pt>
    <dgm:pt modelId="{751D9199-6F41-4AC7-A0C3-CB1E01A1D605}" type="pres">
      <dgm:prSet presAssocID="{74E9F59E-02C2-457E-BE61-8CD221E89428}" presName="parentText" presStyleLbl="node1" presStyleIdx="3" presStyleCnt="4">
        <dgm:presLayoutVars>
          <dgm:chMax val="0"/>
          <dgm:bulletEnabled val="1"/>
        </dgm:presLayoutVars>
      </dgm:prSet>
      <dgm:spPr/>
      <dgm:t>
        <a:bodyPr/>
        <a:lstStyle/>
        <a:p>
          <a:endParaRPr lang="en-US"/>
        </a:p>
      </dgm:t>
    </dgm:pt>
    <dgm:pt modelId="{AA4465BC-ACB7-4E94-AD18-A1DB096D1205}" type="pres">
      <dgm:prSet presAssocID="{74E9F59E-02C2-457E-BE61-8CD221E89428}" presName="negativeSpace" presStyleCnt="0"/>
      <dgm:spPr/>
    </dgm:pt>
    <dgm:pt modelId="{F5B38A08-C35E-4AFC-BA43-187F98B0FC02}" type="pres">
      <dgm:prSet presAssocID="{74E9F59E-02C2-457E-BE61-8CD221E89428}" presName="childText" presStyleLbl="conFgAcc1" presStyleIdx="3" presStyleCnt="4">
        <dgm:presLayoutVars>
          <dgm:bulletEnabled val="1"/>
        </dgm:presLayoutVars>
      </dgm:prSet>
      <dgm:spPr/>
    </dgm:pt>
  </dgm:ptLst>
  <dgm:cxnLst>
    <dgm:cxn modelId="{D4E281C0-2289-40F0-AC64-B68DAE923963}" type="presOf" srcId="{74E9F59E-02C2-457E-BE61-8CD221E89428}" destId="{4DCCFB50-E282-4F3D-B332-228ED018927F}" srcOrd="0" destOrd="0" presId="urn:microsoft.com/office/officeart/2005/8/layout/list1"/>
    <dgm:cxn modelId="{CBB238A7-D13A-4745-8349-2FF6802EA7ED}" type="presOf" srcId="{5197D11B-8164-4C7B-88A8-77F810B8A400}" destId="{1ABFE97D-858E-457B-9117-48FD90049B4A}" srcOrd="1" destOrd="0" presId="urn:microsoft.com/office/officeart/2005/8/layout/list1"/>
    <dgm:cxn modelId="{AD0D2B60-09E8-4354-B13B-9B54B94F21C0}" type="presOf" srcId="{FDD8C2C2-5460-4C93-911A-178F63D9C120}" destId="{4CFD28DA-2C3B-49C3-935D-1C395752A6A7}" srcOrd="0" destOrd="0" presId="urn:microsoft.com/office/officeart/2005/8/layout/list1"/>
    <dgm:cxn modelId="{184AF204-DCBD-40E4-910E-A4D0DB510DE3}" type="presOf" srcId="{FDD8C2C2-5460-4C93-911A-178F63D9C120}" destId="{73C5FFB9-483B-41C6-B682-23DED5707781}" srcOrd="1" destOrd="0" presId="urn:microsoft.com/office/officeart/2005/8/layout/list1"/>
    <dgm:cxn modelId="{0E8E82F6-6D41-4A67-B2B8-A900661BD7F7}" srcId="{E90205F5-03D2-417B-BB03-11C53F606ACD}" destId="{74E9F59E-02C2-457E-BE61-8CD221E89428}" srcOrd="3" destOrd="0" parTransId="{6DB2D20C-0B4A-460D-96F2-5C1BEF49A4FF}" sibTransId="{2C1506A6-BEB8-4043-900F-F55AED9D1AFE}"/>
    <dgm:cxn modelId="{1818D6EC-4DD1-4860-912A-2FF4C877867D}" type="presOf" srcId="{74E9F59E-02C2-457E-BE61-8CD221E89428}" destId="{751D9199-6F41-4AC7-A0C3-CB1E01A1D605}" srcOrd="1" destOrd="0" presId="urn:microsoft.com/office/officeart/2005/8/layout/list1"/>
    <dgm:cxn modelId="{EC640330-3EC4-4EA8-84AB-01AA374A0F9D}" srcId="{E90205F5-03D2-417B-BB03-11C53F606ACD}" destId="{19A6A92F-0739-4973-92AE-95EFC21EB408}" srcOrd="1" destOrd="0" parTransId="{D2D36409-C2F5-4B4C-8511-C6E386969E56}" sibTransId="{475D28F1-4BC4-4507-B0D1-703FDA7D3B8D}"/>
    <dgm:cxn modelId="{A31DE146-E5DE-43FA-8555-737BABD6E591}" type="presOf" srcId="{19A6A92F-0739-4973-92AE-95EFC21EB408}" destId="{65528384-9D4E-47DD-ABF0-CDD00A97417C}" srcOrd="0" destOrd="0" presId="urn:microsoft.com/office/officeart/2005/8/layout/list1"/>
    <dgm:cxn modelId="{C00372EA-7455-4743-B3D3-27AC78B08F0E}" type="presOf" srcId="{E90205F5-03D2-417B-BB03-11C53F606ACD}" destId="{BA64982C-4091-4124-889C-76D02B0C7E7F}" srcOrd="0" destOrd="0" presId="urn:microsoft.com/office/officeart/2005/8/layout/list1"/>
    <dgm:cxn modelId="{64D95381-D58A-405C-8B67-6A0F7F41D793}" srcId="{E90205F5-03D2-417B-BB03-11C53F606ACD}" destId="{5197D11B-8164-4C7B-88A8-77F810B8A400}" srcOrd="0" destOrd="0" parTransId="{47A5D449-9A20-432B-ACCD-CBAD55408947}" sibTransId="{EA001D9A-E545-4441-A482-57BA42627E71}"/>
    <dgm:cxn modelId="{32C8118C-9F59-4BE0-8048-FF213EFBD2A5}" type="presOf" srcId="{19A6A92F-0739-4973-92AE-95EFC21EB408}" destId="{73CB96E3-CA8E-49DB-9CBD-78D6552CB983}" srcOrd="1" destOrd="0" presId="urn:microsoft.com/office/officeart/2005/8/layout/list1"/>
    <dgm:cxn modelId="{3D207499-C3D3-4B62-850A-CC9BA85960AA}" type="presOf" srcId="{5197D11B-8164-4C7B-88A8-77F810B8A400}" destId="{4E4FCBE1-CF00-40E5-8E3C-EEE809F9DAA5}" srcOrd="0" destOrd="0" presId="urn:microsoft.com/office/officeart/2005/8/layout/list1"/>
    <dgm:cxn modelId="{8803BB46-5BBB-467A-AEB5-5AE3FE25A60A}" srcId="{E90205F5-03D2-417B-BB03-11C53F606ACD}" destId="{FDD8C2C2-5460-4C93-911A-178F63D9C120}" srcOrd="2" destOrd="0" parTransId="{864E0163-67F4-4C93-9CE8-2CB5E01A1CA5}" sibTransId="{D0DE9669-F949-4261-BF19-9BF439F7C430}"/>
    <dgm:cxn modelId="{42618B95-EC7E-4FE6-9C19-E7664F1EBC4F}" type="presParOf" srcId="{BA64982C-4091-4124-889C-76D02B0C7E7F}" destId="{BE9277EA-8038-418D-ACC2-3218C7D987D6}" srcOrd="0" destOrd="0" presId="urn:microsoft.com/office/officeart/2005/8/layout/list1"/>
    <dgm:cxn modelId="{F3DB056B-6D8D-4159-AF50-063CBE07EB84}" type="presParOf" srcId="{BE9277EA-8038-418D-ACC2-3218C7D987D6}" destId="{4E4FCBE1-CF00-40E5-8E3C-EEE809F9DAA5}" srcOrd="0" destOrd="0" presId="urn:microsoft.com/office/officeart/2005/8/layout/list1"/>
    <dgm:cxn modelId="{E8380551-ED60-4380-803C-DD9ACC37BED1}" type="presParOf" srcId="{BE9277EA-8038-418D-ACC2-3218C7D987D6}" destId="{1ABFE97D-858E-457B-9117-48FD90049B4A}" srcOrd="1" destOrd="0" presId="urn:microsoft.com/office/officeart/2005/8/layout/list1"/>
    <dgm:cxn modelId="{6C9D9489-D906-4B98-A036-850FCFBEDF04}" type="presParOf" srcId="{BA64982C-4091-4124-889C-76D02B0C7E7F}" destId="{838F1441-B8AE-4948-89B9-1E8A968FCDF2}" srcOrd="1" destOrd="0" presId="urn:microsoft.com/office/officeart/2005/8/layout/list1"/>
    <dgm:cxn modelId="{272027EE-392C-479F-ACA1-3A7311A47F95}" type="presParOf" srcId="{BA64982C-4091-4124-889C-76D02B0C7E7F}" destId="{4A9EF9BB-3D33-41D1-B787-11E775E4989C}" srcOrd="2" destOrd="0" presId="urn:microsoft.com/office/officeart/2005/8/layout/list1"/>
    <dgm:cxn modelId="{35D7407A-223E-45B9-A709-DF0546F40263}" type="presParOf" srcId="{BA64982C-4091-4124-889C-76D02B0C7E7F}" destId="{1AEEBEFE-F890-40FD-8829-222AD11813C3}" srcOrd="3" destOrd="0" presId="urn:microsoft.com/office/officeart/2005/8/layout/list1"/>
    <dgm:cxn modelId="{DB7EA2F9-E5BA-40A9-96E9-909E87ED2F09}" type="presParOf" srcId="{BA64982C-4091-4124-889C-76D02B0C7E7F}" destId="{89D0945F-9195-4A1F-A974-5F77DEC8424B}" srcOrd="4" destOrd="0" presId="urn:microsoft.com/office/officeart/2005/8/layout/list1"/>
    <dgm:cxn modelId="{BC77243B-4E6A-4860-96C1-D23C923DF74D}" type="presParOf" srcId="{89D0945F-9195-4A1F-A974-5F77DEC8424B}" destId="{65528384-9D4E-47DD-ABF0-CDD00A97417C}" srcOrd="0" destOrd="0" presId="urn:microsoft.com/office/officeart/2005/8/layout/list1"/>
    <dgm:cxn modelId="{1534DA2E-5E78-47CC-9D6C-E5928CEB0AD6}" type="presParOf" srcId="{89D0945F-9195-4A1F-A974-5F77DEC8424B}" destId="{73CB96E3-CA8E-49DB-9CBD-78D6552CB983}" srcOrd="1" destOrd="0" presId="urn:microsoft.com/office/officeart/2005/8/layout/list1"/>
    <dgm:cxn modelId="{432529DE-34BF-4A4F-98C0-BFF96DB02712}" type="presParOf" srcId="{BA64982C-4091-4124-889C-76D02B0C7E7F}" destId="{A2B6BE81-CAA8-4A70-BDF3-8A438E825874}" srcOrd="5" destOrd="0" presId="urn:microsoft.com/office/officeart/2005/8/layout/list1"/>
    <dgm:cxn modelId="{05FE0D7B-D591-4338-9F86-1D07918CAEFF}" type="presParOf" srcId="{BA64982C-4091-4124-889C-76D02B0C7E7F}" destId="{8856407A-FB9F-4237-A395-B9CCD68D0A8F}" srcOrd="6" destOrd="0" presId="urn:microsoft.com/office/officeart/2005/8/layout/list1"/>
    <dgm:cxn modelId="{BB8E2FD4-9C76-426B-B5D4-D1B4401FADE7}" type="presParOf" srcId="{BA64982C-4091-4124-889C-76D02B0C7E7F}" destId="{9460FE0F-4086-4A31-B309-28E0505DECD4}" srcOrd="7" destOrd="0" presId="urn:microsoft.com/office/officeart/2005/8/layout/list1"/>
    <dgm:cxn modelId="{1B8EC7F4-CCC3-417F-BF12-EB77834256E6}" type="presParOf" srcId="{BA64982C-4091-4124-889C-76D02B0C7E7F}" destId="{553DFCD3-CA83-4298-8543-59E915A9E360}" srcOrd="8" destOrd="0" presId="urn:microsoft.com/office/officeart/2005/8/layout/list1"/>
    <dgm:cxn modelId="{70AB7B49-42FF-469B-958C-34084DBF8BA5}" type="presParOf" srcId="{553DFCD3-CA83-4298-8543-59E915A9E360}" destId="{4CFD28DA-2C3B-49C3-935D-1C395752A6A7}" srcOrd="0" destOrd="0" presId="urn:microsoft.com/office/officeart/2005/8/layout/list1"/>
    <dgm:cxn modelId="{3E4448C0-BD5A-422F-9484-64DD9EC53226}" type="presParOf" srcId="{553DFCD3-CA83-4298-8543-59E915A9E360}" destId="{73C5FFB9-483B-41C6-B682-23DED5707781}" srcOrd="1" destOrd="0" presId="urn:microsoft.com/office/officeart/2005/8/layout/list1"/>
    <dgm:cxn modelId="{7B16C810-3C74-46CB-ADBF-7257132AA69C}" type="presParOf" srcId="{BA64982C-4091-4124-889C-76D02B0C7E7F}" destId="{70D25215-B70B-4212-9983-D412DF9A22ED}" srcOrd="9" destOrd="0" presId="urn:microsoft.com/office/officeart/2005/8/layout/list1"/>
    <dgm:cxn modelId="{D1FA6060-D43A-4A6A-AD74-A9C98365E1EC}" type="presParOf" srcId="{BA64982C-4091-4124-889C-76D02B0C7E7F}" destId="{C227D543-DF8F-4C6A-B668-25F53CDE5B83}" srcOrd="10" destOrd="0" presId="urn:microsoft.com/office/officeart/2005/8/layout/list1"/>
    <dgm:cxn modelId="{9B8106EB-63E6-4ED9-B705-08BEA653EE18}" type="presParOf" srcId="{BA64982C-4091-4124-889C-76D02B0C7E7F}" destId="{C6C3AA46-3B58-4636-9B4A-9A16A945C4B3}" srcOrd="11" destOrd="0" presId="urn:microsoft.com/office/officeart/2005/8/layout/list1"/>
    <dgm:cxn modelId="{7F70758C-E4E4-4041-A6ED-F8CFC293D340}" type="presParOf" srcId="{BA64982C-4091-4124-889C-76D02B0C7E7F}" destId="{8234C791-7A9B-4401-9971-23C1F4907ADD}" srcOrd="12" destOrd="0" presId="urn:microsoft.com/office/officeart/2005/8/layout/list1"/>
    <dgm:cxn modelId="{8F849CCF-B67F-4375-AEDB-BF305753360A}" type="presParOf" srcId="{8234C791-7A9B-4401-9971-23C1F4907ADD}" destId="{4DCCFB50-E282-4F3D-B332-228ED018927F}" srcOrd="0" destOrd="0" presId="urn:microsoft.com/office/officeart/2005/8/layout/list1"/>
    <dgm:cxn modelId="{DEC3CE97-72AC-4411-BDCD-61D10CDDEEC6}" type="presParOf" srcId="{8234C791-7A9B-4401-9971-23C1F4907ADD}" destId="{751D9199-6F41-4AC7-A0C3-CB1E01A1D605}" srcOrd="1" destOrd="0" presId="urn:microsoft.com/office/officeart/2005/8/layout/list1"/>
    <dgm:cxn modelId="{01B43F0A-4725-4CD1-9801-22D7E87C3F61}" type="presParOf" srcId="{BA64982C-4091-4124-889C-76D02B0C7E7F}" destId="{AA4465BC-ACB7-4E94-AD18-A1DB096D1205}" srcOrd="13" destOrd="0" presId="urn:microsoft.com/office/officeart/2005/8/layout/list1"/>
    <dgm:cxn modelId="{97B5A225-6DBB-43C7-8929-60736D0B8723}" type="presParOf" srcId="{BA64982C-4091-4124-889C-76D02B0C7E7F}" destId="{F5B38A08-C35E-4AFC-BA43-187F98B0FC02}"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90205F5-03D2-417B-BB03-11C53F606AC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961AAEE-9C15-40E0-8A39-9B4199F8BFFF}">
      <dgm:prSet/>
      <dgm:spPr/>
      <dgm:t>
        <a:bodyPr/>
        <a:lstStyle/>
        <a:p>
          <a:r>
            <a:rPr lang="en-US" dirty="0"/>
            <a:t>EFT-ERA</a:t>
          </a:r>
        </a:p>
      </dgm:t>
    </dgm:pt>
    <dgm:pt modelId="{C40D2888-1517-480C-950A-698BD3C12B1B}" type="parTrans" cxnId="{6D20D180-EADA-4A02-A22A-E4E89C92B95C}">
      <dgm:prSet/>
      <dgm:spPr/>
      <dgm:t>
        <a:bodyPr/>
        <a:lstStyle/>
        <a:p>
          <a:endParaRPr lang="en-US"/>
        </a:p>
      </dgm:t>
    </dgm:pt>
    <dgm:pt modelId="{6CACDDB2-4676-4573-96B3-4046C8812C57}" type="sibTrans" cxnId="{6D20D180-EADA-4A02-A22A-E4E89C92B95C}">
      <dgm:prSet/>
      <dgm:spPr/>
      <dgm:t>
        <a:bodyPr/>
        <a:lstStyle/>
        <a:p>
          <a:endParaRPr lang="en-US"/>
        </a:p>
      </dgm:t>
    </dgm:pt>
    <dgm:pt modelId="{82216312-BF94-4781-B6FE-37BFFF880117}">
      <dgm:prSet/>
      <dgm:spPr/>
      <dgm:t>
        <a:bodyPr/>
        <a:lstStyle/>
        <a:p>
          <a:r>
            <a:rPr lang="en-US" dirty="0"/>
            <a:t>Overpayments</a:t>
          </a:r>
        </a:p>
      </dgm:t>
    </dgm:pt>
    <dgm:pt modelId="{2F803E91-394C-459A-9980-EBC50F389DED}" type="parTrans" cxnId="{681B9236-073C-488F-82C3-284E53E85C8C}">
      <dgm:prSet/>
      <dgm:spPr/>
      <dgm:t>
        <a:bodyPr/>
        <a:lstStyle/>
        <a:p>
          <a:endParaRPr lang="en-US"/>
        </a:p>
      </dgm:t>
    </dgm:pt>
    <dgm:pt modelId="{572684D4-4C28-4DE2-897E-35B076135F92}" type="sibTrans" cxnId="{681B9236-073C-488F-82C3-284E53E85C8C}">
      <dgm:prSet/>
      <dgm:spPr/>
      <dgm:t>
        <a:bodyPr/>
        <a:lstStyle/>
        <a:p>
          <a:endParaRPr lang="en-US"/>
        </a:p>
      </dgm:t>
    </dgm:pt>
    <dgm:pt modelId="{95474FC5-AE16-4EBE-8814-04C505F999E7}">
      <dgm:prSet/>
      <dgm:spPr/>
      <dgm:t>
        <a:bodyPr/>
        <a:lstStyle/>
        <a:p>
          <a:r>
            <a:rPr lang="en-US" dirty="0"/>
            <a:t>Claims reconsideration and appeals/disputes</a:t>
          </a:r>
        </a:p>
      </dgm:t>
    </dgm:pt>
    <dgm:pt modelId="{AAB98E22-7E2B-4CB8-AFA2-9C2EE5A618D7}" type="parTrans" cxnId="{33780B79-8C16-4D46-A27A-56177D4BEC58}">
      <dgm:prSet/>
      <dgm:spPr/>
      <dgm:t>
        <a:bodyPr/>
        <a:lstStyle/>
        <a:p>
          <a:endParaRPr lang="en-US"/>
        </a:p>
      </dgm:t>
    </dgm:pt>
    <dgm:pt modelId="{E45DFDD5-FDC2-49BF-B697-85C79840EB0E}" type="sibTrans" cxnId="{33780B79-8C16-4D46-A27A-56177D4BEC58}">
      <dgm:prSet/>
      <dgm:spPr/>
      <dgm:t>
        <a:bodyPr/>
        <a:lstStyle/>
        <a:p>
          <a:endParaRPr lang="en-US"/>
        </a:p>
      </dgm:t>
    </dgm:pt>
    <dgm:pt modelId="{397FEC89-8455-44CF-A759-424CE1BAA70A}">
      <dgm:prSet/>
      <dgm:spPr/>
      <dgm:t>
        <a:bodyPr/>
        <a:lstStyle/>
        <a:p>
          <a:r>
            <a:rPr lang="en-US" dirty="0"/>
            <a:t>Member copayments and balance billing</a:t>
          </a:r>
        </a:p>
      </dgm:t>
    </dgm:pt>
    <dgm:pt modelId="{9904C571-C3BC-4F5D-97FA-417AED28CDAC}" type="parTrans" cxnId="{9FB3BC77-254C-4E83-A8A3-07382D103E3E}">
      <dgm:prSet/>
      <dgm:spPr/>
      <dgm:t>
        <a:bodyPr/>
        <a:lstStyle/>
        <a:p>
          <a:endParaRPr lang="en-US"/>
        </a:p>
      </dgm:t>
    </dgm:pt>
    <dgm:pt modelId="{3784DEC4-5263-4730-A303-DF6C00E5E269}" type="sibTrans" cxnId="{9FB3BC77-254C-4E83-A8A3-07382D103E3E}">
      <dgm:prSet/>
      <dgm:spPr/>
      <dgm:t>
        <a:bodyPr/>
        <a:lstStyle/>
        <a:p>
          <a:endParaRPr lang="en-US"/>
        </a:p>
      </dgm:t>
    </dgm:pt>
    <dgm:pt modelId="{BA64982C-4091-4124-889C-76D02B0C7E7F}" type="pres">
      <dgm:prSet presAssocID="{E90205F5-03D2-417B-BB03-11C53F606ACD}" presName="linear" presStyleCnt="0">
        <dgm:presLayoutVars>
          <dgm:dir/>
          <dgm:animLvl val="lvl"/>
          <dgm:resizeHandles val="exact"/>
        </dgm:presLayoutVars>
      </dgm:prSet>
      <dgm:spPr/>
      <dgm:t>
        <a:bodyPr/>
        <a:lstStyle/>
        <a:p>
          <a:endParaRPr lang="en-US"/>
        </a:p>
      </dgm:t>
    </dgm:pt>
    <dgm:pt modelId="{6E250962-68C1-405F-943F-17DAAFC8D849}" type="pres">
      <dgm:prSet presAssocID="{2961AAEE-9C15-40E0-8A39-9B4199F8BFFF}" presName="parentLin" presStyleCnt="0"/>
      <dgm:spPr/>
    </dgm:pt>
    <dgm:pt modelId="{BAD1618F-6688-42A7-86C8-94CFD48B8FB7}" type="pres">
      <dgm:prSet presAssocID="{2961AAEE-9C15-40E0-8A39-9B4199F8BFFF}" presName="parentLeftMargin" presStyleLbl="node1" presStyleIdx="0" presStyleCnt="4"/>
      <dgm:spPr/>
      <dgm:t>
        <a:bodyPr/>
        <a:lstStyle/>
        <a:p>
          <a:endParaRPr lang="en-US"/>
        </a:p>
      </dgm:t>
    </dgm:pt>
    <dgm:pt modelId="{E5ADDCF0-1749-4648-B6C0-53462F399DD7}" type="pres">
      <dgm:prSet presAssocID="{2961AAEE-9C15-40E0-8A39-9B4199F8BFFF}" presName="parentText" presStyleLbl="node1" presStyleIdx="0" presStyleCnt="4">
        <dgm:presLayoutVars>
          <dgm:chMax val="0"/>
          <dgm:bulletEnabled val="1"/>
        </dgm:presLayoutVars>
      </dgm:prSet>
      <dgm:spPr/>
      <dgm:t>
        <a:bodyPr/>
        <a:lstStyle/>
        <a:p>
          <a:endParaRPr lang="en-US"/>
        </a:p>
      </dgm:t>
    </dgm:pt>
    <dgm:pt modelId="{812BAD64-94DD-4528-A25F-08B0D4070D66}" type="pres">
      <dgm:prSet presAssocID="{2961AAEE-9C15-40E0-8A39-9B4199F8BFFF}" presName="negativeSpace" presStyleCnt="0"/>
      <dgm:spPr/>
    </dgm:pt>
    <dgm:pt modelId="{550AC17E-DA43-4FE3-8638-3836FC710B8F}" type="pres">
      <dgm:prSet presAssocID="{2961AAEE-9C15-40E0-8A39-9B4199F8BFFF}" presName="childText" presStyleLbl="conFgAcc1" presStyleIdx="0" presStyleCnt="4">
        <dgm:presLayoutVars>
          <dgm:bulletEnabled val="1"/>
        </dgm:presLayoutVars>
      </dgm:prSet>
      <dgm:spPr/>
    </dgm:pt>
    <dgm:pt modelId="{5CBC4D30-5C61-4F7A-9652-ECFDC40338D8}" type="pres">
      <dgm:prSet presAssocID="{6CACDDB2-4676-4573-96B3-4046C8812C57}" presName="spaceBetweenRectangles" presStyleCnt="0"/>
      <dgm:spPr/>
    </dgm:pt>
    <dgm:pt modelId="{E1BEE660-7606-4CC4-A7E3-9261FA3708AA}" type="pres">
      <dgm:prSet presAssocID="{82216312-BF94-4781-B6FE-37BFFF880117}" presName="parentLin" presStyleCnt="0"/>
      <dgm:spPr/>
    </dgm:pt>
    <dgm:pt modelId="{3A65FED1-4C04-4607-8D0F-F4282334709D}" type="pres">
      <dgm:prSet presAssocID="{82216312-BF94-4781-B6FE-37BFFF880117}" presName="parentLeftMargin" presStyleLbl="node1" presStyleIdx="0" presStyleCnt="4"/>
      <dgm:spPr/>
      <dgm:t>
        <a:bodyPr/>
        <a:lstStyle/>
        <a:p>
          <a:endParaRPr lang="en-US"/>
        </a:p>
      </dgm:t>
    </dgm:pt>
    <dgm:pt modelId="{795850E8-8D80-4CF4-9A09-3E7D67EF4BD7}" type="pres">
      <dgm:prSet presAssocID="{82216312-BF94-4781-B6FE-37BFFF880117}" presName="parentText" presStyleLbl="node1" presStyleIdx="1" presStyleCnt="4">
        <dgm:presLayoutVars>
          <dgm:chMax val="0"/>
          <dgm:bulletEnabled val="1"/>
        </dgm:presLayoutVars>
      </dgm:prSet>
      <dgm:spPr/>
      <dgm:t>
        <a:bodyPr/>
        <a:lstStyle/>
        <a:p>
          <a:endParaRPr lang="en-US"/>
        </a:p>
      </dgm:t>
    </dgm:pt>
    <dgm:pt modelId="{0EAA0790-4C96-4459-A114-E70BFDB4F4F4}" type="pres">
      <dgm:prSet presAssocID="{82216312-BF94-4781-B6FE-37BFFF880117}" presName="negativeSpace" presStyleCnt="0"/>
      <dgm:spPr/>
    </dgm:pt>
    <dgm:pt modelId="{CE2F0F0B-9435-4E38-A10F-4660D6515429}" type="pres">
      <dgm:prSet presAssocID="{82216312-BF94-4781-B6FE-37BFFF880117}" presName="childText" presStyleLbl="conFgAcc1" presStyleIdx="1" presStyleCnt="4">
        <dgm:presLayoutVars>
          <dgm:bulletEnabled val="1"/>
        </dgm:presLayoutVars>
      </dgm:prSet>
      <dgm:spPr/>
    </dgm:pt>
    <dgm:pt modelId="{955910D4-E9CF-403B-9B13-E7AEFF15F808}" type="pres">
      <dgm:prSet presAssocID="{572684D4-4C28-4DE2-897E-35B076135F92}" presName="spaceBetweenRectangles" presStyleCnt="0"/>
      <dgm:spPr/>
    </dgm:pt>
    <dgm:pt modelId="{8BED96BB-7605-44B6-9906-85E8FCADDA95}" type="pres">
      <dgm:prSet presAssocID="{95474FC5-AE16-4EBE-8814-04C505F999E7}" presName="parentLin" presStyleCnt="0"/>
      <dgm:spPr/>
    </dgm:pt>
    <dgm:pt modelId="{44A0780B-2CBF-42C2-9672-96A285251AB7}" type="pres">
      <dgm:prSet presAssocID="{95474FC5-AE16-4EBE-8814-04C505F999E7}" presName="parentLeftMargin" presStyleLbl="node1" presStyleIdx="1" presStyleCnt="4"/>
      <dgm:spPr/>
      <dgm:t>
        <a:bodyPr/>
        <a:lstStyle/>
        <a:p>
          <a:endParaRPr lang="en-US"/>
        </a:p>
      </dgm:t>
    </dgm:pt>
    <dgm:pt modelId="{6C7C7071-606A-427C-80F0-CCA15364F60E}" type="pres">
      <dgm:prSet presAssocID="{95474FC5-AE16-4EBE-8814-04C505F999E7}" presName="parentText" presStyleLbl="node1" presStyleIdx="2" presStyleCnt="4" custScaleY="165220">
        <dgm:presLayoutVars>
          <dgm:chMax val="0"/>
          <dgm:bulletEnabled val="1"/>
        </dgm:presLayoutVars>
      </dgm:prSet>
      <dgm:spPr/>
      <dgm:t>
        <a:bodyPr/>
        <a:lstStyle/>
        <a:p>
          <a:endParaRPr lang="en-US"/>
        </a:p>
      </dgm:t>
    </dgm:pt>
    <dgm:pt modelId="{6F5DF4D4-D7F4-4AB4-AEB5-C61FCEE1D9C3}" type="pres">
      <dgm:prSet presAssocID="{95474FC5-AE16-4EBE-8814-04C505F999E7}" presName="negativeSpace" presStyleCnt="0"/>
      <dgm:spPr/>
    </dgm:pt>
    <dgm:pt modelId="{54AFF76F-56A3-428B-B8B3-406446D2B5AC}" type="pres">
      <dgm:prSet presAssocID="{95474FC5-AE16-4EBE-8814-04C505F999E7}" presName="childText" presStyleLbl="conFgAcc1" presStyleIdx="2" presStyleCnt="4">
        <dgm:presLayoutVars>
          <dgm:bulletEnabled val="1"/>
        </dgm:presLayoutVars>
      </dgm:prSet>
      <dgm:spPr/>
    </dgm:pt>
    <dgm:pt modelId="{2D372C61-BBE7-4DC3-9143-56970CCE5EEA}" type="pres">
      <dgm:prSet presAssocID="{E45DFDD5-FDC2-49BF-B697-85C79840EB0E}" presName="spaceBetweenRectangles" presStyleCnt="0"/>
      <dgm:spPr/>
    </dgm:pt>
    <dgm:pt modelId="{2644D300-D16E-47AC-B285-774F230F02AF}" type="pres">
      <dgm:prSet presAssocID="{397FEC89-8455-44CF-A759-424CE1BAA70A}" presName="parentLin" presStyleCnt="0"/>
      <dgm:spPr/>
    </dgm:pt>
    <dgm:pt modelId="{8389CCA2-00F3-403A-9CDA-2BDA43A1A35F}" type="pres">
      <dgm:prSet presAssocID="{397FEC89-8455-44CF-A759-424CE1BAA70A}" presName="parentLeftMargin" presStyleLbl="node1" presStyleIdx="2" presStyleCnt="4"/>
      <dgm:spPr/>
      <dgm:t>
        <a:bodyPr/>
        <a:lstStyle/>
        <a:p>
          <a:endParaRPr lang="en-US"/>
        </a:p>
      </dgm:t>
    </dgm:pt>
    <dgm:pt modelId="{C71513FD-7107-46F5-9A36-838E8A47D0FA}" type="pres">
      <dgm:prSet presAssocID="{397FEC89-8455-44CF-A759-424CE1BAA70A}" presName="parentText" presStyleLbl="node1" presStyleIdx="3" presStyleCnt="4" custScaleY="159687">
        <dgm:presLayoutVars>
          <dgm:chMax val="0"/>
          <dgm:bulletEnabled val="1"/>
        </dgm:presLayoutVars>
      </dgm:prSet>
      <dgm:spPr/>
      <dgm:t>
        <a:bodyPr/>
        <a:lstStyle/>
        <a:p>
          <a:endParaRPr lang="en-US"/>
        </a:p>
      </dgm:t>
    </dgm:pt>
    <dgm:pt modelId="{6912C4D5-3BFE-4874-8478-26E7B8071127}" type="pres">
      <dgm:prSet presAssocID="{397FEC89-8455-44CF-A759-424CE1BAA70A}" presName="negativeSpace" presStyleCnt="0"/>
      <dgm:spPr/>
    </dgm:pt>
    <dgm:pt modelId="{2A888F0C-6E4D-487F-80B0-1A46C0E671FD}" type="pres">
      <dgm:prSet presAssocID="{397FEC89-8455-44CF-A759-424CE1BAA70A}" presName="childText" presStyleLbl="conFgAcc1" presStyleIdx="3" presStyleCnt="4">
        <dgm:presLayoutVars>
          <dgm:bulletEnabled val="1"/>
        </dgm:presLayoutVars>
      </dgm:prSet>
      <dgm:spPr/>
    </dgm:pt>
  </dgm:ptLst>
  <dgm:cxnLst>
    <dgm:cxn modelId="{F6E5C5F5-033F-4537-A93F-A5337C3281FE}" type="presOf" srcId="{82216312-BF94-4781-B6FE-37BFFF880117}" destId="{3A65FED1-4C04-4607-8D0F-F4282334709D}" srcOrd="0" destOrd="0" presId="urn:microsoft.com/office/officeart/2005/8/layout/list1"/>
    <dgm:cxn modelId="{9FB3BC77-254C-4E83-A8A3-07382D103E3E}" srcId="{E90205F5-03D2-417B-BB03-11C53F606ACD}" destId="{397FEC89-8455-44CF-A759-424CE1BAA70A}" srcOrd="3" destOrd="0" parTransId="{9904C571-C3BC-4F5D-97FA-417AED28CDAC}" sibTransId="{3784DEC4-5263-4730-A303-DF6C00E5E269}"/>
    <dgm:cxn modelId="{69ACC09D-B6BC-440E-98F7-7E0ED64E0246}" type="presOf" srcId="{397FEC89-8455-44CF-A759-424CE1BAA70A}" destId="{C71513FD-7107-46F5-9A36-838E8A47D0FA}" srcOrd="1" destOrd="0" presId="urn:microsoft.com/office/officeart/2005/8/layout/list1"/>
    <dgm:cxn modelId="{AF0C3764-7473-4998-8B74-6652AECE0B70}" type="presOf" srcId="{2961AAEE-9C15-40E0-8A39-9B4199F8BFFF}" destId="{BAD1618F-6688-42A7-86C8-94CFD48B8FB7}" srcOrd="0" destOrd="0" presId="urn:microsoft.com/office/officeart/2005/8/layout/list1"/>
    <dgm:cxn modelId="{A4724FA9-495A-47DF-B4C1-4ADE13CD8F07}" type="presOf" srcId="{95474FC5-AE16-4EBE-8814-04C505F999E7}" destId="{44A0780B-2CBF-42C2-9672-96A285251AB7}" srcOrd="0" destOrd="0" presId="urn:microsoft.com/office/officeart/2005/8/layout/list1"/>
    <dgm:cxn modelId="{BAB0409A-08D4-41AE-BB31-C78C52BB1EC2}" type="presOf" srcId="{397FEC89-8455-44CF-A759-424CE1BAA70A}" destId="{8389CCA2-00F3-403A-9CDA-2BDA43A1A35F}" srcOrd="0" destOrd="0" presId="urn:microsoft.com/office/officeart/2005/8/layout/list1"/>
    <dgm:cxn modelId="{EB27A05A-4BFB-4C7F-961E-6CC6A7A0D03E}" type="presOf" srcId="{95474FC5-AE16-4EBE-8814-04C505F999E7}" destId="{6C7C7071-606A-427C-80F0-CCA15364F60E}" srcOrd="1" destOrd="0" presId="urn:microsoft.com/office/officeart/2005/8/layout/list1"/>
    <dgm:cxn modelId="{CE6C6646-2F24-4FA1-9D25-0FCB9C3DEE34}" type="presOf" srcId="{82216312-BF94-4781-B6FE-37BFFF880117}" destId="{795850E8-8D80-4CF4-9A09-3E7D67EF4BD7}" srcOrd="1" destOrd="0" presId="urn:microsoft.com/office/officeart/2005/8/layout/list1"/>
    <dgm:cxn modelId="{681B9236-073C-488F-82C3-284E53E85C8C}" srcId="{E90205F5-03D2-417B-BB03-11C53F606ACD}" destId="{82216312-BF94-4781-B6FE-37BFFF880117}" srcOrd="1" destOrd="0" parTransId="{2F803E91-394C-459A-9980-EBC50F389DED}" sibTransId="{572684D4-4C28-4DE2-897E-35B076135F92}"/>
    <dgm:cxn modelId="{F1EBA691-BEF5-46D7-994E-372C168B4384}" type="presOf" srcId="{2961AAEE-9C15-40E0-8A39-9B4199F8BFFF}" destId="{E5ADDCF0-1749-4648-B6C0-53462F399DD7}" srcOrd="1" destOrd="0" presId="urn:microsoft.com/office/officeart/2005/8/layout/list1"/>
    <dgm:cxn modelId="{C00372EA-7455-4743-B3D3-27AC78B08F0E}" type="presOf" srcId="{E90205F5-03D2-417B-BB03-11C53F606ACD}" destId="{BA64982C-4091-4124-889C-76D02B0C7E7F}" srcOrd="0" destOrd="0" presId="urn:microsoft.com/office/officeart/2005/8/layout/list1"/>
    <dgm:cxn modelId="{6D20D180-EADA-4A02-A22A-E4E89C92B95C}" srcId="{E90205F5-03D2-417B-BB03-11C53F606ACD}" destId="{2961AAEE-9C15-40E0-8A39-9B4199F8BFFF}" srcOrd="0" destOrd="0" parTransId="{C40D2888-1517-480C-950A-698BD3C12B1B}" sibTransId="{6CACDDB2-4676-4573-96B3-4046C8812C57}"/>
    <dgm:cxn modelId="{33780B79-8C16-4D46-A27A-56177D4BEC58}" srcId="{E90205F5-03D2-417B-BB03-11C53F606ACD}" destId="{95474FC5-AE16-4EBE-8814-04C505F999E7}" srcOrd="2" destOrd="0" parTransId="{AAB98E22-7E2B-4CB8-AFA2-9C2EE5A618D7}" sibTransId="{E45DFDD5-FDC2-49BF-B697-85C79840EB0E}"/>
    <dgm:cxn modelId="{38A77A12-A0DF-47CD-861F-CD3B35D18B7A}" type="presParOf" srcId="{BA64982C-4091-4124-889C-76D02B0C7E7F}" destId="{6E250962-68C1-405F-943F-17DAAFC8D849}" srcOrd="0" destOrd="0" presId="urn:microsoft.com/office/officeart/2005/8/layout/list1"/>
    <dgm:cxn modelId="{B8316280-7819-4BD6-92EE-B13854B58124}" type="presParOf" srcId="{6E250962-68C1-405F-943F-17DAAFC8D849}" destId="{BAD1618F-6688-42A7-86C8-94CFD48B8FB7}" srcOrd="0" destOrd="0" presId="urn:microsoft.com/office/officeart/2005/8/layout/list1"/>
    <dgm:cxn modelId="{0EFE514D-4F49-4ACC-916C-FC6CA89EAB0B}" type="presParOf" srcId="{6E250962-68C1-405F-943F-17DAAFC8D849}" destId="{E5ADDCF0-1749-4648-B6C0-53462F399DD7}" srcOrd="1" destOrd="0" presId="urn:microsoft.com/office/officeart/2005/8/layout/list1"/>
    <dgm:cxn modelId="{F707AC00-4FB9-435A-9114-DE4C28541091}" type="presParOf" srcId="{BA64982C-4091-4124-889C-76D02B0C7E7F}" destId="{812BAD64-94DD-4528-A25F-08B0D4070D66}" srcOrd="1" destOrd="0" presId="urn:microsoft.com/office/officeart/2005/8/layout/list1"/>
    <dgm:cxn modelId="{DCADD5B9-C1B3-486D-B07E-98039871C4C7}" type="presParOf" srcId="{BA64982C-4091-4124-889C-76D02B0C7E7F}" destId="{550AC17E-DA43-4FE3-8638-3836FC710B8F}" srcOrd="2" destOrd="0" presId="urn:microsoft.com/office/officeart/2005/8/layout/list1"/>
    <dgm:cxn modelId="{53C86BEC-8483-4C35-9F47-BC7654122094}" type="presParOf" srcId="{BA64982C-4091-4124-889C-76D02B0C7E7F}" destId="{5CBC4D30-5C61-4F7A-9652-ECFDC40338D8}" srcOrd="3" destOrd="0" presId="urn:microsoft.com/office/officeart/2005/8/layout/list1"/>
    <dgm:cxn modelId="{F20B6A85-5881-440B-BAF2-D0E08ACDBF54}" type="presParOf" srcId="{BA64982C-4091-4124-889C-76D02B0C7E7F}" destId="{E1BEE660-7606-4CC4-A7E3-9261FA3708AA}" srcOrd="4" destOrd="0" presId="urn:microsoft.com/office/officeart/2005/8/layout/list1"/>
    <dgm:cxn modelId="{EE5EED86-C4F5-43FC-BC06-EB5519A4E3CF}" type="presParOf" srcId="{E1BEE660-7606-4CC4-A7E3-9261FA3708AA}" destId="{3A65FED1-4C04-4607-8D0F-F4282334709D}" srcOrd="0" destOrd="0" presId="urn:microsoft.com/office/officeart/2005/8/layout/list1"/>
    <dgm:cxn modelId="{536A246B-1723-4E55-B77F-11309801C16D}" type="presParOf" srcId="{E1BEE660-7606-4CC4-A7E3-9261FA3708AA}" destId="{795850E8-8D80-4CF4-9A09-3E7D67EF4BD7}" srcOrd="1" destOrd="0" presId="urn:microsoft.com/office/officeart/2005/8/layout/list1"/>
    <dgm:cxn modelId="{4498A273-2892-4F15-A8DF-9EF068049927}" type="presParOf" srcId="{BA64982C-4091-4124-889C-76D02B0C7E7F}" destId="{0EAA0790-4C96-4459-A114-E70BFDB4F4F4}" srcOrd="5" destOrd="0" presId="urn:microsoft.com/office/officeart/2005/8/layout/list1"/>
    <dgm:cxn modelId="{EB01E41C-544D-4E34-B9F1-B30BC050037F}" type="presParOf" srcId="{BA64982C-4091-4124-889C-76D02B0C7E7F}" destId="{CE2F0F0B-9435-4E38-A10F-4660D6515429}" srcOrd="6" destOrd="0" presId="urn:microsoft.com/office/officeart/2005/8/layout/list1"/>
    <dgm:cxn modelId="{E2679AAF-8A03-4133-A701-56C4BFCF75FA}" type="presParOf" srcId="{BA64982C-4091-4124-889C-76D02B0C7E7F}" destId="{955910D4-E9CF-403B-9B13-E7AEFF15F808}" srcOrd="7" destOrd="0" presId="urn:microsoft.com/office/officeart/2005/8/layout/list1"/>
    <dgm:cxn modelId="{E549568F-C566-4FE8-B5B3-80289053C9D1}" type="presParOf" srcId="{BA64982C-4091-4124-889C-76D02B0C7E7F}" destId="{8BED96BB-7605-44B6-9906-85E8FCADDA95}" srcOrd="8" destOrd="0" presId="urn:microsoft.com/office/officeart/2005/8/layout/list1"/>
    <dgm:cxn modelId="{007A4788-9A2C-447D-A9EF-90074B91DD84}" type="presParOf" srcId="{8BED96BB-7605-44B6-9906-85E8FCADDA95}" destId="{44A0780B-2CBF-42C2-9672-96A285251AB7}" srcOrd="0" destOrd="0" presId="urn:microsoft.com/office/officeart/2005/8/layout/list1"/>
    <dgm:cxn modelId="{28BD8B18-F152-41CF-B9EE-2FA5A7E27BF3}" type="presParOf" srcId="{8BED96BB-7605-44B6-9906-85E8FCADDA95}" destId="{6C7C7071-606A-427C-80F0-CCA15364F60E}" srcOrd="1" destOrd="0" presId="urn:microsoft.com/office/officeart/2005/8/layout/list1"/>
    <dgm:cxn modelId="{D1BF6B1F-4B80-4221-ACD1-AE1CBAACE6AD}" type="presParOf" srcId="{BA64982C-4091-4124-889C-76D02B0C7E7F}" destId="{6F5DF4D4-D7F4-4AB4-AEB5-C61FCEE1D9C3}" srcOrd="9" destOrd="0" presId="urn:microsoft.com/office/officeart/2005/8/layout/list1"/>
    <dgm:cxn modelId="{080D3B12-645F-47D9-824C-09DF869F0C92}" type="presParOf" srcId="{BA64982C-4091-4124-889C-76D02B0C7E7F}" destId="{54AFF76F-56A3-428B-B8B3-406446D2B5AC}" srcOrd="10" destOrd="0" presId="urn:microsoft.com/office/officeart/2005/8/layout/list1"/>
    <dgm:cxn modelId="{92A28D34-7BA6-46E9-8335-9585D7D74D98}" type="presParOf" srcId="{BA64982C-4091-4124-889C-76D02B0C7E7F}" destId="{2D372C61-BBE7-4DC3-9143-56970CCE5EEA}" srcOrd="11" destOrd="0" presId="urn:microsoft.com/office/officeart/2005/8/layout/list1"/>
    <dgm:cxn modelId="{F90AF8BD-A864-4DBC-8B7C-4D7CF105DE0A}" type="presParOf" srcId="{BA64982C-4091-4124-889C-76D02B0C7E7F}" destId="{2644D300-D16E-47AC-B285-774F230F02AF}" srcOrd="12" destOrd="0" presId="urn:microsoft.com/office/officeart/2005/8/layout/list1"/>
    <dgm:cxn modelId="{97CBAA15-BBF4-4455-92F5-89629092EE1B}" type="presParOf" srcId="{2644D300-D16E-47AC-B285-774F230F02AF}" destId="{8389CCA2-00F3-403A-9CDA-2BDA43A1A35F}" srcOrd="0" destOrd="0" presId="urn:microsoft.com/office/officeart/2005/8/layout/list1"/>
    <dgm:cxn modelId="{D682CEA3-8F5E-4C7D-AE4B-374E5A6B4F69}" type="presParOf" srcId="{2644D300-D16E-47AC-B285-774F230F02AF}" destId="{C71513FD-7107-46F5-9A36-838E8A47D0FA}" srcOrd="1" destOrd="0" presId="urn:microsoft.com/office/officeart/2005/8/layout/list1"/>
    <dgm:cxn modelId="{FA8D3D82-2365-411B-BA61-788EA0DED357}" type="presParOf" srcId="{BA64982C-4091-4124-889C-76D02B0C7E7F}" destId="{6912C4D5-3BFE-4874-8478-26E7B8071127}" srcOrd="13" destOrd="0" presId="urn:microsoft.com/office/officeart/2005/8/layout/list1"/>
    <dgm:cxn modelId="{7FC7F5A0-EBBA-4BFD-B59D-23052AD1E15E}" type="presParOf" srcId="{BA64982C-4091-4124-889C-76D02B0C7E7F}" destId="{2A888F0C-6E4D-487F-80B0-1A46C0E671FD}"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64B996-59B5-4BD9-B308-3A25794FED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16B0BF-4257-4F5D-8DA7-69B60739A1E0}">
      <dgm:prSet phldrT="[Text]"/>
      <dgm:spPr/>
      <dgm:t>
        <a:bodyPr/>
        <a:lstStyle/>
        <a:p>
          <a:r>
            <a:rPr lang="en-US" i="1" dirty="0"/>
            <a:t>Medical Policies</a:t>
          </a:r>
          <a:endParaRPr lang="en-US" dirty="0"/>
        </a:p>
      </dgm:t>
    </dgm:pt>
    <dgm:pt modelId="{4DE549A7-5E69-4637-B592-7F1B994D7AA4}" type="parTrans" cxnId="{DF83F788-6798-4AA9-A70C-9361F6FCE2A9}">
      <dgm:prSet/>
      <dgm:spPr/>
      <dgm:t>
        <a:bodyPr/>
        <a:lstStyle/>
        <a:p>
          <a:endParaRPr lang="en-US"/>
        </a:p>
      </dgm:t>
    </dgm:pt>
    <dgm:pt modelId="{ED843E7D-96DF-46F9-BAAB-98B5E23FBE96}" type="sibTrans" cxnId="{DF83F788-6798-4AA9-A70C-9361F6FCE2A9}">
      <dgm:prSet/>
      <dgm:spPr/>
      <dgm:t>
        <a:bodyPr/>
        <a:lstStyle/>
        <a:p>
          <a:endParaRPr lang="en-US"/>
        </a:p>
      </dgm:t>
    </dgm:pt>
    <dgm:pt modelId="{6C48E5C2-6F3A-4CB3-9D85-8C4DFB9D6483}">
      <dgm:prSet/>
      <dgm:spPr/>
      <dgm:t>
        <a:bodyPr/>
        <a:lstStyle/>
        <a:p>
          <a:r>
            <a:rPr lang="en-US" i="1" dirty="0"/>
            <a:t>Clinical Utilization Management Guidelines</a:t>
          </a:r>
        </a:p>
      </dgm:t>
    </dgm:pt>
    <dgm:pt modelId="{982C76D1-0F6E-4FFF-AE23-EE1C6A404A01}" type="parTrans" cxnId="{DF1C3303-1BD9-4F60-8D36-43B3AE8168DC}">
      <dgm:prSet/>
      <dgm:spPr/>
      <dgm:t>
        <a:bodyPr/>
        <a:lstStyle/>
        <a:p>
          <a:endParaRPr lang="en-US"/>
        </a:p>
      </dgm:t>
    </dgm:pt>
    <dgm:pt modelId="{EDA1965A-94AE-4A72-BBF2-7F117B463023}" type="sibTrans" cxnId="{DF1C3303-1BD9-4F60-8D36-43B3AE8168DC}">
      <dgm:prSet/>
      <dgm:spPr/>
      <dgm:t>
        <a:bodyPr/>
        <a:lstStyle/>
        <a:p>
          <a:endParaRPr lang="en-US"/>
        </a:p>
      </dgm:t>
    </dgm:pt>
    <dgm:pt modelId="{BAE55EE7-BEFE-4949-8901-B0791D02CEC9}">
      <dgm:prSet/>
      <dgm:spPr/>
      <dgm:t>
        <a:bodyPr/>
        <a:lstStyle/>
        <a:p>
          <a:r>
            <a:rPr lang="en-US" dirty="0"/>
            <a:t>Prior authorization submission</a:t>
          </a:r>
        </a:p>
      </dgm:t>
    </dgm:pt>
    <dgm:pt modelId="{D428F776-7E8A-4C7D-B321-CDB3064DABA6}" type="parTrans" cxnId="{C5303DE8-4E8D-49D5-8456-196C6E814913}">
      <dgm:prSet/>
      <dgm:spPr/>
      <dgm:t>
        <a:bodyPr/>
        <a:lstStyle/>
        <a:p>
          <a:endParaRPr lang="en-US"/>
        </a:p>
      </dgm:t>
    </dgm:pt>
    <dgm:pt modelId="{785AAF0C-D320-4B7A-B0EA-AA6DF865D071}" type="sibTrans" cxnId="{C5303DE8-4E8D-49D5-8456-196C6E814913}">
      <dgm:prSet/>
      <dgm:spPr/>
      <dgm:t>
        <a:bodyPr/>
        <a:lstStyle/>
        <a:p>
          <a:endParaRPr lang="en-US"/>
        </a:p>
      </dgm:t>
    </dgm:pt>
    <dgm:pt modelId="{79D9D9DB-4237-4266-B664-879B1DFA381F}" type="pres">
      <dgm:prSet presAssocID="{3A64B996-59B5-4BD9-B308-3A25794FEDD1}" presName="linear" presStyleCnt="0">
        <dgm:presLayoutVars>
          <dgm:dir/>
          <dgm:animLvl val="lvl"/>
          <dgm:resizeHandles val="exact"/>
        </dgm:presLayoutVars>
      </dgm:prSet>
      <dgm:spPr/>
      <dgm:t>
        <a:bodyPr/>
        <a:lstStyle/>
        <a:p>
          <a:endParaRPr lang="en-US"/>
        </a:p>
      </dgm:t>
    </dgm:pt>
    <dgm:pt modelId="{92495E25-A891-46E3-9D5A-97D8B962418D}" type="pres">
      <dgm:prSet presAssocID="{A816B0BF-4257-4F5D-8DA7-69B60739A1E0}" presName="parentLin" presStyleCnt="0"/>
      <dgm:spPr/>
    </dgm:pt>
    <dgm:pt modelId="{907E3F27-2A49-421A-B8B4-7FC2D2F19EFB}" type="pres">
      <dgm:prSet presAssocID="{A816B0BF-4257-4F5D-8DA7-69B60739A1E0}" presName="parentLeftMargin" presStyleLbl="node1" presStyleIdx="0" presStyleCnt="3"/>
      <dgm:spPr/>
      <dgm:t>
        <a:bodyPr/>
        <a:lstStyle/>
        <a:p>
          <a:endParaRPr lang="en-US"/>
        </a:p>
      </dgm:t>
    </dgm:pt>
    <dgm:pt modelId="{06649A77-88DB-4EA6-8625-18F6A4FF0BA5}" type="pres">
      <dgm:prSet presAssocID="{A816B0BF-4257-4F5D-8DA7-69B60739A1E0}" presName="parentText" presStyleLbl="node1" presStyleIdx="0" presStyleCnt="3">
        <dgm:presLayoutVars>
          <dgm:chMax val="0"/>
          <dgm:bulletEnabled val="1"/>
        </dgm:presLayoutVars>
      </dgm:prSet>
      <dgm:spPr/>
      <dgm:t>
        <a:bodyPr/>
        <a:lstStyle/>
        <a:p>
          <a:endParaRPr lang="en-US"/>
        </a:p>
      </dgm:t>
    </dgm:pt>
    <dgm:pt modelId="{D3E75137-CC5F-4044-B290-C1F5AE08013C}" type="pres">
      <dgm:prSet presAssocID="{A816B0BF-4257-4F5D-8DA7-69B60739A1E0}" presName="negativeSpace" presStyleCnt="0"/>
      <dgm:spPr/>
    </dgm:pt>
    <dgm:pt modelId="{8FC24AFA-BE80-4D32-9154-7B7ADF1BBACB}" type="pres">
      <dgm:prSet presAssocID="{A816B0BF-4257-4F5D-8DA7-69B60739A1E0}" presName="childText" presStyleLbl="conFgAcc1" presStyleIdx="0" presStyleCnt="3">
        <dgm:presLayoutVars>
          <dgm:bulletEnabled val="1"/>
        </dgm:presLayoutVars>
      </dgm:prSet>
      <dgm:spPr/>
    </dgm:pt>
    <dgm:pt modelId="{ED8AD89B-D303-4587-9C34-CCFCDA3B456E}" type="pres">
      <dgm:prSet presAssocID="{ED843E7D-96DF-46F9-BAAB-98B5E23FBE96}" presName="spaceBetweenRectangles" presStyleCnt="0"/>
      <dgm:spPr/>
    </dgm:pt>
    <dgm:pt modelId="{0D2CDB51-EFC4-42D7-8CDA-70BED3514AAF}" type="pres">
      <dgm:prSet presAssocID="{6C48E5C2-6F3A-4CB3-9D85-8C4DFB9D6483}" presName="parentLin" presStyleCnt="0"/>
      <dgm:spPr/>
    </dgm:pt>
    <dgm:pt modelId="{108DEF13-AE5B-4085-917A-F20D7DB4A479}" type="pres">
      <dgm:prSet presAssocID="{6C48E5C2-6F3A-4CB3-9D85-8C4DFB9D6483}" presName="parentLeftMargin" presStyleLbl="node1" presStyleIdx="0" presStyleCnt="3"/>
      <dgm:spPr/>
      <dgm:t>
        <a:bodyPr/>
        <a:lstStyle/>
        <a:p>
          <a:endParaRPr lang="en-US"/>
        </a:p>
      </dgm:t>
    </dgm:pt>
    <dgm:pt modelId="{9E668E41-63E7-4890-A628-1CCCF924B157}" type="pres">
      <dgm:prSet presAssocID="{6C48E5C2-6F3A-4CB3-9D85-8C4DFB9D6483}" presName="parentText" presStyleLbl="node1" presStyleIdx="1" presStyleCnt="3" custScaleY="122086">
        <dgm:presLayoutVars>
          <dgm:chMax val="0"/>
          <dgm:bulletEnabled val="1"/>
        </dgm:presLayoutVars>
      </dgm:prSet>
      <dgm:spPr/>
      <dgm:t>
        <a:bodyPr/>
        <a:lstStyle/>
        <a:p>
          <a:endParaRPr lang="en-US"/>
        </a:p>
      </dgm:t>
    </dgm:pt>
    <dgm:pt modelId="{17439EC0-59B0-4752-A825-7F17B8098433}" type="pres">
      <dgm:prSet presAssocID="{6C48E5C2-6F3A-4CB3-9D85-8C4DFB9D6483}" presName="negativeSpace" presStyleCnt="0"/>
      <dgm:spPr/>
    </dgm:pt>
    <dgm:pt modelId="{8E4F215C-BBF2-4863-B44C-2C3D1BE7D42A}" type="pres">
      <dgm:prSet presAssocID="{6C48E5C2-6F3A-4CB3-9D85-8C4DFB9D6483}" presName="childText" presStyleLbl="conFgAcc1" presStyleIdx="1" presStyleCnt="3">
        <dgm:presLayoutVars>
          <dgm:bulletEnabled val="1"/>
        </dgm:presLayoutVars>
      </dgm:prSet>
      <dgm:spPr/>
    </dgm:pt>
    <dgm:pt modelId="{E292E2EA-D028-4228-B42E-CE70C7F12767}" type="pres">
      <dgm:prSet presAssocID="{EDA1965A-94AE-4A72-BBF2-7F117B463023}" presName="spaceBetweenRectangles" presStyleCnt="0"/>
      <dgm:spPr/>
    </dgm:pt>
    <dgm:pt modelId="{643E8C87-13D4-4FA2-841F-310D4E79E59C}" type="pres">
      <dgm:prSet presAssocID="{BAE55EE7-BEFE-4949-8901-B0791D02CEC9}" presName="parentLin" presStyleCnt="0"/>
      <dgm:spPr/>
    </dgm:pt>
    <dgm:pt modelId="{40CF6974-1774-4EC3-A7C7-081280B48E3B}" type="pres">
      <dgm:prSet presAssocID="{BAE55EE7-BEFE-4949-8901-B0791D02CEC9}" presName="parentLeftMargin" presStyleLbl="node1" presStyleIdx="1" presStyleCnt="3"/>
      <dgm:spPr/>
      <dgm:t>
        <a:bodyPr/>
        <a:lstStyle/>
        <a:p>
          <a:endParaRPr lang="en-US"/>
        </a:p>
      </dgm:t>
    </dgm:pt>
    <dgm:pt modelId="{572F9A6A-DF7D-4FEE-8696-7623DA08B05B}" type="pres">
      <dgm:prSet presAssocID="{BAE55EE7-BEFE-4949-8901-B0791D02CEC9}" presName="parentText" presStyleLbl="node1" presStyleIdx="2" presStyleCnt="3">
        <dgm:presLayoutVars>
          <dgm:chMax val="0"/>
          <dgm:bulletEnabled val="1"/>
        </dgm:presLayoutVars>
      </dgm:prSet>
      <dgm:spPr/>
      <dgm:t>
        <a:bodyPr/>
        <a:lstStyle/>
        <a:p>
          <a:endParaRPr lang="en-US"/>
        </a:p>
      </dgm:t>
    </dgm:pt>
    <dgm:pt modelId="{358A9D0F-FF13-4C56-8A38-F7930906DC90}" type="pres">
      <dgm:prSet presAssocID="{BAE55EE7-BEFE-4949-8901-B0791D02CEC9}" presName="negativeSpace" presStyleCnt="0"/>
      <dgm:spPr/>
    </dgm:pt>
    <dgm:pt modelId="{FE1CB291-31F2-4C2C-9E73-4BE0893E1A99}" type="pres">
      <dgm:prSet presAssocID="{BAE55EE7-BEFE-4949-8901-B0791D02CEC9}" presName="childText" presStyleLbl="conFgAcc1" presStyleIdx="2" presStyleCnt="3">
        <dgm:presLayoutVars>
          <dgm:bulletEnabled val="1"/>
        </dgm:presLayoutVars>
      </dgm:prSet>
      <dgm:spPr/>
    </dgm:pt>
  </dgm:ptLst>
  <dgm:cxnLst>
    <dgm:cxn modelId="{CBCE20B6-94F9-4BEB-BDAB-F7294C122277}" type="presOf" srcId="{A816B0BF-4257-4F5D-8DA7-69B60739A1E0}" destId="{907E3F27-2A49-421A-B8B4-7FC2D2F19EFB}" srcOrd="0" destOrd="0" presId="urn:microsoft.com/office/officeart/2005/8/layout/list1"/>
    <dgm:cxn modelId="{DA329B0D-B0F0-4459-B99E-2AC49EA2DF37}" type="presOf" srcId="{6C48E5C2-6F3A-4CB3-9D85-8C4DFB9D6483}" destId="{108DEF13-AE5B-4085-917A-F20D7DB4A479}" srcOrd="0" destOrd="0" presId="urn:microsoft.com/office/officeart/2005/8/layout/list1"/>
    <dgm:cxn modelId="{2843FF61-D763-44D1-8533-371A1D40A7C6}" type="presOf" srcId="{A816B0BF-4257-4F5D-8DA7-69B60739A1E0}" destId="{06649A77-88DB-4EA6-8625-18F6A4FF0BA5}" srcOrd="1" destOrd="0" presId="urn:microsoft.com/office/officeart/2005/8/layout/list1"/>
    <dgm:cxn modelId="{12F49AD8-7D05-459D-B914-F02F1DB7AC09}" type="presOf" srcId="{3A64B996-59B5-4BD9-B308-3A25794FEDD1}" destId="{79D9D9DB-4237-4266-B664-879B1DFA381F}" srcOrd="0" destOrd="0" presId="urn:microsoft.com/office/officeart/2005/8/layout/list1"/>
    <dgm:cxn modelId="{C5303DE8-4E8D-49D5-8456-196C6E814913}" srcId="{3A64B996-59B5-4BD9-B308-3A25794FEDD1}" destId="{BAE55EE7-BEFE-4949-8901-B0791D02CEC9}" srcOrd="2" destOrd="0" parTransId="{D428F776-7E8A-4C7D-B321-CDB3064DABA6}" sibTransId="{785AAF0C-D320-4B7A-B0EA-AA6DF865D071}"/>
    <dgm:cxn modelId="{DF83F788-6798-4AA9-A70C-9361F6FCE2A9}" srcId="{3A64B996-59B5-4BD9-B308-3A25794FEDD1}" destId="{A816B0BF-4257-4F5D-8DA7-69B60739A1E0}" srcOrd="0" destOrd="0" parTransId="{4DE549A7-5E69-4637-B592-7F1B994D7AA4}" sibTransId="{ED843E7D-96DF-46F9-BAAB-98B5E23FBE96}"/>
    <dgm:cxn modelId="{F7BC1F38-707E-4E6B-BC66-A7B248616CA7}" type="presOf" srcId="{BAE55EE7-BEFE-4949-8901-B0791D02CEC9}" destId="{572F9A6A-DF7D-4FEE-8696-7623DA08B05B}" srcOrd="1" destOrd="0" presId="urn:microsoft.com/office/officeart/2005/8/layout/list1"/>
    <dgm:cxn modelId="{9188FECB-C0B2-402B-B8DF-3915C07E8D8F}" type="presOf" srcId="{BAE55EE7-BEFE-4949-8901-B0791D02CEC9}" destId="{40CF6974-1774-4EC3-A7C7-081280B48E3B}" srcOrd="0" destOrd="0" presId="urn:microsoft.com/office/officeart/2005/8/layout/list1"/>
    <dgm:cxn modelId="{DF1C3303-1BD9-4F60-8D36-43B3AE8168DC}" srcId="{3A64B996-59B5-4BD9-B308-3A25794FEDD1}" destId="{6C48E5C2-6F3A-4CB3-9D85-8C4DFB9D6483}" srcOrd="1" destOrd="0" parTransId="{982C76D1-0F6E-4FFF-AE23-EE1C6A404A01}" sibTransId="{EDA1965A-94AE-4A72-BBF2-7F117B463023}"/>
    <dgm:cxn modelId="{56FD6555-4C11-41E2-8933-471AEAFA3DC9}" type="presOf" srcId="{6C48E5C2-6F3A-4CB3-9D85-8C4DFB9D6483}" destId="{9E668E41-63E7-4890-A628-1CCCF924B157}" srcOrd="1" destOrd="0" presId="urn:microsoft.com/office/officeart/2005/8/layout/list1"/>
    <dgm:cxn modelId="{D3E9F53F-9D8C-4B14-B1DE-4E5FC8480212}" type="presParOf" srcId="{79D9D9DB-4237-4266-B664-879B1DFA381F}" destId="{92495E25-A891-46E3-9D5A-97D8B962418D}" srcOrd="0" destOrd="0" presId="urn:microsoft.com/office/officeart/2005/8/layout/list1"/>
    <dgm:cxn modelId="{8D5E7CBD-C408-469F-B78D-79471A08A4FE}" type="presParOf" srcId="{92495E25-A891-46E3-9D5A-97D8B962418D}" destId="{907E3F27-2A49-421A-B8B4-7FC2D2F19EFB}" srcOrd="0" destOrd="0" presId="urn:microsoft.com/office/officeart/2005/8/layout/list1"/>
    <dgm:cxn modelId="{95577E99-0DD6-4E54-B08D-919B71EB04C1}" type="presParOf" srcId="{92495E25-A891-46E3-9D5A-97D8B962418D}" destId="{06649A77-88DB-4EA6-8625-18F6A4FF0BA5}" srcOrd="1" destOrd="0" presId="urn:microsoft.com/office/officeart/2005/8/layout/list1"/>
    <dgm:cxn modelId="{C53D2807-D019-40A2-BA5B-946D4FFCA040}" type="presParOf" srcId="{79D9D9DB-4237-4266-B664-879B1DFA381F}" destId="{D3E75137-CC5F-4044-B290-C1F5AE08013C}" srcOrd="1" destOrd="0" presId="urn:microsoft.com/office/officeart/2005/8/layout/list1"/>
    <dgm:cxn modelId="{0C03B676-3815-4888-BD8E-76657F6BF468}" type="presParOf" srcId="{79D9D9DB-4237-4266-B664-879B1DFA381F}" destId="{8FC24AFA-BE80-4D32-9154-7B7ADF1BBACB}" srcOrd="2" destOrd="0" presId="urn:microsoft.com/office/officeart/2005/8/layout/list1"/>
    <dgm:cxn modelId="{1558B870-3C76-4D38-A06C-D587B9CAB372}" type="presParOf" srcId="{79D9D9DB-4237-4266-B664-879B1DFA381F}" destId="{ED8AD89B-D303-4587-9C34-CCFCDA3B456E}" srcOrd="3" destOrd="0" presId="urn:microsoft.com/office/officeart/2005/8/layout/list1"/>
    <dgm:cxn modelId="{DAEF8C11-95E3-4D2A-A4DF-AA5BCCA8F3C6}" type="presParOf" srcId="{79D9D9DB-4237-4266-B664-879B1DFA381F}" destId="{0D2CDB51-EFC4-42D7-8CDA-70BED3514AAF}" srcOrd="4" destOrd="0" presId="urn:microsoft.com/office/officeart/2005/8/layout/list1"/>
    <dgm:cxn modelId="{EB8C024C-D6F2-4BED-90E3-0A179AF88468}" type="presParOf" srcId="{0D2CDB51-EFC4-42D7-8CDA-70BED3514AAF}" destId="{108DEF13-AE5B-4085-917A-F20D7DB4A479}" srcOrd="0" destOrd="0" presId="urn:microsoft.com/office/officeart/2005/8/layout/list1"/>
    <dgm:cxn modelId="{05E21543-1B09-42AC-B7FC-A9F9767F2071}" type="presParOf" srcId="{0D2CDB51-EFC4-42D7-8CDA-70BED3514AAF}" destId="{9E668E41-63E7-4890-A628-1CCCF924B157}" srcOrd="1" destOrd="0" presId="urn:microsoft.com/office/officeart/2005/8/layout/list1"/>
    <dgm:cxn modelId="{FAC13CB7-F8B0-4AE9-9743-DDC09967D736}" type="presParOf" srcId="{79D9D9DB-4237-4266-B664-879B1DFA381F}" destId="{17439EC0-59B0-4752-A825-7F17B8098433}" srcOrd="5" destOrd="0" presId="urn:microsoft.com/office/officeart/2005/8/layout/list1"/>
    <dgm:cxn modelId="{7E4688AF-A841-47F3-9B7B-312F0331236B}" type="presParOf" srcId="{79D9D9DB-4237-4266-B664-879B1DFA381F}" destId="{8E4F215C-BBF2-4863-B44C-2C3D1BE7D42A}" srcOrd="6" destOrd="0" presId="urn:microsoft.com/office/officeart/2005/8/layout/list1"/>
    <dgm:cxn modelId="{FC535B5C-25F5-4BB4-897B-1AF124A741C2}" type="presParOf" srcId="{79D9D9DB-4237-4266-B664-879B1DFA381F}" destId="{E292E2EA-D028-4228-B42E-CE70C7F12767}" srcOrd="7" destOrd="0" presId="urn:microsoft.com/office/officeart/2005/8/layout/list1"/>
    <dgm:cxn modelId="{C0238ACF-922E-4245-AED3-A680A587D492}" type="presParOf" srcId="{79D9D9DB-4237-4266-B664-879B1DFA381F}" destId="{643E8C87-13D4-4FA2-841F-310D4E79E59C}" srcOrd="8" destOrd="0" presId="urn:microsoft.com/office/officeart/2005/8/layout/list1"/>
    <dgm:cxn modelId="{8D9DE306-E5BA-4AC7-A381-196174AD26DA}" type="presParOf" srcId="{643E8C87-13D4-4FA2-841F-310D4E79E59C}" destId="{40CF6974-1774-4EC3-A7C7-081280B48E3B}" srcOrd="0" destOrd="0" presId="urn:microsoft.com/office/officeart/2005/8/layout/list1"/>
    <dgm:cxn modelId="{9D5EA6A5-8A5C-433E-9512-DA86532FD3ED}" type="presParOf" srcId="{643E8C87-13D4-4FA2-841F-310D4E79E59C}" destId="{572F9A6A-DF7D-4FEE-8696-7623DA08B05B}" srcOrd="1" destOrd="0" presId="urn:microsoft.com/office/officeart/2005/8/layout/list1"/>
    <dgm:cxn modelId="{A13630DF-BC35-4BA1-B2B9-1F0582E7B9A2}" type="presParOf" srcId="{79D9D9DB-4237-4266-B664-879B1DFA381F}" destId="{358A9D0F-FF13-4C56-8A38-F7930906DC90}" srcOrd="9" destOrd="0" presId="urn:microsoft.com/office/officeart/2005/8/layout/list1"/>
    <dgm:cxn modelId="{21CE4C28-C3EF-4F60-A03B-A95A25FE3A62}" type="presParOf" srcId="{79D9D9DB-4237-4266-B664-879B1DFA381F}" destId="{FE1CB291-31F2-4C2C-9E73-4BE0893E1A99}"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64B996-59B5-4BD9-B308-3A25794FEDD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F346AAC-E12C-41BA-9680-CB97CA66B356}">
      <dgm:prSet/>
      <dgm:spPr/>
      <dgm:t>
        <a:bodyPr/>
        <a:lstStyle/>
        <a:p>
          <a:r>
            <a:rPr lang="en-US" dirty="0"/>
            <a:t>Checking authorization status</a:t>
          </a:r>
        </a:p>
      </dgm:t>
    </dgm:pt>
    <dgm:pt modelId="{5B64C4E9-F062-442B-A411-FBE9DC6C36A7}" type="parTrans" cxnId="{11088FC4-DA8A-4E02-A5A4-ED3742D62C1F}">
      <dgm:prSet/>
      <dgm:spPr/>
      <dgm:t>
        <a:bodyPr/>
        <a:lstStyle/>
        <a:p>
          <a:endParaRPr lang="en-US"/>
        </a:p>
      </dgm:t>
    </dgm:pt>
    <dgm:pt modelId="{915010B5-88DE-496F-8CDA-41127FBDCC44}" type="sibTrans" cxnId="{11088FC4-DA8A-4E02-A5A4-ED3742D62C1F}">
      <dgm:prSet/>
      <dgm:spPr/>
      <dgm:t>
        <a:bodyPr/>
        <a:lstStyle/>
        <a:p>
          <a:endParaRPr lang="en-US"/>
        </a:p>
      </dgm:t>
    </dgm:pt>
    <dgm:pt modelId="{00BE8590-7591-4FA7-AF03-A2C7544ED1E6}">
      <dgm:prSet/>
      <dgm:spPr/>
      <dgm:t>
        <a:bodyPr/>
        <a:lstStyle/>
        <a:p>
          <a:r>
            <a:rPr lang="en-US" dirty="0"/>
            <a:t>Prior authorization lookup tool</a:t>
          </a:r>
        </a:p>
      </dgm:t>
    </dgm:pt>
    <dgm:pt modelId="{7F2C990B-ABFE-4973-B67B-F625B888B255}" type="parTrans" cxnId="{25975FB2-98BC-44A2-B003-62EB87E033E1}">
      <dgm:prSet/>
      <dgm:spPr/>
      <dgm:t>
        <a:bodyPr/>
        <a:lstStyle/>
        <a:p>
          <a:endParaRPr lang="en-US"/>
        </a:p>
      </dgm:t>
    </dgm:pt>
    <dgm:pt modelId="{37F82AF1-92BD-4C6B-A584-B1CCE029D55C}" type="sibTrans" cxnId="{25975FB2-98BC-44A2-B003-62EB87E033E1}">
      <dgm:prSet/>
      <dgm:spPr/>
      <dgm:t>
        <a:bodyPr/>
        <a:lstStyle/>
        <a:p>
          <a:endParaRPr lang="en-US"/>
        </a:p>
      </dgm:t>
    </dgm:pt>
    <dgm:pt modelId="{3B97D074-88F0-4038-8DC9-33752EB6B732}">
      <dgm:prSet/>
      <dgm:spPr/>
      <dgm:t>
        <a:bodyPr/>
        <a:lstStyle/>
        <a:p>
          <a:r>
            <a:rPr lang="en-US" dirty="0"/>
            <a:t>Authorization review time frames</a:t>
          </a:r>
        </a:p>
      </dgm:t>
    </dgm:pt>
    <dgm:pt modelId="{0BAF3B87-DC58-49AC-ADDD-1C385DD95D2C}" type="parTrans" cxnId="{521CE890-922B-4385-88E6-1367083406B5}">
      <dgm:prSet/>
      <dgm:spPr/>
      <dgm:t>
        <a:bodyPr/>
        <a:lstStyle/>
        <a:p>
          <a:endParaRPr lang="en-US"/>
        </a:p>
      </dgm:t>
    </dgm:pt>
    <dgm:pt modelId="{6A715113-85D1-452C-A0F9-EF11FE600A4E}" type="sibTrans" cxnId="{521CE890-922B-4385-88E6-1367083406B5}">
      <dgm:prSet/>
      <dgm:spPr/>
      <dgm:t>
        <a:bodyPr/>
        <a:lstStyle/>
        <a:p>
          <a:endParaRPr lang="en-US"/>
        </a:p>
      </dgm:t>
    </dgm:pt>
    <dgm:pt modelId="{E1FDFAEA-7A0E-4B5B-84D2-78856028E75C}">
      <dgm:prSet/>
      <dgm:spPr/>
      <dgm:t>
        <a:bodyPr/>
        <a:lstStyle/>
        <a:p>
          <a:r>
            <a:rPr lang="en-US" dirty="0"/>
            <a:t>Peer-to-peer consultations</a:t>
          </a:r>
          <a:endParaRPr lang="en-US" strike="sngStrike" dirty="0">
            <a:solidFill>
              <a:srgbClr val="FF0000"/>
            </a:solidFill>
          </a:endParaRPr>
        </a:p>
      </dgm:t>
    </dgm:pt>
    <dgm:pt modelId="{6AF20736-10EB-4FA6-9B47-D46B914701D0}" type="parTrans" cxnId="{A5AED073-4505-4CB0-ADBB-EACD9EEEF7B5}">
      <dgm:prSet/>
      <dgm:spPr/>
      <dgm:t>
        <a:bodyPr/>
        <a:lstStyle/>
        <a:p>
          <a:endParaRPr lang="en-US"/>
        </a:p>
      </dgm:t>
    </dgm:pt>
    <dgm:pt modelId="{7A4CAA33-9752-457B-B01F-DECEA04DDD23}" type="sibTrans" cxnId="{A5AED073-4505-4CB0-ADBB-EACD9EEEF7B5}">
      <dgm:prSet/>
      <dgm:spPr/>
      <dgm:t>
        <a:bodyPr/>
        <a:lstStyle/>
        <a:p>
          <a:endParaRPr lang="en-US"/>
        </a:p>
      </dgm:t>
    </dgm:pt>
    <dgm:pt modelId="{79D9D9DB-4237-4266-B664-879B1DFA381F}" type="pres">
      <dgm:prSet presAssocID="{3A64B996-59B5-4BD9-B308-3A25794FEDD1}" presName="linear" presStyleCnt="0">
        <dgm:presLayoutVars>
          <dgm:dir/>
          <dgm:animLvl val="lvl"/>
          <dgm:resizeHandles val="exact"/>
        </dgm:presLayoutVars>
      </dgm:prSet>
      <dgm:spPr/>
      <dgm:t>
        <a:bodyPr/>
        <a:lstStyle/>
        <a:p>
          <a:endParaRPr lang="en-US"/>
        </a:p>
      </dgm:t>
    </dgm:pt>
    <dgm:pt modelId="{E3774134-6D11-4560-865A-40A7AAFBF928}" type="pres">
      <dgm:prSet presAssocID="{6F346AAC-E12C-41BA-9680-CB97CA66B356}" presName="parentLin" presStyleCnt="0"/>
      <dgm:spPr/>
    </dgm:pt>
    <dgm:pt modelId="{3025EE72-75BB-4B60-9607-C1A63F29B2C1}" type="pres">
      <dgm:prSet presAssocID="{6F346AAC-E12C-41BA-9680-CB97CA66B356}" presName="parentLeftMargin" presStyleLbl="node1" presStyleIdx="0" presStyleCnt="4"/>
      <dgm:spPr/>
      <dgm:t>
        <a:bodyPr/>
        <a:lstStyle/>
        <a:p>
          <a:endParaRPr lang="en-US"/>
        </a:p>
      </dgm:t>
    </dgm:pt>
    <dgm:pt modelId="{787DF2DC-09E4-4DD6-B698-40391211B91D}" type="pres">
      <dgm:prSet presAssocID="{6F346AAC-E12C-41BA-9680-CB97CA66B356}" presName="parentText" presStyleLbl="node1" presStyleIdx="0" presStyleCnt="4">
        <dgm:presLayoutVars>
          <dgm:chMax val="0"/>
          <dgm:bulletEnabled val="1"/>
        </dgm:presLayoutVars>
      </dgm:prSet>
      <dgm:spPr/>
      <dgm:t>
        <a:bodyPr/>
        <a:lstStyle/>
        <a:p>
          <a:endParaRPr lang="en-US"/>
        </a:p>
      </dgm:t>
    </dgm:pt>
    <dgm:pt modelId="{A5E24C39-8357-443D-A2FE-FB80F472E290}" type="pres">
      <dgm:prSet presAssocID="{6F346AAC-E12C-41BA-9680-CB97CA66B356}" presName="negativeSpace" presStyleCnt="0"/>
      <dgm:spPr/>
    </dgm:pt>
    <dgm:pt modelId="{8230CCC8-11CE-4A72-B938-76A333566F55}" type="pres">
      <dgm:prSet presAssocID="{6F346AAC-E12C-41BA-9680-CB97CA66B356}" presName="childText" presStyleLbl="conFgAcc1" presStyleIdx="0" presStyleCnt="4">
        <dgm:presLayoutVars>
          <dgm:bulletEnabled val="1"/>
        </dgm:presLayoutVars>
      </dgm:prSet>
      <dgm:spPr/>
    </dgm:pt>
    <dgm:pt modelId="{0357387A-B9DA-4863-9014-707B9A10CB11}" type="pres">
      <dgm:prSet presAssocID="{915010B5-88DE-496F-8CDA-41127FBDCC44}" presName="spaceBetweenRectangles" presStyleCnt="0"/>
      <dgm:spPr/>
    </dgm:pt>
    <dgm:pt modelId="{2AFB325E-962A-42FB-B9EF-38A3E0DE1E60}" type="pres">
      <dgm:prSet presAssocID="{00BE8590-7591-4FA7-AF03-A2C7544ED1E6}" presName="parentLin" presStyleCnt="0"/>
      <dgm:spPr/>
    </dgm:pt>
    <dgm:pt modelId="{DA39DB9D-DDF9-492D-9797-E0B1F257C022}" type="pres">
      <dgm:prSet presAssocID="{00BE8590-7591-4FA7-AF03-A2C7544ED1E6}" presName="parentLeftMargin" presStyleLbl="node1" presStyleIdx="0" presStyleCnt="4"/>
      <dgm:spPr/>
      <dgm:t>
        <a:bodyPr/>
        <a:lstStyle/>
        <a:p>
          <a:endParaRPr lang="en-US"/>
        </a:p>
      </dgm:t>
    </dgm:pt>
    <dgm:pt modelId="{EC137271-28C2-4DA7-95E9-FC1C389F6C59}" type="pres">
      <dgm:prSet presAssocID="{00BE8590-7591-4FA7-AF03-A2C7544ED1E6}" presName="parentText" presStyleLbl="node1" presStyleIdx="1" presStyleCnt="4">
        <dgm:presLayoutVars>
          <dgm:chMax val="0"/>
          <dgm:bulletEnabled val="1"/>
        </dgm:presLayoutVars>
      </dgm:prSet>
      <dgm:spPr/>
      <dgm:t>
        <a:bodyPr/>
        <a:lstStyle/>
        <a:p>
          <a:endParaRPr lang="en-US"/>
        </a:p>
      </dgm:t>
    </dgm:pt>
    <dgm:pt modelId="{C90B9281-C101-4B36-A703-3977D9A193FB}" type="pres">
      <dgm:prSet presAssocID="{00BE8590-7591-4FA7-AF03-A2C7544ED1E6}" presName="negativeSpace" presStyleCnt="0"/>
      <dgm:spPr/>
    </dgm:pt>
    <dgm:pt modelId="{D3EF9510-78FD-4A86-A3C8-FBE41F868E31}" type="pres">
      <dgm:prSet presAssocID="{00BE8590-7591-4FA7-AF03-A2C7544ED1E6}" presName="childText" presStyleLbl="conFgAcc1" presStyleIdx="1" presStyleCnt="4">
        <dgm:presLayoutVars>
          <dgm:bulletEnabled val="1"/>
        </dgm:presLayoutVars>
      </dgm:prSet>
      <dgm:spPr/>
    </dgm:pt>
    <dgm:pt modelId="{C55A29C9-2BC3-40B8-BEBA-691F20F07ACF}" type="pres">
      <dgm:prSet presAssocID="{37F82AF1-92BD-4C6B-A584-B1CCE029D55C}" presName="spaceBetweenRectangles" presStyleCnt="0"/>
      <dgm:spPr/>
    </dgm:pt>
    <dgm:pt modelId="{BD4086C0-FBC7-4D31-A841-FDBF894101F8}" type="pres">
      <dgm:prSet presAssocID="{3B97D074-88F0-4038-8DC9-33752EB6B732}" presName="parentLin" presStyleCnt="0"/>
      <dgm:spPr/>
    </dgm:pt>
    <dgm:pt modelId="{B5421CED-6EBB-4EE1-9EC3-9261EA5DF0FF}" type="pres">
      <dgm:prSet presAssocID="{3B97D074-88F0-4038-8DC9-33752EB6B732}" presName="parentLeftMargin" presStyleLbl="node1" presStyleIdx="1" presStyleCnt="4"/>
      <dgm:spPr/>
      <dgm:t>
        <a:bodyPr/>
        <a:lstStyle/>
        <a:p>
          <a:endParaRPr lang="en-US"/>
        </a:p>
      </dgm:t>
    </dgm:pt>
    <dgm:pt modelId="{E06F8CBE-6D33-4743-B353-B74EB4B7EB42}" type="pres">
      <dgm:prSet presAssocID="{3B97D074-88F0-4038-8DC9-33752EB6B732}" presName="parentText" presStyleLbl="node1" presStyleIdx="2" presStyleCnt="4">
        <dgm:presLayoutVars>
          <dgm:chMax val="0"/>
          <dgm:bulletEnabled val="1"/>
        </dgm:presLayoutVars>
      </dgm:prSet>
      <dgm:spPr/>
      <dgm:t>
        <a:bodyPr/>
        <a:lstStyle/>
        <a:p>
          <a:endParaRPr lang="en-US"/>
        </a:p>
      </dgm:t>
    </dgm:pt>
    <dgm:pt modelId="{9BD041F4-7692-4AE4-B0E8-FB74FCC84EFA}" type="pres">
      <dgm:prSet presAssocID="{3B97D074-88F0-4038-8DC9-33752EB6B732}" presName="negativeSpace" presStyleCnt="0"/>
      <dgm:spPr/>
    </dgm:pt>
    <dgm:pt modelId="{F77DE141-AEED-4282-B9CA-84F51BD35250}" type="pres">
      <dgm:prSet presAssocID="{3B97D074-88F0-4038-8DC9-33752EB6B732}" presName="childText" presStyleLbl="conFgAcc1" presStyleIdx="2" presStyleCnt="4">
        <dgm:presLayoutVars>
          <dgm:bulletEnabled val="1"/>
        </dgm:presLayoutVars>
      </dgm:prSet>
      <dgm:spPr/>
    </dgm:pt>
    <dgm:pt modelId="{6E92D920-E35B-4F44-AF10-2D825B64C982}" type="pres">
      <dgm:prSet presAssocID="{6A715113-85D1-452C-A0F9-EF11FE600A4E}" presName="spaceBetweenRectangles" presStyleCnt="0"/>
      <dgm:spPr/>
    </dgm:pt>
    <dgm:pt modelId="{C78F6013-749A-407C-93A0-9A3DB8D43031}" type="pres">
      <dgm:prSet presAssocID="{E1FDFAEA-7A0E-4B5B-84D2-78856028E75C}" presName="parentLin" presStyleCnt="0"/>
      <dgm:spPr/>
    </dgm:pt>
    <dgm:pt modelId="{4AD6302D-33F0-4C4D-BFC5-6AFD2156CFC7}" type="pres">
      <dgm:prSet presAssocID="{E1FDFAEA-7A0E-4B5B-84D2-78856028E75C}" presName="parentLeftMargin" presStyleLbl="node1" presStyleIdx="2" presStyleCnt="4"/>
      <dgm:spPr/>
      <dgm:t>
        <a:bodyPr/>
        <a:lstStyle/>
        <a:p>
          <a:endParaRPr lang="en-US"/>
        </a:p>
      </dgm:t>
    </dgm:pt>
    <dgm:pt modelId="{AC4FF64B-79BF-49BC-AC7F-4FE816A2BCF0}" type="pres">
      <dgm:prSet presAssocID="{E1FDFAEA-7A0E-4B5B-84D2-78856028E75C}" presName="parentText" presStyleLbl="node1" presStyleIdx="3" presStyleCnt="4" custScaleY="105462">
        <dgm:presLayoutVars>
          <dgm:chMax val="0"/>
          <dgm:bulletEnabled val="1"/>
        </dgm:presLayoutVars>
      </dgm:prSet>
      <dgm:spPr/>
      <dgm:t>
        <a:bodyPr/>
        <a:lstStyle/>
        <a:p>
          <a:endParaRPr lang="en-US"/>
        </a:p>
      </dgm:t>
    </dgm:pt>
    <dgm:pt modelId="{8F953E9F-520E-49C1-9B71-9809BB182DC1}" type="pres">
      <dgm:prSet presAssocID="{E1FDFAEA-7A0E-4B5B-84D2-78856028E75C}" presName="negativeSpace" presStyleCnt="0"/>
      <dgm:spPr/>
    </dgm:pt>
    <dgm:pt modelId="{1B75E92D-FC61-4D95-976D-7DC630BBFD74}" type="pres">
      <dgm:prSet presAssocID="{E1FDFAEA-7A0E-4B5B-84D2-78856028E75C}" presName="childText" presStyleLbl="conFgAcc1" presStyleIdx="3" presStyleCnt="4">
        <dgm:presLayoutVars>
          <dgm:bulletEnabled val="1"/>
        </dgm:presLayoutVars>
      </dgm:prSet>
      <dgm:spPr/>
    </dgm:pt>
  </dgm:ptLst>
  <dgm:cxnLst>
    <dgm:cxn modelId="{06E05E4B-AF60-44AC-A95A-626974B761E2}" type="presOf" srcId="{E1FDFAEA-7A0E-4B5B-84D2-78856028E75C}" destId="{4AD6302D-33F0-4C4D-BFC5-6AFD2156CFC7}" srcOrd="0" destOrd="0" presId="urn:microsoft.com/office/officeart/2005/8/layout/list1"/>
    <dgm:cxn modelId="{12F49AD8-7D05-459D-B914-F02F1DB7AC09}" type="presOf" srcId="{3A64B996-59B5-4BD9-B308-3A25794FEDD1}" destId="{79D9D9DB-4237-4266-B664-879B1DFA381F}" srcOrd="0" destOrd="0" presId="urn:microsoft.com/office/officeart/2005/8/layout/list1"/>
    <dgm:cxn modelId="{334699EB-253D-4104-9EC2-852EA99493D9}" type="presOf" srcId="{00BE8590-7591-4FA7-AF03-A2C7544ED1E6}" destId="{DA39DB9D-DDF9-492D-9797-E0B1F257C022}" srcOrd="0" destOrd="0" presId="urn:microsoft.com/office/officeart/2005/8/layout/list1"/>
    <dgm:cxn modelId="{20896E4D-2174-4EBD-9CE4-F1843A4378A3}" type="presOf" srcId="{E1FDFAEA-7A0E-4B5B-84D2-78856028E75C}" destId="{AC4FF64B-79BF-49BC-AC7F-4FE816A2BCF0}" srcOrd="1" destOrd="0" presId="urn:microsoft.com/office/officeart/2005/8/layout/list1"/>
    <dgm:cxn modelId="{11088FC4-DA8A-4E02-A5A4-ED3742D62C1F}" srcId="{3A64B996-59B5-4BD9-B308-3A25794FEDD1}" destId="{6F346AAC-E12C-41BA-9680-CB97CA66B356}" srcOrd="0" destOrd="0" parTransId="{5B64C4E9-F062-442B-A411-FBE9DC6C36A7}" sibTransId="{915010B5-88DE-496F-8CDA-41127FBDCC44}"/>
    <dgm:cxn modelId="{A5AED073-4505-4CB0-ADBB-EACD9EEEF7B5}" srcId="{3A64B996-59B5-4BD9-B308-3A25794FEDD1}" destId="{E1FDFAEA-7A0E-4B5B-84D2-78856028E75C}" srcOrd="3" destOrd="0" parTransId="{6AF20736-10EB-4FA6-9B47-D46B914701D0}" sibTransId="{7A4CAA33-9752-457B-B01F-DECEA04DDD23}"/>
    <dgm:cxn modelId="{A0BEA868-C48F-488C-815D-9E336BFF54E5}" type="presOf" srcId="{6F346AAC-E12C-41BA-9680-CB97CA66B356}" destId="{3025EE72-75BB-4B60-9607-C1A63F29B2C1}" srcOrd="0" destOrd="0" presId="urn:microsoft.com/office/officeart/2005/8/layout/list1"/>
    <dgm:cxn modelId="{6F5DC44C-FA55-46F4-B664-F549A6CA9B97}" type="presOf" srcId="{00BE8590-7591-4FA7-AF03-A2C7544ED1E6}" destId="{EC137271-28C2-4DA7-95E9-FC1C389F6C59}" srcOrd="1" destOrd="0" presId="urn:microsoft.com/office/officeart/2005/8/layout/list1"/>
    <dgm:cxn modelId="{A8F846E0-1AF2-464C-9CD9-1D7B39DF11E3}" type="presOf" srcId="{3B97D074-88F0-4038-8DC9-33752EB6B732}" destId="{B5421CED-6EBB-4EE1-9EC3-9261EA5DF0FF}" srcOrd="0" destOrd="0" presId="urn:microsoft.com/office/officeart/2005/8/layout/list1"/>
    <dgm:cxn modelId="{1E0DF46B-F4C2-48A1-9779-128A29536669}" type="presOf" srcId="{6F346AAC-E12C-41BA-9680-CB97CA66B356}" destId="{787DF2DC-09E4-4DD6-B698-40391211B91D}" srcOrd="1" destOrd="0" presId="urn:microsoft.com/office/officeart/2005/8/layout/list1"/>
    <dgm:cxn modelId="{D66AAD23-0667-4D42-9F83-3C2C40294157}" type="presOf" srcId="{3B97D074-88F0-4038-8DC9-33752EB6B732}" destId="{E06F8CBE-6D33-4743-B353-B74EB4B7EB42}" srcOrd="1" destOrd="0" presId="urn:microsoft.com/office/officeart/2005/8/layout/list1"/>
    <dgm:cxn modelId="{25975FB2-98BC-44A2-B003-62EB87E033E1}" srcId="{3A64B996-59B5-4BD9-B308-3A25794FEDD1}" destId="{00BE8590-7591-4FA7-AF03-A2C7544ED1E6}" srcOrd="1" destOrd="0" parTransId="{7F2C990B-ABFE-4973-B67B-F625B888B255}" sibTransId="{37F82AF1-92BD-4C6B-A584-B1CCE029D55C}"/>
    <dgm:cxn modelId="{521CE890-922B-4385-88E6-1367083406B5}" srcId="{3A64B996-59B5-4BD9-B308-3A25794FEDD1}" destId="{3B97D074-88F0-4038-8DC9-33752EB6B732}" srcOrd="2" destOrd="0" parTransId="{0BAF3B87-DC58-49AC-ADDD-1C385DD95D2C}" sibTransId="{6A715113-85D1-452C-A0F9-EF11FE600A4E}"/>
    <dgm:cxn modelId="{C9E9135E-D582-4298-ACE3-DD7FEDAE0CB4}" type="presParOf" srcId="{79D9D9DB-4237-4266-B664-879B1DFA381F}" destId="{E3774134-6D11-4560-865A-40A7AAFBF928}" srcOrd="0" destOrd="0" presId="urn:microsoft.com/office/officeart/2005/8/layout/list1"/>
    <dgm:cxn modelId="{29B33898-31F0-4317-92BC-425B3EB09A53}" type="presParOf" srcId="{E3774134-6D11-4560-865A-40A7AAFBF928}" destId="{3025EE72-75BB-4B60-9607-C1A63F29B2C1}" srcOrd="0" destOrd="0" presId="urn:microsoft.com/office/officeart/2005/8/layout/list1"/>
    <dgm:cxn modelId="{8682CBC4-3C69-4FE5-8BB8-A2413EF10318}" type="presParOf" srcId="{E3774134-6D11-4560-865A-40A7AAFBF928}" destId="{787DF2DC-09E4-4DD6-B698-40391211B91D}" srcOrd="1" destOrd="0" presId="urn:microsoft.com/office/officeart/2005/8/layout/list1"/>
    <dgm:cxn modelId="{92F2CB37-27AF-455A-95E0-1B80ACA7BC81}" type="presParOf" srcId="{79D9D9DB-4237-4266-B664-879B1DFA381F}" destId="{A5E24C39-8357-443D-A2FE-FB80F472E290}" srcOrd="1" destOrd="0" presId="urn:microsoft.com/office/officeart/2005/8/layout/list1"/>
    <dgm:cxn modelId="{A6EE6DF3-926F-41EA-B304-188D4D31C7CC}" type="presParOf" srcId="{79D9D9DB-4237-4266-B664-879B1DFA381F}" destId="{8230CCC8-11CE-4A72-B938-76A333566F55}" srcOrd="2" destOrd="0" presId="urn:microsoft.com/office/officeart/2005/8/layout/list1"/>
    <dgm:cxn modelId="{49CD5401-9A50-41B0-9F56-EEE26017AB0F}" type="presParOf" srcId="{79D9D9DB-4237-4266-B664-879B1DFA381F}" destId="{0357387A-B9DA-4863-9014-707B9A10CB11}" srcOrd="3" destOrd="0" presId="urn:microsoft.com/office/officeart/2005/8/layout/list1"/>
    <dgm:cxn modelId="{CB390B4C-AD23-4F8A-A593-FF321A21FD6E}" type="presParOf" srcId="{79D9D9DB-4237-4266-B664-879B1DFA381F}" destId="{2AFB325E-962A-42FB-B9EF-38A3E0DE1E60}" srcOrd="4" destOrd="0" presId="urn:microsoft.com/office/officeart/2005/8/layout/list1"/>
    <dgm:cxn modelId="{34C7F8C8-9C91-4437-B87A-3FC170EE9CFD}" type="presParOf" srcId="{2AFB325E-962A-42FB-B9EF-38A3E0DE1E60}" destId="{DA39DB9D-DDF9-492D-9797-E0B1F257C022}" srcOrd="0" destOrd="0" presId="urn:microsoft.com/office/officeart/2005/8/layout/list1"/>
    <dgm:cxn modelId="{4FAAC66A-ABC1-4C82-A136-96715C532C22}" type="presParOf" srcId="{2AFB325E-962A-42FB-B9EF-38A3E0DE1E60}" destId="{EC137271-28C2-4DA7-95E9-FC1C389F6C59}" srcOrd="1" destOrd="0" presId="urn:microsoft.com/office/officeart/2005/8/layout/list1"/>
    <dgm:cxn modelId="{59B83EAA-6824-47C5-ACD6-E20D28DDFE4C}" type="presParOf" srcId="{79D9D9DB-4237-4266-B664-879B1DFA381F}" destId="{C90B9281-C101-4B36-A703-3977D9A193FB}" srcOrd="5" destOrd="0" presId="urn:microsoft.com/office/officeart/2005/8/layout/list1"/>
    <dgm:cxn modelId="{9F9EBBC9-3397-4153-8171-99F98D74F8D7}" type="presParOf" srcId="{79D9D9DB-4237-4266-B664-879B1DFA381F}" destId="{D3EF9510-78FD-4A86-A3C8-FBE41F868E31}" srcOrd="6" destOrd="0" presId="urn:microsoft.com/office/officeart/2005/8/layout/list1"/>
    <dgm:cxn modelId="{134ACA9D-536D-4CA1-BF96-89CE006B3ABA}" type="presParOf" srcId="{79D9D9DB-4237-4266-B664-879B1DFA381F}" destId="{C55A29C9-2BC3-40B8-BEBA-691F20F07ACF}" srcOrd="7" destOrd="0" presId="urn:microsoft.com/office/officeart/2005/8/layout/list1"/>
    <dgm:cxn modelId="{5F70C49B-1BEC-4278-AB45-63CA3ADC93A2}" type="presParOf" srcId="{79D9D9DB-4237-4266-B664-879B1DFA381F}" destId="{BD4086C0-FBC7-4D31-A841-FDBF894101F8}" srcOrd="8" destOrd="0" presId="urn:microsoft.com/office/officeart/2005/8/layout/list1"/>
    <dgm:cxn modelId="{E2216037-0C5B-4C53-AF92-361CF5E2FD9D}" type="presParOf" srcId="{BD4086C0-FBC7-4D31-A841-FDBF894101F8}" destId="{B5421CED-6EBB-4EE1-9EC3-9261EA5DF0FF}" srcOrd="0" destOrd="0" presId="urn:microsoft.com/office/officeart/2005/8/layout/list1"/>
    <dgm:cxn modelId="{BCEDD02D-89EC-496E-AE1C-3CDDC3C90333}" type="presParOf" srcId="{BD4086C0-FBC7-4D31-A841-FDBF894101F8}" destId="{E06F8CBE-6D33-4743-B353-B74EB4B7EB42}" srcOrd="1" destOrd="0" presId="urn:microsoft.com/office/officeart/2005/8/layout/list1"/>
    <dgm:cxn modelId="{147A08C8-9667-499F-B382-04E3D71DD2ED}" type="presParOf" srcId="{79D9D9DB-4237-4266-B664-879B1DFA381F}" destId="{9BD041F4-7692-4AE4-B0E8-FB74FCC84EFA}" srcOrd="9" destOrd="0" presId="urn:microsoft.com/office/officeart/2005/8/layout/list1"/>
    <dgm:cxn modelId="{993D7F73-8C17-4E66-82DB-3D7CC44CD9C3}" type="presParOf" srcId="{79D9D9DB-4237-4266-B664-879B1DFA381F}" destId="{F77DE141-AEED-4282-B9CA-84F51BD35250}" srcOrd="10" destOrd="0" presId="urn:microsoft.com/office/officeart/2005/8/layout/list1"/>
    <dgm:cxn modelId="{7E191919-A91B-4027-9353-A93964BB43E2}" type="presParOf" srcId="{79D9D9DB-4237-4266-B664-879B1DFA381F}" destId="{6E92D920-E35B-4F44-AF10-2D825B64C982}" srcOrd="11" destOrd="0" presId="urn:microsoft.com/office/officeart/2005/8/layout/list1"/>
    <dgm:cxn modelId="{47E547A8-2088-40EF-A917-B5524467C2DB}" type="presParOf" srcId="{79D9D9DB-4237-4266-B664-879B1DFA381F}" destId="{C78F6013-749A-407C-93A0-9A3DB8D43031}" srcOrd="12" destOrd="0" presId="urn:microsoft.com/office/officeart/2005/8/layout/list1"/>
    <dgm:cxn modelId="{A38459CB-48A0-4FA8-8A50-740738B0166E}" type="presParOf" srcId="{C78F6013-749A-407C-93A0-9A3DB8D43031}" destId="{4AD6302D-33F0-4C4D-BFC5-6AFD2156CFC7}" srcOrd="0" destOrd="0" presId="urn:microsoft.com/office/officeart/2005/8/layout/list1"/>
    <dgm:cxn modelId="{8047F525-1EB6-4B32-B2F5-B38B81854F27}" type="presParOf" srcId="{C78F6013-749A-407C-93A0-9A3DB8D43031}" destId="{AC4FF64B-79BF-49BC-AC7F-4FE816A2BCF0}" srcOrd="1" destOrd="0" presId="urn:microsoft.com/office/officeart/2005/8/layout/list1"/>
    <dgm:cxn modelId="{05CB469E-44FA-4E39-8C32-A8AFE66026B7}" type="presParOf" srcId="{79D9D9DB-4237-4266-B664-879B1DFA381F}" destId="{8F953E9F-520E-49C1-9B71-9809BB182DC1}" srcOrd="13" destOrd="0" presId="urn:microsoft.com/office/officeart/2005/8/layout/list1"/>
    <dgm:cxn modelId="{DFC4BB47-81E8-4FD0-843B-F927040A149F}" type="presParOf" srcId="{79D9D9DB-4237-4266-B664-879B1DFA381F}" destId="{1B75E92D-FC61-4D95-976D-7DC630BBFD74}" srcOrd="14"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036FAC8-3181-4F50-A57F-B3C03D0A191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2D24C31-5791-4D65-A6BD-47CC1CB4B6FD}">
      <dgm:prSet phldrT="[Text]"/>
      <dgm:spPr/>
      <dgm:t>
        <a:bodyPr/>
        <a:lstStyle/>
        <a:p>
          <a:r>
            <a:rPr lang="en-US" strike="noStrike" dirty="0"/>
            <a:t>Member and provider grievances and appeals</a:t>
          </a:r>
          <a:endParaRPr lang="en-US" dirty="0"/>
        </a:p>
      </dgm:t>
    </dgm:pt>
    <dgm:pt modelId="{8910E1D3-8DE4-4475-BC5A-B8742118ED6A}" type="parTrans" cxnId="{BB117383-8AAA-4F7D-A9DA-EE1914BD8487}">
      <dgm:prSet/>
      <dgm:spPr/>
      <dgm:t>
        <a:bodyPr/>
        <a:lstStyle/>
        <a:p>
          <a:endParaRPr lang="en-US"/>
        </a:p>
      </dgm:t>
    </dgm:pt>
    <dgm:pt modelId="{585FE45E-75C9-4528-BACF-9E04665950FD}" type="sibTrans" cxnId="{BB117383-8AAA-4F7D-A9DA-EE1914BD8487}">
      <dgm:prSet/>
      <dgm:spPr/>
      <dgm:t>
        <a:bodyPr/>
        <a:lstStyle/>
        <a:p>
          <a:endParaRPr lang="en-US"/>
        </a:p>
      </dgm:t>
    </dgm:pt>
    <dgm:pt modelId="{A52089DD-6221-49A2-833F-1563AB57DE82}">
      <dgm:prSet/>
      <dgm:spPr/>
      <dgm:t>
        <a:bodyPr/>
        <a:lstStyle/>
        <a:p>
          <a:r>
            <a:rPr lang="en-US" dirty="0"/>
            <a:t>Appeal timelines</a:t>
          </a:r>
        </a:p>
      </dgm:t>
    </dgm:pt>
    <dgm:pt modelId="{5E93E447-5A79-41E1-B874-8ACA86130095}" type="parTrans" cxnId="{7885DAD7-C849-4F1A-89AD-80B456674433}">
      <dgm:prSet/>
      <dgm:spPr/>
      <dgm:t>
        <a:bodyPr/>
        <a:lstStyle/>
        <a:p>
          <a:endParaRPr lang="en-US"/>
        </a:p>
      </dgm:t>
    </dgm:pt>
    <dgm:pt modelId="{15DA02A7-BCD8-4CE0-A35D-109EE90731AA}" type="sibTrans" cxnId="{7885DAD7-C849-4F1A-89AD-80B456674433}">
      <dgm:prSet/>
      <dgm:spPr/>
      <dgm:t>
        <a:bodyPr/>
        <a:lstStyle/>
        <a:p>
          <a:endParaRPr lang="en-US"/>
        </a:p>
      </dgm:t>
    </dgm:pt>
    <dgm:pt modelId="{4E226275-31AB-44CD-81A9-32987662F439}">
      <dgm:prSet/>
      <dgm:spPr/>
      <dgm:t>
        <a:bodyPr/>
        <a:lstStyle/>
        <a:p>
          <a:r>
            <a:rPr lang="en-US" dirty="0"/>
            <a:t>Appeal decisions</a:t>
          </a:r>
        </a:p>
      </dgm:t>
    </dgm:pt>
    <dgm:pt modelId="{4D320E72-94D7-4202-B6DE-939A36A5CC39}" type="parTrans" cxnId="{B1178165-A217-43ED-BEF3-EB96F0B3DA4C}">
      <dgm:prSet/>
      <dgm:spPr/>
      <dgm:t>
        <a:bodyPr/>
        <a:lstStyle/>
        <a:p>
          <a:endParaRPr lang="en-US"/>
        </a:p>
      </dgm:t>
    </dgm:pt>
    <dgm:pt modelId="{B639A60A-EAB1-4523-AA60-C87F13FA1CBD}" type="sibTrans" cxnId="{B1178165-A217-43ED-BEF3-EB96F0B3DA4C}">
      <dgm:prSet/>
      <dgm:spPr/>
      <dgm:t>
        <a:bodyPr/>
        <a:lstStyle/>
        <a:p>
          <a:endParaRPr lang="en-US"/>
        </a:p>
      </dgm:t>
    </dgm:pt>
    <dgm:pt modelId="{21A6FE48-612D-4BBF-A831-645550F7B6B1}">
      <dgm:prSet/>
      <dgm:spPr/>
      <dgm:t>
        <a:bodyPr/>
        <a:lstStyle/>
        <a:p>
          <a:r>
            <a:rPr lang="en-US" dirty="0">
              <a:solidFill>
                <a:schemeClr val="bg1"/>
              </a:solidFill>
            </a:rPr>
            <a:t>External medical reviews</a:t>
          </a:r>
        </a:p>
      </dgm:t>
    </dgm:pt>
    <dgm:pt modelId="{3156F52B-E876-46C5-A9F6-9A1E79C4AC29}" type="parTrans" cxnId="{B1AD3D44-550C-4E4F-81B4-97C462F9264B}">
      <dgm:prSet/>
      <dgm:spPr/>
      <dgm:t>
        <a:bodyPr/>
        <a:lstStyle/>
        <a:p>
          <a:endParaRPr lang="en-US"/>
        </a:p>
      </dgm:t>
    </dgm:pt>
    <dgm:pt modelId="{7D0E3CC1-1EAC-4F66-B847-9478C2F7CA71}" type="sibTrans" cxnId="{B1AD3D44-550C-4E4F-81B4-97C462F9264B}">
      <dgm:prSet/>
      <dgm:spPr/>
      <dgm:t>
        <a:bodyPr/>
        <a:lstStyle/>
        <a:p>
          <a:endParaRPr lang="en-US"/>
        </a:p>
      </dgm:t>
    </dgm:pt>
    <dgm:pt modelId="{5F858889-4DF2-4CF1-8861-BBFC34F428AA}">
      <dgm:prSet/>
      <dgm:spPr/>
      <dgm:t>
        <a:bodyPr/>
        <a:lstStyle/>
        <a:p>
          <a:r>
            <a:rPr lang="en-US" dirty="0"/>
            <a:t>State fair hearing </a:t>
          </a:r>
        </a:p>
      </dgm:t>
    </dgm:pt>
    <dgm:pt modelId="{FAC7E673-6824-4E4A-BBED-41762E8B8533}" type="parTrans" cxnId="{F05CED47-192B-49B2-ADAE-A571CBDE965B}">
      <dgm:prSet/>
      <dgm:spPr/>
      <dgm:t>
        <a:bodyPr/>
        <a:lstStyle/>
        <a:p>
          <a:endParaRPr lang="en-US"/>
        </a:p>
      </dgm:t>
    </dgm:pt>
    <dgm:pt modelId="{9CA1E9F8-DCEB-4FBB-86DF-2637CA046D86}" type="sibTrans" cxnId="{F05CED47-192B-49B2-ADAE-A571CBDE965B}">
      <dgm:prSet/>
      <dgm:spPr/>
      <dgm:t>
        <a:bodyPr/>
        <a:lstStyle/>
        <a:p>
          <a:endParaRPr lang="en-US"/>
        </a:p>
      </dgm:t>
    </dgm:pt>
    <dgm:pt modelId="{E0F29B30-DA98-4596-B2A9-31DD76A0C0B6}">
      <dgm:prSet/>
      <dgm:spPr/>
      <dgm:t>
        <a:bodyPr/>
        <a:lstStyle/>
        <a:p>
          <a:r>
            <a:rPr lang="en-US" dirty="0">
              <a:solidFill>
                <a:schemeClr val="bg1"/>
              </a:solidFill>
            </a:rPr>
            <a:t>Provider complaints </a:t>
          </a:r>
        </a:p>
      </dgm:t>
    </dgm:pt>
    <dgm:pt modelId="{087377DC-FC06-4C3D-885D-A457F84D94B5}" type="parTrans" cxnId="{3EC4A4C3-C025-4BAA-9088-234642B39389}">
      <dgm:prSet/>
      <dgm:spPr/>
      <dgm:t>
        <a:bodyPr/>
        <a:lstStyle/>
        <a:p>
          <a:endParaRPr lang="en-US"/>
        </a:p>
      </dgm:t>
    </dgm:pt>
    <dgm:pt modelId="{2DEF193C-684B-4884-8D8E-2AC668FB9914}" type="sibTrans" cxnId="{3EC4A4C3-C025-4BAA-9088-234642B39389}">
      <dgm:prSet/>
      <dgm:spPr/>
      <dgm:t>
        <a:bodyPr/>
        <a:lstStyle/>
        <a:p>
          <a:endParaRPr lang="en-US"/>
        </a:p>
      </dgm:t>
    </dgm:pt>
    <dgm:pt modelId="{A4D82340-E306-4485-A50C-18AA491B9450}" type="pres">
      <dgm:prSet presAssocID="{5036FAC8-3181-4F50-A57F-B3C03D0A1917}" presName="linear" presStyleCnt="0">
        <dgm:presLayoutVars>
          <dgm:dir/>
          <dgm:animLvl val="lvl"/>
          <dgm:resizeHandles val="exact"/>
        </dgm:presLayoutVars>
      </dgm:prSet>
      <dgm:spPr/>
      <dgm:t>
        <a:bodyPr/>
        <a:lstStyle/>
        <a:p>
          <a:endParaRPr lang="en-US"/>
        </a:p>
      </dgm:t>
    </dgm:pt>
    <dgm:pt modelId="{EB12E811-23B0-466F-92B4-03607DF6B53B}" type="pres">
      <dgm:prSet presAssocID="{C2D24C31-5791-4D65-A6BD-47CC1CB4B6FD}" presName="parentLin" presStyleCnt="0"/>
      <dgm:spPr/>
    </dgm:pt>
    <dgm:pt modelId="{E5E3FAA2-0176-491C-AAEF-E24021DBF8DF}" type="pres">
      <dgm:prSet presAssocID="{C2D24C31-5791-4D65-A6BD-47CC1CB4B6FD}" presName="parentLeftMargin" presStyleLbl="node1" presStyleIdx="0" presStyleCnt="6"/>
      <dgm:spPr/>
      <dgm:t>
        <a:bodyPr/>
        <a:lstStyle/>
        <a:p>
          <a:endParaRPr lang="en-US"/>
        </a:p>
      </dgm:t>
    </dgm:pt>
    <dgm:pt modelId="{E128F48D-7772-4EFD-9E1A-FD98FF2E1FE9}" type="pres">
      <dgm:prSet presAssocID="{C2D24C31-5791-4D65-A6BD-47CC1CB4B6FD}" presName="parentText" presStyleLbl="node1" presStyleIdx="0" presStyleCnt="6">
        <dgm:presLayoutVars>
          <dgm:chMax val="0"/>
          <dgm:bulletEnabled val="1"/>
        </dgm:presLayoutVars>
      </dgm:prSet>
      <dgm:spPr/>
      <dgm:t>
        <a:bodyPr/>
        <a:lstStyle/>
        <a:p>
          <a:endParaRPr lang="en-US"/>
        </a:p>
      </dgm:t>
    </dgm:pt>
    <dgm:pt modelId="{8054BCE5-B302-4BA4-BFD0-417B8ACB46BF}" type="pres">
      <dgm:prSet presAssocID="{C2D24C31-5791-4D65-A6BD-47CC1CB4B6FD}" presName="negativeSpace" presStyleCnt="0"/>
      <dgm:spPr/>
    </dgm:pt>
    <dgm:pt modelId="{81742061-F0AC-41BA-9CA6-38FDEE5FEDFE}" type="pres">
      <dgm:prSet presAssocID="{C2D24C31-5791-4D65-A6BD-47CC1CB4B6FD}" presName="childText" presStyleLbl="conFgAcc1" presStyleIdx="0" presStyleCnt="6">
        <dgm:presLayoutVars>
          <dgm:bulletEnabled val="1"/>
        </dgm:presLayoutVars>
      </dgm:prSet>
      <dgm:spPr/>
    </dgm:pt>
    <dgm:pt modelId="{E3A4E783-7053-48E4-B1A3-130B52E1EA0A}" type="pres">
      <dgm:prSet presAssocID="{585FE45E-75C9-4528-BACF-9E04665950FD}" presName="spaceBetweenRectangles" presStyleCnt="0"/>
      <dgm:spPr/>
    </dgm:pt>
    <dgm:pt modelId="{6D037396-75F3-4356-A0D9-7344FB546871}" type="pres">
      <dgm:prSet presAssocID="{A52089DD-6221-49A2-833F-1563AB57DE82}" presName="parentLin" presStyleCnt="0"/>
      <dgm:spPr/>
    </dgm:pt>
    <dgm:pt modelId="{36CA1536-8564-4C6A-BC3E-BEA2ACD4D33E}" type="pres">
      <dgm:prSet presAssocID="{A52089DD-6221-49A2-833F-1563AB57DE82}" presName="parentLeftMargin" presStyleLbl="node1" presStyleIdx="0" presStyleCnt="6"/>
      <dgm:spPr/>
      <dgm:t>
        <a:bodyPr/>
        <a:lstStyle/>
        <a:p>
          <a:endParaRPr lang="en-US"/>
        </a:p>
      </dgm:t>
    </dgm:pt>
    <dgm:pt modelId="{6641219D-316C-4DF0-B5C5-58C2C49E292E}" type="pres">
      <dgm:prSet presAssocID="{A52089DD-6221-49A2-833F-1563AB57DE82}" presName="parentText" presStyleLbl="node1" presStyleIdx="1" presStyleCnt="6">
        <dgm:presLayoutVars>
          <dgm:chMax val="0"/>
          <dgm:bulletEnabled val="1"/>
        </dgm:presLayoutVars>
      </dgm:prSet>
      <dgm:spPr/>
      <dgm:t>
        <a:bodyPr/>
        <a:lstStyle/>
        <a:p>
          <a:endParaRPr lang="en-US"/>
        </a:p>
      </dgm:t>
    </dgm:pt>
    <dgm:pt modelId="{5333F669-0703-43A3-9442-9C5BC8D836B9}" type="pres">
      <dgm:prSet presAssocID="{A52089DD-6221-49A2-833F-1563AB57DE82}" presName="negativeSpace" presStyleCnt="0"/>
      <dgm:spPr/>
    </dgm:pt>
    <dgm:pt modelId="{DFE09BC4-4C15-42C9-BEA8-C0CA6AD238E3}" type="pres">
      <dgm:prSet presAssocID="{A52089DD-6221-49A2-833F-1563AB57DE82}" presName="childText" presStyleLbl="conFgAcc1" presStyleIdx="1" presStyleCnt="6">
        <dgm:presLayoutVars>
          <dgm:bulletEnabled val="1"/>
        </dgm:presLayoutVars>
      </dgm:prSet>
      <dgm:spPr/>
    </dgm:pt>
    <dgm:pt modelId="{06066238-59BE-4DF7-A219-B0937EF4721A}" type="pres">
      <dgm:prSet presAssocID="{15DA02A7-BCD8-4CE0-A35D-109EE90731AA}" presName="spaceBetweenRectangles" presStyleCnt="0"/>
      <dgm:spPr/>
    </dgm:pt>
    <dgm:pt modelId="{0CDBAE79-E40F-4370-815C-DD381400B30E}" type="pres">
      <dgm:prSet presAssocID="{4E226275-31AB-44CD-81A9-32987662F439}" presName="parentLin" presStyleCnt="0"/>
      <dgm:spPr/>
    </dgm:pt>
    <dgm:pt modelId="{0E31118E-573B-4762-A1B3-C745269BB305}" type="pres">
      <dgm:prSet presAssocID="{4E226275-31AB-44CD-81A9-32987662F439}" presName="parentLeftMargin" presStyleLbl="node1" presStyleIdx="1" presStyleCnt="6"/>
      <dgm:spPr/>
      <dgm:t>
        <a:bodyPr/>
        <a:lstStyle/>
        <a:p>
          <a:endParaRPr lang="en-US"/>
        </a:p>
      </dgm:t>
    </dgm:pt>
    <dgm:pt modelId="{5FBF0A26-0823-48E7-821A-498FEF4A8B3E}" type="pres">
      <dgm:prSet presAssocID="{4E226275-31AB-44CD-81A9-32987662F439}" presName="parentText" presStyleLbl="node1" presStyleIdx="2" presStyleCnt="6">
        <dgm:presLayoutVars>
          <dgm:chMax val="0"/>
          <dgm:bulletEnabled val="1"/>
        </dgm:presLayoutVars>
      </dgm:prSet>
      <dgm:spPr/>
      <dgm:t>
        <a:bodyPr/>
        <a:lstStyle/>
        <a:p>
          <a:endParaRPr lang="en-US"/>
        </a:p>
      </dgm:t>
    </dgm:pt>
    <dgm:pt modelId="{1DC86DD6-A7B6-445C-B1E9-C1CEC6035C35}" type="pres">
      <dgm:prSet presAssocID="{4E226275-31AB-44CD-81A9-32987662F439}" presName="negativeSpace" presStyleCnt="0"/>
      <dgm:spPr/>
    </dgm:pt>
    <dgm:pt modelId="{C864E5A7-1A4B-403E-92FC-82EF23AF55B0}" type="pres">
      <dgm:prSet presAssocID="{4E226275-31AB-44CD-81A9-32987662F439}" presName="childText" presStyleLbl="conFgAcc1" presStyleIdx="2" presStyleCnt="6">
        <dgm:presLayoutVars>
          <dgm:bulletEnabled val="1"/>
        </dgm:presLayoutVars>
      </dgm:prSet>
      <dgm:spPr/>
    </dgm:pt>
    <dgm:pt modelId="{B7BD3277-F7E8-44A7-B0C6-8DFF3C8EEF40}" type="pres">
      <dgm:prSet presAssocID="{B639A60A-EAB1-4523-AA60-C87F13FA1CBD}" presName="spaceBetweenRectangles" presStyleCnt="0"/>
      <dgm:spPr/>
    </dgm:pt>
    <dgm:pt modelId="{B53CAE62-FE89-44F0-AAFE-445D1D7BB65B}" type="pres">
      <dgm:prSet presAssocID="{21A6FE48-612D-4BBF-A831-645550F7B6B1}" presName="parentLin" presStyleCnt="0"/>
      <dgm:spPr/>
    </dgm:pt>
    <dgm:pt modelId="{CC8254CC-E475-4E10-969A-335EB2D5C5A5}" type="pres">
      <dgm:prSet presAssocID="{21A6FE48-612D-4BBF-A831-645550F7B6B1}" presName="parentLeftMargin" presStyleLbl="node1" presStyleIdx="2" presStyleCnt="6"/>
      <dgm:spPr/>
      <dgm:t>
        <a:bodyPr/>
        <a:lstStyle/>
        <a:p>
          <a:endParaRPr lang="en-US"/>
        </a:p>
      </dgm:t>
    </dgm:pt>
    <dgm:pt modelId="{5E5B3C91-45CD-41D7-963D-CED7B70D9941}" type="pres">
      <dgm:prSet presAssocID="{21A6FE48-612D-4BBF-A831-645550F7B6B1}" presName="parentText" presStyleLbl="node1" presStyleIdx="3" presStyleCnt="6">
        <dgm:presLayoutVars>
          <dgm:chMax val="0"/>
          <dgm:bulletEnabled val="1"/>
        </dgm:presLayoutVars>
      </dgm:prSet>
      <dgm:spPr/>
      <dgm:t>
        <a:bodyPr/>
        <a:lstStyle/>
        <a:p>
          <a:endParaRPr lang="en-US"/>
        </a:p>
      </dgm:t>
    </dgm:pt>
    <dgm:pt modelId="{BFE8634A-1B62-4929-A246-FAEF4A7DFFA6}" type="pres">
      <dgm:prSet presAssocID="{21A6FE48-612D-4BBF-A831-645550F7B6B1}" presName="negativeSpace" presStyleCnt="0"/>
      <dgm:spPr/>
    </dgm:pt>
    <dgm:pt modelId="{A2B33CDC-CD69-4A49-9219-B81828EFBC9C}" type="pres">
      <dgm:prSet presAssocID="{21A6FE48-612D-4BBF-A831-645550F7B6B1}" presName="childText" presStyleLbl="conFgAcc1" presStyleIdx="3" presStyleCnt="6">
        <dgm:presLayoutVars>
          <dgm:bulletEnabled val="1"/>
        </dgm:presLayoutVars>
      </dgm:prSet>
      <dgm:spPr/>
    </dgm:pt>
    <dgm:pt modelId="{008BE1D5-5C0F-412F-B8F1-BB55E530D81B}" type="pres">
      <dgm:prSet presAssocID="{7D0E3CC1-1EAC-4F66-B847-9478C2F7CA71}" presName="spaceBetweenRectangles" presStyleCnt="0"/>
      <dgm:spPr/>
    </dgm:pt>
    <dgm:pt modelId="{16E78D0F-AD9A-470B-B9C4-802C2CB53635}" type="pres">
      <dgm:prSet presAssocID="{5F858889-4DF2-4CF1-8861-BBFC34F428AA}" presName="parentLin" presStyleCnt="0"/>
      <dgm:spPr/>
    </dgm:pt>
    <dgm:pt modelId="{9E5EE5E7-6327-4E43-95ED-60DE226686B8}" type="pres">
      <dgm:prSet presAssocID="{5F858889-4DF2-4CF1-8861-BBFC34F428AA}" presName="parentLeftMargin" presStyleLbl="node1" presStyleIdx="3" presStyleCnt="6"/>
      <dgm:spPr/>
      <dgm:t>
        <a:bodyPr/>
        <a:lstStyle/>
        <a:p>
          <a:endParaRPr lang="en-US"/>
        </a:p>
      </dgm:t>
    </dgm:pt>
    <dgm:pt modelId="{BFC59521-DC2B-4021-94AA-AD44909FAADD}" type="pres">
      <dgm:prSet presAssocID="{5F858889-4DF2-4CF1-8861-BBFC34F428AA}" presName="parentText" presStyleLbl="node1" presStyleIdx="4" presStyleCnt="6">
        <dgm:presLayoutVars>
          <dgm:chMax val="0"/>
          <dgm:bulletEnabled val="1"/>
        </dgm:presLayoutVars>
      </dgm:prSet>
      <dgm:spPr/>
      <dgm:t>
        <a:bodyPr/>
        <a:lstStyle/>
        <a:p>
          <a:endParaRPr lang="en-US"/>
        </a:p>
      </dgm:t>
    </dgm:pt>
    <dgm:pt modelId="{9B871F54-EDF5-41AB-AF55-EDB4DE3577F7}" type="pres">
      <dgm:prSet presAssocID="{5F858889-4DF2-4CF1-8861-BBFC34F428AA}" presName="negativeSpace" presStyleCnt="0"/>
      <dgm:spPr/>
    </dgm:pt>
    <dgm:pt modelId="{1F95F13C-D3D0-462F-A426-6DB9AA5948A1}" type="pres">
      <dgm:prSet presAssocID="{5F858889-4DF2-4CF1-8861-BBFC34F428AA}" presName="childText" presStyleLbl="conFgAcc1" presStyleIdx="4" presStyleCnt="6">
        <dgm:presLayoutVars>
          <dgm:bulletEnabled val="1"/>
        </dgm:presLayoutVars>
      </dgm:prSet>
      <dgm:spPr/>
    </dgm:pt>
    <dgm:pt modelId="{AC15F08E-56FB-47DB-866E-E23458D1FE3D}" type="pres">
      <dgm:prSet presAssocID="{9CA1E9F8-DCEB-4FBB-86DF-2637CA046D86}" presName="spaceBetweenRectangles" presStyleCnt="0"/>
      <dgm:spPr/>
    </dgm:pt>
    <dgm:pt modelId="{BC3E5484-DB4B-4756-BDDC-6AA3731DF051}" type="pres">
      <dgm:prSet presAssocID="{E0F29B30-DA98-4596-B2A9-31DD76A0C0B6}" presName="parentLin" presStyleCnt="0"/>
      <dgm:spPr/>
    </dgm:pt>
    <dgm:pt modelId="{E24DF230-EC18-408E-A85C-7E2D97E4C6EA}" type="pres">
      <dgm:prSet presAssocID="{E0F29B30-DA98-4596-B2A9-31DD76A0C0B6}" presName="parentLeftMargin" presStyleLbl="node1" presStyleIdx="4" presStyleCnt="6"/>
      <dgm:spPr/>
      <dgm:t>
        <a:bodyPr/>
        <a:lstStyle/>
        <a:p>
          <a:endParaRPr lang="en-US"/>
        </a:p>
      </dgm:t>
    </dgm:pt>
    <dgm:pt modelId="{70F0F776-8ADB-4997-B52A-5DC3DA1D5945}" type="pres">
      <dgm:prSet presAssocID="{E0F29B30-DA98-4596-B2A9-31DD76A0C0B6}" presName="parentText" presStyleLbl="node1" presStyleIdx="5" presStyleCnt="6" custLinFactNeighborY="2149">
        <dgm:presLayoutVars>
          <dgm:chMax val="0"/>
          <dgm:bulletEnabled val="1"/>
        </dgm:presLayoutVars>
      </dgm:prSet>
      <dgm:spPr/>
      <dgm:t>
        <a:bodyPr/>
        <a:lstStyle/>
        <a:p>
          <a:endParaRPr lang="en-US"/>
        </a:p>
      </dgm:t>
    </dgm:pt>
    <dgm:pt modelId="{AC10BF46-CCBE-49E0-B286-CEB6DB7142DC}" type="pres">
      <dgm:prSet presAssocID="{E0F29B30-DA98-4596-B2A9-31DD76A0C0B6}" presName="negativeSpace" presStyleCnt="0"/>
      <dgm:spPr/>
    </dgm:pt>
    <dgm:pt modelId="{D92D751B-7E1D-430A-A964-8781055DDFB5}" type="pres">
      <dgm:prSet presAssocID="{E0F29B30-DA98-4596-B2A9-31DD76A0C0B6}" presName="childText" presStyleLbl="conFgAcc1" presStyleIdx="5" presStyleCnt="6">
        <dgm:presLayoutVars>
          <dgm:bulletEnabled val="1"/>
        </dgm:presLayoutVars>
      </dgm:prSet>
      <dgm:spPr/>
    </dgm:pt>
  </dgm:ptLst>
  <dgm:cxnLst>
    <dgm:cxn modelId="{3EC4A4C3-C025-4BAA-9088-234642B39389}" srcId="{5036FAC8-3181-4F50-A57F-B3C03D0A1917}" destId="{E0F29B30-DA98-4596-B2A9-31DD76A0C0B6}" srcOrd="5" destOrd="0" parTransId="{087377DC-FC06-4C3D-885D-A457F84D94B5}" sibTransId="{2DEF193C-684B-4884-8D8E-2AC668FB9914}"/>
    <dgm:cxn modelId="{D5D61BBB-43F1-4440-AAED-1C0E0C72797F}" type="presOf" srcId="{21A6FE48-612D-4BBF-A831-645550F7B6B1}" destId="{5E5B3C91-45CD-41D7-963D-CED7B70D9941}" srcOrd="1" destOrd="0" presId="urn:microsoft.com/office/officeart/2005/8/layout/list1"/>
    <dgm:cxn modelId="{B537ACC0-F9EF-458C-9442-F71A98EEF363}" type="presOf" srcId="{E0F29B30-DA98-4596-B2A9-31DD76A0C0B6}" destId="{E24DF230-EC18-408E-A85C-7E2D97E4C6EA}" srcOrd="0" destOrd="0" presId="urn:microsoft.com/office/officeart/2005/8/layout/list1"/>
    <dgm:cxn modelId="{B1178165-A217-43ED-BEF3-EB96F0B3DA4C}" srcId="{5036FAC8-3181-4F50-A57F-B3C03D0A1917}" destId="{4E226275-31AB-44CD-81A9-32987662F439}" srcOrd="2" destOrd="0" parTransId="{4D320E72-94D7-4202-B6DE-939A36A5CC39}" sibTransId="{B639A60A-EAB1-4523-AA60-C87F13FA1CBD}"/>
    <dgm:cxn modelId="{A2E885BB-D3B1-4D62-98D5-E4A88E19DF6F}" type="presOf" srcId="{5F858889-4DF2-4CF1-8861-BBFC34F428AA}" destId="{9E5EE5E7-6327-4E43-95ED-60DE226686B8}" srcOrd="0" destOrd="0" presId="urn:microsoft.com/office/officeart/2005/8/layout/list1"/>
    <dgm:cxn modelId="{BFAC0092-BEBD-4E09-9471-AF154767B20A}" type="presOf" srcId="{21A6FE48-612D-4BBF-A831-645550F7B6B1}" destId="{CC8254CC-E475-4E10-969A-335EB2D5C5A5}" srcOrd="0" destOrd="0" presId="urn:microsoft.com/office/officeart/2005/8/layout/list1"/>
    <dgm:cxn modelId="{85B75E94-F8CB-485E-A67B-A62B4D7EACF8}" type="presOf" srcId="{5036FAC8-3181-4F50-A57F-B3C03D0A1917}" destId="{A4D82340-E306-4485-A50C-18AA491B9450}" srcOrd="0" destOrd="0" presId="urn:microsoft.com/office/officeart/2005/8/layout/list1"/>
    <dgm:cxn modelId="{AF0E532A-1834-494A-A205-851708F5B356}" type="presOf" srcId="{E0F29B30-DA98-4596-B2A9-31DD76A0C0B6}" destId="{70F0F776-8ADB-4997-B52A-5DC3DA1D5945}" srcOrd="1" destOrd="0" presId="urn:microsoft.com/office/officeart/2005/8/layout/list1"/>
    <dgm:cxn modelId="{D4816FFF-77E4-49DF-AE7B-DC3CC6B4A036}" type="presOf" srcId="{4E226275-31AB-44CD-81A9-32987662F439}" destId="{5FBF0A26-0823-48E7-821A-498FEF4A8B3E}" srcOrd="1" destOrd="0" presId="urn:microsoft.com/office/officeart/2005/8/layout/list1"/>
    <dgm:cxn modelId="{F05CED47-192B-49B2-ADAE-A571CBDE965B}" srcId="{5036FAC8-3181-4F50-A57F-B3C03D0A1917}" destId="{5F858889-4DF2-4CF1-8861-BBFC34F428AA}" srcOrd="4" destOrd="0" parTransId="{FAC7E673-6824-4E4A-BBED-41762E8B8533}" sibTransId="{9CA1E9F8-DCEB-4FBB-86DF-2637CA046D86}"/>
    <dgm:cxn modelId="{B9852DFB-6A93-4205-BECA-E7164DBA0D0B}" type="presOf" srcId="{5F858889-4DF2-4CF1-8861-BBFC34F428AA}" destId="{BFC59521-DC2B-4021-94AA-AD44909FAADD}" srcOrd="1" destOrd="0" presId="urn:microsoft.com/office/officeart/2005/8/layout/list1"/>
    <dgm:cxn modelId="{7885DAD7-C849-4F1A-89AD-80B456674433}" srcId="{5036FAC8-3181-4F50-A57F-B3C03D0A1917}" destId="{A52089DD-6221-49A2-833F-1563AB57DE82}" srcOrd="1" destOrd="0" parTransId="{5E93E447-5A79-41E1-B874-8ACA86130095}" sibTransId="{15DA02A7-BCD8-4CE0-A35D-109EE90731AA}"/>
    <dgm:cxn modelId="{C77CDBA2-B6E4-44F1-A3A3-9E4E8582A0FC}" type="presOf" srcId="{A52089DD-6221-49A2-833F-1563AB57DE82}" destId="{6641219D-316C-4DF0-B5C5-58C2C49E292E}" srcOrd="1" destOrd="0" presId="urn:microsoft.com/office/officeart/2005/8/layout/list1"/>
    <dgm:cxn modelId="{B1AD3D44-550C-4E4F-81B4-97C462F9264B}" srcId="{5036FAC8-3181-4F50-A57F-B3C03D0A1917}" destId="{21A6FE48-612D-4BBF-A831-645550F7B6B1}" srcOrd="3" destOrd="0" parTransId="{3156F52B-E876-46C5-A9F6-9A1E79C4AC29}" sibTransId="{7D0E3CC1-1EAC-4F66-B847-9478C2F7CA71}"/>
    <dgm:cxn modelId="{28732307-F531-4610-A55D-9E3B2F1D010A}" type="presOf" srcId="{C2D24C31-5791-4D65-A6BD-47CC1CB4B6FD}" destId="{E5E3FAA2-0176-491C-AAEF-E24021DBF8DF}" srcOrd="0" destOrd="0" presId="urn:microsoft.com/office/officeart/2005/8/layout/list1"/>
    <dgm:cxn modelId="{4909D778-DDF3-40DC-81B0-64D115882803}" type="presOf" srcId="{4E226275-31AB-44CD-81A9-32987662F439}" destId="{0E31118E-573B-4762-A1B3-C745269BB305}" srcOrd="0" destOrd="0" presId="urn:microsoft.com/office/officeart/2005/8/layout/list1"/>
    <dgm:cxn modelId="{916192D3-4D13-4728-B2D3-2398AD43CA35}" type="presOf" srcId="{A52089DD-6221-49A2-833F-1563AB57DE82}" destId="{36CA1536-8564-4C6A-BC3E-BEA2ACD4D33E}" srcOrd="0" destOrd="0" presId="urn:microsoft.com/office/officeart/2005/8/layout/list1"/>
    <dgm:cxn modelId="{BB117383-8AAA-4F7D-A9DA-EE1914BD8487}" srcId="{5036FAC8-3181-4F50-A57F-B3C03D0A1917}" destId="{C2D24C31-5791-4D65-A6BD-47CC1CB4B6FD}" srcOrd="0" destOrd="0" parTransId="{8910E1D3-8DE4-4475-BC5A-B8742118ED6A}" sibTransId="{585FE45E-75C9-4528-BACF-9E04665950FD}"/>
    <dgm:cxn modelId="{33E4274C-A059-48EA-BB19-44AFC73889E7}" type="presOf" srcId="{C2D24C31-5791-4D65-A6BD-47CC1CB4B6FD}" destId="{E128F48D-7772-4EFD-9E1A-FD98FF2E1FE9}" srcOrd="1" destOrd="0" presId="urn:microsoft.com/office/officeart/2005/8/layout/list1"/>
    <dgm:cxn modelId="{0BBCCB75-6413-4398-972A-9C78B5718C98}" type="presParOf" srcId="{A4D82340-E306-4485-A50C-18AA491B9450}" destId="{EB12E811-23B0-466F-92B4-03607DF6B53B}" srcOrd="0" destOrd="0" presId="urn:microsoft.com/office/officeart/2005/8/layout/list1"/>
    <dgm:cxn modelId="{B314FDC1-EC8F-4E8B-B4E7-B47E08FABE1F}" type="presParOf" srcId="{EB12E811-23B0-466F-92B4-03607DF6B53B}" destId="{E5E3FAA2-0176-491C-AAEF-E24021DBF8DF}" srcOrd="0" destOrd="0" presId="urn:microsoft.com/office/officeart/2005/8/layout/list1"/>
    <dgm:cxn modelId="{EFDF7A03-C65E-4AF4-8E36-C90CCA571670}" type="presParOf" srcId="{EB12E811-23B0-466F-92B4-03607DF6B53B}" destId="{E128F48D-7772-4EFD-9E1A-FD98FF2E1FE9}" srcOrd="1" destOrd="0" presId="urn:microsoft.com/office/officeart/2005/8/layout/list1"/>
    <dgm:cxn modelId="{A8FEE93D-9E60-4912-B4AD-57F83D93532B}" type="presParOf" srcId="{A4D82340-E306-4485-A50C-18AA491B9450}" destId="{8054BCE5-B302-4BA4-BFD0-417B8ACB46BF}" srcOrd="1" destOrd="0" presId="urn:microsoft.com/office/officeart/2005/8/layout/list1"/>
    <dgm:cxn modelId="{3B979BFF-C701-4166-AAA6-496686009C10}" type="presParOf" srcId="{A4D82340-E306-4485-A50C-18AA491B9450}" destId="{81742061-F0AC-41BA-9CA6-38FDEE5FEDFE}" srcOrd="2" destOrd="0" presId="urn:microsoft.com/office/officeart/2005/8/layout/list1"/>
    <dgm:cxn modelId="{D8464A85-01DE-4B10-93C2-73CBFC1060D0}" type="presParOf" srcId="{A4D82340-E306-4485-A50C-18AA491B9450}" destId="{E3A4E783-7053-48E4-B1A3-130B52E1EA0A}" srcOrd="3" destOrd="0" presId="urn:microsoft.com/office/officeart/2005/8/layout/list1"/>
    <dgm:cxn modelId="{4924993A-8FAF-40D7-9DDA-33681CF367A5}" type="presParOf" srcId="{A4D82340-E306-4485-A50C-18AA491B9450}" destId="{6D037396-75F3-4356-A0D9-7344FB546871}" srcOrd="4" destOrd="0" presId="urn:microsoft.com/office/officeart/2005/8/layout/list1"/>
    <dgm:cxn modelId="{CC159592-3321-4C56-BF0D-70A11C5A4C95}" type="presParOf" srcId="{6D037396-75F3-4356-A0D9-7344FB546871}" destId="{36CA1536-8564-4C6A-BC3E-BEA2ACD4D33E}" srcOrd="0" destOrd="0" presId="urn:microsoft.com/office/officeart/2005/8/layout/list1"/>
    <dgm:cxn modelId="{95940912-BEB3-4E64-A4E6-2E46D16FCC95}" type="presParOf" srcId="{6D037396-75F3-4356-A0D9-7344FB546871}" destId="{6641219D-316C-4DF0-B5C5-58C2C49E292E}" srcOrd="1" destOrd="0" presId="urn:microsoft.com/office/officeart/2005/8/layout/list1"/>
    <dgm:cxn modelId="{B657574B-8136-4F47-9CD9-A6F7E20BB1AA}" type="presParOf" srcId="{A4D82340-E306-4485-A50C-18AA491B9450}" destId="{5333F669-0703-43A3-9442-9C5BC8D836B9}" srcOrd="5" destOrd="0" presId="urn:microsoft.com/office/officeart/2005/8/layout/list1"/>
    <dgm:cxn modelId="{9AA05FA2-0F94-4840-88D1-785C3D180D09}" type="presParOf" srcId="{A4D82340-E306-4485-A50C-18AA491B9450}" destId="{DFE09BC4-4C15-42C9-BEA8-C0CA6AD238E3}" srcOrd="6" destOrd="0" presId="urn:microsoft.com/office/officeart/2005/8/layout/list1"/>
    <dgm:cxn modelId="{3536A6E8-FCAA-4E1A-BD83-F846C96927FD}" type="presParOf" srcId="{A4D82340-E306-4485-A50C-18AA491B9450}" destId="{06066238-59BE-4DF7-A219-B0937EF4721A}" srcOrd="7" destOrd="0" presId="urn:microsoft.com/office/officeart/2005/8/layout/list1"/>
    <dgm:cxn modelId="{2D1A97CE-9AE2-4E1A-A859-1D0EF3344E8E}" type="presParOf" srcId="{A4D82340-E306-4485-A50C-18AA491B9450}" destId="{0CDBAE79-E40F-4370-815C-DD381400B30E}" srcOrd="8" destOrd="0" presId="urn:microsoft.com/office/officeart/2005/8/layout/list1"/>
    <dgm:cxn modelId="{548DCC06-F0A8-4138-9C0F-D9C6E6169060}" type="presParOf" srcId="{0CDBAE79-E40F-4370-815C-DD381400B30E}" destId="{0E31118E-573B-4762-A1B3-C745269BB305}" srcOrd="0" destOrd="0" presId="urn:microsoft.com/office/officeart/2005/8/layout/list1"/>
    <dgm:cxn modelId="{53BEB919-91E3-4BE9-8CA6-451D24CF1617}" type="presParOf" srcId="{0CDBAE79-E40F-4370-815C-DD381400B30E}" destId="{5FBF0A26-0823-48E7-821A-498FEF4A8B3E}" srcOrd="1" destOrd="0" presId="urn:microsoft.com/office/officeart/2005/8/layout/list1"/>
    <dgm:cxn modelId="{51A847AE-987F-4270-8315-5B3E3DD2EE58}" type="presParOf" srcId="{A4D82340-E306-4485-A50C-18AA491B9450}" destId="{1DC86DD6-A7B6-445C-B1E9-C1CEC6035C35}" srcOrd="9" destOrd="0" presId="urn:microsoft.com/office/officeart/2005/8/layout/list1"/>
    <dgm:cxn modelId="{A8C38F5B-6DF2-4B32-9F0D-5ABF2ABA375D}" type="presParOf" srcId="{A4D82340-E306-4485-A50C-18AA491B9450}" destId="{C864E5A7-1A4B-403E-92FC-82EF23AF55B0}" srcOrd="10" destOrd="0" presId="urn:microsoft.com/office/officeart/2005/8/layout/list1"/>
    <dgm:cxn modelId="{8B87585B-9A86-44F6-B115-D3E673ED7274}" type="presParOf" srcId="{A4D82340-E306-4485-A50C-18AA491B9450}" destId="{B7BD3277-F7E8-44A7-B0C6-8DFF3C8EEF40}" srcOrd="11" destOrd="0" presId="urn:microsoft.com/office/officeart/2005/8/layout/list1"/>
    <dgm:cxn modelId="{F59C8404-D2ED-4D26-816E-923CA2D9BF57}" type="presParOf" srcId="{A4D82340-E306-4485-A50C-18AA491B9450}" destId="{B53CAE62-FE89-44F0-AAFE-445D1D7BB65B}" srcOrd="12" destOrd="0" presId="urn:microsoft.com/office/officeart/2005/8/layout/list1"/>
    <dgm:cxn modelId="{2B876AFD-0748-434F-93F1-62FF84333A74}" type="presParOf" srcId="{B53CAE62-FE89-44F0-AAFE-445D1D7BB65B}" destId="{CC8254CC-E475-4E10-969A-335EB2D5C5A5}" srcOrd="0" destOrd="0" presId="urn:microsoft.com/office/officeart/2005/8/layout/list1"/>
    <dgm:cxn modelId="{A3F81299-0413-46BE-8B20-7453ACEA0D36}" type="presParOf" srcId="{B53CAE62-FE89-44F0-AAFE-445D1D7BB65B}" destId="{5E5B3C91-45CD-41D7-963D-CED7B70D9941}" srcOrd="1" destOrd="0" presId="urn:microsoft.com/office/officeart/2005/8/layout/list1"/>
    <dgm:cxn modelId="{7D4549A8-E8F7-4F73-9A21-31021C7664AC}" type="presParOf" srcId="{A4D82340-E306-4485-A50C-18AA491B9450}" destId="{BFE8634A-1B62-4929-A246-FAEF4A7DFFA6}" srcOrd="13" destOrd="0" presId="urn:microsoft.com/office/officeart/2005/8/layout/list1"/>
    <dgm:cxn modelId="{9DD4863F-EA9F-4A3F-82A6-EDFB511B6C97}" type="presParOf" srcId="{A4D82340-E306-4485-A50C-18AA491B9450}" destId="{A2B33CDC-CD69-4A49-9219-B81828EFBC9C}" srcOrd="14" destOrd="0" presId="urn:microsoft.com/office/officeart/2005/8/layout/list1"/>
    <dgm:cxn modelId="{D4C334B2-0049-4618-8AF0-6D6A838B1C18}" type="presParOf" srcId="{A4D82340-E306-4485-A50C-18AA491B9450}" destId="{008BE1D5-5C0F-412F-B8F1-BB55E530D81B}" srcOrd="15" destOrd="0" presId="urn:microsoft.com/office/officeart/2005/8/layout/list1"/>
    <dgm:cxn modelId="{85DE7F69-ACE2-4BF4-A119-C000EF85B7E1}" type="presParOf" srcId="{A4D82340-E306-4485-A50C-18AA491B9450}" destId="{16E78D0F-AD9A-470B-B9C4-802C2CB53635}" srcOrd="16" destOrd="0" presId="urn:microsoft.com/office/officeart/2005/8/layout/list1"/>
    <dgm:cxn modelId="{F0B30260-1187-45C4-BE17-B4F13CD3D93E}" type="presParOf" srcId="{16E78D0F-AD9A-470B-B9C4-802C2CB53635}" destId="{9E5EE5E7-6327-4E43-95ED-60DE226686B8}" srcOrd="0" destOrd="0" presId="urn:microsoft.com/office/officeart/2005/8/layout/list1"/>
    <dgm:cxn modelId="{2E058D1B-B62E-49FB-AE33-80B711416EE9}" type="presParOf" srcId="{16E78D0F-AD9A-470B-B9C4-802C2CB53635}" destId="{BFC59521-DC2B-4021-94AA-AD44909FAADD}" srcOrd="1" destOrd="0" presId="urn:microsoft.com/office/officeart/2005/8/layout/list1"/>
    <dgm:cxn modelId="{EF786E99-9D03-4FE3-9EF1-39E40DABF094}" type="presParOf" srcId="{A4D82340-E306-4485-A50C-18AA491B9450}" destId="{9B871F54-EDF5-41AB-AF55-EDB4DE3577F7}" srcOrd="17" destOrd="0" presId="urn:microsoft.com/office/officeart/2005/8/layout/list1"/>
    <dgm:cxn modelId="{DD5AA89A-A73F-434C-992D-CCF2EC8B15C7}" type="presParOf" srcId="{A4D82340-E306-4485-A50C-18AA491B9450}" destId="{1F95F13C-D3D0-462F-A426-6DB9AA5948A1}" srcOrd="18" destOrd="0" presId="urn:microsoft.com/office/officeart/2005/8/layout/list1"/>
    <dgm:cxn modelId="{84C93A70-BAF2-48EB-8C13-8689F4C56953}" type="presParOf" srcId="{A4D82340-E306-4485-A50C-18AA491B9450}" destId="{AC15F08E-56FB-47DB-866E-E23458D1FE3D}" srcOrd="19" destOrd="0" presId="urn:microsoft.com/office/officeart/2005/8/layout/list1"/>
    <dgm:cxn modelId="{52FBDFB7-61C5-456A-B664-4EE2601D1E1A}" type="presParOf" srcId="{A4D82340-E306-4485-A50C-18AA491B9450}" destId="{BC3E5484-DB4B-4756-BDDC-6AA3731DF051}" srcOrd="20" destOrd="0" presId="urn:microsoft.com/office/officeart/2005/8/layout/list1"/>
    <dgm:cxn modelId="{95C31B75-BE04-4968-900C-B4A3602C4E9A}" type="presParOf" srcId="{BC3E5484-DB4B-4756-BDDC-6AA3731DF051}" destId="{E24DF230-EC18-408E-A85C-7E2D97E4C6EA}" srcOrd="0" destOrd="0" presId="urn:microsoft.com/office/officeart/2005/8/layout/list1"/>
    <dgm:cxn modelId="{1EF79BE2-B5FC-4C2F-A7FF-E1D1BB6A5B49}" type="presParOf" srcId="{BC3E5484-DB4B-4756-BDDC-6AA3731DF051}" destId="{70F0F776-8ADB-4997-B52A-5DC3DA1D5945}" srcOrd="1" destOrd="0" presId="urn:microsoft.com/office/officeart/2005/8/layout/list1"/>
    <dgm:cxn modelId="{3DA05567-44A9-4E0D-8EBA-4630E896DCA0}" type="presParOf" srcId="{A4D82340-E306-4485-A50C-18AA491B9450}" destId="{AC10BF46-CCBE-49E0-B286-CEB6DB7142DC}" srcOrd="21" destOrd="0" presId="urn:microsoft.com/office/officeart/2005/8/layout/list1"/>
    <dgm:cxn modelId="{41ADBB78-A1EC-4ACA-8A74-86AD5019D460}" type="presParOf" srcId="{A4D82340-E306-4485-A50C-18AA491B9450}" destId="{D92D751B-7E1D-430A-A964-8781055DDFB5}"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112F2D-7806-4F70-AE64-F3AD9ACDF9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D8E8E16-C510-49BC-9733-30749F92B8EE}">
      <dgm:prSet phldrT="[Text]"/>
      <dgm:spPr/>
      <dgm:t>
        <a:bodyPr/>
        <a:lstStyle/>
        <a:p>
          <a:r>
            <a:rPr lang="en-US" dirty="0"/>
            <a:t>OMMC</a:t>
          </a:r>
        </a:p>
      </dgm:t>
    </dgm:pt>
    <dgm:pt modelId="{AD5D3D36-419E-4A84-88B9-514400E02B81}" type="parTrans" cxnId="{C475EA42-BA93-4ABC-ACB8-870E2CE54E01}">
      <dgm:prSet/>
      <dgm:spPr/>
      <dgm:t>
        <a:bodyPr/>
        <a:lstStyle/>
        <a:p>
          <a:endParaRPr lang="en-US"/>
        </a:p>
      </dgm:t>
    </dgm:pt>
    <dgm:pt modelId="{010EFC87-F7A7-4730-A24F-B745FF3C06A1}" type="sibTrans" cxnId="{C475EA42-BA93-4ABC-ACB8-870E2CE54E01}">
      <dgm:prSet/>
      <dgm:spPr/>
      <dgm:t>
        <a:bodyPr/>
        <a:lstStyle/>
        <a:p>
          <a:endParaRPr lang="en-US"/>
        </a:p>
      </dgm:t>
    </dgm:pt>
    <dgm:pt modelId="{D453AB15-AFE1-4578-A4AD-FD59DF5D867E}">
      <dgm:prSet/>
      <dgm:spPr/>
      <dgm:t>
        <a:bodyPr/>
        <a:lstStyle/>
        <a:p>
          <a:r>
            <a:rPr lang="en-US" dirty="0"/>
            <a:t>The Next Generation program</a:t>
          </a:r>
        </a:p>
      </dgm:t>
    </dgm:pt>
    <dgm:pt modelId="{BA0CA985-5AA3-42C6-84CC-B12F4CC45CD1}" type="parTrans" cxnId="{761F3CCB-DE1B-48E1-9632-1E8549F3BBB5}">
      <dgm:prSet/>
      <dgm:spPr/>
      <dgm:t>
        <a:bodyPr/>
        <a:lstStyle/>
        <a:p>
          <a:endParaRPr lang="en-US"/>
        </a:p>
      </dgm:t>
    </dgm:pt>
    <dgm:pt modelId="{E3EADBA4-4635-4244-B874-087E12D05EA7}" type="sibTrans" cxnId="{761F3CCB-DE1B-48E1-9632-1E8549F3BBB5}">
      <dgm:prSet/>
      <dgm:spPr/>
      <dgm:t>
        <a:bodyPr/>
        <a:lstStyle/>
        <a:p>
          <a:endParaRPr lang="en-US"/>
        </a:p>
      </dgm:t>
    </dgm:pt>
    <dgm:pt modelId="{84AEFA14-2347-45E1-BBB0-1741C6556DF1}">
      <dgm:prSet/>
      <dgm:spPr/>
      <dgm:t>
        <a:bodyPr/>
        <a:lstStyle/>
        <a:p>
          <a:r>
            <a:rPr lang="en-US" dirty="0"/>
            <a:t>Partnering to win</a:t>
          </a:r>
        </a:p>
      </dgm:t>
    </dgm:pt>
    <dgm:pt modelId="{A4BC7380-8901-4B8E-91C6-11F489E099DA}" type="parTrans" cxnId="{E65B223A-FBF3-47E3-84D2-6EB346B6F9EB}">
      <dgm:prSet/>
      <dgm:spPr/>
      <dgm:t>
        <a:bodyPr/>
        <a:lstStyle/>
        <a:p>
          <a:endParaRPr lang="en-US"/>
        </a:p>
      </dgm:t>
    </dgm:pt>
    <dgm:pt modelId="{B72F7AF0-B876-4FC1-8A13-D9C745607EBC}" type="sibTrans" cxnId="{E65B223A-FBF3-47E3-84D2-6EB346B6F9EB}">
      <dgm:prSet/>
      <dgm:spPr/>
      <dgm:t>
        <a:bodyPr/>
        <a:lstStyle/>
        <a:p>
          <a:endParaRPr lang="en-US"/>
        </a:p>
      </dgm:t>
    </dgm:pt>
    <dgm:pt modelId="{C5D1E35F-A039-45E5-AF46-4456248EEB44}">
      <dgm:prSet/>
      <dgm:spPr/>
      <dgm:t>
        <a:bodyPr/>
        <a:lstStyle/>
        <a:p>
          <a:r>
            <a:rPr lang="en-US" dirty="0"/>
            <a:t>How to join our network</a:t>
          </a:r>
        </a:p>
      </dgm:t>
    </dgm:pt>
    <dgm:pt modelId="{0DC73B8F-D556-4B09-90CC-C339F4EF2B32}" type="parTrans" cxnId="{AB73C4D2-7F47-4A48-9084-7B8788ECB7B0}">
      <dgm:prSet/>
      <dgm:spPr/>
      <dgm:t>
        <a:bodyPr/>
        <a:lstStyle/>
        <a:p>
          <a:endParaRPr lang="en-US"/>
        </a:p>
      </dgm:t>
    </dgm:pt>
    <dgm:pt modelId="{E321FA2F-DAF6-43AD-B419-36D78CED6E50}" type="sibTrans" cxnId="{AB73C4D2-7F47-4A48-9084-7B8788ECB7B0}">
      <dgm:prSet/>
      <dgm:spPr/>
      <dgm:t>
        <a:bodyPr/>
        <a:lstStyle/>
        <a:p>
          <a:endParaRPr lang="en-US"/>
        </a:p>
      </dgm:t>
    </dgm:pt>
    <dgm:pt modelId="{736B634A-D125-4889-B0AE-77224F861EF8}" type="pres">
      <dgm:prSet presAssocID="{AE112F2D-7806-4F70-AE64-F3AD9ACDF9CB}" presName="linear" presStyleCnt="0">
        <dgm:presLayoutVars>
          <dgm:dir/>
          <dgm:animLvl val="lvl"/>
          <dgm:resizeHandles val="exact"/>
        </dgm:presLayoutVars>
      </dgm:prSet>
      <dgm:spPr/>
      <dgm:t>
        <a:bodyPr/>
        <a:lstStyle/>
        <a:p>
          <a:endParaRPr lang="en-US"/>
        </a:p>
      </dgm:t>
    </dgm:pt>
    <dgm:pt modelId="{AA0EA782-716D-4B9A-AF14-5CF07B554600}" type="pres">
      <dgm:prSet presAssocID="{AD8E8E16-C510-49BC-9733-30749F92B8EE}" presName="parentLin" presStyleCnt="0"/>
      <dgm:spPr/>
    </dgm:pt>
    <dgm:pt modelId="{B2ADF064-4FCF-44B3-AD07-2EBED745B8B2}" type="pres">
      <dgm:prSet presAssocID="{AD8E8E16-C510-49BC-9733-30749F92B8EE}" presName="parentLeftMargin" presStyleLbl="node1" presStyleIdx="0" presStyleCnt="4"/>
      <dgm:spPr/>
      <dgm:t>
        <a:bodyPr/>
        <a:lstStyle/>
        <a:p>
          <a:endParaRPr lang="en-US"/>
        </a:p>
      </dgm:t>
    </dgm:pt>
    <dgm:pt modelId="{6B58AD85-5E50-4D1C-80ED-44E0E71F530D}" type="pres">
      <dgm:prSet presAssocID="{AD8E8E16-C510-49BC-9733-30749F92B8EE}" presName="parentText" presStyleLbl="node1" presStyleIdx="0" presStyleCnt="4">
        <dgm:presLayoutVars>
          <dgm:chMax val="0"/>
          <dgm:bulletEnabled val="1"/>
        </dgm:presLayoutVars>
      </dgm:prSet>
      <dgm:spPr/>
      <dgm:t>
        <a:bodyPr/>
        <a:lstStyle/>
        <a:p>
          <a:endParaRPr lang="en-US"/>
        </a:p>
      </dgm:t>
    </dgm:pt>
    <dgm:pt modelId="{058BFC0F-0730-446B-9E1F-6D0050BC6283}" type="pres">
      <dgm:prSet presAssocID="{AD8E8E16-C510-49BC-9733-30749F92B8EE}" presName="negativeSpace" presStyleCnt="0"/>
      <dgm:spPr/>
    </dgm:pt>
    <dgm:pt modelId="{2261560F-137E-404B-8042-2226628AF26C}" type="pres">
      <dgm:prSet presAssocID="{AD8E8E16-C510-49BC-9733-30749F92B8EE}" presName="childText" presStyleLbl="conFgAcc1" presStyleIdx="0" presStyleCnt="4">
        <dgm:presLayoutVars>
          <dgm:bulletEnabled val="1"/>
        </dgm:presLayoutVars>
      </dgm:prSet>
      <dgm:spPr/>
    </dgm:pt>
    <dgm:pt modelId="{88EA57BC-F181-4257-816F-180945338814}" type="pres">
      <dgm:prSet presAssocID="{010EFC87-F7A7-4730-A24F-B745FF3C06A1}" presName="spaceBetweenRectangles" presStyleCnt="0"/>
      <dgm:spPr/>
    </dgm:pt>
    <dgm:pt modelId="{28C9EA4F-58F1-4845-B99B-9817C8BE20A6}" type="pres">
      <dgm:prSet presAssocID="{D453AB15-AFE1-4578-A4AD-FD59DF5D867E}" presName="parentLin" presStyleCnt="0"/>
      <dgm:spPr/>
    </dgm:pt>
    <dgm:pt modelId="{1F7C1739-56D7-442C-8784-1E5F69577926}" type="pres">
      <dgm:prSet presAssocID="{D453AB15-AFE1-4578-A4AD-FD59DF5D867E}" presName="parentLeftMargin" presStyleLbl="node1" presStyleIdx="0" presStyleCnt="4"/>
      <dgm:spPr/>
      <dgm:t>
        <a:bodyPr/>
        <a:lstStyle/>
        <a:p>
          <a:endParaRPr lang="en-US"/>
        </a:p>
      </dgm:t>
    </dgm:pt>
    <dgm:pt modelId="{B4FFD010-A673-4CCD-A945-5114FDE03C24}" type="pres">
      <dgm:prSet presAssocID="{D453AB15-AFE1-4578-A4AD-FD59DF5D867E}" presName="parentText" presStyleLbl="node1" presStyleIdx="1" presStyleCnt="4">
        <dgm:presLayoutVars>
          <dgm:chMax val="0"/>
          <dgm:bulletEnabled val="1"/>
        </dgm:presLayoutVars>
      </dgm:prSet>
      <dgm:spPr/>
      <dgm:t>
        <a:bodyPr/>
        <a:lstStyle/>
        <a:p>
          <a:endParaRPr lang="en-US"/>
        </a:p>
      </dgm:t>
    </dgm:pt>
    <dgm:pt modelId="{FAB06E5C-3A1B-4003-B2D2-C127EB1A364D}" type="pres">
      <dgm:prSet presAssocID="{D453AB15-AFE1-4578-A4AD-FD59DF5D867E}" presName="negativeSpace" presStyleCnt="0"/>
      <dgm:spPr/>
    </dgm:pt>
    <dgm:pt modelId="{01FF42B5-24CF-4475-B58A-36D6E670B373}" type="pres">
      <dgm:prSet presAssocID="{D453AB15-AFE1-4578-A4AD-FD59DF5D867E}" presName="childText" presStyleLbl="conFgAcc1" presStyleIdx="1" presStyleCnt="4">
        <dgm:presLayoutVars>
          <dgm:bulletEnabled val="1"/>
        </dgm:presLayoutVars>
      </dgm:prSet>
      <dgm:spPr/>
    </dgm:pt>
    <dgm:pt modelId="{D968D8CA-4C9D-4714-8805-B00BF260EA63}" type="pres">
      <dgm:prSet presAssocID="{E3EADBA4-4635-4244-B874-087E12D05EA7}" presName="spaceBetweenRectangles" presStyleCnt="0"/>
      <dgm:spPr/>
    </dgm:pt>
    <dgm:pt modelId="{8510650B-95E7-4323-A36F-8C67372E26FA}" type="pres">
      <dgm:prSet presAssocID="{84AEFA14-2347-45E1-BBB0-1741C6556DF1}" presName="parentLin" presStyleCnt="0"/>
      <dgm:spPr/>
    </dgm:pt>
    <dgm:pt modelId="{39DE6E9C-1F94-4DCB-AFD0-D603799D3234}" type="pres">
      <dgm:prSet presAssocID="{84AEFA14-2347-45E1-BBB0-1741C6556DF1}" presName="parentLeftMargin" presStyleLbl="node1" presStyleIdx="1" presStyleCnt="4"/>
      <dgm:spPr/>
      <dgm:t>
        <a:bodyPr/>
        <a:lstStyle/>
        <a:p>
          <a:endParaRPr lang="en-US"/>
        </a:p>
      </dgm:t>
    </dgm:pt>
    <dgm:pt modelId="{3D390265-D32E-492E-9213-CA56B4508557}" type="pres">
      <dgm:prSet presAssocID="{84AEFA14-2347-45E1-BBB0-1741C6556DF1}" presName="parentText" presStyleLbl="node1" presStyleIdx="2" presStyleCnt="4">
        <dgm:presLayoutVars>
          <dgm:chMax val="0"/>
          <dgm:bulletEnabled val="1"/>
        </dgm:presLayoutVars>
      </dgm:prSet>
      <dgm:spPr/>
      <dgm:t>
        <a:bodyPr/>
        <a:lstStyle/>
        <a:p>
          <a:endParaRPr lang="en-US"/>
        </a:p>
      </dgm:t>
    </dgm:pt>
    <dgm:pt modelId="{F1D24E46-CB5C-47B9-BFF6-CB43517C190B}" type="pres">
      <dgm:prSet presAssocID="{84AEFA14-2347-45E1-BBB0-1741C6556DF1}" presName="negativeSpace" presStyleCnt="0"/>
      <dgm:spPr/>
    </dgm:pt>
    <dgm:pt modelId="{423F8E98-6383-4930-A676-6833F3944C61}" type="pres">
      <dgm:prSet presAssocID="{84AEFA14-2347-45E1-BBB0-1741C6556DF1}" presName="childText" presStyleLbl="conFgAcc1" presStyleIdx="2" presStyleCnt="4">
        <dgm:presLayoutVars>
          <dgm:bulletEnabled val="1"/>
        </dgm:presLayoutVars>
      </dgm:prSet>
      <dgm:spPr/>
    </dgm:pt>
    <dgm:pt modelId="{42F15A1D-C1CC-414A-8B89-C804BBACAF2C}" type="pres">
      <dgm:prSet presAssocID="{B72F7AF0-B876-4FC1-8A13-D9C745607EBC}" presName="spaceBetweenRectangles" presStyleCnt="0"/>
      <dgm:spPr/>
    </dgm:pt>
    <dgm:pt modelId="{138240D4-BAE9-4D37-B331-C95431D7FAC4}" type="pres">
      <dgm:prSet presAssocID="{C5D1E35F-A039-45E5-AF46-4456248EEB44}" presName="parentLin" presStyleCnt="0"/>
      <dgm:spPr/>
    </dgm:pt>
    <dgm:pt modelId="{9F91AEA9-8D8F-44F8-A123-50A649D2273D}" type="pres">
      <dgm:prSet presAssocID="{C5D1E35F-A039-45E5-AF46-4456248EEB44}" presName="parentLeftMargin" presStyleLbl="node1" presStyleIdx="2" presStyleCnt="4"/>
      <dgm:spPr/>
      <dgm:t>
        <a:bodyPr/>
        <a:lstStyle/>
        <a:p>
          <a:endParaRPr lang="en-US"/>
        </a:p>
      </dgm:t>
    </dgm:pt>
    <dgm:pt modelId="{001232CC-D04C-4F63-8C94-E31D566E0E44}" type="pres">
      <dgm:prSet presAssocID="{C5D1E35F-A039-45E5-AF46-4456248EEB44}" presName="parentText" presStyleLbl="node1" presStyleIdx="3" presStyleCnt="4">
        <dgm:presLayoutVars>
          <dgm:chMax val="0"/>
          <dgm:bulletEnabled val="1"/>
        </dgm:presLayoutVars>
      </dgm:prSet>
      <dgm:spPr/>
      <dgm:t>
        <a:bodyPr/>
        <a:lstStyle/>
        <a:p>
          <a:endParaRPr lang="en-US"/>
        </a:p>
      </dgm:t>
    </dgm:pt>
    <dgm:pt modelId="{D88D62DA-BB27-4A0F-A100-0DA6435CF04E}" type="pres">
      <dgm:prSet presAssocID="{C5D1E35F-A039-45E5-AF46-4456248EEB44}" presName="negativeSpace" presStyleCnt="0"/>
      <dgm:spPr/>
    </dgm:pt>
    <dgm:pt modelId="{D50E1CAE-4465-4AAB-9A53-347A13565CD0}" type="pres">
      <dgm:prSet presAssocID="{C5D1E35F-A039-45E5-AF46-4456248EEB44}" presName="childText" presStyleLbl="conFgAcc1" presStyleIdx="3" presStyleCnt="4">
        <dgm:presLayoutVars>
          <dgm:bulletEnabled val="1"/>
        </dgm:presLayoutVars>
      </dgm:prSet>
      <dgm:spPr/>
    </dgm:pt>
  </dgm:ptLst>
  <dgm:cxnLst>
    <dgm:cxn modelId="{57B93136-696B-4A64-A38E-6DE1DC9FD5B0}" type="presOf" srcId="{D453AB15-AFE1-4578-A4AD-FD59DF5D867E}" destId="{B4FFD010-A673-4CCD-A945-5114FDE03C24}" srcOrd="1" destOrd="0" presId="urn:microsoft.com/office/officeart/2005/8/layout/list1"/>
    <dgm:cxn modelId="{C475EA42-BA93-4ABC-ACB8-870E2CE54E01}" srcId="{AE112F2D-7806-4F70-AE64-F3AD9ACDF9CB}" destId="{AD8E8E16-C510-49BC-9733-30749F92B8EE}" srcOrd="0" destOrd="0" parTransId="{AD5D3D36-419E-4A84-88B9-514400E02B81}" sibTransId="{010EFC87-F7A7-4730-A24F-B745FF3C06A1}"/>
    <dgm:cxn modelId="{D2ACE984-4DAF-4773-8D58-3CB6A2BB2914}" type="presOf" srcId="{84AEFA14-2347-45E1-BBB0-1741C6556DF1}" destId="{39DE6E9C-1F94-4DCB-AFD0-D603799D3234}" srcOrd="0" destOrd="0" presId="urn:microsoft.com/office/officeart/2005/8/layout/list1"/>
    <dgm:cxn modelId="{F9F3284B-D05B-4156-A972-EE0133702684}" type="presOf" srcId="{84AEFA14-2347-45E1-BBB0-1741C6556DF1}" destId="{3D390265-D32E-492E-9213-CA56B4508557}" srcOrd="1" destOrd="0" presId="urn:microsoft.com/office/officeart/2005/8/layout/list1"/>
    <dgm:cxn modelId="{2CE40193-8200-4C9D-8442-D6EBBF53F9E7}" type="presOf" srcId="{C5D1E35F-A039-45E5-AF46-4456248EEB44}" destId="{9F91AEA9-8D8F-44F8-A123-50A649D2273D}" srcOrd="0" destOrd="0" presId="urn:microsoft.com/office/officeart/2005/8/layout/list1"/>
    <dgm:cxn modelId="{E65B223A-FBF3-47E3-84D2-6EB346B6F9EB}" srcId="{AE112F2D-7806-4F70-AE64-F3AD9ACDF9CB}" destId="{84AEFA14-2347-45E1-BBB0-1741C6556DF1}" srcOrd="2" destOrd="0" parTransId="{A4BC7380-8901-4B8E-91C6-11F489E099DA}" sibTransId="{B72F7AF0-B876-4FC1-8A13-D9C745607EBC}"/>
    <dgm:cxn modelId="{B3FD58E6-8038-437B-B2EF-46D024F7F928}" type="presOf" srcId="{C5D1E35F-A039-45E5-AF46-4456248EEB44}" destId="{001232CC-D04C-4F63-8C94-E31D566E0E44}" srcOrd="1" destOrd="0" presId="urn:microsoft.com/office/officeart/2005/8/layout/list1"/>
    <dgm:cxn modelId="{5E6E39ED-72C4-4CE3-8AFD-5422001F351F}" type="presOf" srcId="{AD8E8E16-C510-49BC-9733-30749F92B8EE}" destId="{6B58AD85-5E50-4D1C-80ED-44E0E71F530D}" srcOrd="1" destOrd="0" presId="urn:microsoft.com/office/officeart/2005/8/layout/list1"/>
    <dgm:cxn modelId="{AB73C4D2-7F47-4A48-9084-7B8788ECB7B0}" srcId="{AE112F2D-7806-4F70-AE64-F3AD9ACDF9CB}" destId="{C5D1E35F-A039-45E5-AF46-4456248EEB44}" srcOrd="3" destOrd="0" parTransId="{0DC73B8F-D556-4B09-90CC-C339F4EF2B32}" sibTransId="{E321FA2F-DAF6-43AD-B419-36D78CED6E50}"/>
    <dgm:cxn modelId="{A73F1F92-D7BB-4C9A-A4F7-190D54472A78}" type="presOf" srcId="{D453AB15-AFE1-4578-A4AD-FD59DF5D867E}" destId="{1F7C1739-56D7-442C-8784-1E5F69577926}" srcOrd="0" destOrd="0" presId="urn:microsoft.com/office/officeart/2005/8/layout/list1"/>
    <dgm:cxn modelId="{B12D772D-15EC-490B-9289-91BEBC55D0E0}" type="presOf" srcId="{AE112F2D-7806-4F70-AE64-F3AD9ACDF9CB}" destId="{736B634A-D125-4889-B0AE-77224F861EF8}" srcOrd="0" destOrd="0" presId="urn:microsoft.com/office/officeart/2005/8/layout/list1"/>
    <dgm:cxn modelId="{FC58464E-77D0-46B4-9505-F047781E6876}" type="presOf" srcId="{AD8E8E16-C510-49BC-9733-30749F92B8EE}" destId="{B2ADF064-4FCF-44B3-AD07-2EBED745B8B2}" srcOrd="0" destOrd="0" presId="urn:microsoft.com/office/officeart/2005/8/layout/list1"/>
    <dgm:cxn modelId="{761F3CCB-DE1B-48E1-9632-1E8549F3BBB5}" srcId="{AE112F2D-7806-4F70-AE64-F3AD9ACDF9CB}" destId="{D453AB15-AFE1-4578-A4AD-FD59DF5D867E}" srcOrd="1" destOrd="0" parTransId="{BA0CA985-5AA3-42C6-84CC-B12F4CC45CD1}" sibTransId="{E3EADBA4-4635-4244-B874-087E12D05EA7}"/>
    <dgm:cxn modelId="{C8D5F36B-4912-4D1B-8691-ADE204CA6176}" type="presParOf" srcId="{736B634A-D125-4889-B0AE-77224F861EF8}" destId="{AA0EA782-716D-4B9A-AF14-5CF07B554600}" srcOrd="0" destOrd="0" presId="urn:microsoft.com/office/officeart/2005/8/layout/list1"/>
    <dgm:cxn modelId="{AA848782-C674-4BC5-B943-487B305E4F22}" type="presParOf" srcId="{AA0EA782-716D-4B9A-AF14-5CF07B554600}" destId="{B2ADF064-4FCF-44B3-AD07-2EBED745B8B2}" srcOrd="0" destOrd="0" presId="urn:microsoft.com/office/officeart/2005/8/layout/list1"/>
    <dgm:cxn modelId="{DB1A19D7-3D00-45FC-AEB3-58C591CFB60D}" type="presParOf" srcId="{AA0EA782-716D-4B9A-AF14-5CF07B554600}" destId="{6B58AD85-5E50-4D1C-80ED-44E0E71F530D}" srcOrd="1" destOrd="0" presId="urn:microsoft.com/office/officeart/2005/8/layout/list1"/>
    <dgm:cxn modelId="{60D8C64C-CB19-4811-82E2-88CE61A20C93}" type="presParOf" srcId="{736B634A-D125-4889-B0AE-77224F861EF8}" destId="{058BFC0F-0730-446B-9E1F-6D0050BC6283}" srcOrd="1" destOrd="0" presId="urn:microsoft.com/office/officeart/2005/8/layout/list1"/>
    <dgm:cxn modelId="{66124B1B-5334-4013-AA57-753B69A6172E}" type="presParOf" srcId="{736B634A-D125-4889-B0AE-77224F861EF8}" destId="{2261560F-137E-404B-8042-2226628AF26C}" srcOrd="2" destOrd="0" presId="urn:microsoft.com/office/officeart/2005/8/layout/list1"/>
    <dgm:cxn modelId="{D2BD63E5-1C33-48E9-92A9-A642685449E8}" type="presParOf" srcId="{736B634A-D125-4889-B0AE-77224F861EF8}" destId="{88EA57BC-F181-4257-816F-180945338814}" srcOrd="3" destOrd="0" presId="urn:microsoft.com/office/officeart/2005/8/layout/list1"/>
    <dgm:cxn modelId="{AF535C63-02D9-4837-ABA4-C2D0EF9B48E3}" type="presParOf" srcId="{736B634A-D125-4889-B0AE-77224F861EF8}" destId="{28C9EA4F-58F1-4845-B99B-9817C8BE20A6}" srcOrd="4" destOrd="0" presId="urn:microsoft.com/office/officeart/2005/8/layout/list1"/>
    <dgm:cxn modelId="{3A2CC9B7-A7BB-4C83-B2DE-BCC0CACA932A}" type="presParOf" srcId="{28C9EA4F-58F1-4845-B99B-9817C8BE20A6}" destId="{1F7C1739-56D7-442C-8784-1E5F69577926}" srcOrd="0" destOrd="0" presId="urn:microsoft.com/office/officeart/2005/8/layout/list1"/>
    <dgm:cxn modelId="{6B22B1BB-AE7E-4468-8639-21E6F80FA46B}" type="presParOf" srcId="{28C9EA4F-58F1-4845-B99B-9817C8BE20A6}" destId="{B4FFD010-A673-4CCD-A945-5114FDE03C24}" srcOrd="1" destOrd="0" presId="urn:microsoft.com/office/officeart/2005/8/layout/list1"/>
    <dgm:cxn modelId="{95225791-83FE-4806-B5AE-7CA7EB5F1D2E}" type="presParOf" srcId="{736B634A-D125-4889-B0AE-77224F861EF8}" destId="{FAB06E5C-3A1B-4003-B2D2-C127EB1A364D}" srcOrd="5" destOrd="0" presId="urn:microsoft.com/office/officeart/2005/8/layout/list1"/>
    <dgm:cxn modelId="{FB982033-B67E-4186-A44B-54CDE11A5045}" type="presParOf" srcId="{736B634A-D125-4889-B0AE-77224F861EF8}" destId="{01FF42B5-24CF-4475-B58A-36D6E670B373}" srcOrd="6" destOrd="0" presId="urn:microsoft.com/office/officeart/2005/8/layout/list1"/>
    <dgm:cxn modelId="{A57D729A-A833-4EB4-ACCE-3796B4673DA8}" type="presParOf" srcId="{736B634A-D125-4889-B0AE-77224F861EF8}" destId="{D968D8CA-4C9D-4714-8805-B00BF260EA63}" srcOrd="7" destOrd="0" presId="urn:microsoft.com/office/officeart/2005/8/layout/list1"/>
    <dgm:cxn modelId="{C366366A-7D5C-45AA-BE82-2BD33E137BB0}" type="presParOf" srcId="{736B634A-D125-4889-B0AE-77224F861EF8}" destId="{8510650B-95E7-4323-A36F-8C67372E26FA}" srcOrd="8" destOrd="0" presId="urn:microsoft.com/office/officeart/2005/8/layout/list1"/>
    <dgm:cxn modelId="{A80C5CB2-2EC5-4BE9-B0C7-6FDA1A91CFAF}" type="presParOf" srcId="{8510650B-95E7-4323-A36F-8C67372E26FA}" destId="{39DE6E9C-1F94-4DCB-AFD0-D603799D3234}" srcOrd="0" destOrd="0" presId="urn:microsoft.com/office/officeart/2005/8/layout/list1"/>
    <dgm:cxn modelId="{2F4382A3-2AD6-466B-B28B-D789412323F7}" type="presParOf" srcId="{8510650B-95E7-4323-A36F-8C67372E26FA}" destId="{3D390265-D32E-492E-9213-CA56B4508557}" srcOrd="1" destOrd="0" presId="urn:microsoft.com/office/officeart/2005/8/layout/list1"/>
    <dgm:cxn modelId="{3A312A2B-712E-4009-ADB3-ACDF9C5139FE}" type="presParOf" srcId="{736B634A-D125-4889-B0AE-77224F861EF8}" destId="{F1D24E46-CB5C-47B9-BFF6-CB43517C190B}" srcOrd="9" destOrd="0" presId="urn:microsoft.com/office/officeart/2005/8/layout/list1"/>
    <dgm:cxn modelId="{7B54BC29-0AF5-4AF8-9D20-55D50191A318}" type="presParOf" srcId="{736B634A-D125-4889-B0AE-77224F861EF8}" destId="{423F8E98-6383-4930-A676-6833F3944C61}" srcOrd="10" destOrd="0" presId="urn:microsoft.com/office/officeart/2005/8/layout/list1"/>
    <dgm:cxn modelId="{639499AE-D611-42E2-9DBD-991478C51DAD}" type="presParOf" srcId="{736B634A-D125-4889-B0AE-77224F861EF8}" destId="{42F15A1D-C1CC-414A-8B89-C804BBACAF2C}" srcOrd="11" destOrd="0" presId="urn:microsoft.com/office/officeart/2005/8/layout/list1"/>
    <dgm:cxn modelId="{90953278-76B5-47F5-95A4-C6A50E321C45}" type="presParOf" srcId="{736B634A-D125-4889-B0AE-77224F861EF8}" destId="{138240D4-BAE9-4D37-B331-C95431D7FAC4}" srcOrd="12" destOrd="0" presId="urn:microsoft.com/office/officeart/2005/8/layout/list1"/>
    <dgm:cxn modelId="{3CEC7260-D649-4A96-9648-94C36578C569}" type="presParOf" srcId="{138240D4-BAE9-4D37-B331-C95431D7FAC4}" destId="{9F91AEA9-8D8F-44F8-A123-50A649D2273D}" srcOrd="0" destOrd="0" presId="urn:microsoft.com/office/officeart/2005/8/layout/list1"/>
    <dgm:cxn modelId="{02ACD203-93D1-4218-A7AE-B8A3342A5597}" type="presParOf" srcId="{138240D4-BAE9-4D37-B331-C95431D7FAC4}" destId="{001232CC-D04C-4F63-8C94-E31D566E0E44}" srcOrd="1" destOrd="0" presId="urn:microsoft.com/office/officeart/2005/8/layout/list1"/>
    <dgm:cxn modelId="{762CC132-0BEE-4A9C-B6D2-E3BDABE766F2}" type="presParOf" srcId="{736B634A-D125-4889-B0AE-77224F861EF8}" destId="{D88D62DA-BB27-4A0F-A100-0DA6435CF04E}" srcOrd="13" destOrd="0" presId="urn:microsoft.com/office/officeart/2005/8/layout/list1"/>
    <dgm:cxn modelId="{490953B0-D0CD-4431-A1CD-F80A3B849D84}" type="presParOf" srcId="{736B634A-D125-4889-B0AE-77224F861EF8}" destId="{D50E1CAE-4465-4AAB-9A53-347A13565CD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C046513-C98E-41C3-BF5F-D11D88B2D0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680E33F-7FFE-407D-BDF2-47FC55DC1679}">
      <dgm:prSet custT="1"/>
      <dgm:spPr/>
      <dgm:t>
        <a:bodyPr/>
        <a:lstStyle/>
        <a:p>
          <a:r>
            <a:rPr lang="en-US" sz="2800" dirty="0"/>
            <a:t>Understanding fraud, waste, and abuse</a:t>
          </a:r>
        </a:p>
      </dgm:t>
    </dgm:pt>
    <dgm:pt modelId="{4998AA80-B7C9-476F-8E37-B09635F3BAA5}" type="parTrans" cxnId="{BE504415-0133-4C95-8190-5D8D29B61989}">
      <dgm:prSet/>
      <dgm:spPr/>
      <dgm:t>
        <a:bodyPr/>
        <a:lstStyle/>
        <a:p>
          <a:endParaRPr lang="en-US"/>
        </a:p>
      </dgm:t>
    </dgm:pt>
    <dgm:pt modelId="{835C0F1C-59DA-4515-8F62-D7DE96C1F79C}" type="sibTrans" cxnId="{BE504415-0133-4C95-8190-5D8D29B61989}">
      <dgm:prSet/>
      <dgm:spPr/>
      <dgm:t>
        <a:bodyPr/>
        <a:lstStyle/>
        <a:p>
          <a:endParaRPr lang="en-US"/>
        </a:p>
      </dgm:t>
    </dgm:pt>
    <dgm:pt modelId="{FAD2A73D-6163-40D9-9E35-2603B5366AEB}">
      <dgm:prSet custT="1"/>
      <dgm:spPr/>
      <dgm:t>
        <a:bodyPr/>
        <a:lstStyle/>
        <a:p>
          <a:r>
            <a:rPr lang="en-US" sz="2800" dirty="0"/>
            <a:t>Examples of fraud, waste, and abuse</a:t>
          </a:r>
        </a:p>
      </dgm:t>
    </dgm:pt>
    <dgm:pt modelId="{5889D41E-C92D-4ABF-9F5C-5A80C4E0EAA4}" type="parTrans" cxnId="{06BFDE01-E6D2-48B7-9F24-4DB41376A77C}">
      <dgm:prSet/>
      <dgm:spPr/>
      <dgm:t>
        <a:bodyPr/>
        <a:lstStyle/>
        <a:p>
          <a:endParaRPr lang="en-US"/>
        </a:p>
      </dgm:t>
    </dgm:pt>
    <dgm:pt modelId="{5348B2D4-E617-4578-A5C7-4A3338866619}" type="sibTrans" cxnId="{06BFDE01-E6D2-48B7-9F24-4DB41376A77C}">
      <dgm:prSet/>
      <dgm:spPr/>
      <dgm:t>
        <a:bodyPr/>
        <a:lstStyle/>
        <a:p>
          <a:endParaRPr lang="en-US"/>
        </a:p>
      </dgm:t>
    </dgm:pt>
    <dgm:pt modelId="{C3ACC824-E4C7-4E2E-9CEF-6D142EEE0349}">
      <dgm:prSet custT="1"/>
      <dgm:spPr/>
      <dgm:t>
        <a:bodyPr/>
        <a:lstStyle/>
        <a:p>
          <a:r>
            <a:rPr lang="en-US" sz="2800" dirty="0"/>
            <a:t>Reporting fraud, waste, and abuse</a:t>
          </a:r>
        </a:p>
      </dgm:t>
    </dgm:pt>
    <dgm:pt modelId="{0FC729E2-B72B-43C1-A089-5076F1012AAE}" type="parTrans" cxnId="{AD3082AB-E54E-4578-A480-AE08EC7228CB}">
      <dgm:prSet/>
      <dgm:spPr/>
      <dgm:t>
        <a:bodyPr/>
        <a:lstStyle/>
        <a:p>
          <a:endParaRPr lang="en-US"/>
        </a:p>
      </dgm:t>
    </dgm:pt>
    <dgm:pt modelId="{F4EB16DC-5973-40EE-9CFE-D8E6934842D3}" type="sibTrans" cxnId="{AD3082AB-E54E-4578-A480-AE08EC7228CB}">
      <dgm:prSet/>
      <dgm:spPr/>
      <dgm:t>
        <a:bodyPr/>
        <a:lstStyle/>
        <a:p>
          <a:endParaRPr lang="en-US"/>
        </a:p>
      </dgm:t>
    </dgm:pt>
    <dgm:pt modelId="{8C1B1B20-AE97-4606-A5E3-A104F1818201}" type="pres">
      <dgm:prSet presAssocID="{8C046513-C98E-41C3-BF5F-D11D88B2D09B}" presName="linear" presStyleCnt="0">
        <dgm:presLayoutVars>
          <dgm:dir/>
          <dgm:animLvl val="lvl"/>
          <dgm:resizeHandles val="exact"/>
        </dgm:presLayoutVars>
      </dgm:prSet>
      <dgm:spPr/>
      <dgm:t>
        <a:bodyPr/>
        <a:lstStyle/>
        <a:p>
          <a:endParaRPr lang="en-US"/>
        </a:p>
      </dgm:t>
    </dgm:pt>
    <dgm:pt modelId="{0568F742-6EBD-4206-85A8-1FE5CE9E939F}" type="pres">
      <dgm:prSet presAssocID="{F680E33F-7FFE-407D-BDF2-47FC55DC1679}" presName="parentLin" presStyleCnt="0"/>
      <dgm:spPr/>
    </dgm:pt>
    <dgm:pt modelId="{049E7B34-31B0-4B3D-944A-01A1091A7D9C}" type="pres">
      <dgm:prSet presAssocID="{F680E33F-7FFE-407D-BDF2-47FC55DC1679}" presName="parentLeftMargin" presStyleLbl="node1" presStyleIdx="0" presStyleCnt="3"/>
      <dgm:spPr/>
      <dgm:t>
        <a:bodyPr/>
        <a:lstStyle/>
        <a:p>
          <a:endParaRPr lang="en-US"/>
        </a:p>
      </dgm:t>
    </dgm:pt>
    <dgm:pt modelId="{778EE6C2-D1B9-4E8A-B9DD-E6E5DC91BEF8}" type="pres">
      <dgm:prSet presAssocID="{F680E33F-7FFE-407D-BDF2-47FC55DC1679}" presName="parentText" presStyleLbl="node1" presStyleIdx="0" presStyleCnt="3">
        <dgm:presLayoutVars>
          <dgm:chMax val="0"/>
          <dgm:bulletEnabled val="1"/>
        </dgm:presLayoutVars>
      </dgm:prSet>
      <dgm:spPr/>
      <dgm:t>
        <a:bodyPr/>
        <a:lstStyle/>
        <a:p>
          <a:endParaRPr lang="en-US"/>
        </a:p>
      </dgm:t>
    </dgm:pt>
    <dgm:pt modelId="{A833A816-FFD3-4EE9-8CC4-AA71DDF2B411}" type="pres">
      <dgm:prSet presAssocID="{F680E33F-7FFE-407D-BDF2-47FC55DC1679}" presName="negativeSpace" presStyleCnt="0"/>
      <dgm:spPr/>
    </dgm:pt>
    <dgm:pt modelId="{A5F4C9F9-29E6-481A-808B-9B8E90503ADE}" type="pres">
      <dgm:prSet presAssocID="{F680E33F-7FFE-407D-BDF2-47FC55DC1679}" presName="childText" presStyleLbl="conFgAcc1" presStyleIdx="0" presStyleCnt="3">
        <dgm:presLayoutVars>
          <dgm:bulletEnabled val="1"/>
        </dgm:presLayoutVars>
      </dgm:prSet>
      <dgm:spPr/>
    </dgm:pt>
    <dgm:pt modelId="{01EB60D9-D118-4174-9FEB-7B4BE06FDE8E}" type="pres">
      <dgm:prSet presAssocID="{835C0F1C-59DA-4515-8F62-D7DE96C1F79C}" presName="spaceBetweenRectangles" presStyleCnt="0"/>
      <dgm:spPr/>
    </dgm:pt>
    <dgm:pt modelId="{836525FB-AFB3-4763-B2A1-7E6D0FB23FA5}" type="pres">
      <dgm:prSet presAssocID="{FAD2A73D-6163-40D9-9E35-2603B5366AEB}" presName="parentLin" presStyleCnt="0"/>
      <dgm:spPr/>
    </dgm:pt>
    <dgm:pt modelId="{CFCA33BD-3D0F-4B43-96BA-214F6ABE46C6}" type="pres">
      <dgm:prSet presAssocID="{FAD2A73D-6163-40D9-9E35-2603B5366AEB}" presName="parentLeftMargin" presStyleLbl="node1" presStyleIdx="0" presStyleCnt="3"/>
      <dgm:spPr/>
      <dgm:t>
        <a:bodyPr/>
        <a:lstStyle/>
        <a:p>
          <a:endParaRPr lang="en-US"/>
        </a:p>
      </dgm:t>
    </dgm:pt>
    <dgm:pt modelId="{F3163B53-E55D-4DFE-849D-42EBCCF0764C}" type="pres">
      <dgm:prSet presAssocID="{FAD2A73D-6163-40D9-9E35-2603B5366AEB}" presName="parentText" presStyleLbl="node1" presStyleIdx="1" presStyleCnt="3">
        <dgm:presLayoutVars>
          <dgm:chMax val="0"/>
          <dgm:bulletEnabled val="1"/>
        </dgm:presLayoutVars>
      </dgm:prSet>
      <dgm:spPr/>
      <dgm:t>
        <a:bodyPr/>
        <a:lstStyle/>
        <a:p>
          <a:endParaRPr lang="en-US"/>
        </a:p>
      </dgm:t>
    </dgm:pt>
    <dgm:pt modelId="{E12079E5-9FEE-4466-B48C-18E163E870C3}" type="pres">
      <dgm:prSet presAssocID="{FAD2A73D-6163-40D9-9E35-2603B5366AEB}" presName="negativeSpace" presStyleCnt="0"/>
      <dgm:spPr/>
    </dgm:pt>
    <dgm:pt modelId="{100BB895-272C-4B95-8EEE-BBC69B76689C}" type="pres">
      <dgm:prSet presAssocID="{FAD2A73D-6163-40D9-9E35-2603B5366AEB}" presName="childText" presStyleLbl="conFgAcc1" presStyleIdx="1" presStyleCnt="3">
        <dgm:presLayoutVars>
          <dgm:bulletEnabled val="1"/>
        </dgm:presLayoutVars>
      </dgm:prSet>
      <dgm:spPr/>
    </dgm:pt>
    <dgm:pt modelId="{A4EBBF11-93C8-4CCD-8831-84DD0BCBED8C}" type="pres">
      <dgm:prSet presAssocID="{5348B2D4-E617-4578-A5C7-4A3338866619}" presName="spaceBetweenRectangles" presStyleCnt="0"/>
      <dgm:spPr/>
    </dgm:pt>
    <dgm:pt modelId="{3F02C8BF-BB27-4F5A-9725-43B977ECA749}" type="pres">
      <dgm:prSet presAssocID="{C3ACC824-E4C7-4E2E-9CEF-6D142EEE0349}" presName="parentLin" presStyleCnt="0"/>
      <dgm:spPr/>
    </dgm:pt>
    <dgm:pt modelId="{6B01A48A-7AC0-4F62-BDD7-E87EE221D1F1}" type="pres">
      <dgm:prSet presAssocID="{C3ACC824-E4C7-4E2E-9CEF-6D142EEE0349}" presName="parentLeftMargin" presStyleLbl="node1" presStyleIdx="1" presStyleCnt="3"/>
      <dgm:spPr/>
      <dgm:t>
        <a:bodyPr/>
        <a:lstStyle/>
        <a:p>
          <a:endParaRPr lang="en-US"/>
        </a:p>
      </dgm:t>
    </dgm:pt>
    <dgm:pt modelId="{DC8FC25E-FDA7-4CAF-847C-EAB0B82C5728}" type="pres">
      <dgm:prSet presAssocID="{C3ACC824-E4C7-4E2E-9CEF-6D142EEE0349}" presName="parentText" presStyleLbl="node1" presStyleIdx="2" presStyleCnt="3">
        <dgm:presLayoutVars>
          <dgm:chMax val="0"/>
          <dgm:bulletEnabled val="1"/>
        </dgm:presLayoutVars>
      </dgm:prSet>
      <dgm:spPr/>
      <dgm:t>
        <a:bodyPr/>
        <a:lstStyle/>
        <a:p>
          <a:endParaRPr lang="en-US"/>
        </a:p>
      </dgm:t>
    </dgm:pt>
    <dgm:pt modelId="{A04E09F6-E75B-47F4-AA4A-560A4A411AC0}" type="pres">
      <dgm:prSet presAssocID="{C3ACC824-E4C7-4E2E-9CEF-6D142EEE0349}" presName="negativeSpace" presStyleCnt="0"/>
      <dgm:spPr/>
    </dgm:pt>
    <dgm:pt modelId="{2086FF7D-0108-41EA-9197-F8FCDBD6FB06}" type="pres">
      <dgm:prSet presAssocID="{C3ACC824-E4C7-4E2E-9CEF-6D142EEE0349}" presName="childText" presStyleLbl="conFgAcc1" presStyleIdx="2" presStyleCnt="3">
        <dgm:presLayoutVars>
          <dgm:bulletEnabled val="1"/>
        </dgm:presLayoutVars>
      </dgm:prSet>
      <dgm:spPr/>
    </dgm:pt>
  </dgm:ptLst>
  <dgm:cxnLst>
    <dgm:cxn modelId="{AD3082AB-E54E-4578-A480-AE08EC7228CB}" srcId="{8C046513-C98E-41C3-BF5F-D11D88B2D09B}" destId="{C3ACC824-E4C7-4E2E-9CEF-6D142EEE0349}" srcOrd="2" destOrd="0" parTransId="{0FC729E2-B72B-43C1-A089-5076F1012AAE}" sibTransId="{F4EB16DC-5973-40EE-9CFE-D8E6934842D3}"/>
    <dgm:cxn modelId="{D5E71714-8BC5-4BD4-8C6C-128A068503F5}" type="presOf" srcId="{F680E33F-7FFE-407D-BDF2-47FC55DC1679}" destId="{049E7B34-31B0-4B3D-944A-01A1091A7D9C}" srcOrd="0" destOrd="0" presId="urn:microsoft.com/office/officeart/2005/8/layout/list1"/>
    <dgm:cxn modelId="{D2FED6A1-1C89-4587-8E20-ED4338F36C2B}" type="presOf" srcId="{C3ACC824-E4C7-4E2E-9CEF-6D142EEE0349}" destId="{DC8FC25E-FDA7-4CAF-847C-EAB0B82C5728}" srcOrd="1" destOrd="0" presId="urn:microsoft.com/office/officeart/2005/8/layout/list1"/>
    <dgm:cxn modelId="{06BFDE01-E6D2-48B7-9F24-4DB41376A77C}" srcId="{8C046513-C98E-41C3-BF5F-D11D88B2D09B}" destId="{FAD2A73D-6163-40D9-9E35-2603B5366AEB}" srcOrd="1" destOrd="0" parTransId="{5889D41E-C92D-4ABF-9F5C-5A80C4E0EAA4}" sibTransId="{5348B2D4-E617-4578-A5C7-4A3338866619}"/>
    <dgm:cxn modelId="{BE504415-0133-4C95-8190-5D8D29B61989}" srcId="{8C046513-C98E-41C3-BF5F-D11D88B2D09B}" destId="{F680E33F-7FFE-407D-BDF2-47FC55DC1679}" srcOrd="0" destOrd="0" parTransId="{4998AA80-B7C9-476F-8E37-B09635F3BAA5}" sibTransId="{835C0F1C-59DA-4515-8F62-D7DE96C1F79C}"/>
    <dgm:cxn modelId="{CBFA9279-E575-4EC0-8691-9B3D2C0676FE}" type="presOf" srcId="{FAD2A73D-6163-40D9-9E35-2603B5366AEB}" destId="{CFCA33BD-3D0F-4B43-96BA-214F6ABE46C6}" srcOrd="0" destOrd="0" presId="urn:microsoft.com/office/officeart/2005/8/layout/list1"/>
    <dgm:cxn modelId="{C49EEB8A-4246-4622-87BA-5FC8EB8F6C46}" type="presOf" srcId="{C3ACC824-E4C7-4E2E-9CEF-6D142EEE0349}" destId="{6B01A48A-7AC0-4F62-BDD7-E87EE221D1F1}" srcOrd="0" destOrd="0" presId="urn:microsoft.com/office/officeart/2005/8/layout/list1"/>
    <dgm:cxn modelId="{C52E748E-CCCB-4D38-9302-D7EB5851C93B}" type="presOf" srcId="{8C046513-C98E-41C3-BF5F-D11D88B2D09B}" destId="{8C1B1B20-AE97-4606-A5E3-A104F1818201}" srcOrd="0" destOrd="0" presId="urn:microsoft.com/office/officeart/2005/8/layout/list1"/>
    <dgm:cxn modelId="{1C6181CB-7210-4976-9E3C-61449FF677A3}" type="presOf" srcId="{FAD2A73D-6163-40D9-9E35-2603B5366AEB}" destId="{F3163B53-E55D-4DFE-849D-42EBCCF0764C}" srcOrd="1" destOrd="0" presId="urn:microsoft.com/office/officeart/2005/8/layout/list1"/>
    <dgm:cxn modelId="{084D659F-D674-4FD7-83F6-169F27386685}" type="presOf" srcId="{F680E33F-7FFE-407D-BDF2-47FC55DC1679}" destId="{778EE6C2-D1B9-4E8A-B9DD-E6E5DC91BEF8}" srcOrd="1" destOrd="0" presId="urn:microsoft.com/office/officeart/2005/8/layout/list1"/>
    <dgm:cxn modelId="{59DBFBAF-8CC5-4693-A7A9-5BEA72E87C1A}" type="presParOf" srcId="{8C1B1B20-AE97-4606-A5E3-A104F1818201}" destId="{0568F742-6EBD-4206-85A8-1FE5CE9E939F}" srcOrd="0" destOrd="0" presId="urn:microsoft.com/office/officeart/2005/8/layout/list1"/>
    <dgm:cxn modelId="{D467DE3E-CA70-4062-86B4-E8FDDB989631}" type="presParOf" srcId="{0568F742-6EBD-4206-85A8-1FE5CE9E939F}" destId="{049E7B34-31B0-4B3D-944A-01A1091A7D9C}" srcOrd="0" destOrd="0" presId="urn:microsoft.com/office/officeart/2005/8/layout/list1"/>
    <dgm:cxn modelId="{AE721965-DDE3-4020-92BE-DFFD5B10F18F}" type="presParOf" srcId="{0568F742-6EBD-4206-85A8-1FE5CE9E939F}" destId="{778EE6C2-D1B9-4E8A-B9DD-E6E5DC91BEF8}" srcOrd="1" destOrd="0" presId="urn:microsoft.com/office/officeart/2005/8/layout/list1"/>
    <dgm:cxn modelId="{739ED0C9-DA91-4632-9036-516C1E1B59A8}" type="presParOf" srcId="{8C1B1B20-AE97-4606-A5E3-A104F1818201}" destId="{A833A816-FFD3-4EE9-8CC4-AA71DDF2B411}" srcOrd="1" destOrd="0" presId="urn:microsoft.com/office/officeart/2005/8/layout/list1"/>
    <dgm:cxn modelId="{C9D32FF6-D07F-400B-A00A-059F7B6AD140}" type="presParOf" srcId="{8C1B1B20-AE97-4606-A5E3-A104F1818201}" destId="{A5F4C9F9-29E6-481A-808B-9B8E90503ADE}" srcOrd="2" destOrd="0" presId="urn:microsoft.com/office/officeart/2005/8/layout/list1"/>
    <dgm:cxn modelId="{0104470E-DCA5-4317-94CA-57C12799FA25}" type="presParOf" srcId="{8C1B1B20-AE97-4606-A5E3-A104F1818201}" destId="{01EB60D9-D118-4174-9FEB-7B4BE06FDE8E}" srcOrd="3" destOrd="0" presId="urn:microsoft.com/office/officeart/2005/8/layout/list1"/>
    <dgm:cxn modelId="{D943750B-1BD9-4DE2-B9C8-F604D2E2E20A}" type="presParOf" srcId="{8C1B1B20-AE97-4606-A5E3-A104F1818201}" destId="{836525FB-AFB3-4763-B2A1-7E6D0FB23FA5}" srcOrd="4" destOrd="0" presId="urn:microsoft.com/office/officeart/2005/8/layout/list1"/>
    <dgm:cxn modelId="{593E37D2-73A8-40D9-8632-A8F8D8358E41}" type="presParOf" srcId="{836525FB-AFB3-4763-B2A1-7E6D0FB23FA5}" destId="{CFCA33BD-3D0F-4B43-96BA-214F6ABE46C6}" srcOrd="0" destOrd="0" presId="urn:microsoft.com/office/officeart/2005/8/layout/list1"/>
    <dgm:cxn modelId="{E064C62A-E4BF-4CC9-9A1D-773FF05F200F}" type="presParOf" srcId="{836525FB-AFB3-4763-B2A1-7E6D0FB23FA5}" destId="{F3163B53-E55D-4DFE-849D-42EBCCF0764C}" srcOrd="1" destOrd="0" presId="urn:microsoft.com/office/officeart/2005/8/layout/list1"/>
    <dgm:cxn modelId="{6CF3F91D-9FA5-46B9-9FD3-BC6FC242F355}" type="presParOf" srcId="{8C1B1B20-AE97-4606-A5E3-A104F1818201}" destId="{E12079E5-9FEE-4466-B48C-18E163E870C3}" srcOrd="5" destOrd="0" presId="urn:microsoft.com/office/officeart/2005/8/layout/list1"/>
    <dgm:cxn modelId="{FB838B38-3239-4B0E-8027-6D2E88444E37}" type="presParOf" srcId="{8C1B1B20-AE97-4606-A5E3-A104F1818201}" destId="{100BB895-272C-4B95-8EEE-BBC69B76689C}" srcOrd="6" destOrd="0" presId="urn:microsoft.com/office/officeart/2005/8/layout/list1"/>
    <dgm:cxn modelId="{F87BF7BF-4CDD-41C8-BE48-1A350B0C3049}" type="presParOf" srcId="{8C1B1B20-AE97-4606-A5E3-A104F1818201}" destId="{A4EBBF11-93C8-4CCD-8831-84DD0BCBED8C}" srcOrd="7" destOrd="0" presId="urn:microsoft.com/office/officeart/2005/8/layout/list1"/>
    <dgm:cxn modelId="{C6D04ED3-6A0F-4B0E-9540-E1077FAA049A}" type="presParOf" srcId="{8C1B1B20-AE97-4606-A5E3-A104F1818201}" destId="{3F02C8BF-BB27-4F5A-9725-43B977ECA749}" srcOrd="8" destOrd="0" presId="urn:microsoft.com/office/officeart/2005/8/layout/list1"/>
    <dgm:cxn modelId="{9DB73D49-75EA-498A-B7E9-CCE227F64215}" type="presParOf" srcId="{3F02C8BF-BB27-4F5A-9725-43B977ECA749}" destId="{6B01A48A-7AC0-4F62-BDD7-E87EE221D1F1}" srcOrd="0" destOrd="0" presId="urn:microsoft.com/office/officeart/2005/8/layout/list1"/>
    <dgm:cxn modelId="{F3BE1CED-AA4C-4FD7-85D7-515A62F2BA22}" type="presParOf" srcId="{3F02C8BF-BB27-4F5A-9725-43B977ECA749}" destId="{DC8FC25E-FDA7-4CAF-847C-EAB0B82C5728}" srcOrd="1" destOrd="0" presId="urn:microsoft.com/office/officeart/2005/8/layout/list1"/>
    <dgm:cxn modelId="{E48F6949-5C31-4A39-BC5D-B5C5EB826463}" type="presParOf" srcId="{8C1B1B20-AE97-4606-A5E3-A104F1818201}" destId="{A04E09F6-E75B-47F4-AA4A-560A4A411AC0}" srcOrd="9" destOrd="0" presId="urn:microsoft.com/office/officeart/2005/8/layout/list1"/>
    <dgm:cxn modelId="{A43E7B85-A07D-46D3-B7F8-99F46E87F1BA}" type="presParOf" srcId="{8C1B1B20-AE97-4606-A5E3-A104F1818201}" destId="{2086FF7D-0108-41EA-9197-F8FCDBD6FB0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57FFEF6-6220-44E4-9218-619F43C2C44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C92B9A-2DA7-4F67-B412-AC53EC78F128}">
      <dgm:prSet phldrT="[Text]"/>
      <dgm:spPr/>
      <dgm:t>
        <a:bodyPr/>
        <a:lstStyle/>
        <a:p>
          <a:r>
            <a:rPr lang="en-US" dirty="0"/>
            <a:t>Authorizations</a:t>
          </a:r>
        </a:p>
      </dgm:t>
    </dgm:pt>
    <dgm:pt modelId="{1EAC83DE-3296-4624-B499-A4AA65342A5F}" type="parTrans" cxnId="{E1338B52-A2E6-48C6-B893-D3417D038619}">
      <dgm:prSet/>
      <dgm:spPr/>
      <dgm:t>
        <a:bodyPr/>
        <a:lstStyle/>
        <a:p>
          <a:endParaRPr lang="en-US"/>
        </a:p>
      </dgm:t>
    </dgm:pt>
    <dgm:pt modelId="{F937520D-4D03-4C1F-B8F8-49BB6C262FD3}" type="sibTrans" cxnId="{E1338B52-A2E6-48C6-B893-D3417D038619}">
      <dgm:prSet/>
      <dgm:spPr/>
      <dgm:t>
        <a:bodyPr/>
        <a:lstStyle/>
        <a:p>
          <a:endParaRPr lang="en-US"/>
        </a:p>
      </dgm:t>
    </dgm:pt>
    <dgm:pt modelId="{45C4E1D2-6A14-43CC-8C66-AF24281A2A99}">
      <dgm:prSet/>
      <dgm:spPr/>
      <dgm:t>
        <a:bodyPr/>
        <a:lstStyle/>
        <a:p>
          <a:r>
            <a:rPr lang="en-US" dirty="0"/>
            <a:t>Claims and billing </a:t>
          </a:r>
        </a:p>
      </dgm:t>
    </dgm:pt>
    <dgm:pt modelId="{15E613F9-A03C-4C19-8E53-EA30B7EDB6A8}" type="parTrans" cxnId="{AE022711-9A54-4671-8F3F-2B7DB1FF07C1}">
      <dgm:prSet/>
      <dgm:spPr/>
      <dgm:t>
        <a:bodyPr/>
        <a:lstStyle/>
        <a:p>
          <a:endParaRPr lang="en-US"/>
        </a:p>
      </dgm:t>
    </dgm:pt>
    <dgm:pt modelId="{292872DE-2071-4437-882A-8A54DE11E5E7}" type="sibTrans" cxnId="{AE022711-9A54-4671-8F3F-2B7DB1FF07C1}">
      <dgm:prSet/>
      <dgm:spPr/>
      <dgm:t>
        <a:bodyPr/>
        <a:lstStyle/>
        <a:p>
          <a:endParaRPr lang="en-US"/>
        </a:p>
      </dgm:t>
    </dgm:pt>
    <dgm:pt modelId="{404CEA34-34C5-4ACB-A9C9-CD7D73EF5D81}">
      <dgm:prSet/>
      <dgm:spPr/>
      <dgm:t>
        <a:bodyPr/>
        <a:lstStyle/>
        <a:p>
          <a:r>
            <a:rPr lang="en-US" dirty="0"/>
            <a:t>Grievances and appeals</a:t>
          </a:r>
        </a:p>
      </dgm:t>
    </dgm:pt>
    <dgm:pt modelId="{737ABB27-9582-478E-BB52-A700731A0C7A}" type="parTrans" cxnId="{64CA1176-BF37-454C-93F9-1DA6EFAC0667}">
      <dgm:prSet/>
      <dgm:spPr/>
      <dgm:t>
        <a:bodyPr/>
        <a:lstStyle/>
        <a:p>
          <a:endParaRPr lang="en-US"/>
        </a:p>
      </dgm:t>
    </dgm:pt>
    <dgm:pt modelId="{5178F7B7-45F6-4F77-A8C2-DA943D331AED}" type="sibTrans" cxnId="{64CA1176-BF37-454C-93F9-1DA6EFAC0667}">
      <dgm:prSet/>
      <dgm:spPr/>
      <dgm:t>
        <a:bodyPr/>
        <a:lstStyle/>
        <a:p>
          <a:endParaRPr lang="en-US"/>
        </a:p>
      </dgm:t>
    </dgm:pt>
    <dgm:pt modelId="{063226B4-0930-48DD-8E12-B09A1A098F81}">
      <dgm:prSet/>
      <dgm:spPr/>
      <dgm:t>
        <a:bodyPr/>
        <a:lstStyle/>
        <a:p>
          <a:r>
            <a:rPr lang="en-US" dirty="0"/>
            <a:t>Fighting fraud</a:t>
          </a:r>
        </a:p>
      </dgm:t>
    </dgm:pt>
    <dgm:pt modelId="{183BECB1-F2A9-4423-BE9D-6D247C29BABD}" type="parTrans" cxnId="{CE639E52-94DE-4CD7-A14D-DF670555C7A0}">
      <dgm:prSet/>
      <dgm:spPr/>
      <dgm:t>
        <a:bodyPr/>
        <a:lstStyle/>
        <a:p>
          <a:endParaRPr lang="en-US"/>
        </a:p>
      </dgm:t>
    </dgm:pt>
    <dgm:pt modelId="{29001217-BC0E-4036-AF44-A52341E3307A}" type="sibTrans" cxnId="{CE639E52-94DE-4CD7-A14D-DF670555C7A0}">
      <dgm:prSet/>
      <dgm:spPr/>
      <dgm:t>
        <a:bodyPr/>
        <a:lstStyle/>
        <a:p>
          <a:endParaRPr lang="en-US"/>
        </a:p>
      </dgm:t>
    </dgm:pt>
    <dgm:pt modelId="{935BD9AB-7EDE-4534-8D2F-08ABDF753F5A}" type="pres">
      <dgm:prSet presAssocID="{757FFEF6-6220-44E4-9218-619F43C2C447}" presName="linear" presStyleCnt="0">
        <dgm:presLayoutVars>
          <dgm:dir/>
          <dgm:animLvl val="lvl"/>
          <dgm:resizeHandles val="exact"/>
        </dgm:presLayoutVars>
      </dgm:prSet>
      <dgm:spPr/>
      <dgm:t>
        <a:bodyPr/>
        <a:lstStyle/>
        <a:p>
          <a:endParaRPr lang="en-US"/>
        </a:p>
      </dgm:t>
    </dgm:pt>
    <dgm:pt modelId="{F5F5B439-1A8A-4714-B832-6D094FCC50E8}" type="pres">
      <dgm:prSet presAssocID="{DFC92B9A-2DA7-4F67-B412-AC53EC78F128}" presName="parentLin" presStyleCnt="0"/>
      <dgm:spPr/>
    </dgm:pt>
    <dgm:pt modelId="{91F1A602-48C0-4168-B723-7C33E9C8AE04}" type="pres">
      <dgm:prSet presAssocID="{DFC92B9A-2DA7-4F67-B412-AC53EC78F128}" presName="parentLeftMargin" presStyleLbl="node1" presStyleIdx="0" presStyleCnt="4"/>
      <dgm:spPr/>
      <dgm:t>
        <a:bodyPr/>
        <a:lstStyle/>
        <a:p>
          <a:endParaRPr lang="en-US"/>
        </a:p>
      </dgm:t>
    </dgm:pt>
    <dgm:pt modelId="{67FE4D28-B6C6-4A2C-AC5A-80601B9B7B7E}" type="pres">
      <dgm:prSet presAssocID="{DFC92B9A-2DA7-4F67-B412-AC53EC78F128}" presName="parentText" presStyleLbl="node1" presStyleIdx="0" presStyleCnt="4">
        <dgm:presLayoutVars>
          <dgm:chMax val="0"/>
          <dgm:bulletEnabled val="1"/>
        </dgm:presLayoutVars>
      </dgm:prSet>
      <dgm:spPr/>
      <dgm:t>
        <a:bodyPr/>
        <a:lstStyle/>
        <a:p>
          <a:endParaRPr lang="en-US"/>
        </a:p>
      </dgm:t>
    </dgm:pt>
    <dgm:pt modelId="{F0A18D40-57DF-4F92-A966-32E748E0724B}" type="pres">
      <dgm:prSet presAssocID="{DFC92B9A-2DA7-4F67-B412-AC53EC78F128}" presName="negativeSpace" presStyleCnt="0"/>
      <dgm:spPr/>
    </dgm:pt>
    <dgm:pt modelId="{6497F8BF-93BD-4B33-9E14-D962EA8E2581}" type="pres">
      <dgm:prSet presAssocID="{DFC92B9A-2DA7-4F67-B412-AC53EC78F128}" presName="childText" presStyleLbl="conFgAcc1" presStyleIdx="0" presStyleCnt="4">
        <dgm:presLayoutVars>
          <dgm:bulletEnabled val="1"/>
        </dgm:presLayoutVars>
      </dgm:prSet>
      <dgm:spPr/>
    </dgm:pt>
    <dgm:pt modelId="{FFB83D6F-95E1-46AE-A013-046A9AE0F361}" type="pres">
      <dgm:prSet presAssocID="{F937520D-4D03-4C1F-B8F8-49BB6C262FD3}" presName="spaceBetweenRectangles" presStyleCnt="0"/>
      <dgm:spPr/>
    </dgm:pt>
    <dgm:pt modelId="{3DDE66BE-7EA7-438A-BCEC-290B452285E2}" type="pres">
      <dgm:prSet presAssocID="{45C4E1D2-6A14-43CC-8C66-AF24281A2A99}" presName="parentLin" presStyleCnt="0"/>
      <dgm:spPr/>
    </dgm:pt>
    <dgm:pt modelId="{62FA47C2-9153-4530-9C47-EC32602A1D14}" type="pres">
      <dgm:prSet presAssocID="{45C4E1D2-6A14-43CC-8C66-AF24281A2A99}" presName="parentLeftMargin" presStyleLbl="node1" presStyleIdx="0" presStyleCnt="4"/>
      <dgm:spPr/>
      <dgm:t>
        <a:bodyPr/>
        <a:lstStyle/>
        <a:p>
          <a:endParaRPr lang="en-US"/>
        </a:p>
      </dgm:t>
    </dgm:pt>
    <dgm:pt modelId="{08745806-D7B0-42DA-A31A-77EA24F402D7}" type="pres">
      <dgm:prSet presAssocID="{45C4E1D2-6A14-43CC-8C66-AF24281A2A99}" presName="parentText" presStyleLbl="node1" presStyleIdx="1" presStyleCnt="4">
        <dgm:presLayoutVars>
          <dgm:chMax val="0"/>
          <dgm:bulletEnabled val="1"/>
        </dgm:presLayoutVars>
      </dgm:prSet>
      <dgm:spPr/>
      <dgm:t>
        <a:bodyPr/>
        <a:lstStyle/>
        <a:p>
          <a:endParaRPr lang="en-US"/>
        </a:p>
      </dgm:t>
    </dgm:pt>
    <dgm:pt modelId="{3031FB2F-C28A-4659-88B7-024401ABB125}" type="pres">
      <dgm:prSet presAssocID="{45C4E1D2-6A14-43CC-8C66-AF24281A2A99}" presName="negativeSpace" presStyleCnt="0"/>
      <dgm:spPr/>
    </dgm:pt>
    <dgm:pt modelId="{B29A8178-A0FE-4E97-9157-E6AA715D54E6}" type="pres">
      <dgm:prSet presAssocID="{45C4E1D2-6A14-43CC-8C66-AF24281A2A99}" presName="childText" presStyleLbl="conFgAcc1" presStyleIdx="1" presStyleCnt="4">
        <dgm:presLayoutVars>
          <dgm:bulletEnabled val="1"/>
        </dgm:presLayoutVars>
      </dgm:prSet>
      <dgm:spPr/>
    </dgm:pt>
    <dgm:pt modelId="{1F190EB2-1A86-402A-BF3B-C4D4CECB29B6}" type="pres">
      <dgm:prSet presAssocID="{292872DE-2071-4437-882A-8A54DE11E5E7}" presName="spaceBetweenRectangles" presStyleCnt="0"/>
      <dgm:spPr/>
    </dgm:pt>
    <dgm:pt modelId="{4A026672-2347-46F7-A5C5-15A955FCBD8D}" type="pres">
      <dgm:prSet presAssocID="{404CEA34-34C5-4ACB-A9C9-CD7D73EF5D81}" presName="parentLin" presStyleCnt="0"/>
      <dgm:spPr/>
    </dgm:pt>
    <dgm:pt modelId="{79B1840F-18E7-4B05-AE50-96DF70023F48}" type="pres">
      <dgm:prSet presAssocID="{404CEA34-34C5-4ACB-A9C9-CD7D73EF5D81}" presName="parentLeftMargin" presStyleLbl="node1" presStyleIdx="1" presStyleCnt="4"/>
      <dgm:spPr/>
      <dgm:t>
        <a:bodyPr/>
        <a:lstStyle/>
        <a:p>
          <a:endParaRPr lang="en-US"/>
        </a:p>
      </dgm:t>
    </dgm:pt>
    <dgm:pt modelId="{678541C7-EFD2-410B-9578-A6F1F8BA81D5}" type="pres">
      <dgm:prSet presAssocID="{404CEA34-34C5-4ACB-A9C9-CD7D73EF5D81}" presName="parentText" presStyleLbl="node1" presStyleIdx="2" presStyleCnt="4">
        <dgm:presLayoutVars>
          <dgm:chMax val="0"/>
          <dgm:bulletEnabled val="1"/>
        </dgm:presLayoutVars>
      </dgm:prSet>
      <dgm:spPr/>
      <dgm:t>
        <a:bodyPr/>
        <a:lstStyle/>
        <a:p>
          <a:endParaRPr lang="en-US"/>
        </a:p>
      </dgm:t>
    </dgm:pt>
    <dgm:pt modelId="{138F546D-E626-4153-95DA-CC93B59B095A}" type="pres">
      <dgm:prSet presAssocID="{404CEA34-34C5-4ACB-A9C9-CD7D73EF5D81}" presName="negativeSpace" presStyleCnt="0"/>
      <dgm:spPr/>
    </dgm:pt>
    <dgm:pt modelId="{130A3158-EB6E-4966-B591-C25A9BC69E4D}" type="pres">
      <dgm:prSet presAssocID="{404CEA34-34C5-4ACB-A9C9-CD7D73EF5D81}" presName="childText" presStyleLbl="conFgAcc1" presStyleIdx="2" presStyleCnt="4">
        <dgm:presLayoutVars>
          <dgm:bulletEnabled val="1"/>
        </dgm:presLayoutVars>
      </dgm:prSet>
      <dgm:spPr/>
    </dgm:pt>
    <dgm:pt modelId="{3A5D7821-96ED-4C2B-9C42-4BF6E52D8246}" type="pres">
      <dgm:prSet presAssocID="{5178F7B7-45F6-4F77-A8C2-DA943D331AED}" presName="spaceBetweenRectangles" presStyleCnt="0"/>
      <dgm:spPr/>
    </dgm:pt>
    <dgm:pt modelId="{D83C9D11-C6C9-4F42-AFEF-8B44C20C0FF8}" type="pres">
      <dgm:prSet presAssocID="{063226B4-0930-48DD-8E12-B09A1A098F81}" presName="parentLin" presStyleCnt="0"/>
      <dgm:spPr/>
    </dgm:pt>
    <dgm:pt modelId="{F6BF5DB5-697E-4D5C-A801-04B6AEFECD8C}" type="pres">
      <dgm:prSet presAssocID="{063226B4-0930-48DD-8E12-B09A1A098F81}" presName="parentLeftMargin" presStyleLbl="node1" presStyleIdx="2" presStyleCnt="4"/>
      <dgm:spPr/>
      <dgm:t>
        <a:bodyPr/>
        <a:lstStyle/>
        <a:p>
          <a:endParaRPr lang="en-US"/>
        </a:p>
      </dgm:t>
    </dgm:pt>
    <dgm:pt modelId="{1C15D2FB-84DB-43DC-BAAD-299708595190}" type="pres">
      <dgm:prSet presAssocID="{063226B4-0930-48DD-8E12-B09A1A098F81}" presName="parentText" presStyleLbl="node1" presStyleIdx="3" presStyleCnt="4">
        <dgm:presLayoutVars>
          <dgm:chMax val="0"/>
          <dgm:bulletEnabled val="1"/>
        </dgm:presLayoutVars>
      </dgm:prSet>
      <dgm:spPr/>
      <dgm:t>
        <a:bodyPr/>
        <a:lstStyle/>
        <a:p>
          <a:endParaRPr lang="en-US"/>
        </a:p>
      </dgm:t>
    </dgm:pt>
    <dgm:pt modelId="{B4ACA596-49F8-4A68-B171-DFC239F69498}" type="pres">
      <dgm:prSet presAssocID="{063226B4-0930-48DD-8E12-B09A1A098F81}" presName="negativeSpace" presStyleCnt="0"/>
      <dgm:spPr/>
    </dgm:pt>
    <dgm:pt modelId="{EB28F683-8261-4F54-B25D-EC50A3154A8E}" type="pres">
      <dgm:prSet presAssocID="{063226B4-0930-48DD-8E12-B09A1A098F81}" presName="childText" presStyleLbl="conFgAcc1" presStyleIdx="3" presStyleCnt="4">
        <dgm:presLayoutVars>
          <dgm:bulletEnabled val="1"/>
        </dgm:presLayoutVars>
      </dgm:prSet>
      <dgm:spPr/>
    </dgm:pt>
  </dgm:ptLst>
  <dgm:cxnLst>
    <dgm:cxn modelId="{64CA1176-BF37-454C-93F9-1DA6EFAC0667}" srcId="{757FFEF6-6220-44E4-9218-619F43C2C447}" destId="{404CEA34-34C5-4ACB-A9C9-CD7D73EF5D81}" srcOrd="2" destOrd="0" parTransId="{737ABB27-9582-478E-BB52-A700731A0C7A}" sibTransId="{5178F7B7-45F6-4F77-A8C2-DA943D331AED}"/>
    <dgm:cxn modelId="{D0EFE435-65EA-4F7D-A391-02800816B85D}" type="presOf" srcId="{DFC92B9A-2DA7-4F67-B412-AC53EC78F128}" destId="{91F1A602-48C0-4168-B723-7C33E9C8AE04}" srcOrd="0" destOrd="0" presId="urn:microsoft.com/office/officeart/2005/8/layout/list1"/>
    <dgm:cxn modelId="{1FD92499-DA3F-4F6F-85C2-623F6FA9AE38}" type="presOf" srcId="{45C4E1D2-6A14-43CC-8C66-AF24281A2A99}" destId="{08745806-D7B0-42DA-A31A-77EA24F402D7}" srcOrd="1" destOrd="0" presId="urn:microsoft.com/office/officeart/2005/8/layout/list1"/>
    <dgm:cxn modelId="{E1338B52-A2E6-48C6-B893-D3417D038619}" srcId="{757FFEF6-6220-44E4-9218-619F43C2C447}" destId="{DFC92B9A-2DA7-4F67-B412-AC53EC78F128}" srcOrd="0" destOrd="0" parTransId="{1EAC83DE-3296-4624-B499-A4AA65342A5F}" sibTransId="{F937520D-4D03-4C1F-B8F8-49BB6C262FD3}"/>
    <dgm:cxn modelId="{4C3C46B2-3A02-4E4E-BF3D-586A430E8645}" type="presOf" srcId="{DFC92B9A-2DA7-4F67-B412-AC53EC78F128}" destId="{67FE4D28-B6C6-4A2C-AC5A-80601B9B7B7E}" srcOrd="1" destOrd="0" presId="urn:microsoft.com/office/officeart/2005/8/layout/list1"/>
    <dgm:cxn modelId="{AE022711-9A54-4671-8F3F-2B7DB1FF07C1}" srcId="{757FFEF6-6220-44E4-9218-619F43C2C447}" destId="{45C4E1D2-6A14-43CC-8C66-AF24281A2A99}" srcOrd="1" destOrd="0" parTransId="{15E613F9-A03C-4C19-8E53-EA30B7EDB6A8}" sibTransId="{292872DE-2071-4437-882A-8A54DE11E5E7}"/>
    <dgm:cxn modelId="{0AFCC179-17DF-4A82-825E-826A91F8CF11}" type="presOf" srcId="{45C4E1D2-6A14-43CC-8C66-AF24281A2A99}" destId="{62FA47C2-9153-4530-9C47-EC32602A1D14}" srcOrd="0" destOrd="0" presId="urn:microsoft.com/office/officeart/2005/8/layout/list1"/>
    <dgm:cxn modelId="{CBC6DAFE-381A-46FB-8050-4CA38F955D9C}" type="presOf" srcId="{404CEA34-34C5-4ACB-A9C9-CD7D73EF5D81}" destId="{678541C7-EFD2-410B-9578-A6F1F8BA81D5}" srcOrd="1" destOrd="0" presId="urn:microsoft.com/office/officeart/2005/8/layout/list1"/>
    <dgm:cxn modelId="{CE639E52-94DE-4CD7-A14D-DF670555C7A0}" srcId="{757FFEF6-6220-44E4-9218-619F43C2C447}" destId="{063226B4-0930-48DD-8E12-B09A1A098F81}" srcOrd="3" destOrd="0" parTransId="{183BECB1-F2A9-4423-BE9D-6D247C29BABD}" sibTransId="{29001217-BC0E-4036-AF44-A52341E3307A}"/>
    <dgm:cxn modelId="{058B388D-A2FA-43C1-AD77-6C3E3671AF19}" type="presOf" srcId="{063226B4-0930-48DD-8E12-B09A1A098F81}" destId="{F6BF5DB5-697E-4D5C-A801-04B6AEFECD8C}" srcOrd="0" destOrd="0" presId="urn:microsoft.com/office/officeart/2005/8/layout/list1"/>
    <dgm:cxn modelId="{3421E427-5344-489E-924F-376C6DBC1991}" type="presOf" srcId="{063226B4-0930-48DD-8E12-B09A1A098F81}" destId="{1C15D2FB-84DB-43DC-BAAD-299708595190}" srcOrd="1" destOrd="0" presId="urn:microsoft.com/office/officeart/2005/8/layout/list1"/>
    <dgm:cxn modelId="{59EA7A32-A362-4331-BAF2-CB2366E1AB76}" type="presOf" srcId="{404CEA34-34C5-4ACB-A9C9-CD7D73EF5D81}" destId="{79B1840F-18E7-4B05-AE50-96DF70023F48}" srcOrd="0" destOrd="0" presId="urn:microsoft.com/office/officeart/2005/8/layout/list1"/>
    <dgm:cxn modelId="{BE408667-1CA6-4BB3-BAC1-46698CC91F34}" type="presOf" srcId="{757FFEF6-6220-44E4-9218-619F43C2C447}" destId="{935BD9AB-7EDE-4534-8D2F-08ABDF753F5A}" srcOrd="0" destOrd="0" presId="urn:microsoft.com/office/officeart/2005/8/layout/list1"/>
    <dgm:cxn modelId="{B64E8D78-3CF3-4F67-832D-2B1CD67DDDFE}" type="presParOf" srcId="{935BD9AB-7EDE-4534-8D2F-08ABDF753F5A}" destId="{F5F5B439-1A8A-4714-B832-6D094FCC50E8}" srcOrd="0" destOrd="0" presId="urn:microsoft.com/office/officeart/2005/8/layout/list1"/>
    <dgm:cxn modelId="{6D8F904F-85EC-4F54-927F-5B62EE0FE096}" type="presParOf" srcId="{F5F5B439-1A8A-4714-B832-6D094FCC50E8}" destId="{91F1A602-48C0-4168-B723-7C33E9C8AE04}" srcOrd="0" destOrd="0" presId="urn:microsoft.com/office/officeart/2005/8/layout/list1"/>
    <dgm:cxn modelId="{8E1C29DB-9DCC-4A5B-A9A8-81DEC945E8E0}" type="presParOf" srcId="{F5F5B439-1A8A-4714-B832-6D094FCC50E8}" destId="{67FE4D28-B6C6-4A2C-AC5A-80601B9B7B7E}" srcOrd="1" destOrd="0" presId="urn:microsoft.com/office/officeart/2005/8/layout/list1"/>
    <dgm:cxn modelId="{743F90AF-BD3A-4763-A24F-BCDBCE6E1159}" type="presParOf" srcId="{935BD9AB-7EDE-4534-8D2F-08ABDF753F5A}" destId="{F0A18D40-57DF-4F92-A966-32E748E0724B}" srcOrd="1" destOrd="0" presId="urn:microsoft.com/office/officeart/2005/8/layout/list1"/>
    <dgm:cxn modelId="{8BA8A998-BF4D-4D59-B56D-A48449CB5203}" type="presParOf" srcId="{935BD9AB-7EDE-4534-8D2F-08ABDF753F5A}" destId="{6497F8BF-93BD-4B33-9E14-D962EA8E2581}" srcOrd="2" destOrd="0" presId="urn:microsoft.com/office/officeart/2005/8/layout/list1"/>
    <dgm:cxn modelId="{F3BD7646-981B-49DE-A7DE-2F010200AF43}" type="presParOf" srcId="{935BD9AB-7EDE-4534-8D2F-08ABDF753F5A}" destId="{FFB83D6F-95E1-46AE-A013-046A9AE0F361}" srcOrd="3" destOrd="0" presId="urn:microsoft.com/office/officeart/2005/8/layout/list1"/>
    <dgm:cxn modelId="{87C9F98A-C25D-4EE8-9DD9-F1090E266AA8}" type="presParOf" srcId="{935BD9AB-7EDE-4534-8D2F-08ABDF753F5A}" destId="{3DDE66BE-7EA7-438A-BCEC-290B452285E2}" srcOrd="4" destOrd="0" presId="urn:microsoft.com/office/officeart/2005/8/layout/list1"/>
    <dgm:cxn modelId="{458A9857-9E4E-48FA-BC18-E7E5767E258C}" type="presParOf" srcId="{3DDE66BE-7EA7-438A-BCEC-290B452285E2}" destId="{62FA47C2-9153-4530-9C47-EC32602A1D14}" srcOrd="0" destOrd="0" presId="urn:microsoft.com/office/officeart/2005/8/layout/list1"/>
    <dgm:cxn modelId="{1D3ACD1B-7F6D-435F-A38E-80C1606995F4}" type="presParOf" srcId="{3DDE66BE-7EA7-438A-BCEC-290B452285E2}" destId="{08745806-D7B0-42DA-A31A-77EA24F402D7}" srcOrd="1" destOrd="0" presId="urn:microsoft.com/office/officeart/2005/8/layout/list1"/>
    <dgm:cxn modelId="{6EFD82F7-FEAA-4241-834E-1B3776B3A50B}" type="presParOf" srcId="{935BD9AB-7EDE-4534-8D2F-08ABDF753F5A}" destId="{3031FB2F-C28A-4659-88B7-024401ABB125}" srcOrd="5" destOrd="0" presId="urn:microsoft.com/office/officeart/2005/8/layout/list1"/>
    <dgm:cxn modelId="{6648FEB5-A5C3-4381-92A3-D345E2C4BFE9}" type="presParOf" srcId="{935BD9AB-7EDE-4534-8D2F-08ABDF753F5A}" destId="{B29A8178-A0FE-4E97-9157-E6AA715D54E6}" srcOrd="6" destOrd="0" presId="urn:microsoft.com/office/officeart/2005/8/layout/list1"/>
    <dgm:cxn modelId="{C6C1E1A8-A0C4-4EE7-958F-6121B4E04909}" type="presParOf" srcId="{935BD9AB-7EDE-4534-8D2F-08ABDF753F5A}" destId="{1F190EB2-1A86-402A-BF3B-C4D4CECB29B6}" srcOrd="7" destOrd="0" presId="urn:microsoft.com/office/officeart/2005/8/layout/list1"/>
    <dgm:cxn modelId="{55EF0C73-5298-4403-B835-931616914124}" type="presParOf" srcId="{935BD9AB-7EDE-4534-8D2F-08ABDF753F5A}" destId="{4A026672-2347-46F7-A5C5-15A955FCBD8D}" srcOrd="8" destOrd="0" presId="urn:microsoft.com/office/officeart/2005/8/layout/list1"/>
    <dgm:cxn modelId="{53B75933-ABDC-4DF2-BC14-64ED44EC2FC5}" type="presParOf" srcId="{4A026672-2347-46F7-A5C5-15A955FCBD8D}" destId="{79B1840F-18E7-4B05-AE50-96DF70023F48}" srcOrd="0" destOrd="0" presId="urn:microsoft.com/office/officeart/2005/8/layout/list1"/>
    <dgm:cxn modelId="{25C03228-2B9D-48D9-A810-F27CE8B97C00}" type="presParOf" srcId="{4A026672-2347-46F7-A5C5-15A955FCBD8D}" destId="{678541C7-EFD2-410B-9578-A6F1F8BA81D5}" srcOrd="1" destOrd="0" presId="urn:microsoft.com/office/officeart/2005/8/layout/list1"/>
    <dgm:cxn modelId="{20A612EB-0D2A-47FB-860E-2A9666C931E4}" type="presParOf" srcId="{935BD9AB-7EDE-4534-8D2F-08ABDF753F5A}" destId="{138F546D-E626-4153-95DA-CC93B59B095A}" srcOrd="9" destOrd="0" presId="urn:microsoft.com/office/officeart/2005/8/layout/list1"/>
    <dgm:cxn modelId="{7F7D6611-2ACB-48D2-8809-56119EFD80C9}" type="presParOf" srcId="{935BD9AB-7EDE-4534-8D2F-08ABDF753F5A}" destId="{130A3158-EB6E-4966-B591-C25A9BC69E4D}" srcOrd="10" destOrd="0" presId="urn:microsoft.com/office/officeart/2005/8/layout/list1"/>
    <dgm:cxn modelId="{35EADB28-9D93-4672-8E33-F1B7FB89774A}" type="presParOf" srcId="{935BD9AB-7EDE-4534-8D2F-08ABDF753F5A}" destId="{3A5D7821-96ED-4C2B-9C42-4BF6E52D8246}" srcOrd="11" destOrd="0" presId="urn:microsoft.com/office/officeart/2005/8/layout/list1"/>
    <dgm:cxn modelId="{CCB92248-0907-4900-918A-3D3D82452A84}" type="presParOf" srcId="{935BD9AB-7EDE-4534-8D2F-08ABDF753F5A}" destId="{D83C9D11-C6C9-4F42-AFEF-8B44C20C0FF8}" srcOrd="12" destOrd="0" presId="urn:microsoft.com/office/officeart/2005/8/layout/list1"/>
    <dgm:cxn modelId="{D1FC067A-5AE0-48E6-ACF1-36A3D7664E9E}" type="presParOf" srcId="{D83C9D11-C6C9-4F42-AFEF-8B44C20C0FF8}" destId="{F6BF5DB5-697E-4D5C-A801-04B6AEFECD8C}" srcOrd="0" destOrd="0" presId="urn:microsoft.com/office/officeart/2005/8/layout/list1"/>
    <dgm:cxn modelId="{38711F82-74AB-457C-943C-863DAA4543DD}" type="presParOf" srcId="{D83C9D11-C6C9-4F42-AFEF-8B44C20C0FF8}" destId="{1C15D2FB-84DB-43DC-BAAD-299708595190}" srcOrd="1" destOrd="0" presId="urn:microsoft.com/office/officeart/2005/8/layout/list1"/>
    <dgm:cxn modelId="{0769267E-04B6-48AB-8667-F734C796E8EA}" type="presParOf" srcId="{935BD9AB-7EDE-4534-8D2F-08ABDF753F5A}" destId="{B4ACA596-49F8-4A68-B171-DFC239F69498}" srcOrd="13" destOrd="0" presId="urn:microsoft.com/office/officeart/2005/8/layout/list1"/>
    <dgm:cxn modelId="{F112547C-2C66-44BB-859F-B25AAFD6E587}" type="presParOf" srcId="{935BD9AB-7EDE-4534-8D2F-08ABDF753F5A}" destId="{EB28F683-8261-4F54-B25D-EC50A3154A8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1DEF964-FCB2-4203-93F3-796517C7B1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A6FD814-53DE-41EE-9237-80FB0C237F24}">
      <dgm:prSet phldrT="[Text]"/>
      <dgm:spPr/>
      <dgm:t>
        <a:bodyPr/>
        <a:lstStyle/>
        <a:p>
          <a:r>
            <a:rPr lang="en-US" dirty="0"/>
            <a:t>Information updates</a:t>
          </a:r>
        </a:p>
      </dgm:t>
    </dgm:pt>
    <dgm:pt modelId="{5947E605-2158-4D0A-9ECC-1F99047F0FEE}" type="parTrans" cxnId="{609B7EBA-CA6E-493E-A3D6-68588109C0BF}">
      <dgm:prSet/>
      <dgm:spPr/>
      <dgm:t>
        <a:bodyPr/>
        <a:lstStyle/>
        <a:p>
          <a:endParaRPr lang="en-US"/>
        </a:p>
      </dgm:t>
    </dgm:pt>
    <dgm:pt modelId="{E21B144A-E1B4-4CD1-AC26-062E42EB2872}" type="sibTrans" cxnId="{609B7EBA-CA6E-493E-A3D6-68588109C0BF}">
      <dgm:prSet/>
      <dgm:spPr/>
      <dgm:t>
        <a:bodyPr/>
        <a:lstStyle/>
        <a:p>
          <a:endParaRPr lang="en-US"/>
        </a:p>
      </dgm:t>
    </dgm:pt>
    <dgm:pt modelId="{E819173C-B28A-41C5-B117-05F004E265AE}">
      <dgm:prSet/>
      <dgm:spPr/>
      <dgm:t>
        <a:bodyPr/>
        <a:lstStyle/>
        <a:p>
          <a:r>
            <a:rPr lang="en-US" dirty="0"/>
            <a:t>Surveys</a:t>
          </a:r>
        </a:p>
      </dgm:t>
    </dgm:pt>
    <dgm:pt modelId="{AB16E3B8-9CAD-4585-A60E-7B8D2E139DC4}" type="parTrans" cxnId="{A663A621-31E5-466E-BF10-6F06BA043BAB}">
      <dgm:prSet/>
      <dgm:spPr/>
      <dgm:t>
        <a:bodyPr/>
        <a:lstStyle/>
        <a:p>
          <a:endParaRPr lang="en-US"/>
        </a:p>
      </dgm:t>
    </dgm:pt>
    <dgm:pt modelId="{EDCB9FA8-18E8-4063-BE1E-02E867C15413}" type="sibTrans" cxnId="{A663A621-31E5-466E-BF10-6F06BA043BAB}">
      <dgm:prSet/>
      <dgm:spPr/>
      <dgm:t>
        <a:bodyPr/>
        <a:lstStyle/>
        <a:p>
          <a:endParaRPr lang="en-US"/>
        </a:p>
      </dgm:t>
    </dgm:pt>
    <dgm:pt modelId="{8457A9A4-EB9A-4914-A005-73093C701922}">
      <dgm:prSet/>
      <dgm:spPr/>
      <dgm:t>
        <a:bodyPr/>
        <a:lstStyle/>
        <a:p>
          <a:r>
            <a:rPr lang="en-US" dirty="0"/>
            <a:t>Provider websites</a:t>
          </a:r>
        </a:p>
      </dgm:t>
    </dgm:pt>
    <dgm:pt modelId="{7CD78F2A-A054-4EFA-A381-67FD8A884F59}" type="parTrans" cxnId="{48FE91A7-69B5-4054-96E0-B542E976A4D7}">
      <dgm:prSet/>
      <dgm:spPr/>
      <dgm:t>
        <a:bodyPr/>
        <a:lstStyle/>
        <a:p>
          <a:endParaRPr lang="en-US"/>
        </a:p>
      </dgm:t>
    </dgm:pt>
    <dgm:pt modelId="{04A9CECD-CA8A-4967-897C-E4DCB2B278F1}" type="sibTrans" cxnId="{48FE91A7-69B5-4054-96E0-B542E976A4D7}">
      <dgm:prSet/>
      <dgm:spPr/>
      <dgm:t>
        <a:bodyPr/>
        <a:lstStyle/>
        <a:p>
          <a:endParaRPr lang="en-US"/>
        </a:p>
      </dgm:t>
    </dgm:pt>
    <dgm:pt modelId="{E1A77245-5A33-40C2-9864-72EFC4D291F2}" type="pres">
      <dgm:prSet presAssocID="{F1DEF964-FCB2-4203-93F3-796517C7B143}" presName="linear" presStyleCnt="0">
        <dgm:presLayoutVars>
          <dgm:dir/>
          <dgm:animLvl val="lvl"/>
          <dgm:resizeHandles val="exact"/>
        </dgm:presLayoutVars>
      </dgm:prSet>
      <dgm:spPr/>
      <dgm:t>
        <a:bodyPr/>
        <a:lstStyle/>
        <a:p>
          <a:endParaRPr lang="en-US"/>
        </a:p>
      </dgm:t>
    </dgm:pt>
    <dgm:pt modelId="{7A34F4BA-694E-4E4C-AE02-903E54EE9B89}" type="pres">
      <dgm:prSet presAssocID="{1A6FD814-53DE-41EE-9237-80FB0C237F24}" presName="parentLin" presStyleCnt="0"/>
      <dgm:spPr/>
    </dgm:pt>
    <dgm:pt modelId="{2479AF9D-EE9F-4C26-9243-1272926C4AB0}" type="pres">
      <dgm:prSet presAssocID="{1A6FD814-53DE-41EE-9237-80FB0C237F24}" presName="parentLeftMargin" presStyleLbl="node1" presStyleIdx="0" presStyleCnt="3"/>
      <dgm:spPr/>
      <dgm:t>
        <a:bodyPr/>
        <a:lstStyle/>
        <a:p>
          <a:endParaRPr lang="en-US"/>
        </a:p>
      </dgm:t>
    </dgm:pt>
    <dgm:pt modelId="{4F2BF6FE-30B9-4673-BA08-2D32B49D2B2D}" type="pres">
      <dgm:prSet presAssocID="{1A6FD814-53DE-41EE-9237-80FB0C237F24}" presName="parentText" presStyleLbl="node1" presStyleIdx="0" presStyleCnt="3">
        <dgm:presLayoutVars>
          <dgm:chMax val="0"/>
          <dgm:bulletEnabled val="1"/>
        </dgm:presLayoutVars>
      </dgm:prSet>
      <dgm:spPr/>
      <dgm:t>
        <a:bodyPr/>
        <a:lstStyle/>
        <a:p>
          <a:endParaRPr lang="en-US"/>
        </a:p>
      </dgm:t>
    </dgm:pt>
    <dgm:pt modelId="{50242C3F-1119-4AAA-B782-2466C63B7368}" type="pres">
      <dgm:prSet presAssocID="{1A6FD814-53DE-41EE-9237-80FB0C237F24}" presName="negativeSpace" presStyleCnt="0"/>
      <dgm:spPr/>
    </dgm:pt>
    <dgm:pt modelId="{FBAEF2C3-E149-49C6-85F2-3210893CAE5B}" type="pres">
      <dgm:prSet presAssocID="{1A6FD814-53DE-41EE-9237-80FB0C237F24}" presName="childText" presStyleLbl="conFgAcc1" presStyleIdx="0" presStyleCnt="3">
        <dgm:presLayoutVars>
          <dgm:bulletEnabled val="1"/>
        </dgm:presLayoutVars>
      </dgm:prSet>
      <dgm:spPr/>
    </dgm:pt>
    <dgm:pt modelId="{8C143FA6-D9C6-409C-9F3F-2168B9F4A8F7}" type="pres">
      <dgm:prSet presAssocID="{E21B144A-E1B4-4CD1-AC26-062E42EB2872}" presName="spaceBetweenRectangles" presStyleCnt="0"/>
      <dgm:spPr/>
    </dgm:pt>
    <dgm:pt modelId="{ADA674DA-FFAC-41B8-932C-171F51DD190A}" type="pres">
      <dgm:prSet presAssocID="{E819173C-B28A-41C5-B117-05F004E265AE}" presName="parentLin" presStyleCnt="0"/>
      <dgm:spPr/>
    </dgm:pt>
    <dgm:pt modelId="{1FB54E2B-ABC0-46EE-A776-0D667DD96226}" type="pres">
      <dgm:prSet presAssocID="{E819173C-B28A-41C5-B117-05F004E265AE}" presName="parentLeftMargin" presStyleLbl="node1" presStyleIdx="0" presStyleCnt="3"/>
      <dgm:spPr/>
      <dgm:t>
        <a:bodyPr/>
        <a:lstStyle/>
        <a:p>
          <a:endParaRPr lang="en-US"/>
        </a:p>
      </dgm:t>
    </dgm:pt>
    <dgm:pt modelId="{97C0AB40-33F1-4EC0-8B2B-EEAA4C002172}" type="pres">
      <dgm:prSet presAssocID="{E819173C-B28A-41C5-B117-05F004E265AE}" presName="parentText" presStyleLbl="node1" presStyleIdx="1" presStyleCnt="3">
        <dgm:presLayoutVars>
          <dgm:chMax val="0"/>
          <dgm:bulletEnabled val="1"/>
        </dgm:presLayoutVars>
      </dgm:prSet>
      <dgm:spPr/>
      <dgm:t>
        <a:bodyPr/>
        <a:lstStyle/>
        <a:p>
          <a:endParaRPr lang="en-US"/>
        </a:p>
      </dgm:t>
    </dgm:pt>
    <dgm:pt modelId="{1A2F750D-0948-45F6-A2E7-CAB867385E81}" type="pres">
      <dgm:prSet presAssocID="{E819173C-B28A-41C5-B117-05F004E265AE}" presName="negativeSpace" presStyleCnt="0"/>
      <dgm:spPr/>
    </dgm:pt>
    <dgm:pt modelId="{36C9682A-69C5-4EA2-BAE2-30B34542D4F0}" type="pres">
      <dgm:prSet presAssocID="{E819173C-B28A-41C5-B117-05F004E265AE}" presName="childText" presStyleLbl="conFgAcc1" presStyleIdx="1" presStyleCnt="3">
        <dgm:presLayoutVars>
          <dgm:bulletEnabled val="1"/>
        </dgm:presLayoutVars>
      </dgm:prSet>
      <dgm:spPr/>
    </dgm:pt>
    <dgm:pt modelId="{8FD9510D-BB26-4EB7-B5DA-4D5077E38534}" type="pres">
      <dgm:prSet presAssocID="{EDCB9FA8-18E8-4063-BE1E-02E867C15413}" presName="spaceBetweenRectangles" presStyleCnt="0"/>
      <dgm:spPr/>
    </dgm:pt>
    <dgm:pt modelId="{136420DD-48F2-4558-BC16-33CD662B9CE9}" type="pres">
      <dgm:prSet presAssocID="{8457A9A4-EB9A-4914-A005-73093C701922}" presName="parentLin" presStyleCnt="0"/>
      <dgm:spPr/>
    </dgm:pt>
    <dgm:pt modelId="{12A9E379-C946-42A7-9D2A-11CBF244AAAD}" type="pres">
      <dgm:prSet presAssocID="{8457A9A4-EB9A-4914-A005-73093C701922}" presName="parentLeftMargin" presStyleLbl="node1" presStyleIdx="1" presStyleCnt="3"/>
      <dgm:spPr/>
      <dgm:t>
        <a:bodyPr/>
        <a:lstStyle/>
        <a:p>
          <a:endParaRPr lang="en-US"/>
        </a:p>
      </dgm:t>
    </dgm:pt>
    <dgm:pt modelId="{2A5A5B28-2866-4146-9684-14BAA2E50BF7}" type="pres">
      <dgm:prSet presAssocID="{8457A9A4-EB9A-4914-A005-73093C701922}" presName="parentText" presStyleLbl="node1" presStyleIdx="2" presStyleCnt="3">
        <dgm:presLayoutVars>
          <dgm:chMax val="0"/>
          <dgm:bulletEnabled val="1"/>
        </dgm:presLayoutVars>
      </dgm:prSet>
      <dgm:spPr/>
      <dgm:t>
        <a:bodyPr/>
        <a:lstStyle/>
        <a:p>
          <a:endParaRPr lang="en-US"/>
        </a:p>
      </dgm:t>
    </dgm:pt>
    <dgm:pt modelId="{889429B3-9E7B-441A-9429-574F91C17410}" type="pres">
      <dgm:prSet presAssocID="{8457A9A4-EB9A-4914-A005-73093C701922}" presName="negativeSpace" presStyleCnt="0"/>
      <dgm:spPr/>
    </dgm:pt>
    <dgm:pt modelId="{7A5D396B-A1D3-492C-BA8E-68BCC9E49F0E}" type="pres">
      <dgm:prSet presAssocID="{8457A9A4-EB9A-4914-A005-73093C701922}" presName="childText" presStyleLbl="conFgAcc1" presStyleIdx="2" presStyleCnt="3">
        <dgm:presLayoutVars>
          <dgm:bulletEnabled val="1"/>
        </dgm:presLayoutVars>
      </dgm:prSet>
      <dgm:spPr/>
    </dgm:pt>
  </dgm:ptLst>
  <dgm:cxnLst>
    <dgm:cxn modelId="{577178E2-BCBB-4213-8909-65522BB57DA2}" type="presOf" srcId="{E819173C-B28A-41C5-B117-05F004E265AE}" destId="{1FB54E2B-ABC0-46EE-A776-0D667DD96226}" srcOrd="0" destOrd="0" presId="urn:microsoft.com/office/officeart/2005/8/layout/list1"/>
    <dgm:cxn modelId="{609B7EBA-CA6E-493E-A3D6-68588109C0BF}" srcId="{F1DEF964-FCB2-4203-93F3-796517C7B143}" destId="{1A6FD814-53DE-41EE-9237-80FB0C237F24}" srcOrd="0" destOrd="0" parTransId="{5947E605-2158-4D0A-9ECC-1F99047F0FEE}" sibTransId="{E21B144A-E1B4-4CD1-AC26-062E42EB2872}"/>
    <dgm:cxn modelId="{04675A45-C5A7-46DE-8064-4F08A6CA2114}" type="presOf" srcId="{8457A9A4-EB9A-4914-A005-73093C701922}" destId="{12A9E379-C946-42A7-9D2A-11CBF244AAAD}" srcOrd="0" destOrd="0" presId="urn:microsoft.com/office/officeart/2005/8/layout/list1"/>
    <dgm:cxn modelId="{A9FF0913-E0B2-428D-90B6-1D7576528AB6}" type="presOf" srcId="{F1DEF964-FCB2-4203-93F3-796517C7B143}" destId="{E1A77245-5A33-40C2-9864-72EFC4D291F2}" srcOrd="0" destOrd="0" presId="urn:microsoft.com/office/officeart/2005/8/layout/list1"/>
    <dgm:cxn modelId="{A663A621-31E5-466E-BF10-6F06BA043BAB}" srcId="{F1DEF964-FCB2-4203-93F3-796517C7B143}" destId="{E819173C-B28A-41C5-B117-05F004E265AE}" srcOrd="1" destOrd="0" parTransId="{AB16E3B8-9CAD-4585-A60E-7B8D2E139DC4}" sibTransId="{EDCB9FA8-18E8-4063-BE1E-02E867C15413}"/>
    <dgm:cxn modelId="{48FE91A7-69B5-4054-96E0-B542E976A4D7}" srcId="{F1DEF964-FCB2-4203-93F3-796517C7B143}" destId="{8457A9A4-EB9A-4914-A005-73093C701922}" srcOrd="2" destOrd="0" parTransId="{7CD78F2A-A054-4EFA-A381-67FD8A884F59}" sibTransId="{04A9CECD-CA8A-4967-897C-E4DCB2B278F1}"/>
    <dgm:cxn modelId="{D6058307-C7D5-4DBA-A400-A77E3FAB7E56}" type="presOf" srcId="{E819173C-B28A-41C5-B117-05F004E265AE}" destId="{97C0AB40-33F1-4EC0-8B2B-EEAA4C002172}" srcOrd="1" destOrd="0" presId="urn:microsoft.com/office/officeart/2005/8/layout/list1"/>
    <dgm:cxn modelId="{6902E750-CC66-4BAD-9B31-C6B12D3C966D}" type="presOf" srcId="{1A6FD814-53DE-41EE-9237-80FB0C237F24}" destId="{4F2BF6FE-30B9-4673-BA08-2D32B49D2B2D}" srcOrd="1" destOrd="0" presId="urn:microsoft.com/office/officeart/2005/8/layout/list1"/>
    <dgm:cxn modelId="{4C0FE634-AF5D-4594-AAA9-61CE5778C9CA}" type="presOf" srcId="{1A6FD814-53DE-41EE-9237-80FB0C237F24}" destId="{2479AF9D-EE9F-4C26-9243-1272926C4AB0}" srcOrd="0" destOrd="0" presId="urn:microsoft.com/office/officeart/2005/8/layout/list1"/>
    <dgm:cxn modelId="{776C3DCC-8B05-4E6B-8A64-0F8B075FB276}" type="presOf" srcId="{8457A9A4-EB9A-4914-A005-73093C701922}" destId="{2A5A5B28-2866-4146-9684-14BAA2E50BF7}" srcOrd="1" destOrd="0" presId="urn:microsoft.com/office/officeart/2005/8/layout/list1"/>
    <dgm:cxn modelId="{05D20883-1C88-4AA7-9E7C-876B335843A5}" type="presParOf" srcId="{E1A77245-5A33-40C2-9864-72EFC4D291F2}" destId="{7A34F4BA-694E-4E4C-AE02-903E54EE9B89}" srcOrd="0" destOrd="0" presId="urn:microsoft.com/office/officeart/2005/8/layout/list1"/>
    <dgm:cxn modelId="{D3A2474B-8B26-484A-8874-A6667461A027}" type="presParOf" srcId="{7A34F4BA-694E-4E4C-AE02-903E54EE9B89}" destId="{2479AF9D-EE9F-4C26-9243-1272926C4AB0}" srcOrd="0" destOrd="0" presId="urn:microsoft.com/office/officeart/2005/8/layout/list1"/>
    <dgm:cxn modelId="{D6846186-AA5B-4310-81B5-3540FA6ACFBF}" type="presParOf" srcId="{7A34F4BA-694E-4E4C-AE02-903E54EE9B89}" destId="{4F2BF6FE-30B9-4673-BA08-2D32B49D2B2D}" srcOrd="1" destOrd="0" presId="urn:microsoft.com/office/officeart/2005/8/layout/list1"/>
    <dgm:cxn modelId="{615AA1F7-84EE-47C6-B9FF-E99C6F52C575}" type="presParOf" srcId="{E1A77245-5A33-40C2-9864-72EFC4D291F2}" destId="{50242C3F-1119-4AAA-B782-2466C63B7368}" srcOrd="1" destOrd="0" presId="urn:microsoft.com/office/officeart/2005/8/layout/list1"/>
    <dgm:cxn modelId="{4B56E7D1-AED9-41C8-937F-F49F37B949D4}" type="presParOf" srcId="{E1A77245-5A33-40C2-9864-72EFC4D291F2}" destId="{FBAEF2C3-E149-49C6-85F2-3210893CAE5B}" srcOrd="2" destOrd="0" presId="urn:microsoft.com/office/officeart/2005/8/layout/list1"/>
    <dgm:cxn modelId="{04984AFC-F941-4E90-9F9F-DB3C5C7C667D}" type="presParOf" srcId="{E1A77245-5A33-40C2-9864-72EFC4D291F2}" destId="{8C143FA6-D9C6-409C-9F3F-2168B9F4A8F7}" srcOrd="3" destOrd="0" presId="urn:microsoft.com/office/officeart/2005/8/layout/list1"/>
    <dgm:cxn modelId="{598EFBBA-AAA5-4EB0-928B-F47650EBED55}" type="presParOf" srcId="{E1A77245-5A33-40C2-9864-72EFC4D291F2}" destId="{ADA674DA-FFAC-41B8-932C-171F51DD190A}" srcOrd="4" destOrd="0" presId="urn:microsoft.com/office/officeart/2005/8/layout/list1"/>
    <dgm:cxn modelId="{1E2FA440-A459-40FD-8C9C-3280E30DAADB}" type="presParOf" srcId="{ADA674DA-FFAC-41B8-932C-171F51DD190A}" destId="{1FB54E2B-ABC0-46EE-A776-0D667DD96226}" srcOrd="0" destOrd="0" presId="urn:microsoft.com/office/officeart/2005/8/layout/list1"/>
    <dgm:cxn modelId="{06CCC74E-05B8-46F6-AA17-55952546EDF2}" type="presParOf" srcId="{ADA674DA-FFAC-41B8-932C-171F51DD190A}" destId="{97C0AB40-33F1-4EC0-8B2B-EEAA4C002172}" srcOrd="1" destOrd="0" presId="urn:microsoft.com/office/officeart/2005/8/layout/list1"/>
    <dgm:cxn modelId="{2F493297-1188-4C21-A8B8-2074E7394FAD}" type="presParOf" srcId="{E1A77245-5A33-40C2-9864-72EFC4D291F2}" destId="{1A2F750D-0948-45F6-A2E7-CAB867385E81}" srcOrd="5" destOrd="0" presId="urn:microsoft.com/office/officeart/2005/8/layout/list1"/>
    <dgm:cxn modelId="{7C1CA6FA-E721-432D-A671-0F6D62B075C2}" type="presParOf" srcId="{E1A77245-5A33-40C2-9864-72EFC4D291F2}" destId="{36C9682A-69C5-4EA2-BAE2-30B34542D4F0}" srcOrd="6" destOrd="0" presId="urn:microsoft.com/office/officeart/2005/8/layout/list1"/>
    <dgm:cxn modelId="{3AF5990E-7847-442E-ABB9-072F8B0146CC}" type="presParOf" srcId="{E1A77245-5A33-40C2-9864-72EFC4D291F2}" destId="{8FD9510D-BB26-4EB7-B5DA-4D5077E38534}" srcOrd="7" destOrd="0" presId="urn:microsoft.com/office/officeart/2005/8/layout/list1"/>
    <dgm:cxn modelId="{ACFDCE40-AB5B-4DEA-B03A-57CADF227A77}" type="presParOf" srcId="{E1A77245-5A33-40C2-9864-72EFC4D291F2}" destId="{136420DD-48F2-4558-BC16-33CD662B9CE9}" srcOrd="8" destOrd="0" presId="urn:microsoft.com/office/officeart/2005/8/layout/list1"/>
    <dgm:cxn modelId="{F0F279C4-2674-4FC3-B99A-328004E01620}" type="presParOf" srcId="{136420DD-48F2-4558-BC16-33CD662B9CE9}" destId="{12A9E379-C946-42A7-9D2A-11CBF244AAAD}" srcOrd="0" destOrd="0" presId="urn:microsoft.com/office/officeart/2005/8/layout/list1"/>
    <dgm:cxn modelId="{38968D05-8F98-4C69-8B10-E3C1B0199982}" type="presParOf" srcId="{136420DD-48F2-4558-BC16-33CD662B9CE9}" destId="{2A5A5B28-2866-4146-9684-14BAA2E50BF7}" srcOrd="1" destOrd="0" presId="urn:microsoft.com/office/officeart/2005/8/layout/list1"/>
    <dgm:cxn modelId="{8545E9EB-9370-4253-A9E7-6589C3E63B2A}" type="presParOf" srcId="{E1A77245-5A33-40C2-9864-72EFC4D291F2}" destId="{889429B3-9E7B-441A-9429-574F91C17410}" srcOrd="9" destOrd="0" presId="urn:microsoft.com/office/officeart/2005/8/layout/list1"/>
    <dgm:cxn modelId="{5B9B06F1-EBFA-4E29-893D-5B3DD0951500}" type="presParOf" srcId="{E1A77245-5A33-40C2-9864-72EFC4D291F2}" destId="{7A5D396B-A1D3-492C-BA8E-68BCC9E49F0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1FECBB-72ED-4F22-AE37-A9199D1F81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4D263F-2EDF-4121-9CE5-D38BC6D18CEF}">
      <dgm:prSet phldrT="[Text]" custT="1"/>
      <dgm:spPr/>
      <dgm:t>
        <a:bodyPr/>
        <a:lstStyle/>
        <a:p>
          <a:r>
            <a:rPr lang="en-US" sz="3000" dirty="0"/>
            <a:t>Provider updates</a:t>
          </a:r>
        </a:p>
      </dgm:t>
    </dgm:pt>
    <dgm:pt modelId="{41B939FA-E0E1-41DA-B4E4-346538DAEFAD}" type="parTrans" cxnId="{9596D2E1-F037-40D9-9B75-4F2AF2681C1A}">
      <dgm:prSet/>
      <dgm:spPr/>
      <dgm:t>
        <a:bodyPr/>
        <a:lstStyle/>
        <a:p>
          <a:endParaRPr lang="en-US" sz="3000"/>
        </a:p>
      </dgm:t>
    </dgm:pt>
    <dgm:pt modelId="{D7BF6256-A883-43BB-8656-8039CE3D77EB}" type="sibTrans" cxnId="{9596D2E1-F037-40D9-9B75-4F2AF2681C1A}">
      <dgm:prSet/>
      <dgm:spPr/>
      <dgm:t>
        <a:bodyPr/>
        <a:lstStyle/>
        <a:p>
          <a:endParaRPr lang="en-US" sz="3000"/>
        </a:p>
      </dgm:t>
    </dgm:pt>
    <dgm:pt modelId="{7A64A88C-BAB5-46F0-9F9C-2D28F72F8BE8}">
      <dgm:prSet custT="1"/>
      <dgm:spPr/>
      <dgm:t>
        <a:bodyPr/>
        <a:lstStyle/>
        <a:p>
          <a:r>
            <a:rPr lang="en-US" sz="3000" dirty="0"/>
            <a:t>Updating your business information </a:t>
          </a:r>
        </a:p>
      </dgm:t>
    </dgm:pt>
    <dgm:pt modelId="{95822FFF-ABB5-4672-97C0-C3786FDAC9E1}" type="parTrans" cxnId="{161367F3-78DB-4EF2-8242-E25448BA31C3}">
      <dgm:prSet/>
      <dgm:spPr/>
      <dgm:t>
        <a:bodyPr/>
        <a:lstStyle/>
        <a:p>
          <a:endParaRPr lang="en-US" sz="3000"/>
        </a:p>
      </dgm:t>
    </dgm:pt>
    <dgm:pt modelId="{18707613-2E6B-4E81-9CC4-95B9068F9F56}" type="sibTrans" cxnId="{161367F3-78DB-4EF2-8242-E25448BA31C3}">
      <dgm:prSet/>
      <dgm:spPr/>
      <dgm:t>
        <a:bodyPr/>
        <a:lstStyle/>
        <a:p>
          <a:endParaRPr lang="en-US" sz="3000"/>
        </a:p>
      </dgm:t>
    </dgm:pt>
    <dgm:pt modelId="{8FD00987-CE80-4981-BF5F-C5CAE956451E}" type="pres">
      <dgm:prSet presAssocID="{3C1FECBB-72ED-4F22-AE37-A9199D1F81D4}" presName="linear" presStyleCnt="0">
        <dgm:presLayoutVars>
          <dgm:dir/>
          <dgm:animLvl val="lvl"/>
          <dgm:resizeHandles val="exact"/>
        </dgm:presLayoutVars>
      </dgm:prSet>
      <dgm:spPr/>
      <dgm:t>
        <a:bodyPr/>
        <a:lstStyle/>
        <a:p>
          <a:endParaRPr lang="en-US"/>
        </a:p>
      </dgm:t>
    </dgm:pt>
    <dgm:pt modelId="{73524C65-4C9D-4333-947A-FE41EB10797B}" type="pres">
      <dgm:prSet presAssocID="{FE4D263F-2EDF-4121-9CE5-D38BC6D18CEF}" presName="parentLin" presStyleCnt="0"/>
      <dgm:spPr/>
    </dgm:pt>
    <dgm:pt modelId="{0D925543-CC32-4334-9B62-22052CEA535B}" type="pres">
      <dgm:prSet presAssocID="{FE4D263F-2EDF-4121-9CE5-D38BC6D18CEF}" presName="parentLeftMargin" presStyleLbl="node1" presStyleIdx="0" presStyleCnt="2"/>
      <dgm:spPr/>
      <dgm:t>
        <a:bodyPr/>
        <a:lstStyle/>
        <a:p>
          <a:endParaRPr lang="en-US"/>
        </a:p>
      </dgm:t>
    </dgm:pt>
    <dgm:pt modelId="{AA6E2DF5-FEAE-4EF3-8CC2-C022C44D11E5}" type="pres">
      <dgm:prSet presAssocID="{FE4D263F-2EDF-4121-9CE5-D38BC6D18CEF}" presName="parentText" presStyleLbl="node1" presStyleIdx="0" presStyleCnt="2">
        <dgm:presLayoutVars>
          <dgm:chMax val="0"/>
          <dgm:bulletEnabled val="1"/>
        </dgm:presLayoutVars>
      </dgm:prSet>
      <dgm:spPr/>
      <dgm:t>
        <a:bodyPr/>
        <a:lstStyle/>
        <a:p>
          <a:endParaRPr lang="en-US"/>
        </a:p>
      </dgm:t>
    </dgm:pt>
    <dgm:pt modelId="{0655B95D-7CAD-49C0-88D6-66099D031C32}" type="pres">
      <dgm:prSet presAssocID="{FE4D263F-2EDF-4121-9CE5-D38BC6D18CEF}" presName="negativeSpace" presStyleCnt="0"/>
      <dgm:spPr/>
    </dgm:pt>
    <dgm:pt modelId="{020AF0A1-0551-4082-9B89-B8B0933E8377}" type="pres">
      <dgm:prSet presAssocID="{FE4D263F-2EDF-4121-9CE5-D38BC6D18CEF}" presName="childText" presStyleLbl="conFgAcc1" presStyleIdx="0" presStyleCnt="2">
        <dgm:presLayoutVars>
          <dgm:bulletEnabled val="1"/>
        </dgm:presLayoutVars>
      </dgm:prSet>
      <dgm:spPr/>
    </dgm:pt>
    <dgm:pt modelId="{DE4FEF97-1691-43A4-B884-4B86CD748E68}" type="pres">
      <dgm:prSet presAssocID="{D7BF6256-A883-43BB-8656-8039CE3D77EB}" presName="spaceBetweenRectangles" presStyleCnt="0"/>
      <dgm:spPr/>
    </dgm:pt>
    <dgm:pt modelId="{78966F7E-4E4F-4EB3-A6D5-430FA37C803D}" type="pres">
      <dgm:prSet presAssocID="{7A64A88C-BAB5-46F0-9F9C-2D28F72F8BE8}" presName="parentLin" presStyleCnt="0"/>
      <dgm:spPr/>
    </dgm:pt>
    <dgm:pt modelId="{677DC23B-0C09-4F4D-A6A3-966E0233D0A9}" type="pres">
      <dgm:prSet presAssocID="{7A64A88C-BAB5-46F0-9F9C-2D28F72F8BE8}" presName="parentLeftMargin" presStyleLbl="node1" presStyleIdx="0" presStyleCnt="2"/>
      <dgm:spPr/>
      <dgm:t>
        <a:bodyPr/>
        <a:lstStyle/>
        <a:p>
          <a:endParaRPr lang="en-US"/>
        </a:p>
      </dgm:t>
    </dgm:pt>
    <dgm:pt modelId="{136FCEB6-8107-48B4-8CD1-A9651CCA9813}" type="pres">
      <dgm:prSet presAssocID="{7A64A88C-BAB5-46F0-9F9C-2D28F72F8BE8}" presName="parentText" presStyleLbl="node1" presStyleIdx="1" presStyleCnt="2">
        <dgm:presLayoutVars>
          <dgm:chMax val="0"/>
          <dgm:bulletEnabled val="1"/>
        </dgm:presLayoutVars>
      </dgm:prSet>
      <dgm:spPr/>
      <dgm:t>
        <a:bodyPr/>
        <a:lstStyle/>
        <a:p>
          <a:endParaRPr lang="en-US"/>
        </a:p>
      </dgm:t>
    </dgm:pt>
    <dgm:pt modelId="{B1A8FE01-B8E8-4A6B-8252-EFE002B7BDF0}" type="pres">
      <dgm:prSet presAssocID="{7A64A88C-BAB5-46F0-9F9C-2D28F72F8BE8}" presName="negativeSpace" presStyleCnt="0"/>
      <dgm:spPr/>
    </dgm:pt>
    <dgm:pt modelId="{E11E7308-887C-44D3-BFBD-7F477F29532E}" type="pres">
      <dgm:prSet presAssocID="{7A64A88C-BAB5-46F0-9F9C-2D28F72F8BE8}" presName="childText" presStyleLbl="conFgAcc1" presStyleIdx="1" presStyleCnt="2">
        <dgm:presLayoutVars>
          <dgm:bulletEnabled val="1"/>
        </dgm:presLayoutVars>
      </dgm:prSet>
      <dgm:spPr/>
    </dgm:pt>
  </dgm:ptLst>
  <dgm:cxnLst>
    <dgm:cxn modelId="{4B578BBE-DF99-4C0C-BBA2-39C607CB03FE}" type="presOf" srcId="{3C1FECBB-72ED-4F22-AE37-A9199D1F81D4}" destId="{8FD00987-CE80-4981-BF5F-C5CAE956451E}" srcOrd="0" destOrd="0" presId="urn:microsoft.com/office/officeart/2005/8/layout/list1"/>
    <dgm:cxn modelId="{05D72E19-4331-48E8-97B8-A1B0530C4783}" type="presOf" srcId="{FE4D263F-2EDF-4121-9CE5-D38BC6D18CEF}" destId="{0D925543-CC32-4334-9B62-22052CEA535B}" srcOrd="0" destOrd="0" presId="urn:microsoft.com/office/officeart/2005/8/layout/list1"/>
    <dgm:cxn modelId="{161367F3-78DB-4EF2-8242-E25448BA31C3}" srcId="{3C1FECBB-72ED-4F22-AE37-A9199D1F81D4}" destId="{7A64A88C-BAB5-46F0-9F9C-2D28F72F8BE8}" srcOrd="1" destOrd="0" parTransId="{95822FFF-ABB5-4672-97C0-C3786FDAC9E1}" sibTransId="{18707613-2E6B-4E81-9CC4-95B9068F9F56}"/>
    <dgm:cxn modelId="{9A6D063F-E4E0-4D12-8B7C-219935AEDFEC}" type="presOf" srcId="{FE4D263F-2EDF-4121-9CE5-D38BC6D18CEF}" destId="{AA6E2DF5-FEAE-4EF3-8CC2-C022C44D11E5}" srcOrd="1" destOrd="0" presId="urn:microsoft.com/office/officeart/2005/8/layout/list1"/>
    <dgm:cxn modelId="{9596D2E1-F037-40D9-9B75-4F2AF2681C1A}" srcId="{3C1FECBB-72ED-4F22-AE37-A9199D1F81D4}" destId="{FE4D263F-2EDF-4121-9CE5-D38BC6D18CEF}" srcOrd="0" destOrd="0" parTransId="{41B939FA-E0E1-41DA-B4E4-346538DAEFAD}" sibTransId="{D7BF6256-A883-43BB-8656-8039CE3D77EB}"/>
    <dgm:cxn modelId="{39A1AB38-CDB4-43A6-93B1-CB2A31456921}" type="presOf" srcId="{7A64A88C-BAB5-46F0-9F9C-2D28F72F8BE8}" destId="{677DC23B-0C09-4F4D-A6A3-966E0233D0A9}" srcOrd="0" destOrd="0" presId="urn:microsoft.com/office/officeart/2005/8/layout/list1"/>
    <dgm:cxn modelId="{67FA6CA6-24BE-4826-84CB-5F23E1BBBABE}" type="presOf" srcId="{7A64A88C-BAB5-46F0-9F9C-2D28F72F8BE8}" destId="{136FCEB6-8107-48B4-8CD1-A9651CCA9813}" srcOrd="1" destOrd="0" presId="urn:microsoft.com/office/officeart/2005/8/layout/list1"/>
    <dgm:cxn modelId="{5F7BC165-C66C-43DE-ADEF-F11965C2E04D}" type="presParOf" srcId="{8FD00987-CE80-4981-BF5F-C5CAE956451E}" destId="{73524C65-4C9D-4333-947A-FE41EB10797B}" srcOrd="0" destOrd="0" presId="urn:microsoft.com/office/officeart/2005/8/layout/list1"/>
    <dgm:cxn modelId="{3BE201DB-374B-4C8C-B3B4-3BDF71E77B4D}" type="presParOf" srcId="{73524C65-4C9D-4333-947A-FE41EB10797B}" destId="{0D925543-CC32-4334-9B62-22052CEA535B}" srcOrd="0" destOrd="0" presId="urn:microsoft.com/office/officeart/2005/8/layout/list1"/>
    <dgm:cxn modelId="{754033E1-1497-4A57-B159-C3AEC13BA9F5}" type="presParOf" srcId="{73524C65-4C9D-4333-947A-FE41EB10797B}" destId="{AA6E2DF5-FEAE-4EF3-8CC2-C022C44D11E5}" srcOrd="1" destOrd="0" presId="urn:microsoft.com/office/officeart/2005/8/layout/list1"/>
    <dgm:cxn modelId="{75B9D67D-0769-4687-82A5-5A756CBC578E}" type="presParOf" srcId="{8FD00987-CE80-4981-BF5F-C5CAE956451E}" destId="{0655B95D-7CAD-49C0-88D6-66099D031C32}" srcOrd="1" destOrd="0" presId="urn:microsoft.com/office/officeart/2005/8/layout/list1"/>
    <dgm:cxn modelId="{4401371B-FA6A-4025-9872-A90D5D9E6EB8}" type="presParOf" srcId="{8FD00987-CE80-4981-BF5F-C5CAE956451E}" destId="{020AF0A1-0551-4082-9B89-B8B0933E8377}" srcOrd="2" destOrd="0" presId="urn:microsoft.com/office/officeart/2005/8/layout/list1"/>
    <dgm:cxn modelId="{07DF116F-4AC6-4C23-8FD9-3DB8B19DCDA1}" type="presParOf" srcId="{8FD00987-CE80-4981-BF5F-C5CAE956451E}" destId="{DE4FEF97-1691-43A4-B884-4B86CD748E68}" srcOrd="3" destOrd="0" presId="urn:microsoft.com/office/officeart/2005/8/layout/list1"/>
    <dgm:cxn modelId="{4E7BB9C6-0FD1-405F-8F9F-61FE9DB3CEF3}" type="presParOf" srcId="{8FD00987-CE80-4981-BF5F-C5CAE956451E}" destId="{78966F7E-4E4F-4EB3-A6D5-430FA37C803D}" srcOrd="4" destOrd="0" presId="urn:microsoft.com/office/officeart/2005/8/layout/list1"/>
    <dgm:cxn modelId="{93AF0DAA-D95A-4A90-88FD-ED627F1F48B1}" type="presParOf" srcId="{78966F7E-4E4F-4EB3-A6D5-430FA37C803D}" destId="{677DC23B-0C09-4F4D-A6A3-966E0233D0A9}" srcOrd="0" destOrd="0" presId="urn:microsoft.com/office/officeart/2005/8/layout/list1"/>
    <dgm:cxn modelId="{725CA897-F831-4F77-8A20-947CAA223E5F}" type="presParOf" srcId="{78966F7E-4E4F-4EB3-A6D5-430FA37C803D}" destId="{136FCEB6-8107-48B4-8CD1-A9651CCA9813}" srcOrd="1" destOrd="0" presId="urn:microsoft.com/office/officeart/2005/8/layout/list1"/>
    <dgm:cxn modelId="{D0FCCB65-40DE-4BA7-9ECF-B41F3B7C1B79}" type="presParOf" srcId="{8FD00987-CE80-4981-BF5F-C5CAE956451E}" destId="{B1A8FE01-B8E8-4A6B-8252-EFE002B7BDF0}" srcOrd="5" destOrd="0" presId="urn:microsoft.com/office/officeart/2005/8/layout/list1"/>
    <dgm:cxn modelId="{82C36BE5-3907-4424-AAD2-5E9268E94769}" type="presParOf" srcId="{8FD00987-CE80-4981-BF5F-C5CAE956451E}" destId="{E11E7308-887C-44D3-BFBD-7F477F29532E}"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D4963E-5A86-42B7-90E0-514CB71404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93FA1B6-F140-4935-A684-ED65385490F6}">
      <dgm:prSet phldrT="[Text]"/>
      <dgm:spPr/>
      <dgm:t>
        <a:bodyPr/>
        <a:lstStyle/>
        <a:p>
          <a:r>
            <a:rPr lang="en-US" dirty="0"/>
            <a:t>Provider satisfaction</a:t>
          </a:r>
        </a:p>
      </dgm:t>
    </dgm:pt>
    <dgm:pt modelId="{4B0BB76C-C19B-4A98-9A1A-ABBBDF63F832}" type="parTrans" cxnId="{895EF786-AB6C-498B-8471-8B3059096D3E}">
      <dgm:prSet/>
      <dgm:spPr/>
      <dgm:t>
        <a:bodyPr/>
        <a:lstStyle/>
        <a:p>
          <a:endParaRPr lang="en-US"/>
        </a:p>
      </dgm:t>
    </dgm:pt>
    <dgm:pt modelId="{13CB9F67-6DA6-4113-B3BC-20AD19FCD138}" type="sibTrans" cxnId="{895EF786-AB6C-498B-8471-8B3059096D3E}">
      <dgm:prSet/>
      <dgm:spPr/>
      <dgm:t>
        <a:bodyPr/>
        <a:lstStyle/>
        <a:p>
          <a:endParaRPr lang="en-US"/>
        </a:p>
      </dgm:t>
    </dgm:pt>
    <dgm:pt modelId="{F04422FD-4715-4237-A3CE-18071681BF64}">
      <dgm:prSet/>
      <dgm:spPr/>
      <dgm:t>
        <a:bodyPr/>
        <a:lstStyle/>
        <a:p>
          <a:r>
            <a:rPr lang="en-US" dirty="0"/>
            <a:t>Member satisfaction</a:t>
          </a:r>
        </a:p>
      </dgm:t>
    </dgm:pt>
    <dgm:pt modelId="{E0EC4F49-A829-4F26-B52F-967E0F11B0D5}" type="parTrans" cxnId="{80E0C1EF-DD26-4DE3-817E-47211596E35E}">
      <dgm:prSet/>
      <dgm:spPr/>
      <dgm:t>
        <a:bodyPr/>
        <a:lstStyle/>
        <a:p>
          <a:endParaRPr lang="en-US"/>
        </a:p>
      </dgm:t>
    </dgm:pt>
    <dgm:pt modelId="{DC0E145C-0C29-4C18-8A36-E848956AE7EB}" type="sibTrans" cxnId="{80E0C1EF-DD26-4DE3-817E-47211596E35E}">
      <dgm:prSet/>
      <dgm:spPr/>
      <dgm:t>
        <a:bodyPr/>
        <a:lstStyle/>
        <a:p>
          <a:endParaRPr lang="en-US"/>
        </a:p>
      </dgm:t>
    </dgm:pt>
    <dgm:pt modelId="{5530C6AD-CD9D-413D-A02A-291588A45066}" type="pres">
      <dgm:prSet presAssocID="{A9D4963E-5A86-42B7-90E0-514CB7140489}" presName="linear" presStyleCnt="0">
        <dgm:presLayoutVars>
          <dgm:dir/>
          <dgm:animLvl val="lvl"/>
          <dgm:resizeHandles val="exact"/>
        </dgm:presLayoutVars>
      </dgm:prSet>
      <dgm:spPr/>
      <dgm:t>
        <a:bodyPr/>
        <a:lstStyle/>
        <a:p>
          <a:endParaRPr lang="en-US"/>
        </a:p>
      </dgm:t>
    </dgm:pt>
    <dgm:pt modelId="{C0F97D4F-E97B-4DDE-B5D2-F74046A81C6C}" type="pres">
      <dgm:prSet presAssocID="{793FA1B6-F140-4935-A684-ED65385490F6}" presName="parentLin" presStyleCnt="0"/>
      <dgm:spPr/>
    </dgm:pt>
    <dgm:pt modelId="{C1D77316-1609-47E5-95D9-2421B3B162F4}" type="pres">
      <dgm:prSet presAssocID="{793FA1B6-F140-4935-A684-ED65385490F6}" presName="parentLeftMargin" presStyleLbl="node1" presStyleIdx="0" presStyleCnt="2"/>
      <dgm:spPr/>
      <dgm:t>
        <a:bodyPr/>
        <a:lstStyle/>
        <a:p>
          <a:endParaRPr lang="en-US"/>
        </a:p>
      </dgm:t>
    </dgm:pt>
    <dgm:pt modelId="{0CD2B6FD-FB27-4899-8057-5CD1F74BC75C}" type="pres">
      <dgm:prSet presAssocID="{793FA1B6-F140-4935-A684-ED65385490F6}" presName="parentText" presStyleLbl="node1" presStyleIdx="0" presStyleCnt="2">
        <dgm:presLayoutVars>
          <dgm:chMax val="0"/>
          <dgm:bulletEnabled val="1"/>
        </dgm:presLayoutVars>
      </dgm:prSet>
      <dgm:spPr/>
      <dgm:t>
        <a:bodyPr/>
        <a:lstStyle/>
        <a:p>
          <a:endParaRPr lang="en-US"/>
        </a:p>
      </dgm:t>
    </dgm:pt>
    <dgm:pt modelId="{16C5B434-62B7-44F9-9692-05246306FD1F}" type="pres">
      <dgm:prSet presAssocID="{793FA1B6-F140-4935-A684-ED65385490F6}" presName="negativeSpace" presStyleCnt="0"/>
      <dgm:spPr/>
    </dgm:pt>
    <dgm:pt modelId="{AE727D15-0878-4157-8CC2-D5B6EAA399CC}" type="pres">
      <dgm:prSet presAssocID="{793FA1B6-F140-4935-A684-ED65385490F6}" presName="childText" presStyleLbl="conFgAcc1" presStyleIdx="0" presStyleCnt="2">
        <dgm:presLayoutVars>
          <dgm:bulletEnabled val="1"/>
        </dgm:presLayoutVars>
      </dgm:prSet>
      <dgm:spPr/>
    </dgm:pt>
    <dgm:pt modelId="{279E7A2D-39F4-4DF6-ABD2-C9BE94F889C3}" type="pres">
      <dgm:prSet presAssocID="{13CB9F67-6DA6-4113-B3BC-20AD19FCD138}" presName="spaceBetweenRectangles" presStyleCnt="0"/>
      <dgm:spPr/>
    </dgm:pt>
    <dgm:pt modelId="{6FC5E3E9-00DF-4EE3-A8D1-14FA9BB9B656}" type="pres">
      <dgm:prSet presAssocID="{F04422FD-4715-4237-A3CE-18071681BF64}" presName="parentLin" presStyleCnt="0"/>
      <dgm:spPr/>
    </dgm:pt>
    <dgm:pt modelId="{150C0614-D9D8-4118-B10A-B00281625DC8}" type="pres">
      <dgm:prSet presAssocID="{F04422FD-4715-4237-A3CE-18071681BF64}" presName="parentLeftMargin" presStyleLbl="node1" presStyleIdx="0" presStyleCnt="2"/>
      <dgm:spPr/>
      <dgm:t>
        <a:bodyPr/>
        <a:lstStyle/>
        <a:p>
          <a:endParaRPr lang="en-US"/>
        </a:p>
      </dgm:t>
    </dgm:pt>
    <dgm:pt modelId="{B23E19FE-59EB-4443-B145-C467FE0CB946}" type="pres">
      <dgm:prSet presAssocID="{F04422FD-4715-4237-A3CE-18071681BF64}" presName="parentText" presStyleLbl="node1" presStyleIdx="1" presStyleCnt="2">
        <dgm:presLayoutVars>
          <dgm:chMax val="0"/>
          <dgm:bulletEnabled val="1"/>
        </dgm:presLayoutVars>
      </dgm:prSet>
      <dgm:spPr/>
      <dgm:t>
        <a:bodyPr/>
        <a:lstStyle/>
        <a:p>
          <a:endParaRPr lang="en-US"/>
        </a:p>
      </dgm:t>
    </dgm:pt>
    <dgm:pt modelId="{0B925EF5-2603-4D52-B2C7-9155F8C6143F}" type="pres">
      <dgm:prSet presAssocID="{F04422FD-4715-4237-A3CE-18071681BF64}" presName="negativeSpace" presStyleCnt="0"/>
      <dgm:spPr/>
    </dgm:pt>
    <dgm:pt modelId="{AB03731D-C2DC-43C2-B644-DA61F1D0D454}" type="pres">
      <dgm:prSet presAssocID="{F04422FD-4715-4237-A3CE-18071681BF64}" presName="childText" presStyleLbl="conFgAcc1" presStyleIdx="1" presStyleCnt="2">
        <dgm:presLayoutVars>
          <dgm:bulletEnabled val="1"/>
        </dgm:presLayoutVars>
      </dgm:prSet>
      <dgm:spPr/>
    </dgm:pt>
  </dgm:ptLst>
  <dgm:cxnLst>
    <dgm:cxn modelId="{76530831-7EFB-4234-A028-08ED295E3DC7}" type="presOf" srcId="{F04422FD-4715-4237-A3CE-18071681BF64}" destId="{B23E19FE-59EB-4443-B145-C467FE0CB946}" srcOrd="1" destOrd="0" presId="urn:microsoft.com/office/officeart/2005/8/layout/list1"/>
    <dgm:cxn modelId="{80E0C1EF-DD26-4DE3-817E-47211596E35E}" srcId="{A9D4963E-5A86-42B7-90E0-514CB7140489}" destId="{F04422FD-4715-4237-A3CE-18071681BF64}" srcOrd="1" destOrd="0" parTransId="{E0EC4F49-A829-4F26-B52F-967E0F11B0D5}" sibTransId="{DC0E145C-0C29-4C18-8A36-E848956AE7EB}"/>
    <dgm:cxn modelId="{0C3D2989-BD55-46A0-890A-BA45E5E04F82}" type="presOf" srcId="{793FA1B6-F140-4935-A684-ED65385490F6}" destId="{C1D77316-1609-47E5-95D9-2421B3B162F4}" srcOrd="0" destOrd="0" presId="urn:microsoft.com/office/officeart/2005/8/layout/list1"/>
    <dgm:cxn modelId="{895EF786-AB6C-498B-8471-8B3059096D3E}" srcId="{A9D4963E-5A86-42B7-90E0-514CB7140489}" destId="{793FA1B6-F140-4935-A684-ED65385490F6}" srcOrd="0" destOrd="0" parTransId="{4B0BB76C-C19B-4A98-9A1A-ABBBDF63F832}" sibTransId="{13CB9F67-6DA6-4113-B3BC-20AD19FCD138}"/>
    <dgm:cxn modelId="{3E3A6AB6-3BCB-42A2-A248-B77AD78E6155}" type="presOf" srcId="{A9D4963E-5A86-42B7-90E0-514CB7140489}" destId="{5530C6AD-CD9D-413D-A02A-291588A45066}" srcOrd="0" destOrd="0" presId="urn:microsoft.com/office/officeart/2005/8/layout/list1"/>
    <dgm:cxn modelId="{29C5DE58-28F6-475F-875A-0791B19D1AA4}" type="presOf" srcId="{793FA1B6-F140-4935-A684-ED65385490F6}" destId="{0CD2B6FD-FB27-4899-8057-5CD1F74BC75C}" srcOrd="1" destOrd="0" presId="urn:microsoft.com/office/officeart/2005/8/layout/list1"/>
    <dgm:cxn modelId="{E491D1A4-EEA4-47D6-9888-CCC55E23C78D}" type="presOf" srcId="{F04422FD-4715-4237-A3CE-18071681BF64}" destId="{150C0614-D9D8-4118-B10A-B00281625DC8}" srcOrd="0" destOrd="0" presId="urn:microsoft.com/office/officeart/2005/8/layout/list1"/>
    <dgm:cxn modelId="{8E532E2B-2E64-48DE-8806-3CB13B1886C8}" type="presParOf" srcId="{5530C6AD-CD9D-413D-A02A-291588A45066}" destId="{C0F97D4F-E97B-4DDE-B5D2-F74046A81C6C}" srcOrd="0" destOrd="0" presId="urn:microsoft.com/office/officeart/2005/8/layout/list1"/>
    <dgm:cxn modelId="{2D10464D-6FFA-477F-9ACD-3685A2186299}" type="presParOf" srcId="{C0F97D4F-E97B-4DDE-B5D2-F74046A81C6C}" destId="{C1D77316-1609-47E5-95D9-2421B3B162F4}" srcOrd="0" destOrd="0" presId="urn:microsoft.com/office/officeart/2005/8/layout/list1"/>
    <dgm:cxn modelId="{76A3DE5A-B2D3-460E-AA47-608B420C0F2E}" type="presParOf" srcId="{C0F97D4F-E97B-4DDE-B5D2-F74046A81C6C}" destId="{0CD2B6FD-FB27-4899-8057-5CD1F74BC75C}" srcOrd="1" destOrd="0" presId="urn:microsoft.com/office/officeart/2005/8/layout/list1"/>
    <dgm:cxn modelId="{A58730B4-8E87-4BF3-9404-2D78E6F03258}" type="presParOf" srcId="{5530C6AD-CD9D-413D-A02A-291588A45066}" destId="{16C5B434-62B7-44F9-9692-05246306FD1F}" srcOrd="1" destOrd="0" presId="urn:microsoft.com/office/officeart/2005/8/layout/list1"/>
    <dgm:cxn modelId="{097D521B-5B9A-48AF-99A9-9269362A54F5}" type="presParOf" srcId="{5530C6AD-CD9D-413D-A02A-291588A45066}" destId="{AE727D15-0878-4157-8CC2-D5B6EAA399CC}" srcOrd="2" destOrd="0" presId="urn:microsoft.com/office/officeart/2005/8/layout/list1"/>
    <dgm:cxn modelId="{95240840-664D-4705-9BDD-7C05D76D2C25}" type="presParOf" srcId="{5530C6AD-CD9D-413D-A02A-291588A45066}" destId="{279E7A2D-39F4-4DF6-ABD2-C9BE94F889C3}" srcOrd="3" destOrd="0" presId="urn:microsoft.com/office/officeart/2005/8/layout/list1"/>
    <dgm:cxn modelId="{AD33AC0B-010C-4C45-9C72-21656E262B34}" type="presParOf" srcId="{5530C6AD-CD9D-413D-A02A-291588A45066}" destId="{6FC5E3E9-00DF-4EE3-A8D1-14FA9BB9B656}" srcOrd="4" destOrd="0" presId="urn:microsoft.com/office/officeart/2005/8/layout/list1"/>
    <dgm:cxn modelId="{03494D5E-D0BC-4CDA-8928-2F192AC20626}" type="presParOf" srcId="{6FC5E3E9-00DF-4EE3-A8D1-14FA9BB9B656}" destId="{150C0614-D9D8-4118-B10A-B00281625DC8}" srcOrd="0" destOrd="0" presId="urn:microsoft.com/office/officeart/2005/8/layout/list1"/>
    <dgm:cxn modelId="{F585D57D-1E02-4E35-A56D-031A3062F0A4}" type="presParOf" srcId="{6FC5E3E9-00DF-4EE3-A8D1-14FA9BB9B656}" destId="{B23E19FE-59EB-4443-B145-C467FE0CB946}" srcOrd="1" destOrd="0" presId="urn:microsoft.com/office/officeart/2005/8/layout/list1"/>
    <dgm:cxn modelId="{3C392463-9B70-4B0F-911A-142CF9001193}" type="presParOf" srcId="{5530C6AD-CD9D-413D-A02A-291588A45066}" destId="{0B925EF5-2603-4D52-B2C7-9155F8C6143F}" srcOrd="5" destOrd="0" presId="urn:microsoft.com/office/officeart/2005/8/layout/list1"/>
    <dgm:cxn modelId="{9B504067-46FC-4014-8A99-4A05418349DA}" type="presParOf" srcId="{5530C6AD-CD9D-413D-A02A-291588A45066}" destId="{AB03731D-C2DC-43C2-B644-DA61F1D0D454}"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23FACA1-616F-4ADF-B59A-114290528F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0886592-DDAF-43F2-A06A-E1FECD0840D2}">
      <dgm:prSet phldrT="[Text]"/>
      <dgm:spPr/>
      <dgm:t>
        <a:bodyPr/>
        <a:lstStyle/>
        <a:p>
          <a:r>
            <a:rPr lang="en-US" dirty="0"/>
            <a:t>Provider public website</a:t>
          </a:r>
        </a:p>
      </dgm:t>
    </dgm:pt>
    <dgm:pt modelId="{F6638347-D718-4CC6-9DAD-6B1BC0136666}" type="parTrans" cxnId="{C30621E6-E872-4918-AAD4-30476974B919}">
      <dgm:prSet/>
      <dgm:spPr/>
      <dgm:t>
        <a:bodyPr/>
        <a:lstStyle/>
        <a:p>
          <a:endParaRPr lang="en-US"/>
        </a:p>
      </dgm:t>
    </dgm:pt>
    <dgm:pt modelId="{9FED3B80-2FAB-4A11-A189-AC31448BC584}" type="sibTrans" cxnId="{C30621E6-E872-4918-AAD4-30476974B919}">
      <dgm:prSet/>
      <dgm:spPr/>
      <dgm:t>
        <a:bodyPr/>
        <a:lstStyle/>
        <a:p>
          <a:endParaRPr lang="en-US"/>
        </a:p>
      </dgm:t>
    </dgm:pt>
    <dgm:pt modelId="{B89D7F7F-77C1-416B-9539-4CA90A5BEA0C}">
      <dgm:prSet/>
      <dgm:spPr/>
      <dgm:t>
        <a:bodyPr/>
        <a:lstStyle/>
        <a:p>
          <a:r>
            <a:rPr lang="en-US" dirty="0"/>
            <a:t>Provider training academy</a:t>
          </a:r>
        </a:p>
      </dgm:t>
    </dgm:pt>
    <dgm:pt modelId="{E51EB63A-8E48-4034-AB25-7DBBD74A550E}" type="parTrans" cxnId="{8D41F866-CABF-4E04-A485-936E05EC8534}">
      <dgm:prSet/>
      <dgm:spPr/>
      <dgm:t>
        <a:bodyPr/>
        <a:lstStyle/>
        <a:p>
          <a:endParaRPr lang="en-US"/>
        </a:p>
      </dgm:t>
    </dgm:pt>
    <dgm:pt modelId="{0EFCC123-1424-4733-8E82-8EE8A6D67415}" type="sibTrans" cxnId="{8D41F866-CABF-4E04-A485-936E05EC8534}">
      <dgm:prSet/>
      <dgm:spPr/>
      <dgm:t>
        <a:bodyPr/>
        <a:lstStyle/>
        <a:p>
          <a:endParaRPr lang="en-US"/>
        </a:p>
      </dgm:t>
    </dgm:pt>
    <dgm:pt modelId="{24CFA057-B626-4B4C-945F-5CB27A70D214}">
      <dgm:prSet/>
      <dgm:spPr/>
      <dgm:t>
        <a:bodyPr/>
        <a:lstStyle/>
        <a:p>
          <a:r>
            <a:rPr lang="en-US" dirty="0"/>
            <a:t>Provider Pathways</a:t>
          </a:r>
        </a:p>
      </dgm:t>
    </dgm:pt>
    <dgm:pt modelId="{C4616073-7EFB-4A13-98C6-4DB336D769DA}" type="parTrans" cxnId="{ADACDA4B-2A4F-4484-B032-29B1D602B3D2}">
      <dgm:prSet/>
      <dgm:spPr/>
      <dgm:t>
        <a:bodyPr/>
        <a:lstStyle/>
        <a:p>
          <a:endParaRPr lang="en-US"/>
        </a:p>
      </dgm:t>
    </dgm:pt>
    <dgm:pt modelId="{E498B973-7C29-45F6-A07E-67E8EC5452D1}" type="sibTrans" cxnId="{ADACDA4B-2A4F-4484-B032-29B1D602B3D2}">
      <dgm:prSet/>
      <dgm:spPr/>
      <dgm:t>
        <a:bodyPr/>
        <a:lstStyle/>
        <a:p>
          <a:endParaRPr lang="en-US"/>
        </a:p>
      </dgm:t>
    </dgm:pt>
    <dgm:pt modelId="{4405A10B-59AF-4EF8-A6EA-122B1855921A}">
      <dgm:prSet/>
      <dgm:spPr/>
      <dgm:t>
        <a:bodyPr/>
        <a:lstStyle/>
        <a:p>
          <a:r>
            <a:rPr lang="en-US" dirty="0"/>
            <a:t>Availity</a:t>
          </a:r>
        </a:p>
      </dgm:t>
    </dgm:pt>
    <dgm:pt modelId="{332AD45D-617E-4598-AB62-4DF6C6EF6D4D}" type="parTrans" cxnId="{6F057F3D-0F11-4F9E-8809-241B13F44E81}">
      <dgm:prSet/>
      <dgm:spPr/>
      <dgm:t>
        <a:bodyPr/>
        <a:lstStyle/>
        <a:p>
          <a:endParaRPr lang="en-US"/>
        </a:p>
      </dgm:t>
    </dgm:pt>
    <dgm:pt modelId="{09CA9C54-D51A-4491-B4B6-0965257B8290}" type="sibTrans" cxnId="{6F057F3D-0F11-4F9E-8809-241B13F44E81}">
      <dgm:prSet/>
      <dgm:spPr/>
      <dgm:t>
        <a:bodyPr/>
        <a:lstStyle/>
        <a:p>
          <a:endParaRPr lang="en-US"/>
        </a:p>
      </dgm:t>
    </dgm:pt>
    <dgm:pt modelId="{7314D633-64F9-4446-B518-09A9766B6EF5}" type="pres">
      <dgm:prSet presAssocID="{523FACA1-616F-4ADF-B59A-114290528FF2}" presName="linear" presStyleCnt="0">
        <dgm:presLayoutVars>
          <dgm:dir/>
          <dgm:animLvl val="lvl"/>
          <dgm:resizeHandles val="exact"/>
        </dgm:presLayoutVars>
      </dgm:prSet>
      <dgm:spPr/>
      <dgm:t>
        <a:bodyPr/>
        <a:lstStyle/>
        <a:p>
          <a:endParaRPr lang="en-US"/>
        </a:p>
      </dgm:t>
    </dgm:pt>
    <dgm:pt modelId="{59EEBB52-C5FB-48D4-BBF2-2849BD594639}" type="pres">
      <dgm:prSet presAssocID="{90886592-DDAF-43F2-A06A-E1FECD0840D2}" presName="parentLin" presStyleCnt="0"/>
      <dgm:spPr/>
    </dgm:pt>
    <dgm:pt modelId="{671344B2-16BF-4CBA-BB76-9755EEDD555C}" type="pres">
      <dgm:prSet presAssocID="{90886592-DDAF-43F2-A06A-E1FECD0840D2}" presName="parentLeftMargin" presStyleLbl="node1" presStyleIdx="0" presStyleCnt="4"/>
      <dgm:spPr/>
      <dgm:t>
        <a:bodyPr/>
        <a:lstStyle/>
        <a:p>
          <a:endParaRPr lang="en-US"/>
        </a:p>
      </dgm:t>
    </dgm:pt>
    <dgm:pt modelId="{2B38CB95-E99B-42A0-ABFD-CF4706B2CCFA}" type="pres">
      <dgm:prSet presAssocID="{90886592-DDAF-43F2-A06A-E1FECD0840D2}" presName="parentText" presStyleLbl="node1" presStyleIdx="0" presStyleCnt="4">
        <dgm:presLayoutVars>
          <dgm:chMax val="0"/>
          <dgm:bulletEnabled val="1"/>
        </dgm:presLayoutVars>
      </dgm:prSet>
      <dgm:spPr/>
      <dgm:t>
        <a:bodyPr/>
        <a:lstStyle/>
        <a:p>
          <a:endParaRPr lang="en-US"/>
        </a:p>
      </dgm:t>
    </dgm:pt>
    <dgm:pt modelId="{B6F3F3E4-4B66-4F79-8C0E-F5CD5A63B1E6}" type="pres">
      <dgm:prSet presAssocID="{90886592-DDAF-43F2-A06A-E1FECD0840D2}" presName="negativeSpace" presStyleCnt="0"/>
      <dgm:spPr/>
    </dgm:pt>
    <dgm:pt modelId="{2E8500FF-A5B3-4383-8801-94EE5AA67770}" type="pres">
      <dgm:prSet presAssocID="{90886592-DDAF-43F2-A06A-E1FECD0840D2}" presName="childText" presStyleLbl="conFgAcc1" presStyleIdx="0" presStyleCnt="4">
        <dgm:presLayoutVars>
          <dgm:bulletEnabled val="1"/>
        </dgm:presLayoutVars>
      </dgm:prSet>
      <dgm:spPr/>
    </dgm:pt>
    <dgm:pt modelId="{4C33D4D7-CF22-4E19-AA21-96B9AFB6EB22}" type="pres">
      <dgm:prSet presAssocID="{9FED3B80-2FAB-4A11-A189-AC31448BC584}" presName="spaceBetweenRectangles" presStyleCnt="0"/>
      <dgm:spPr/>
    </dgm:pt>
    <dgm:pt modelId="{805F9B38-F2B6-4F6B-B66B-01DF59CB3A34}" type="pres">
      <dgm:prSet presAssocID="{B89D7F7F-77C1-416B-9539-4CA90A5BEA0C}" presName="parentLin" presStyleCnt="0"/>
      <dgm:spPr/>
    </dgm:pt>
    <dgm:pt modelId="{EF7C12DA-26D3-49EA-932E-EEB6B03414D8}" type="pres">
      <dgm:prSet presAssocID="{B89D7F7F-77C1-416B-9539-4CA90A5BEA0C}" presName="parentLeftMargin" presStyleLbl="node1" presStyleIdx="0" presStyleCnt="4"/>
      <dgm:spPr/>
      <dgm:t>
        <a:bodyPr/>
        <a:lstStyle/>
        <a:p>
          <a:endParaRPr lang="en-US"/>
        </a:p>
      </dgm:t>
    </dgm:pt>
    <dgm:pt modelId="{C036901B-4A76-4E1C-B033-3F0B65AF2DED}" type="pres">
      <dgm:prSet presAssocID="{B89D7F7F-77C1-416B-9539-4CA90A5BEA0C}" presName="parentText" presStyleLbl="node1" presStyleIdx="1" presStyleCnt="4">
        <dgm:presLayoutVars>
          <dgm:chMax val="0"/>
          <dgm:bulletEnabled val="1"/>
        </dgm:presLayoutVars>
      </dgm:prSet>
      <dgm:spPr/>
      <dgm:t>
        <a:bodyPr/>
        <a:lstStyle/>
        <a:p>
          <a:endParaRPr lang="en-US"/>
        </a:p>
      </dgm:t>
    </dgm:pt>
    <dgm:pt modelId="{F3EB53FA-FB84-42AD-8E99-53A7C923613B}" type="pres">
      <dgm:prSet presAssocID="{B89D7F7F-77C1-416B-9539-4CA90A5BEA0C}" presName="negativeSpace" presStyleCnt="0"/>
      <dgm:spPr/>
    </dgm:pt>
    <dgm:pt modelId="{A69063F0-F081-4A51-8895-81BFDED95433}" type="pres">
      <dgm:prSet presAssocID="{B89D7F7F-77C1-416B-9539-4CA90A5BEA0C}" presName="childText" presStyleLbl="conFgAcc1" presStyleIdx="1" presStyleCnt="4">
        <dgm:presLayoutVars>
          <dgm:bulletEnabled val="1"/>
        </dgm:presLayoutVars>
      </dgm:prSet>
      <dgm:spPr/>
    </dgm:pt>
    <dgm:pt modelId="{07436F0B-A2E7-4D97-9098-E57E7EDBE32C}" type="pres">
      <dgm:prSet presAssocID="{0EFCC123-1424-4733-8E82-8EE8A6D67415}" presName="spaceBetweenRectangles" presStyleCnt="0"/>
      <dgm:spPr/>
    </dgm:pt>
    <dgm:pt modelId="{04C55023-6A95-4EE3-B964-3DC9CF87EB2D}" type="pres">
      <dgm:prSet presAssocID="{24CFA057-B626-4B4C-945F-5CB27A70D214}" presName="parentLin" presStyleCnt="0"/>
      <dgm:spPr/>
    </dgm:pt>
    <dgm:pt modelId="{8D7DE32D-B900-467E-9062-EF1D6220C218}" type="pres">
      <dgm:prSet presAssocID="{24CFA057-B626-4B4C-945F-5CB27A70D214}" presName="parentLeftMargin" presStyleLbl="node1" presStyleIdx="1" presStyleCnt="4"/>
      <dgm:spPr/>
      <dgm:t>
        <a:bodyPr/>
        <a:lstStyle/>
        <a:p>
          <a:endParaRPr lang="en-US"/>
        </a:p>
      </dgm:t>
    </dgm:pt>
    <dgm:pt modelId="{81578063-E7DF-40D1-96E3-D1163C15C3F7}" type="pres">
      <dgm:prSet presAssocID="{24CFA057-B626-4B4C-945F-5CB27A70D214}" presName="parentText" presStyleLbl="node1" presStyleIdx="2" presStyleCnt="4">
        <dgm:presLayoutVars>
          <dgm:chMax val="0"/>
          <dgm:bulletEnabled val="1"/>
        </dgm:presLayoutVars>
      </dgm:prSet>
      <dgm:spPr/>
      <dgm:t>
        <a:bodyPr/>
        <a:lstStyle/>
        <a:p>
          <a:endParaRPr lang="en-US"/>
        </a:p>
      </dgm:t>
    </dgm:pt>
    <dgm:pt modelId="{1D5C972B-DB95-4D72-BA50-9E4EB7EFC707}" type="pres">
      <dgm:prSet presAssocID="{24CFA057-B626-4B4C-945F-5CB27A70D214}" presName="negativeSpace" presStyleCnt="0"/>
      <dgm:spPr/>
    </dgm:pt>
    <dgm:pt modelId="{5658ADDB-7349-4AAE-9A10-B99D52ACAAF5}" type="pres">
      <dgm:prSet presAssocID="{24CFA057-B626-4B4C-945F-5CB27A70D214}" presName="childText" presStyleLbl="conFgAcc1" presStyleIdx="2" presStyleCnt="4">
        <dgm:presLayoutVars>
          <dgm:bulletEnabled val="1"/>
        </dgm:presLayoutVars>
      </dgm:prSet>
      <dgm:spPr/>
    </dgm:pt>
    <dgm:pt modelId="{3E190CA0-E087-4DFD-B1D1-8E4DCC62204F}" type="pres">
      <dgm:prSet presAssocID="{E498B973-7C29-45F6-A07E-67E8EC5452D1}" presName="spaceBetweenRectangles" presStyleCnt="0"/>
      <dgm:spPr/>
    </dgm:pt>
    <dgm:pt modelId="{D7183412-E6C7-4700-B671-B4C7B3B22FEE}" type="pres">
      <dgm:prSet presAssocID="{4405A10B-59AF-4EF8-A6EA-122B1855921A}" presName="parentLin" presStyleCnt="0"/>
      <dgm:spPr/>
    </dgm:pt>
    <dgm:pt modelId="{1399411D-49AC-4BAE-90CD-98A142096F99}" type="pres">
      <dgm:prSet presAssocID="{4405A10B-59AF-4EF8-A6EA-122B1855921A}" presName="parentLeftMargin" presStyleLbl="node1" presStyleIdx="2" presStyleCnt="4"/>
      <dgm:spPr/>
      <dgm:t>
        <a:bodyPr/>
        <a:lstStyle/>
        <a:p>
          <a:endParaRPr lang="en-US"/>
        </a:p>
      </dgm:t>
    </dgm:pt>
    <dgm:pt modelId="{65A2420B-3D2A-4F99-BE92-54C98726DF1D}" type="pres">
      <dgm:prSet presAssocID="{4405A10B-59AF-4EF8-A6EA-122B1855921A}" presName="parentText" presStyleLbl="node1" presStyleIdx="3" presStyleCnt="4">
        <dgm:presLayoutVars>
          <dgm:chMax val="0"/>
          <dgm:bulletEnabled val="1"/>
        </dgm:presLayoutVars>
      </dgm:prSet>
      <dgm:spPr/>
      <dgm:t>
        <a:bodyPr/>
        <a:lstStyle/>
        <a:p>
          <a:endParaRPr lang="en-US"/>
        </a:p>
      </dgm:t>
    </dgm:pt>
    <dgm:pt modelId="{A2D87A9C-E7C5-4A70-8EAA-CFC371B87BF4}" type="pres">
      <dgm:prSet presAssocID="{4405A10B-59AF-4EF8-A6EA-122B1855921A}" presName="negativeSpace" presStyleCnt="0"/>
      <dgm:spPr/>
    </dgm:pt>
    <dgm:pt modelId="{DDE77E34-15F1-49FF-95BB-DE8831FD8780}" type="pres">
      <dgm:prSet presAssocID="{4405A10B-59AF-4EF8-A6EA-122B1855921A}" presName="childText" presStyleLbl="conFgAcc1" presStyleIdx="3" presStyleCnt="4">
        <dgm:presLayoutVars>
          <dgm:bulletEnabled val="1"/>
        </dgm:presLayoutVars>
      </dgm:prSet>
      <dgm:spPr/>
    </dgm:pt>
  </dgm:ptLst>
  <dgm:cxnLst>
    <dgm:cxn modelId="{C6B8C4FC-D462-497E-A933-F03FDA746129}" type="presOf" srcId="{90886592-DDAF-43F2-A06A-E1FECD0840D2}" destId="{2B38CB95-E99B-42A0-ABFD-CF4706B2CCFA}" srcOrd="1" destOrd="0" presId="urn:microsoft.com/office/officeart/2005/8/layout/list1"/>
    <dgm:cxn modelId="{3F977302-9088-425A-9D73-92F10033CBD9}" type="presOf" srcId="{523FACA1-616F-4ADF-B59A-114290528FF2}" destId="{7314D633-64F9-4446-B518-09A9766B6EF5}" srcOrd="0" destOrd="0" presId="urn:microsoft.com/office/officeart/2005/8/layout/list1"/>
    <dgm:cxn modelId="{BE9E54F2-CEDD-4F40-95EC-058D4D2CBE2E}" type="presOf" srcId="{90886592-DDAF-43F2-A06A-E1FECD0840D2}" destId="{671344B2-16BF-4CBA-BB76-9755EEDD555C}" srcOrd="0" destOrd="0" presId="urn:microsoft.com/office/officeart/2005/8/layout/list1"/>
    <dgm:cxn modelId="{C30621E6-E872-4918-AAD4-30476974B919}" srcId="{523FACA1-616F-4ADF-B59A-114290528FF2}" destId="{90886592-DDAF-43F2-A06A-E1FECD0840D2}" srcOrd="0" destOrd="0" parTransId="{F6638347-D718-4CC6-9DAD-6B1BC0136666}" sibTransId="{9FED3B80-2FAB-4A11-A189-AC31448BC584}"/>
    <dgm:cxn modelId="{B648B7D1-2DC2-4F42-B7D7-4490C01AB979}" type="presOf" srcId="{B89D7F7F-77C1-416B-9539-4CA90A5BEA0C}" destId="{EF7C12DA-26D3-49EA-932E-EEB6B03414D8}" srcOrd="0" destOrd="0" presId="urn:microsoft.com/office/officeart/2005/8/layout/list1"/>
    <dgm:cxn modelId="{6F057F3D-0F11-4F9E-8809-241B13F44E81}" srcId="{523FACA1-616F-4ADF-B59A-114290528FF2}" destId="{4405A10B-59AF-4EF8-A6EA-122B1855921A}" srcOrd="3" destOrd="0" parTransId="{332AD45D-617E-4598-AB62-4DF6C6EF6D4D}" sibTransId="{09CA9C54-D51A-4491-B4B6-0965257B8290}"/>
    <dgm:cxn modelId="{ADACDA4B-2A4F-4484-B032-29B1D602B3D2}" srcId="{523FACA1-616F-4ADF-B59A-114290528FF2}" destId="{24CFA057-B626-4B4C-945F-5CB27A70D214}" srcOrd="2" destOrd="0" parTransId="{C4616073-7EFB-4A13-98C6-4DB336D769DA}" sibTransId="{E498B973-7C29-45F6-A07E-67E8EC5452D1}"/>
    <dgm:cxn modelId="{F7F15707-7814-4535-8516-30D3C0A2906E}" type="presOf" srcId="{4405A10B-59AF-4EF8-A6EA-122B1855921A}" destId="{65A2420B-3D2A-4F99-BE92-54C98726DF1D}" srcOrd="1" destOrd="0" presId="urn:microsoft.com/office/officeart/2005/8/layout/list1"/>
    <dgm:cxn modelId="{D3F3DF72-25BA-4589-BEC8-402A9D8B4319}" type="presOf" srcId="{24CFA057-B626-4B4C-945F-5CB27A70D214}" destId="{8D7DE32D-B900-467E-9062-EF1D6220C218}" srcOrd="0" destOrd="0" presId="urn:microsoft.com/office/officeart/2005/8/layout/list1"/>
    <dgm:cxn modelId="{8D41F866-CABF-4E04-A485-936E05EC8534}" srcId="{523FACA1-616F-4ADF-B59A-114290528FF2}" destId="{B89D7F7F-77C1-416B-9539-4CA90A5BEA0C}" srcOrd="1" destOrd="0" parTransId="{E51EB63A-8E48-4034-AB25-7DBBD74A550E}" sibTransId="{0EFCC123-1424-4733-8E82-8EE8A6D67415}"/>
    <dgm:cxn modelId="{8DF36081-D397-4063-9855-27298FCA5D90}" type="presOf" srcId="{24CFA057-B626-4B4C-945F-5CB27A70D214}" destId="{81578063-E7DF-40D1-96E3-D1163C15C3F7}" srcOrd="1" destOrd="0" presId="urn:microsoft.com/office/officeart/2005/8/layout/list1"/>
    <dgm:cxn modelId="{9ED352EC-3198-442B-A471-DD92576F7B98}" type="presOf" srcId="{B89D7F7F-77C1-416B-9539-4CA90A5BEA0C}" destId="{C036901B-4A76-4E1C-B033-3F0B65AF2DED}" srcOrd="1" destOrd="0" presId="urn:microsoft.com/office/officeart/2005/8/layout/list1"/>
    <dgm:cxn modelId="{C6126422-F5BC-4879-BFFA-CA4230FBA25E}" type="presOf" srcId="{4405A10B-59AF-4EF8-A6EA-122B1855921A}" destId="{1399411D-49AC-4BAE-90CD-98A142096F99}" srcOrd="0" destOrd="0" presId="urn:microsoft.com/office/officeart/2005/8/layout/list1"/>
    <dgm:cxn modelId="{3C1DDF42-3F85-4317-B8FF-A52572979EC4}" type="presParOf" srcId="{7314D633-64F9-4446-B518-09A9766B6EF5}" destId="{59EEBB52-C5FB-48D4-BBF2-2849BD594639}" srcOrd="0" destOrd="0" presId="urn:microsoft.com/office/officeart/2005/8/layout/list1"/>
    <dgm:cxn modelId="{595A7225-668C-45ED-AEBC-6EB73C26D150}" type="presParOf" srcId="{59EEBB52-C5FB-48D4-BBF2-2849BD594639}" destId="{671344B2-16BF-4CBA-BB76-9755EEDD555C}" srcOrd="0" destOrd="0" presId="urn:microsoft.com/office/officeart/2005/8/layout/list1"/>
    <dgm:cxn modelId="{5A135C74-9214-4E42-9667-F7A072B56D01}" type="presParOf" srcId="{59EEBB52-C5FB-48D4-BBF2-2849BD594639}" destId="{2B38CB95-E99B-42A0-ABFD-CF4706B2CCFA}" srcOrd="1" destOrd="0" presId="urn:microsoft.com/office/officeart/2005/8/layout/list1"/>
    <dgm:cxn modelId="{4C92EB51-B1D9-4DEC-B11A-1352C6374282}" type="presParOf" srcId="{7314D633-64F9-4446-B518-09A9766B6EF5}" destId="{B6F3F3E4-4B66-4F79-8C0E-F5CD5A63B1E6}" srcOrd="1" destOrd="0" presId="urn:microsoft.com/office/officeart/2005/8/layout/list1"/>
    <dgm:cxn modelId="{A0C6C4C6-C9D1-4D33-AB81-C7B202182136}" type="presParOf" srcId="{7314D633-64F9-4446-B518-09A9766B6EF5}" destId="{2E8500FF-A5B3-4383-8801-94EE5AA67770}" srcOrd="2" destOrd="0" presId="urn:microsoft.com/office/officeart/2005/8/layout/list1"/>
    <dgm:cxn modelId="{870455ED-033C-4715-92F5-19CA5469A74F}" type="presParOf" srcId="{7314D633-64F9-4446-B518-09A9766B6EF5}" destId="{4C33D4D7-CF22-4E19-AA21-96B9AFB6EB22}" srcOrd="3" destOrd="0" presId="urn:microsoft.com/office/officeart/2005/8/layout/list1"/>
    <dgm:cxn modelId="{CC9B65C9-7BC1-454F-A907-89666CFB22B2}" type="presParOf" srcId="{7314D633-64F9-4446-B518-09A9766B6EF5}" destId="{805F9B38-F2B6-4F6B-B66B-01DF59CB3A34}" srcOrd="4" destOrd="0" presId="urn:microsoft.com/office/officeart/2005/8/layout/list1"/>
    <dgm:cxn modelId="{13881683-7B33-4501-B81E-C06E66ABF9D8}" type="presParOf" srcId="{805F9B38-F2B6-4F6B-B66B-01DF59CB3A34}" destId="{EF7C12DA-26D3-49EA-932E-EEB6B03414D8}" srcOrd="0" destOrd="0" presId="urn:microsoft.com/office/officeart/2005/8/layout/list1"/>
    <dgm:cxn modelId="{1A0891D1-C955-4A36-BFD1-E57E360A9AD4}" type="presParOf" srcId="{805F9B38-F2B6-4F6B-B66B-01DF59CB3A34}" destId="{C036901B-4A76-4E1C-B033-3F0B65AF2DED}" srcOrd="1" destOrd="0" presId="urn:microsoft.com/office/officeart/2005/8/layout/list1"/>
    <dgm:cxn modelId="{FD4E0F13-47AD-4823-BD52-09AC9B9A62E2}" type="presParOf" srcId="{7314D633-64F9-4446-B518-09A9766B6EF5}" destId="{F3EB53FA-FB84-42AD-8E99-53A7C923613B}" srcOrd="5" destOrd="0" presId="urn:microsoft.com/office/officeart/2005/8/layout/list1"/>
    <dgm:cxn modelId="{16F9BD82-5DB6-481E-A11A-5EC85947899E}" type="presParOf" srcId="{7314D633-64F9-4446-B518-09A9766B6EF5}" destId="{A69063F0-F081-4A51-8895-81BFDED95433}" srcOrd="6" destOrd="0" presId="urn:microsoft.com/office/officeart/2005/8/layout/list1"/>
    <dgm:cxn modelId="{31EE2D0C-FCB6-4D72-AAD3-5EE14082B313}" type="presParOf" srcId="{7314D633-64F9-4446-B518-09A9766B6EF5}" destId="{07436F0B-A2E7-4D97-9098-E57E7EDBE32C}" srcOrd="7" destOrd="0" presId="urn:microsoft.com/office/officeart/2005/8/layout/list1"/>
    <dgm:cxn modelId="{BF475885-6FEA-46D9-B617-732FE80A1F04}" type="presParOf" srcId="{7314D633-64F9-4446-B518-09A9766B6EF5}" destId="{04C55023-6A95-4EE3-B964-3DC9CF87EB2D}" srcOrd="8" destOrd="0" presId="urn:microsoft.com/office/officeart/2005/8/layout/list1"/>
    <dgm:cxn modelId="{658FAF08-8935-4AAF-BAC8-55FE93064E42}" type="presParOf" srcId="{04C55023-6A95-4EE3-B964-3DC9CF87EB2D}" destId="{8D7DE32D-B900-467E-9062-EF1D6220C218}" srcOrd="0" destOrd="0" presId="urn:microsoft.com/office/officeart/2005/8/layout/list1"/>
    <dgm:cxn modelId="{118DF563-585E-4FE2-9011-9666E528DFD8}" type="presParOf" srcId="{04C55023-6A95-4EE3-B964-3DC9CF87EB2D}" destId="{81578063-E7DF-40D1-96E3-D1163C15C3F7}" srcOrd="1" destOrd="0" presId="urn:microsoft.com/office/officeart/2005/8/layout/list1"/>
    <dgm:cxn modelId="{2FB22B58-4283-4E62-9F37-7C713AC3BBCA}" type="presParOf" srcId="{7314D633-64F9-4446-B518-09A9766B6EF5}" destId="{1D5C972B-DB95-4D72-BA50-9E4EB7EFC707}" srcOrd="9" destOrd="0" presId="urn:microsoft.com/office/officeart/2005/8/layout/list1"/>
    <dgm:cxn modelId="{5A096E71-1AD8-4B86-8EF4-B645CAC7EB40}" type="presParOf" srcId="{7314D633-64F9-4446-B518-09A9766B6EF5}" destId="{5658ADDB-7349-4AAE-9A10-B99D52ACAAF5}" srcOrd="10" destOrd="0" presId="urn:microsoft.com/office/officeart/2005/8/layout/list1"/>
    <dgm:cxn modelId="{0464B018-49E5-4DA9-8439-F0CA5744E1C6}" type="presParOf" srcId="{7314D633-64F9-4446-B518-09A9766B6EF5}" destId="{3E190CA0-E087-4DFD-B1D1-8E4DCC62204F}" srcOrd="11" destOrd="0" presId="urn:microsoft.com/office/officeart/2005/8/layout/list1"/>
    <dgm:cxn modelId="{47F89E57-B80F-4DC5-A5D5-E5167A733075}" type="presParOf" srcId="{7314D633-64F9-4446-B518-09A9766B6EF5}" destId="{D7183412-E6C7-4700-B671-B4C7B3B22FEE}" srcOrd="12" destOrd="0" presId="urn:microsoft.com/office/officeart/2005/8/layout/list1"/>
    <dgm:cxn modelId="{67F789F7-92A8-4386-8261-00DB290CBDA7}" type="presParOf" srcId="{D7183412-E6C7-4700-B671-B4C7B3B22FEE}" destId="{1399411D-49AC-4BAE-90CD-98A142096F99}" srcOrd="0" destOrd="0" presId="urn:microsoft.com/office/officeart/2005/8/layout/list1"/>
    <dgm:cxn modelId="{17D7467A-61A4-4DF5-9266-4DFF552B56B1}" type="presParOf" srcId="{D7183412-E6C7-4700-B671-B4C7B3B22FEE}" destId="{65A2420B-3D2A-4F99-BE92-54C98726DF1D}" srcOrd="1" destOrd="0" presId="urn:microsoft.com/office/officeart/2005/8/layout/list1"/>
    <dgm:cxn modelId="{F776FB48-C332-49EC-A080-C832FF709D48}" type="presParOf" srcId="{7314D633-64F9-4446-B518-09A9766B6EF5}" destId="{A2D87A9C-E7C5-4A70-8EAA-CFC371B87BF4}" srcOrd="13" destOrd="0" presId="urn:microsoft.com/office/officeart/2005/8/layout/list1"/>
    <dgm:cxn modelId="{BB31D9A5-AC3C-480F-A41D-8BFF69D62F15}" type="presParOf" srcId="{7314D633-64F9-4446-B518-09A9766B6EF5}" destId="{DDE77E34-15F1-49FF-95BB-DE8831FD8780}"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56B455D-169A-460E-9A18-05644E790D3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244EBE2-AD0D-4751-A8F4-65F3ED1CEB7E}">
      <dgm:prSet phldrT="[Text]" custT="1"/>
      <dgm:spPr/>
      <dgm:t>
        <a:bodyPr/>
        <a:lstStyle/>
        <a:p>
          <a:r>
            <a:rPr lang="en-US" sz="3000" dirty="0"/>
            <a:t>Information updates</a:t>
          </a:r>
        </a:p>
      </dgm:t>
    </dgm:pt>
    <dgm:pt modelId="{3DC7BAC4-94EA-4B4D-9071-3C63C91EE11F}" type="parTrans" cxnId="{F0773FF2-7DD7-4C26-82F0-18CF71667D5B}">
      <dgm:prSet/>
      <dgm:spPr/>
      <dgm:t>
        <a:bodyPr/>
        <a:lstStyle/>
        <a:p>
          <a:endParaRPr lang="en-US" sz="3000"/>
        </a:p>
      </dgm:t>
    </dgm:pt>
    <dgm:pt modelId="{515E5C90-AFCD-40F3-A485-2B76CB023A76}" type="sibTrans" cxnId="{F0773FF2-7DD7-4C26-82F0-18CF71667D5B}">
      <dgm:prSet/>
      <dgm:spPr/>
      <dgm:t>
        <a:bodyPr/>
        <a:lstStyle/>
        <a:p>
          <a:endParaRPr lang="en-US" sz="3000"/>
        </a:p>
      </dgm:t>
    </dgm:pt>
    <dgm:pt modelId="{091661D4-0F56-470F-8F94-B4E17B96E35E}">
      <dgm:prSet custT="1"/>
      <dgm:spPr/>
      <dgm:t>
        <a:bodyPr/>
        <a:lstStyle/>
        <a:p>
          <a:r>
            <a:rPr lang="en-US" sz="3000" dirty="0"/>
            <a:t>Surveys</a:t>
          </a:r>
        </a:p>
      </dgm:t>
    </dgm:pt>
    <dgm:pt modelId="{B7C0E3D8-2837-46B9-976E-0D7A1685C900}" type="parTrans" cxnId="{EA17F7D5-93D4-481E-8A04-7B7D3D7015D9}">
      <dgm:prSet/>
      <dgm:spPr/>
      <dgm:t>
        <a:bodyPr/>
        <a:lstStyle/>
        <a:p>
          <a:endParaRPr lang="en-US" sz="3000"/>
        </a:p>
      </dgm:t>
    </dgm:pt>
    <dgm:pt modelId="{BF7BE8D8-2453-4E38-BF9D-1C578DB32C8E}" type="sibTrans" cxnId="{EA17F7D5-93D4-481E-8A04-7B7D3D7015D9}">
      <dgm:prSet/>
      <dgm:spPr/>
      <dgm:t>
        <a:bodyPr/>
        <a:lstStyle/>
        <a:p>
          <a:endParaRPr lang="en-US" sz="3000"/>
        </a:p>
      </dgm:t>
    </dgm:pt>
    <dgm:pt modelId="{4A4D535C-83FA-4C4A-88A9-C0AF869C9D7F}">
      <dgm:prSet custT="1"/>
      <dgm:spPr/>
      <dgm:t>
        <a:bodyPr/>
        <a:lstStyle/>
        <a:p>
          <a:r>
            <a:rPr lang="en-US" sz="3000" dirty="0"/>
            <a:t>Provider websites</a:t>
          </a:r>
        </a:p>
      </dgm:t>
    </dgm:pt>
    <dgm:pt modelId="{D665D8D5-42B5-431B-AC23-4F5EF62931CC}" type="parTrans" cxnId="{F2ADFE05-29F8-4F18-B8D4-A4BC0C134639}">
      <dgm:prSet/>
      <dgm:spPr/>
      <dgm:t>
        <a:bodyPr/>
        <a:lstStyle/>
        <a:p>
          <a:endParaRPr lang="en-US" sz="3000"/>
        </a:p>
      </dgm:t>
    </dgm:pt>
    <dgm:pt modelId="{50D04D79-3389-40C7-B04D-5E5F4E875439}" type="sibTrans" cxnId="{F2ADFE05-29F8-4F18-B8D4-A4BC0C134639}">
      <dgm:prSet/>
      <dgm:spPr/>
      <dgm:t>
        <a:bodyPr/>
        <a:lstStyle/>
        <a:p>
          <a:endParaRPr lang="en-US" sz="3000"/>
        </a:p>
      </dgm:t>
    </dgm:pt>
    <dgm:pt modelId="{859B6EDD-7319-4D19-A2FC-F42EF49669A4}" type="pres">
      <dgm:prSet presAssocID="{B56B455D-169A-460E-9A18-05644E790D30}" presName="linear" presStyleCnt="0">
        <dgm:presLayoutVars>
          <dgm:dir/>
          <dgm:animLvl val="lvl"/>
          <dgm:resizeHandles val="exact"/>
        </dgm:presLayoutVars>
      </dgm:prSet>
      <dgm:spPr/>
      <dgm:t>
        <a:bodyPr/>
        <a:lstStyle/>
        <a:p>
          <a:endParaRPr lang="en-US"/>
        </a:p>
      </dgm:t>
    </dgm:pt>
    <dgm:pt modelId="{124C13A6-7400-4204-B30F-427A2DA4EB53}" type="pres">
      <dgm:prSet presAssocID="{6244EBE2-AD0D-4751-A8F4-65F3ED1CEB7E}" presName="parentLin" presStyleCnt="0"/>
      <dgm:spPr/>
    </dgm:pt>
    <dgm:pt modelId="{4816760F-5B60-4426-BCF7-8F7A73392FC1}" type="pres">
      <dgm:prSet presAssocID="{6244EBE2-AD0D-4751-A8F4-65F3ED1CEB7E}" presName="parentLeftMargin" presStyleLbl="node1" presStyleIdx="0" presStyleCnt="3"/>
      <dgm:spPr/>
      <dgm:t>
        <a:bodyPr/>
        <a:lstStyle/>
        <a:p>
          <a:endParaRPr lang="en-US"/>
        </a:p>
      </dgm:t>
    </dgm:pt>
    <dgm:pt modelId="{FE79ED42-544B-4F1D-9A2B-DB53F64B1B8A}" type="pres">
      <dgm:prSet presAssocID="{6244EBE2-AD0D-4751-A8F4-65F3ED1CEB7E}" presName="parentText" presStyleLbl="node1" presStyleIdx="0" presStyleCnt="3">
        <dgm:presLayoutVars>
          <dgm:chMax val="0"/>
          <dgm:bulletEnabled val="1"/>
        </dgm:presLayoutVars>
      </dgm:prSet>
      <dgm:spPr/>
      <dgm:t>
        <a:bodyPr/>
        <a:lstStyle/>
        <a:p>
          <a:endParaRPr lang="en-US"/>
        </a:p>
      </dgm:t>
    </dgm:pt>
    <dgm:pt modelId="{043B516E-8DC7-4CF2-BA47-9C3F3C61FC55}" type="pres">
      <dgm:prSet presAssocID="{6244EBE2-AD0D-4751-A8F4-65F3ED1CEB7E}" presName="negativeSpace" presStyleCnt="0"/>
      <dgm:spPr/>
    </dgm:pt>
    <dgm:pt modelId="{9378E7D4-CF41-42C4-A0CC-C2669B2AEB77}" type="pres">
      <dgm:prSet presAssocID="{6244EBE2-AD0D-4751-A8F4-65F3ED1CEB7E}" presName="childText" presStyleLbl="conFgAcc1" presStyleIdx="0" presStyleCnt="3">
        <dgm:presLayoutVars>
          <dgm:bulletEnabled val="1"/>
        </dgm:presLayoutVars>
      </dgm:prSet>
      <dgm:spPr/>
    </dgm:pt>
    <dgm:pt modelId="{2CE71139-92BF-47BB-83F3-7D9CAD730547}" type="pres">
      <dgm:prSet presAssocID="{515E5C90-AFCD-40F3-A485-2B76CB023A76}" presName="spaceBetweenRectangles" presStyleCnt="0"/>
      <dgm:spPr/>
    </dgm:pt>
    <dgm:pt modelId="{D640BF37-5A0D-4810-B879-660335880296}" type="pres">
      <dgm:prSet presAssocID="{091661D4-0F56-470F-8F94-B4E17B96E35E}" presName="parentLin" presStyleCnt="0"/>
      <dgm:spPr/>
    </dgm:pt>
    <dgm:pt modelId="{CA3748DF-3021-4FA1-BB2B-BFF549EE966A}" type="pres">
      <dgm:prSet presAssocID="{091661D4-0F56-470F-8F94-B4E17B96E35E}" presName="parentLeftMargin" presStyleLbl="node1" presStyleIdx="0" presStyleCnt="3"/>
      <dgm:spPr/>
      <dgm:t>
        <a:bodyPr/>
        <a:lstStyle/>
        <a:p>
          <a:endParaRPr lang="en-US"/>
        </a:p>
      </dgm:t>
    </dgm:pt>
    <dgm:pt modelId="{134E2827-7619-40EC-A89F-11FCE91846CE}" type="pres">
      <dgm:prSet presAssocID="{091661D4-0F56-470F-8F94-B4E17B96E35E}" presName="parentText" presStyleLbl="node1" presStyleIdx="1" presStyleCnt="3">
        <dgm:presLayoutVars>
          <dgm:chMax val="0"/>
          <dgm:bulletEnabled val="1"/>
        </dgm:presLayoutVars>
      </dgm:prSet>
      <dgm:spPr/>
      <dgm:t>
        <a:bodyPr/>
        <a:lstStyle/>
        <a:p>
          <a:endParaRPr lang="en-US"/>
        </a:p>
      </dgm:t>
    </dgm:pt>
    <dgm:pt modelId="{48D87246-359D-430D-BF0E-1575B24BF7F5}" type="pres">
      <dgm:prSet presAssocID="{091661D4-0F56-470F-8F94-B4E17B96E35E}" presName="negativeSpace" presStyleCnt="0"/>
      <dgm:spPr/>
    </dgm:pt>
    <dgm:pt modelId="{677FD086-3FB0-410C-84C7-7E1568A899FE}" type="pres">
      <dgm:prSet presAssocID="{091661D4-0F56-470F-8F94-B4E17B96E35E}" presName="childText" presStyleLbl="conFgAcc1" presStyleIdx="1" presStyleCnt="3">
        <dgm:presLayoutVars>
          <dgm:bulletEnabled val="1"/>
        </dgm:presLayoutVars>
      </dgm:prSet>
      <dgm:spPr/>
    </dgm:pt>
    <dgm:pt modelId="{3E925A2C-618C-43DA-BF7C-AEF9652567B0}" type="pres">
      <dgm:prSet presAssocID="{BF7BE8D8-2453-4E38-BF9D-1C578DB32C8E}" presName="spaceBetweenRectangles" presStyleCnt="0"/>
      <dgm:spPr/>
    </dgm:pt>
    <dgm:pt modelId="{320B7833-EB2B-41E4-84C4-9FA2EF8C8CE1}" type="pres">
      <dgm:prSet presAssocID="{4A4D535C-83FA-4C4A-88A9-C0AF869C9D7F}" presName="parentLin" presStyleCnt="0"/>
      <dgm:spPr/>
    </dgm:pt>
    <dgm:pt modelId="{0B8FBE33-6BDE-4FE2-99A0-647D0BDE90E6}" type="pres">
      <dgm:prSet presAssocID="{4A4D535C-83FA-4C4A-88A9-C0AF869C9D7F}" presName="parentLeftMargin" presStyleLbl="node1" presStyleIdx="1" presStyleCnt="3"/>
      <dgm:spPr/>
      <dgm:t>
        <a:bodyPr/>
        <a:lstStyle/>
        <a:p>
          <a:endParaRPr lang="en-US"/>
        </a:p>
      </dgm:t>
    </dgm:pt>
    <dgm:pt modelId="{97780E04-F55D-4B62-A158-F29BCFCA96CB}" type="pres">
      <dgm:prSet presAssocID="{4A4D535C-83FA-4C4A-88A9-C0AF869C9D7F}" presName="parentText" presStyleLbl="node1" presStyleIdx="2" presStyleCnt="3">
        <dgm:presLayoutVars>
          <dgm:chMax val="0"/>
          <dgm:bulletEnabled val="1"/>
        </dgm:presLayoutVars>
      </dgm:prSet>
      <dgm:spPr/>
      <dgm:t>
        <a:bodyPr/>
        <a:lstStyle/>
        <a:p>
          <a:endParaRPr lang="en-US"/>
        </a:p>
      </dgm:t>
    </dgm:pt>
    <dgm:pt modelId="{28DC181E-1EE0-4527-9A9A-8BCA838C98F7}" type="pres">
      <dgm:prSet presAssocID="{4A4D535C-83FA-4C4A-88A9-C0AF869C9D7F}" presName="negativeSpace" presStyleCnt="0"/>
      <dgm:spPr/>
    </dgm:pt>
    <dgm:pt modelId="{7466DF6A-DB9F-461A-A014-2B253383CB9D}" type="pres">
      <dgm:prSet presAssocID="{4A4D535C-83FA-4C4A-88A9-C0AF869C9D7F}" presName="childText" presStyleLbl="conFgAcc1" presStyleIdx="2" presStyleCnt="3">
        <dgm:presLayoutVars>
          <dgm:bulletEnabled val="1"/>
        </dgm:presLayoutVars>
      </dgm:prSet>
      <dgm:spPr/>
    </dgm:pt>
  </dgm:ptLst>
  <dgm:cxnLst>
    <dgm:cxn modelId="{1C945FD8-99C4-4B88-BFAE-F1A99929C889}" type="presOf" srcId="{4A4D535C-83FA-4C4A-88A9-C0AF869C9D7F}" destId="{97780E04-F55D-4B62-A158-F29BCFCA96CB}" srcOrd="1" destOrd="0" presId="urn:microsoft.com/office/officeart/2005/8/layout/list1"/>
    <dgm:cxn modelId="{0089E2A8-5812-460D-AF48-6FA52982C246}" type="presOf" srcId="{B56B455D-169A-460E-9A18-05644E790D30}" destId="{859B6EDD-7319-4D19-A2FC-F42EF49669A4}" srcOrd="0" destOrd="0" presId="urn:microsoft.com/office/officeart/2005/8/layout/list1"/>
    <dgm:cxn modelId="{608F86D7-CC0A-464F-901D-B7AC2ACBEDA9}" type="presOf" srcId="{091661D4-0F56-470F-8F94-B4E17B96E35E}" destId="{134E2827-7619-40EC-A89F-11FCE91846CE}" srcOrd="1" destOrd="0" presId="urn:microsoft.com/office/officeart/2005/8/layout/list1"/>
    <dgm:cxn modelId="{739DA293-0CCA-4CE7-8562-7899064934F3}" type="presOf" srcId="{4A4D535C-83FA-4C4A-88A9-C0AF869C9D7F}" destId="{0B8FBE33-6BDE-4FE2-99A0-647D0BDE90E6}" srcOrd="0" destOrd="0" presId="urn:microsoft.com/office/officeart/2005/8/layout/list1"/>
    <dgm:cxn modelId="{D5B82EC9-121A-413F-87D0-A00FA2DAD34C}" type="presOf" srcId="{6244EBE2-AD0D-4751-A8F4-65F3ED1CEB7E}" destId="{4816760F-5B60-4426-BCF7-8F7A73392FC1}" srcOrd="0" destOrd="0" presId="urn:microsoft.com/office/officeart/2005/8/layout/list1"/>
    <dgm:cxn modelId="{F0773FF2-7DD7-4C26-82F0-18CF71667D5B}" srcId="{B56B455D-169A-460E-9A18-05644E790D30}" destId="{6244EBE2-AD0D-4751-A8F4-65F3ED1CEB7E}" srcOrd="0" destOrd="0" parTransId="{3DC7BAC4-94EA-4B4D-9071-3C63C91EE11F}" sibTransId="{515E5C90-AFCD-40F3-A485-2B76CB023A76}"/>
    <dgm:cxn modelId="{EA17F7D5-93D4-481E-8A04-7B7D3D7015D9}" srcId="{B56B455D-169A-460E-9A18-05644E790D30}" destId="{091661D4-0F56-470F-8F94-B4E17B96E35E}" srcOrd="1" destOrd="0" parTransId="{B7C0E3D8-2837-46B9-976E-0D7A1685C900}" sibTransId="{BF7BE8D8-2453-4E38-BF9D-1C578DB32C8E}"/>
    <dgm:cxn modelId="{F2ADFE05-29F8-4F18-B8D4-A4BC0C134639}" srcId="{B56B455D-169A-460E-9A18-05644E790D30}" destId="{4A4D535C-83FA-4C4A-88A9-C0AF869C9D7F}" srcOrd="2" destOrd="0" parTransId="{D665D8D5-42B5-431B-AC23-4F5EF62931CC}" sibTransId="{50D04D79-3389-40C7-B04D-5E5F4E875439}"/>
    <dgm:cxn modelId="{9146ED89-39FA-44C4-8AE9-B848725A0C96}" type="presOf" srcId="{091661D4-0F56-470F-8F94-B4E17B96E35E}" destId="{CA3748DF-3021-4FA1-BB2B-BFF549EE966A}" srcOrd="0" destOrd="0" presId="urn:microsoft.com/office/officeart/2005/8/layout/list1"/>
    <dgm:cxn modelId="{80CA525A-AF65-428A-A21A-A6C5593520EC}" type="presOf" srcId="{6244EBE2-AD0D-4751-A8F4-65F3ED1CEB7E}" destId="{FE79ED42-544B-4F1D-9A2B-DB53F64B1B8A}" srcOrd="1" destOrd="0" presId="urn:microsoft.com/office/officeart/2005/8/layout/list1"/>
    <dgm:cxn modelId="{7B4175A2-6DF2-46D0-AC01-8D7BE4DE4EFE}" type="presParOf" srcId="{859B6EDD-7319-4D19-A2FC-F42EF49669A4}" destId="{124C13A6-7400-4204-B30F-427A2DA4EB53}" srcOrd="0" destOrd="0" presId="urn:microsoft.com/office/officeart/2005/8/layout/list1"/>
    <dgm:cxn modelId="{4E714401-DA78-4C11-AFE3-22AF102385EF}" type="presParOf" srcId="{124C13A6-7400-4204-B30F-427A2DA4EB53}" destId="{4816760F-5B60-4426-BCF7-8F7A73392FC1}" srcOrd="0" destOrd="0" presId="urn:microsoft.com/office/officeart/2005/8/layout/list1"/>
    <dgm:cxn modelId="{7769EA7E-4291-44D0-8227-93413BBB85C7}" type="presParOf" srcId="{124C13A6-7400-4204-B30F-427A2DA4EB53}" destId="{FE79ED42-544B-4F1D-9A2B-DB53F64B1B8A}" srcOrd="1" destOrd="0" presId="urn:microsoft.com/office/officeart/2005/8/layout/list1"/>
    <dgm:cxn modelId="{27952F24-F1BC-4896-A977-9CE72CEC2C8D}" type="presParOf" srcId="{859B6EDD-7319-4D19-A2FC-F42EF49669A4}" destId="{043B516E-8DC7-4CF2-BA47-9C3F3C61FC55}" srcOrd="1" destOrd="0" presId="urn:microsoft.com/office/officeart/2005/8/layout/list1"/>
    <dgm:cxn modelId="{E3CC9E58-1A67-42CA-AD17-F538B63AB504}" type="presParOf" srcId="{859B6EDD-7319-4D19-A2FC-F42EF49669A4}" destId="{9378E7D4-CF41-42C4-A0CC-C2669B2AEB77}" srcOrd="2" destOrd="0" presId="urn:microsoft.com/office/officeart/2005/8/layout/list1"/>
    <dgm:cxn modelId="{B61CE7CE-C7D4-40A8-BEF8-09698A9001EA}" type="presParOf" srcId="{859B6EDD-7319-4D19-A2FC-F42EF49669A4}" destId="{2CE71139-92BF-47BB-83F3-7D9CAD730547}" srcOrd="3" destOrd="0" presId="urn:microsoft.com/office/officeart/2005/8/layout/list1"/>
    <dgm:cxn modelId="{4448CE33-65DD-40E6-988E-37B6419F5EF3}" type="presParOf" srcId="{859B6EDD-7319-4D19-A2FC-F42EF49669A4}" destId="{D640BF37-5A0D-4810-B879-660335880296}" srcOrd="4" destOrd="0" presId="urn:microsoft.com/office/officeart/2005/8/layout/list1"/>
    <dgm:cxn modelId="{A936ADBF-C419-4359-9B37-198EEA619F09}" type="presParOf" srcId="{D640BF37-5A0D-4810-B879-660335880296}" destId="{CA3748DF-3021-4FA1-BB2B-BFF549EE966A}" srcOrd="0" destOrd="0" presId="urn:microsoft.com/office/officeart/2005/8/layout/list1"/>
    <dgm:cxn modelId="{8518C127-24CE-467F-A4DE-A3F2302896D2}" type="presParOf" srcId="{D640BF37-5A0D-4810-B879-660335880296}" destId="{134E2827-7619-40EC-A89F-11FCE91846CE}" srcOrd="1" destOrd="0" presId="urn:microsoft.com/office/officeart/2005/8/layout/list1"/>
    <dgm:cxn modelId="{A574B088-A282-4B86-8E40-3EE675C8733F}" type="presParOf" srcId="{859B6EDD-7319-4D19-A2FC-F42EF49669A4}" destId="{48D87246-359D-430D-BF0E-1575B24BF7F5}" srcOrd="5" destOrd="0" presId="urn:microsoft.com/office/officeart/2005/8/layout/list1"/>
    <dgm:cxn modelId="{EAE2CC53-15B6-4696-955B-58F703502339}" type="presParOf" srcId="{859B6EDD-7319-4D19-A2FC-F42EF49669A4}" destId="{677FD086-3FB0-410C-84C7-7E1568A899FE}" srcOrd="6" destOrd="0" presId="urn:microsoft.com/office/officeart/2005/8/layout/list1"/>
    <dgm:cxn modelId="{BE8CA450-DD01-4AF7-A61C-88D004BCCE6F}" type="presParOf" srcId="{859B6EDD-7319-4D19-A2FC-F42EF49669A4}" destId="{3E925A2C-618C-43DA-BF7C-AEF9652567B0}" srcOrd="7" destOrd="0" presId="urn:microsoft.com/office/officeart/2005/8/layout/list1"/>
    <dgm:cxn modelId="{E5C402F9-161F-420E-B7C8-F32C6411DE11}" type="presParOf" srcId="{859B6EDD-7319-4D19-A2FC-F42EF49669A4}" destId="{320B7833-EB2B-41E4-84C4-9FA2EF8C8CE1}" srcOrd="8" destOrd="0" presId="urn:microsoft.com/office/officeart/2005/8/layout/list1"/>
    <dgm:cxn modelId="{8E93CFA0-DB3B-4895-BEFA-D03CBFB623C0}" type="presParOf" srcId="{320B7833-EB2B-41E4-84C4-9FA2EF8C8CE1}" destId="{0B8FBE33-6BDE-4FE2-99A0-647D0BDE90E6}" srcOrd="0" destOrd="0" presId="urn:microsoft.com/office/officeart/2005/8/layout/list1"/>
    <dgm:cxn modelId="{3D9C4326-BD3E-40D2-BC23-FDCA1D8FB36A}" type="presParOf" srcId="{320B7833-EB2B-41E4-84C4-9FA2EF8C8CE1}" destId="{97780E04-F55D-4B62-A158-F29BCFCA96CB}" srcOrd="1" destOrd="0" presId="urn:microsoft.com/office/officeart/2005/8/layout/list1"/>
    <dgm:cxn modelId="{4D4CF239-DD3E-4B76-AAB4-E9E1BE95CA6A}" type="presParOf" srcId="{859B6EDD-7319-4D19-A2FC-F42EF49669A4}" destId="{28DC181E-1EE0-4527-9A9A-8BCA838C98F7}" srcOrd="9" destOrd="0" presId="urn:microsoft.com/office/officeart/2005/8/layout/list1"/>
    <dgm:cxn modelId="{26A82FC6-C0EE-4869-8F30-D7D15252B9B3}" type="presParOf" srcId="{859B6EDD-7319-4D19-A2FC-F42EF49669A4}" destId="{7466DF6A-DB9F-461A-A014-2B253383CB9D}"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CA3306-1AD7-40B1-B79D-F687A6B17F6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BA0279-258A-4713-BBA7-A6F0D977A30C}">
      <dgm:prSet phldrT="[Text]"/>
      <dgm:spPr/>
      <dgm:t>
        <a:bodyPr/>
        <a:lstStyle/>
        <a:p>
          <a:r>
            <a:rPr lang="en-US" dirty="0"/>
            <a:t>Anthem</a:t>
          </a:r>
        </a:p>
      </dgm:t>
    </dgm:pt>
    <dgm:pt modelId="{0E7C85B1-557C-4CAA-ACF0-187C573B2E75}" type="parTrans" cxnId="{3914FC08-815A-4063-8E6C-1F818F70D8BB}">
      <dgm:prSet/>
      <dgm:spPr/>
      <dgm:t>
        <a:bodyPr/>
        <a:lstStyle/>
        <a:p>
          <a:endParaRPr lang="en-US"/>
        </a:p>
      </dgm:t>
    </dgm:pt>
    <dgm:pt modelId="{31B6472C-1A29-4D2F-95AD-E214AD908604}" type="sibTrans" cxnId="{3914FC08-815A-4063-8E6C-1F818F70D8BB}">
      <dgm:prSet/>
      <dgm:spPr/>
      <dgm:t>
        <a:bodyPr/>
        <a:lstStyle/>
        <a:p>
          <a:endParaRPr lang="en-US"/>
        </a:p>
      </dgm:t>
    </dgm:pt>
    <dgm:pt modelId="{056D732A-2487-451B-8082-C339A0BE5D17}">
      <dgm:prSet/>
      <dgm:spPr/>
      <dgm:t>
        <a:bodyPr/>
        <a:lstStyle/>
        <a:p>
          <a:r>
            <a:rPr lang="en-US" dirty="0"/>
            <a:t>OMMC</a:t>
          </a:r>
        </a:p>
      </dgm:t>
    </dgm:pt>
    <dgm:pt modelId="{3596F4EA-189F-4C1C-A747-9A1E586E309E}" type="parTrans" cxnId="{335DF0CC-E8D8-4650-9442-A3345D29F74B}">
      <dgm:prSet/>
      <dgm:spPr/>
      <dgm:t>
        <a:bodyPr/>
        <a:lstStyle/>
        <a:p>
          <a:endParaRPr lang="en-US"/>
        </a:p>
      </dgm:t>
    </dgm:pt>
    <dgm:pt modelId="{7211F0A2-C8FF-413E-9F94-C44574DBDE82}" type="sibTrans" cxnId="{335DF0CC-E8D8-4650-9442-A3345D29F74B}">
      <dgm:prSet/>
      <dgm:spPr/>
      <dgm:t>
        <a:bodyPr/>
        <a:lstStyle/>
        <a:p>
          <a:endParaRPr lang="en-US"/>
        </a:p>
      </dgm:t>
    </dgm:pt>
    <dgm:pt modelId="{19D1BEF7-1DFE-4607-932B-476F193BAD87}">
      <dgm:prSet/>
      <dgm:spPr/>
      <dgm:t>
        <a:bodyPr/>
        <a:lstStyle/>
        <a:p>
          <a:r>
            <a:rPr lang="en-US" dirty="0"/>
            <a:t>The Next Generation Program</a:t>
          </a:r>
        </a:p>
      </dgm:t>
    </dgm:pt>
    <dgm:pt modelId="{E82E585D-6E59-42D8-973B-1DEEA78BB53B}" type="parTrans" cxnId="{21A4C9F6-9E68-48E3-8DB4-9E7C2827C190}">
      <dgm:prSet/>
      <dgm:spPr/>
      <dgm:t>
        <a:bodyPr/>
        <a:lstStyle/>
        <a:p>
          <a:endParaRPr lang="en-US"/>
        </a:p>
      </dgm:t>
    </dgm:pt>
    <dgm:pt modelId="{1CE91874-0EC9-47BD-8C20-AD6CA87629EA}" type="sibTrans" cxnId="{21A4C9F6-9E68-48E3-8DB4-9E7C2827C190}">
      <dgm:prSet/>
      <dgm:spPr/>
      <dgm:t>
        <a:bodyPr/>
        <a:lstStyle/>
        <a:p>
          <a:endParaRPr lang="en-US"/>
        </a:p>
      </dgm:t>
    </dgm:pt>
    <dgm:pt modelId="{72FF021E-BA9F-4336-B366-39B60AD7BE5E}" type="pres">
      <dgm:prSet presAssocID="{8ECA3306-1AD7-40B1-B79D-F687A6B17F66}" presName="linear" presStyleCnt="0">
        <dgm:presLayoutVars>
          <dgm:dir/>
          <dgm:animLvl val="lvl"/>
          <dgm:resizeHandles val="exact"/>
        </dgm:presLayoutVars>
      </dgm:prSet>
      <dgm:spPr/>
      <dgm:t>
        <a:bodyPr/>
        <a:lstStyle/>
        <a:p>
          <a:endParaRPr lang="en-US"/>
        </a:p>
      </dgm:t>
    </dgm:pt>
    <dgm:pt modelId="{10963FAB-5433-4398-B314-68A09B85C7E4}" type="pres">
      <dgm:prSet presAssocID="{28BA0279-258A-4713-BBA7-A6F0D977A30C}" presName="parentLin" presStyleCnt="0"/>
      <dgm:spPr/>
    </dgm:pt>
    <dgm:pt modelId="{212614F7-F56D-4010-8CE9-2189BE3F539A}" type="pres">
      <dgm:prSet presAssocID="{28BA0279-258A-4713-BBA7-A6F0D977A30C}" presName="parentLeftMargin" presStyleLbl="node1" presStyleIdx="0" presStyleCnt="3"/>
      <dgm:spPr/>
      <dgm:t>
        <a:bodyPr/>
        <a:lstStyle/>
        <a:p>
          <a:endParaRPr lang="en-US"/>
        </a:p>
      </dgm:t>
    </dgm:pt>
    <dgm:pt modelId="{C7A9D0AD-FF11-437B-B92D-A874E35647D9}" type="pres">
      <dgm:prSet presAssocID="{28BA0279-258A-4713-BBA7-A6F0D977A30C}" presName="parentText" presStyleLbl="node1" presStyleIdx="0" presStyleCnt="3">
        <dgm:presLayoutVars>
          <dgm:chMax val="0"/>
          <dgm:bulletEnabled val="1"/>
        </dgm:presLayoutVars>
      </dgm:prSet>
      <dgm:spPr/>
      <dgm:t>
        <a:bodyPr/>
        <a:lstStyle/>
        <a:p>
          <a:endParaRPr lang="en-US"/>
        </a:p>
      </dgm:t>
    </dgm:pt>
    <dgm:pt modelId="{11DBD9CF-FA91-4234-8A3B-FE2187E81378}" type="pres">
      <dgm:prSet presAssocID="{28BA0279-258A-4713-BBA7-A6F0D977A30C}" presName="negativeSpace" presStyleCnt="0"/>
      <dgm:spPr/>
    </dgm:pt>
    <dgm:pt modelId="{7A681246-4F63-4E2B-BC7F-428782D47793}" type="pres">
      <dgm:prSet presAssocID="{28BA0279-258A-4713-BBA7-A6F0D977A30C}" presName="childText" presStyleLbl="conFgAcc1" presStyleIdx="0" presStyleCnt="3">
        <dgm:presLayoutVars>
          <dgm:bulletEnabled val="1"/>
        </dgm:presLayoutVars>
      </dgm:prSet>
      <dgm:spPr/>
    </dgm:pt>
    <dgm:pt modelId="{4CDD02BA-F0EB-45E1-B658-1511516127D7}" type="pres">
      <dgm:prSet presAssocID="{31B6472C-1A29-4D2F-95AD-E214AD908604}" presName="spaceBetweenRectangles" presStyleCnt="0"/>
      <dgm:spPr/>
    </dgm:pt>
    <dgm:pt modelId="{FC7026EE-D45F-486D-AC93-29B42A750F7D}" type="pres">
      <dgm:prSet presAssocID="{056D732A-2487-451B-8082-C339A0BE5D17}" presName="parentLin" presStyleCnt="0"/>
      <dgm:spPr/>
    </dgm:pt>
    <dgm:pt modelId="{98D996FD-F0AE-42D6-BF17-AFEFA3C913E6}" type="pres">
      <dgm:prSet presAssocID="{056D732A-2487-451B-8082-C339A0BE5D17}" presName="parentLeftMargin" presStyleLbl="node1" presStyleIdx="0" presStyleCnt="3"/>
      <dgm:spPr/>
      <dgm:t>
        <a:bodyPr/>
        <a:lstStyle/>
        <a:p>
          <a:endParaRPr lang="en-US"/>
        </a:p>
      </dgm:t>
    </dgm:pt>
    <dgm:pt modelId="{758F760F-48B5-4AF0-ABA3-038D6BF4F80D}" type="pres">
      <dgm:prSet presAssocID="{056D732A-2487-451B-8082-C339A0BE5D17}" presName="parentText" presStyleLbl="node1" presStyleIdx="1" presStyleCnt="3">
        <dgm:presLayoutVars>
          <dgm:chMax val="0"/>
          <dgm:bulletEnabled val="1"/>
        </dgm:presLayoutVars>
      </dgm:prSet>
      <dgm:spPr/>
      <dgm:t>
        <a:bodyPr/>
        <a:lstStyle/>
        <a:p>
          <a:endParaRPr lang="en-US"/>
        </a:p>
      </dgm:t>
    </dgm:pt>
    <dgm:pt modelId="{0DD63CCB-BD25-482F-80E6-EACA7606AA4B}" type="pres">
      <dgm:prSet presAssocID="{056D732A-2487-451B-8082-C339A0BE5D17}" presName="negativeSpace" presStyleCnt="0"/>
      <dgm:spPr/>
    </dgm:pt>
    <dgm:pt modelId="{3EA0D537-D12A-42A4-85B6-FD3231AB1734}" type="pres">
      <dgm:prSet presAssocID="{056D732A-2487-451B-8082-C339A0BE5D17}" presName="childText" presStyleLbl="conFgAcc1" presStyleIdx="1" presStyleCnt="3">
        <dgm:presLayoutVars>
          <dgm:bulletEnabled val="1"/>
        </dgm:presLayoutVars>
      </dgm:prSet>
      <dgm:spPr/>
    </dgm:pt>
    <dgm:pt modelId="{13E39CD2-46B7-4D22-8FA6-62EA80475D6A}" type="pres">
      <dgm:prSet presAssocID="{7211F0A2-C8FF-413E-9F94-C44574DBDE82}" presName="spaceBetweenRectangles" presStyleCnt="0"/>
      <dgm:spPr/>
    </dgm:pt>
    <dgm:pt modelId="{9F2D600E-E20D-4194-87DE-ADB1BC47DF8C}" type="pres">
      <dgm:prSet presAssocID="{19D1BEF7-1DFE-4607-932B-476F193BAD87}" presName="parentLin" presStyleCnt="0"/>
      <dgm:spPr/>
    </dgm:pt>
    <dgm:pt modelId="{EBB773DB-E963-47E4-96B8-E70EBF81B81D}" type="pres">
      <dgm:prSet presAssocID="{19D1BEF7-1DFE-4607-932B-476F193BAD87}" presName="parentLeftMargin" presStyleLbl="node1" presStyleIdx="1" presStyleCnt="3"/>
      <dgm:spPr/>
      <dgm:t>
        <a:bodyPr/>
        <a:lstStyle/>
        <a:p>
          <a:endParaRPr lang="en-US"/>
        </a:p>
      </dgm:t>
    </dgm:pt>
    <dgm:pt modelId="{D2F7DD75-3E57-4333-8D69-0B7021CAA539}" type="pres">
      <dgm:prSet presAssocID="{19D1BEF7-1DFE-4607-932B-476F193BAD87}" presName="parentText" presStyleLbl="node1" presStyleIdx="2" presStyleCnt="3" custScaleY="125495">
        <dgm:presLayoutVars>
          <dgm:chMax val="0"/>
          <dgm:bulletEnabled val="1"/>
        </dgm:presLayoutVars>
      </dgm:prSet>
      <dgm:spPr/>
      <dgm:t>
        <a:bodyPr/>
        <a:lstStyle/>
        <a:p>
          <a:endParaRPr lang="en-US"/>
        </a:p>
      </dgm:t>
    </dgm:pt>
    <dgm:pt modelId="{DFCE212A-3631-4C26-96AF-A9342E72B7D9}" type="pres">
      <dgm:prSet presAssocID="{19D1BEF7-1DFE-4607-932B-476F193BAD87}" presName="negativeSpace" presStyleCnt="0"/>
      <dgm:spPr/>
    </dgm:pt>
    <dgm:pt modelId="{DA303A8C-BD2A-42AE-904E-2880AA2B7C73}" type="pres">
      <dgm:prSet presAssocID="{19D1BEF7-1DFE-4607-932B-476F193BAD87}" presName="childText" presStyleLbl="conFgAcc1" presStyleIdx="2" presStyleCnt="3">
        <dgm:presLayoutVars>
          <dgm:bulletEnabled val="1"/>
        </dgm:presLayoutVars>
      </dgm:prSet>
      <dgm:spPr/>
    </dgm:pt>
  </dgm:ptLst>
  <dgm:cxnLst>
    <dgm:cxn modelId="{EEB15275-39C4-4317-88F5-DF7949CE3B84}" type="presOf" srcId="{056D732A-2487-451B-8082-C339A0BE5D17}" destId="{98D996FD-F0AE-42D6-BF17-AFEFA3C913E6}" srcOrd="0" destOrd="0" presId="urn:microsoft.com/office/officeart/2005/8/layout/list1"/>
    <dgm:cxn modelId="{9AF3FFAF-4878-4536-8C54-54CA91ABCC9D}" type="presOf" srcId="{28BA0279-258A-4713-BBA7-A6F0D977A30C}" destId="{212614F7-F56D-4010-8CE9-2189BE3F539A}" srcOrd="0" destOrd="0" presId="urn:microsoft.com/office/officeart/2005/8/layout/list1"/>
    <dgm:cxn modelId="{7607EFF2-6632-4466-B68A-ED586235DA48}" type="presOf" srcId="{8ECA3306-1AD7-40B1-B79D-F687A6B17F66}" destId="{72FF021E-BA9F-4336-B366-39B60AD7BE5E}" srcOrd="0" destOrd="0" presId="urn:microsoft.com/office/officeart/2005/8/layout/list1"/>
    <dgm:cxn modelId="{805D1595-410F-4591-AEB4-239BC7D3CFA5}" type="presOf" srcId="{056D732A-2487-451B-8082-C339A0BE5D17}" destId="{758F760F-48B5-4AF0-ABA3-038D6BF4F80D}" srcOrd="1" destOrd="0" presId="urn:microsoft.com/office/officeart/2005/8/layout/list1"/>
    <dgm:cxn modelId="{817E057C-80BE-44C0-B24E-B8AC4CF87786}" type="presOf" srcId="{28BA0279-258A-4713-BBA7-A6F0D977A30C}" destId="{C7A9D0AD-FF11-437B-B92D-A874E35647D9}" srcOrd="1" destOrd="0" presId="urn:microsoft.com/office/officeart/2005/8/layout/list1"/>
    <dgm:cxn modelId="{11080229-41AF-4AA3-87A7-3358B420FAC7}" type="presOf" srcId="{19D1BEF7-1DFE-4607-932B-476F193BAD87}" destId="{EBB773DB-E963-47E4-96B8-E70EBF81B81D}" srcOrd="0" destOrd="0" presId="urn:microsoft.com/office/officeart/2005/8/layout/list1"/>
    <dgm:cxn modelId="{8EC532A8-9F3B-4C5D-B0C7-B8B75F82E78E}" type="presOf" srcId="{19D1BEF7-1DFE-4607-932B-476F193BAD87}" destId="{D2F7DD75-3E57-4333-8D69-0B7021CAA539}" srcOrd="1" destOrd="0" presId="urn:microsoft.com/office/officeart/2005/8/layout/list1"/>
    <dgm:cxn modelId="{21A4C9F6-9E68-48E3-8DB4-9E7C2827C190}" srcId="{8ECA3306-1AD7-40B1-B79D-F687A6B17F66}" destId="{19D1BEF7-1DFE-4607-932B-476F193BAD87}" srcOrd="2" destOrd="0" parTransId="{E82E585D-6E59-42D8-973B-1DEEA78BB53B}" sibTransId="{1CE91874-0EC9-47BD-8C20-AD6CA87629EA}"/>
    <dgm:cxn modelId="{3914FC08-815A-4063-8E6C-1F818F70D8BB}" srcId="{8ECA3306-1AD7-40B1-B79D-F687A6B17F66}" destId="{28BA0279-258A-4713-BBA7-A6F0D977A30C}" srcOrd="0" destOrd="0" parTransId="{0E7C85B1-557C-4CAA-ACF0-187C573B2E75}" sibTransId="{31B6472C-1A29-4D2F-95AD-E214AD908604}"/>
    <dgm:cxn modelId="{335DF0CC-E8D8-4650-9442-A3345D29F74B}" srcId="{8ECA3306-1AD7-40B1-B79D-F687A6B17F66}" destId="{056D732A-2487-451B-8082-C339A0BE5D17}" srcOrd="1" destOrd="0" parTransId="{3596F4EA-189F-4C1C-A747-9A1E586E309E}" sibTransId="{7211F0A2-C8FF-413E-9F94-C44574DBDE82}"/>
    <dgm:cxn modelId="{D675DC97-50ED-4BA7-AC1A-8A1B637CF259}" type="presParOf" srcId="{72FF021E-BA9F-4336-B366-39B60AD7BE5E}" destId="{10963FAB-5433-4398-B314-68A09B85C7E4}" srcOrd="0" destOrd="0" presId="urn:microsoft.com/office/officeart/2005/8/layout/list1"/>
    <dgm:cxn modelId="{580F8B4E-67F4-4A8C-950B-50695491C270}" type="presParOf" srcId="{10963FAB-5433-4398-B314-68A09B85C7E4}" destId="{212614F7-F56D-4010-8CE9-2189BE3F539A}" srcOrd="0" destOrd="0" presId="urn:microsoft.com/office/officeart/2005/8/layout/list1"/>
    <dgm:cxn modelId="{13C9CA34-FF73-457F-B610-036EAB2490D5}" type="presParOf" srcId="{10963FAB-5433-4398-B314-68A09B85C7E4}" destId="{C7A9D0AD-FF11-437B-B92D-A874E35647D9}" srcOrd="1" destOrd="0" presId="urn:microsoft.com/office/officeart/2005/8/layout/list1"/>
    <dgm:cxn modelId="{074E29B0-8F50-4F23-9DCC-F6C69BEFA405}" type="presParOf" srcId="{72FF021E-BA9F-4336-B366-39B60AD7BE5E}" destId="{11DBD9CF-FA91-4234-8A3B-FE2187E81378}" srcOrd="1" destOrd="0" presId="urn:microsoft.com/office/officeart/2005/8/layout/list1"/>
    <dgm:cxn modelId="{ECFCC117-9685-4254-A562-58B48D90D314}" type="presParOf" srcId="{72FF021E-BA9F-4336-B366-39B60AD7BE5E}" destId="{7A681246-4F63-4E2B-BC7F-428782D47793}" srcOrd="2" destOrd="0" presId="urn:microsoft.com/office/officeart/2005/8/layout/list1"/>
    <dgm:cxn modelId="{7449D53C-DE2C-4EF7-9896-B471DA8662BB}" type="presParOf" srcId="{72FF021E-BA9F-4336-B366-39B60AD7BE5E}" destId="{4CDD02BA-F0EB-45E1-B658-1511516127D7}" srcOrd="3" destOrd="0" presId="urn:microsoft.com/office/officeart/2005/8/layout/list1"/>
    <dgm:cxn modelId="{053EA689-CEB7-46C5-B59F-49544B4E8311}" type="presParOf" srcId="{72FF021E-BA9F-4336-B366-39B60AD7BE5E}" destId="{FC7026EE-D45F-486D-AC93-29B42A750F7D}" srcOrd="4" destOrd="0" presId="urn:microsoft.com/office/officeart/2005/8/layout/list1"/>
    <dgm:cxn modelId="{726C7D9D-D01C-4750-AB2B-700F7DCB0E66}" type="presParOf" srcId="{FC7026EE-D45F-486D-AC93-29B42A750F7D}" destId="{98D996FD-F0AE-42D6-BF17-AFEFA3C913E6}" srcOrd="0" destOrd="0" presId="urn:microsoft.com/office/officeart/2005/8/layout/list1"/>
    <dgm:cxn modelId="{8C541DBE-1278-4ACF-AAC1-3FE6CCC502EC}" type="presParOf" srcId="{FC7026EE-D45F-486D-AC93-29B42A750F7D}" destId="{758F760F-48B5-4AF0-ABA3-038D6BF4F80D}" srcOrd="1" destOrd="0" presId="urn:microsoft.com/office/officeart/2005/8/layout/list1"/>
    <dgm:cxn modelId="{434201DD-29F8-4FAB-9BDC-7AB9ABB8C89A}" type="presParOf" srcId="{72FF021E-BA9F-4336-B366-39B60AD7BE5E}" destId="{0DD63CCB-BD25-482F-80E6-EACA7606AA4B}" srcOrd="5" destOrd="0" presId="urn:microsoft.com/office/officeart/2005/8/layout/list1"/>
    <dgm:cxn modelId="{89D3BFE4-09DB-445A-BF33-18DB2B470819}" type="presParOf" srcId="{72FF021E-BA9F-4336-B366-39B60AD7BE5E}" destId="{3EA0D537-D12A-42A4-85B6-FD3231AB1734}" srcOrd="6" destOrd="0" presId="urn:microsoft.com/office/officeart/2005/8/layout/list1"/>
    <dgm:cxn modelId="{354BBB28-AFF8-45EC-85EE-75840AC319B9}" type="presParOf" srcId="{72FF021E-BA9F-4336-B366-39B60AD7BE5E}" destId="{13E39CD2-46B7-4D22-8FA6-62EA80475D6A}" srcOrd="7" destOrd="0" presId="urn:microsoft.com/office/officeart/2005/8/layout/list1"/>
    <dgm:cxn modelId="{585C8DE0-93D9-4B35-8DBE-2D867BAF5FCE}" type="presParOf" srcId="{72FF021E-BA9F-4336-B366-39B60AD7BE5E}" destId="{9F2D600E-E20D-4194-87DE-ADB1BC47DF8C}" srcOrd="8" destOrd="0" presId="urn:microsoft.com/office/officeart/2005/8/layout/list1"/>
    <dgm:cxn modelId="{482E4983-8DED-4E62-9568-45D28A61AB14}" type="presParOf" srcId="{9F2D600E-E20D-4194-87DE-ADB1BC47DF8C}" destId="{EBB773DB-E963-47E4-96B8-E70EBF81B81D}" srcOrd="0" destOrd="0" presId="urn:microsoft.com/office/officeart/2005/8/layout/list1"/>
    <dgm:cxn modelId="{52D78A04-A568-4FE8-AF8D-4B451B9839A9}" type="presParOf" srcId="{9F2D600E-E20D-4194-87DE-ADB1BC47DF8C}" destId="{D2F7DD75-3E57-4333-8D69-0B7021CAA539}" srcOrd="1" destOrd="0" presId="urn:microsoft.com/office/officeart/2005/8/layout/list1"/>
    <dgm:cxn modelId="{88DDFB2F-2C90-4188-A700-4C1935E746A6}" type="presParOf" srcId="{72FF021E-BA9F-4336-B366-39B60AD7BE5E}" destId="{DFCE212A-3631-4C26-96AF-A9342E72B7D9}" srcOrd="9" destOrd="0" presId="urn:microsoft.com/office/officeart/2005/8/layout/list1"/>
    <dgm:cxn modelId="{5169FD0D-5D95-4880-AB21-55EE8A8B213A}" type="presParOf" srcId="{72FF021E-BA9F-4336-B366-39B60AD7BE5E}" destId="{DA303A8C-BD2A-42AE-904E-2880AA2B7C73}"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380748-D497-4285-9BE6-432C716599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E135514-4D5A-4F00-8472-564404EDC9CA}">
      <dgm:prSet phldrT="[Text]"/>
      <dgm:spPr/>
      <dgm:t>
        <a:bodyPr/>
        <a:lstStyle/>
        <a:p>
          <a:r>
            <a:rPr lang="en-US" dirty="0"/>
            <a:t>OhioRISE</a:t>
          </a:r>
        </a:p>
      </dgm:t>
    </dgm:pt>
    <dgm:pt modelId="{037DFEED-42F4-4DF3-87E6-D7D53244E428}" type="parTrans" cxnId="{2C70A58F-0226-4D30-BE60-1C04578B9635}">
      <dgm:prSet/>
      <dgm:spPr/>
      <dgm:t>
        <a:bodyPr/>
        <a:lstStyle/>
        <a:p>
          <a:endParaRPr lang="en-US"/>
        </a:p>
      </dgm:t>
    </dgm:pt>
    <dgm:pt modelId="{E45E1518-313A-467F-8FE7-F282109FA4C3}" type="sibTrans" cxnId="{2C70A58F-0226-4D30-BE60-1C04578B9635}">
      <dgm:prSet/>
      <dgm:spPr/>
      <dgm:t>
        <a:bodyPr/>
        <a:lstStyle/>
        <a:p>
          <a:endParaRPr lang="en-US"/>
        </a:p>
      </dgm:t>
    </dgm:pt>
    <dgm:pt modelId="{F9DB49DE-9CDF-4086-AA75-8ABE12B4F14A}">
      <dgm:prSet/>
      <dgm:spPr/>
      <dgm:t>
        <a:bodyPr/>
        <a:lstStyle/>
        <a:p>
          <a:r>
            <a:rPr lang="en-US" dirty="0"/>
            <a:t>Community-based organizations</a:t>
          </a:r>
        </a:p>
      </dgm:t>
    </dgm:pt>
    <dgm:pt modelId="{6D1D00CE-574A-4F17-9958-2FC5D63C0AC8}" type="parTrans" cxnId="{16E4537A-A211-4FF1-BDA4-9D2DA28482BA}">
      <dgm:prSet/>
      <dgm:spPr/>
      <dgm:t>
        <a:bodyPr/>
        <a:lstStyle/>
        <a:p>
          <a:endParaRPr lang="en-US"/>
        </a:p>
      </dgm:t>
    </dgm:pt>
    <dgm:pt modelId="{3A0FE61C-DAFD-44C6-8BF2-2B43B071A96E}" type="sibTrans" cxnId="{16E4537A-A211-4FF1-BDA4-9D2DA28482BA}">
      <dgm:prSet/>
      <dgm:spPr/>
      <dgm:t>
        <a:bodyPr/>
        <a:lstStyle/>
        <a:p>
          <a:endParaRPr lang="en-US"/>
        </a:p>
      </dgm:t>
    </dgm:pt>
    <dgm:pt modelId="{7825B785-6C0F-4640-A8AC-5BAC03A0991C}">
      <dgm:prSet/>
      <dgm:spPr/>
      <dgm:t>
        <a:bodyPr/>
        <a:lstStyle/>
        <a:p>
          <a:r>
            <a:rPr lang="en-US" dirty="0"/>
            <a:t>Education </a:t>
          </a:r>
        </a:p>
      </dgm:t>
    </dgm:pt>
    <dgm:pt modelId="{A280E343-06C8-4F15-9587-C07088664980}" type="parTrans" cxnId="{79ACD43A-487D-4D4D-831F-BB602E076699}">
      <dgm:prSet/>
      <dgm:spPr/>
      <dgm:t>
        <a:bodyPr/>
        <a:lstStyle/>
        <a:p>
          <a:endParaRPr lang="en-US"/>
        </a:p>
      </dgm:t>
    </dgm:pt>
    <dgm:pt modelId="{2F9AFABE-BF72-4F69-8A7B-D25295842189}" type="sibTrans" cxnId="{79ACD43A-487D-4D4D-831F-BB602E076699}">
      <dgm:prSet/>
      <dgm:spPr/>
      <dgm:t>
        <a:bodyPr/>
        <a:lstStyle/>
        <a:p>
          <a:endParaRPr lang="en-US"/>
        </a:p>
      </dgm:t>
    </dgm:pt>
    <dgm:pt modelId="{FF5C4373-0F7F-4361-AD04-C88881952EC5}">
      <dgm:prSet/>
      <dgm:spPr/>
      <dgm:t>
        <a:bodyPr/>
        <a:lstStyle/>
        <a:p>
          <a:r>
            <a:rPr lang="en-US" dirty="0"/>
            <a:t>Telehealth</a:t>
          </a:r>
        </a:p>
      </dgm:t>
    </dgm:pt>
    <dgm:pt modelId="{0B194D43-3D98-40AE-BFA4-0128B52BD807}" type="parTrans" cxnId="{CD993ACE-3434-4138-A737-7E5D89AA2F13}">
      <dgm:prSet/>
      <dgm:spPr/>
      <dgm:t>
        <a:bodyPr/>
        <a:lstStyle/>
        <a:p>
          <a:endParaRPr lang="en-US"/>
        </a:p>
      </dgm:t>
    </dgm:pt>
    <dgm:pt modelId="{AA94F366-3398-4CE7-AB8C-28BAE77DCECD}" type="sibTrans" cxnId="{CD993ACE-3434-4138-A737-7E5D89AA2F13}">
      <dgm:prSet/>
      <dgm:spPr/>
      <dgm:t>
        <a:bodyPr/>
        <a:lstStyle/>
        <a:p>
          <a:endParaRPr lang="en-US"/>
        </a:p>
      </dgm:t>
    </dgm:pt>
    <dgm:pt modelId="{D79C85AE-7F9B-441D-A036-B1427905B4D3}" type="pres">
      <dgm:prSet presAssocID="{59380748-D497-4285-9BE6-432C71659929}" presName="linear" presStyleCnt="0">
        <dgm:presLayoutVars>
          <dgm:dir/>
          <dgm:animLvl val="lvl"/>
          <dgm:resizeHandles val="exact"/>
        </dgm:presLayoutVars>
      </dgm:prSet>
      <dgm:spPr/>
      <dgm:t>
        <a:bodyPr/>
        <a:lstStyle/>
        <a:p>
          <a:endParaRPr lang="en-US"/>
        </a:p>
      </dgm:t>
    </dgm:pt>
    <dgm:pt modelId="{E0C9311C-6BF9-4800-A7C0-35680C4CA977}" type="pres">
      <dgm:prSet presAssocID="{8E135514-4D5A-4F00-8472-564404EDC9CA}" presName="parentLin" presStyleCnt="0"/>
      <dgm:spPr/>
    </dgm:pt>
    <dgm:pt modelId="{59B5FBCA-A9CA-4BD2-A152-23D078A0250D}" type="pres">
      <dgm:prSet presAssocID="{8E135514-4D5A-4F00-8472-564404EDC9CA}" presName="parentLeftMargin" presStyleLbl="node1" presStyleIdx="0" presStyleCnt="4"/>
      <dgm:spPr/>
      <dgm:t>
        <a:bodyPr/>
        <a:lstStyle/>
        <a:p>
          <a:endParaRPr lang="en-US"/>
        </a:p>
      </dgm:t>
    </dgm:pt>
    <dgm:pt modelId="{005D3997-733C-46CA-B338-F2C4F08B833B}" type="pres">
      <dgm:prSet presAssocID="{8E135514-4D5A-4F00-8472-564404EDC9CA}" presName="parentText" presStyleLbl="node1" presStyleIdx="0" presStyleCnt="4">
        <dgm:presLayoutVars>
          <dgm:chMax val="0"/>
          <dgm:bulletEnabled val="1"/>
        </dgm:presLayoutVars>
      </dgm:prSet>
      <dgm:spPr/>
      <dgm:t>
        <a:bodyPr/>
        <a:lstStyle/>
        <a:p>
          <a:endParaRPr lang="en-US"/>
        </a:p>
      </dgm:t>
    </dgm:pt>
    <dgm:pt modelId="{48E193BE-0D6B-4FC5-8698-70FA8ED3E498}" type="pres">
      <dgm:prSet presAssocID="{8E135514-4D5A-4F00-8472-564404EDC9CA}" presName="negativeSpace" presStyleCnt="0"/>
      <dgm:spPr/>
    </dgm:pt>
    <dgm:pt modelId="{474FCBD7-A44C-4F4C-84C9-D944A8C7B4FF}" type="pres">
      <dgm:prSet presAssocID="{8E135514-4D5A-4F00-8472-564404EDC9CA}" presName="childText" presStyleLbl="conFgAcc1" presStyleIdx="0" presStyleCnt="4">
        <dgm:presLayoutVars>
          <dgm:bulletEnabled val="1"/>
        </dgm:presLayoutVars>
      </dgm:prSet>
      <dgm:spPr/>
    </dgm:pt>
    <dgm:pt modelId="{53933A63-5651-4567-B29B-A7B3D7131457}" type="pres">
      <dgm:prSet presAssocID="{E45E1518-313A-467F-8FE7-F282109FA4C3}" presName="spaceBetweenRectangles" presStyleCnt="0"/>
      <dgm:spPr/>
    </dgm:pt>
    <dgm:pt modelId="{ED5CCC3B-C565-448C-AA56-FF80005545E8}" type="pres">
      <dgm:prSet presAssocID="{F9DB49DE-9CDF-4086-AA75-8ABE12B4F14A}" presName="parentLin" presStyleCnt="0"/>
      <dgm:spPr/>
    </dgm:pt>
    <dgm:pt modelId="{C083E811-A4E0-4314-9318-8985F7C66697}" type="pres">
      <dgm:prSet presAssocID="{F9DB49DE-9CDF-4086-AA75-8ABE12B4F14A}" presName="parentLeftMargin" presStyleLbl="node1" presStyleIdx="0" presStyleCnt="4"/>
      <dgm:spPr/>
      <dgm:t>
        <a:bodyPr/>
        <a:lstStyle/>
        <a:p>
          <a:endParaRPr lang="en-US"/>
        </a:p>
      </dgm:t>
    </dgm:pt>
    <dgm:pt modelId="{B945B690-89BA-491D-A9AA-8DF2237E9454}" type="pres">
      <dgm:prSet presAssocID="{F9DB49DE-9CDF-4086-AA75-8ABE12B4F14A}" presName="parentText" presStyleLbl="node1" presStyleIdx="1" presStyleCnt="4" custScaleY="164842">
        <dgm:presLayoutVars>
          <dgm:chMax val="0"/>
          <dgm:bulletEnabled val="1"/>
        </dgm:presLayoutVars>
      </dgm:prSet>
      <dgm:spPr/>
      <dgm:t>
        <a:bodyPr/>
        <a:lstStyle/>
        <a:p>
          <a:endParaRPr lang="en-US"/>
        </a:p>
      </dgm:t>
    </dgm:pt>
    <dgm:pt modelId="{A19C1574-67B3-4771-900A-3BDEC4778F36}" type="pres">
      <dgm:prSet presAssocID="{F9DB49DE-9CDF-4086-AA75-8ABE12B4F14A}" presName="negativeSpace" presStyleCnt="0"/>
      <dgm:spPr/>
    </dgm:pt>
    <dgm:pt modelId="{34C98A76-A5AA-463F-A54A-AB9C77B3A625}" type="pres">
      <dgm:prSet presAssocID="{F9DB49DE-9CDF-4086-AA75-8ABE12B4F14A}" presName="childText" presStyleLbl="conFgAcc1" presStyleIdx="1" presStyleCnt="4">
        <dgm:presLayoutVars>
          <dgm:bulletEnabled val="1"/>
        </dgm:presLayoutVars>
      </dgm:prSet>
      <dgm:spPr/>
    </dgm:pt>
    <dgm:pt modelId="{761A95FA-292A-4F23-ADF9-C6713521AC94}" type="pres">
      <dgm:prSet presAssocID="{3A0FE61C-DAFD-44C6-8BF2-2B43B071A96E}" presName="spaceBetweenRectangles" presStyleCnt="0"/>
      <dgm:spPr/>
    </dgm:pt>
    <dgm:pt modelId="{28F01473-DF65-4305-95F4-C06F660254AD}" type="pres">
      <dgm:prSet presAssocID="{7825B785-6C0F-4640-A8AC-5BAC03A0991C}" presName="parentLin" presStyleCnt="0"/>
      <dgm:spPr/>
    </dgm:pt>
    <dgm:pt modelId="{DF59D58B-0F44-45DA-9408-B367EC0B3126}" type="pres">
      <dgm:prSet presAssocID="{7825B785-6C0F-4640-A8AC-5BAC03A0991C}" presName="parentLeftMargin" presStyleLbl="node1" presStyleIdx="1" presStyleCnt="4"/>
      <dgm:spPr/>
      <dgm:t>
        <a:bodyPr/>
        <a:lstStyle/>
        <a:p>
          <a:endParaRPr lang="en-US"/>
        </a:p>
      </dgm:t>
    </dgm:pt>
    <dgm:pt modelId="{F6068DB6-5A1E-4CBE-B589-624FD4CF3C53}" type="pres">
      <dgm:prSet presAssocID="{7825B785-6C0F-4640-A8AC-5BAC03A0991C}" presName="parentText" presStyleLbl="node1" presStyleIdx="2" presStyleCnt="4">
        <dgm:presLayoutVars>
          <dgm:chMax val="0"/>
          <dgm:bulletEnabled val="1"/>
        </dgm:presLayoutVars>
      </dgm:prSet>
      <dgm:spPr/>
      <dgm:t>
        <a:bodyPr/>
        <a:lstStyle/>
        <a:p>
          <a:endParaRPr lang="en-US"/>
        </a:p>
      </dgm:t>
    </dgm:pt>
    <dgm:pt modelId="{A53E2901-724A-44A0-9F2A-2472E3B90BC2}" type="pres">
      <dgm:prSet presAssocID="{7825B785-6C0F-4640-A8AC-5BAC03A0991C}" presName="negativeSpace" presStyleCnt="0"/>
      <dgm:spPr/>
    </dgm:pt>
    <dgm:pt modelId="{473321D7-67BF-4CCC-B45E-DD16322A6414}" type="pres">
      <dgm:prSet presAssocID="{7825B785-6C0F-4640-A8AC-5BAC03A0991C}" presName="childText" presStyleLbl="conFgAcc1" presStyleIdx="2" presStyleCnt="4">
        <dgm:presLayoutVars>
          <dgm:bulletEnabled val="1"/>
        </dgm:presLayoutVars>
      </dgm:prSet>
      <dgm:spPr/>
    </dgm:pt>
    <dgm:pt modelId="{B976D07F-F275-4FFB-86B4-36D439141472}" type="pres">
      <dgm:prSet presAssocID="{2F9AFABE-BF72-4F69-8A7B-D25295842189}" presName="spaceBetweenRectangles" presStyleCnt="0"/>
      <dgm:spPr/>
    </dgm:pt>
    <dgm:pt modelId="{48835E39-E60A-41EC-AA3F-216D21CEE4AF}" type="pres">
      <dgm:prSet presAssocID="{FF5C4373-0F7F-4361-AD04-C88881952EC5}" presName="parentLin" presStyleCnt="0"/>
      <dgm:spPr/>
    </dgm:pt>
    <dgm:pt modelId="{50300AC1-79B0-4E18-8BBC-8D952E6272BB}" type="pres">
      <dgm:prSet presAssocID="{FF5C4373-0F7F-4361-AD04-C88881952EC5}" presName="parentLeftMargin" presStyleLbl="node1" presStyleIdx="2" presStyleCnt="4"/>
      <dgm:spPr/>
      <dgm:t>
        <a:bodyPr/>
        <a:lstStyle/>
        <a:p>
          <a:endParaRPr lang="en-US"/>
        </a:p>
      </dgm:t>
    </dgm:pt>
    <dgm:pt modelId="{4687714F-B2D6-44B6-A161-209A775A76DC}" type="pres">
      <dgm:prSet presAssocID="{FF5C4373-0F7F-4361-AD04-C88881952EC5}" presName="parentText" presStyleLbl="node1" presStyleIdx="3" presStyleCnt="4">
        <dgm:presLayoutVars>
          <dgm:chMax val="0"/>
          <dgm:bulletEnabled val="1"/>
        </dgm:presLayoutVars>
      </dgm:prSet>
      <dgm:spPr/>
      <dgm:t>
        <a:bodyPr/>
        <a:lstStyle/>
        <a:p>
          <a:endParaRPr lang="en-US"/>
        </a:p>
      </dgm:t>
    </dgm:pt>
    <dgm:pt modelId="{5754906D-9E5D-4B63-A53E-78CD9E9B79AB}" type="pres">
      <dgm:prSet presAssocID="{FF5C4373-0F7F-4361-AD04-C88881952EC5}" presName="negativeSpace" presStyleCnt="0"/>
      <dgm:spPr/>
    </dgm:pt>
    <dgm:pt modelId="{4098110C-6C1B-4371-8E7C-CE7D7F030108}" type="pres">
      <dgm:prSet presAssocID="{FF5C4373-0F7F-4361-AD04-C88881952EC5}" presName="childText" presStyleLbl="conFgAcc1" presStyleIdx="3" presStyleCnt="4">
        <dgm:presLayoutVars>
          <dgm:bulletEnabled val="1"/>
        </dgm:presLayoutVars>
      </dgm:prSet>
      <dgm:spPr/>
    </dgm:pt>
  </dgm:ptLst>
  <dgm:cxnLst>
    <dgm:cxn modelId="{BECA0DB7-2206-4886-AE2B-E63070822B1A}" type="presOf" srcId="{7825B785-6C0F-4640-A8AC-5BAC03A0991C}" destId="{DF59D58B-0F44-45DA-9408-B367EC0B3126}" srcOrd="0" destOrd="0" presId="urn:microsoft.com/office/officeart/2005/8/layout/list1"/>
    <dgm:cxn modelId="{16E4537A-A211-4FF1-BDA4-9D2DA28482BA}" srcId="{59380748-D497-4285-9BE6-432C71659929}" destId="{F9DB49DE-9CDF-4086-AA75-8ABE12B4F14A}" srcOrd="1" destOrd="0" parTransId="{6D1D00CE-574A-4F17-9958-2FC5D63C0AC8}" sibTransId="{3A0FE61C-DAFD-44C6-8BF2-2B43B071A96E}"/>
    <dgm:cxn modelId="{CD993ACE-3434-4138-A737-7E5D89AA2F13}" srcId="{59380748-D497-4285-9BE6-432C71659929}" destId="{FF5C4373-0F7F-4361-AD04-C88881952EC5}" srcOrd="3" destOrd="0" parTransId="{0B194D43-3D98-40AE-BFA4-0128B52BD807}" sibTransId="{AA94F366-3398-4CE7-AB8C-28BAE77DCECD}"/>
    <dgm:cxn modelId="{BABDEA07-379A-4EA4-8B74-456278893F98}" type="presOf" srcId="{8E135514-4D5A-4F00-8472-564404EDC9CA}" destId="{005D3997-733C-46CA-B338-F2C4F08B833B}" srcOrd="1" destOrd="0" presId="urn:microsoft.com/office/officeart/2005/8/layout/list1"/>
    <dgm:cxn modelId="{AD76118F-1C05-4505-9D82-CE0C393CD038}" type="presOf" srcId="{FF5C4373-0F7F-4361-AD04-C88881952EC5}" destId="{50300AC1-79B0-4E18-8BBC-8D952E6272BB}" srcOrd="0" destOrd="0" presId="urn:microsoft.com/office/officeart/2005/8/layout/list1"/>
    <dgm:cxn modelId="{2CF65169-9A13-46F5-8884-A3A46CA3FD58}" type="presOf" srcId="{FF5C4373-0F7F-4361-AD04-C88881952EC5}" destId="{4687714F-B2D6-44B6-A161-209A775A76DC}" srcOrd="1" destOrd="0" presId="urn:microsoft.com/office/officeart/2005/8/layout/list1"/>
    <dgm:cxn modelId="{BAE7CEDA-D426-4FA9-8850-EF7CA74B29C0}" type="presOf" srcId="{F9DB49DE-9CDF-4086-AA75-8ABE12B4F14A}" destId="{B945B690-89BA-491D-A9AA-8DF2237E9454}" srcOrd="1" destOrd="0" presId="urn:microsoft.com/office/officeart/2005/8/layout/list1"/>
    <dgm:cxn modelId="{EE597A32-9240-44D1-9107-41E0FB683FCB}" type="presOf" srcId="{F9DB49DE-9CDF-4086-AA75-8ABE12B4F14A}" destId="{C083E811-A4E0-4314-9318-8985F7C66697}" srcOrd="0" destOrd="0" presId="urn:microsoft.com/office/officeart/2005/8/layout/list1"/>
    <dgm:cxn modelId="{1FB842B9-A2B8-4A61-99D2-BBA6E7EFA0B7}" type="presOf" srcId="{59380748-D497-4285-9BE6-432C71659929}" destId="{D79C85AE-7F9B-441D-A036-B1427905B4D3}" srcOrd="0" destOrd="0" presId="urn:microsoft.com/office/officeart/2005/8/layout/list1"/>
    <dgm:cxn modelId="{36CCC803-A4DA-4851-8090-98467A327864}" type="presOf" srcId="{8E135514-4D5A-4F00-8472-564404EDC9CA}" destId="{59B5FBCA-A9CA-4BD2-A152-23D078A0250D}" srcOrd="0" destOrd="0" presId="urn:microsoft.com/office/officeart/2005/8/layout/list1"/>
    <dgm:cxn modelId="{85FC15AD-9743-413E-A539-70EE25CD3B70}" type="presOf" srcId="{7825B785-6C0F-4640-A8AC-5BAC03A0991C}" destId="{F6068DB6-5A1E-4CBE-B589-624FD4CF3C53}" srcOrd="1" destOrd="0" presId="urn:microsoft.com/office/officeart/2005/8/layout/list1"/>
    <dgm:cxn modelId="{2C70A58F-0226-4D30-BE60-1C04578B9635}" srcId="{59380748-D497-4285-9BE6-432C71659929}" destId="{8E135514-4D5A-4F00-8472-564404EDC9CA}" srcOrd="0" destOrd="0" parTransId="{037DFEED-42F4-4DF3-87E6-D7D53244E428}" sibTransId="{E45E1518-313A-467F-8FE7-F282109FA4C3}"/>
    <dgm:cxn modelId="{79ACD43A-487D-4D4D-831F-BB602E076699}" srcId="{59380748-D497-4285-9BE6-432C71659929}" destId="{7825B785-6C0F-4640-A8AC-5BAC03A0991C}" srcOrd="2" destOrd="0" parTransId="{A280E343-06C8-4F15-9587-C07088664980}" sibTransId="{2F9AFABE-BF72-4F69-8A7B-D25295842189}"/>
    <dgm:cxn modelId="{77ACF784-E8FA-42D1-964A-D2DC5432A7B8}" type="presParOf" srcId="{D79C85AE-7F9B-441D-A036-B1427905B4D3}" destId="{E0C9311C-6BF9-4800-A7C0-35680C4CA977}" srcOrd="0" destOrd="0" presId="urn:microsoft.com/office/officeart/2005/8/layout/list1"/>
    <dgm:cxn modelId="{0621864A-1D64-4B83-9F2F-AA55973E1954}" type="presParOf" srcId="{E0C9311C-6BF9-4800-A7C0-35680C4CA977}" destId="{59B5FBCA-A9CA-4BD2-A152-23D078A0250D}" srcOrd="0" destOrd="0" presId="urn:microsoft.com/office/officeart/2005/8/layout/list1"/>
    <dgm:cxn modelId="{36AB7886-F8FF-4619-BAB7-B44B7B106D07}" type="presParOf" srcId="{E0C9311C-6BF9-4800-A7C0-35680C4CA977}" destId="{005D3997-733C-46CA-B338-F2C4F08B833B}" srcOrd="1" destOrd="0" presId="urn:microsoft.com/office/officeart/2005/8/layout/list1"/>
    <dgm:cxn modelId="{479848BA-33C9-4CD6-8597-CA4478BE61A0}" type="presParOf" srcId="{D79C85AE-7F9B-441D-A036-B1427905B4D3}" destId="{48E193BE-0D6B-4FC5-8698-70FA8ED3E498}" srcOrd="1" destOrd="0" presId="urn:microsoft.com/office/officeart/2005/8/layout/list1"/>
    <dgm:cxn modelId="{6958AA6E-1DB9-4051-B686-7CE6571B444B}" type="presParOf" srcId="{D79C85AE-7F9B-441D-A036-B1427905B4D3}" destId="{474FCBD7-A44C-4F4C-84C9-D944A8C7B4FF}" srcOrd="2" destOrd="0" presId="urn:microsoft.com/office/officeart/2005/8/layout/list1"/>
    <dgm:cxn modelId="{38A31B73-09D0-48BD-B3CC-083ED6DE5F73}" type="presParOf" srcId="{D79C85AE-7F9B-441D-A036-B1427905B4D3}" destId="{53933A63-5651-4567-B29B-A7B3D7131457}" srcOrd="3" destOrd="0" presId="urn:microsoft.com/office/officeart/2005/8/layout/list1"/>
    <dgm:cxn modelId="{129484AA-E3BC-462F-9E8A-3B9B2DAB1839}" type="presParOf" srcId="{D79C85AE-7F9B-441D-A036-B1427905B4D3}" destId="{ED5CCC3B-C565-448C-AA56-FF80005545E8}" srcOrd="4" destOrd="0" presId="urn:microsoft.com/office/officeart/2005/8/layout/list1"/>
    <dgm:cxn modelId="{94CCCD94-9722-41C7-97DC-253D63988807}" type="presParOf" srcId="{ED5CCC3B-C565-448C-AA56-FF80005545E8}" destId="{C083E811-A4E0-4314-9318-8985F7C66697}" srcOrd="0" destOrd="0" presId="urn:microsoft.com/office/officeart/2005/8/layout/list1"/>
    <dgm:cxn modelId="{0B5CCAF9-4254-44A0-9621-64A52735260C}" type="presParOf" srcId="{ED5CCC3B-C565-448C-AA56-FF80005545E8}" destId="{B945B690-89BA-491D-A9AA-8DF2237E9454}" srcOrd="1" destOrd="0" presId="urn:microsoft.com/office/officeart/2005/8/layout/list1"/>
    <dgm:cxn modelId="{25AB81E1-7C41-4F71-B023-853A08182AD1}" type="presParOf" srcId="{D79C85AE-7F9B-441D-A036-B1427905B4D3}" destId="{A19C1574-67B3-4771-900A-3BDEC4778F36}" srcOrd="5" destOrd="0" presId="urn:microsoft.com/office/officeart/2005/8/layout/list1"/>
    <dgm:cxn modelId="{C8F568F1-03CC-4CA8-9437-BC7829547F2B}" type="presParOf" srcId="{D79C85AE-7F9B-441D-A036-B1427905B4D3}" destId="{34C98A76-A5AA-463F-A54A-AB9C77B3A625}" srcOrd="6" destOrd="0" presId="urn:microsoft.com/office/officeart/2005/8/layout/list1"/>
    <dgm:cxn modelId="{207121F7-115E-4052-912C-6AFA82229AFF}" type="presParOf" srcId="{D79C85AE-7F9B-441D-A036-B1427905B4D3}" destId="{761A95FA-292A-4F23-ADF9-C6713521AC94}" srcOrd="7" destOrd="0" presId="urn:microsoft.com/office/officeart/2005/8/layout/list1"/>
    <dgm:cxn modelId="{B0B3A0F3-A2E4-4AB5-80B7-B936E40D52E7}" type="presParOf" srcId="{D79C85AE-7F9B-441D-A036-B1427905B4D3}" destId="{28F01473-DF65-4305-95F4-C06F660254AD}" srcOrd="8" destOrd="0" presId="urn:microsoft.com/office/officeart/2005/8/layout/list1"/>
    <dgm:cxn modelId="{0DACCDDE-F68A-43DE-B048-054E25E11DD3}" type="presParOf" srcId="{28F01473-DF65-4305-95F4-C06F660254AD}" destId="{DF59D58B-0F44-45DA-9408-B367EC0B3126}" srcOrd="0" destOrd="0" presId="urn:microsoft.com/office/officeart/2005/8/layout/list1"/>
    <dgm:cxn modelId="{409C7F22-792E-4772-A745-12D693716E06}" type="presParOf" srcId="{28F01473-DF65-4305-95F4-C06F660254AD}" destId="{F6068DB6-5A1E-4CBE-B589-624FD4CF3C53}" srcOrd="1" destOrd="0" presId="urn:microsoft.com/office/officeart/2005/8/layout/list1"/>
    <dgm:cxn modelId="{086506C2-60F0-4972-89D1-E2B441847FD7}" type="presParOf" srcId="{D79C85AE-7F9B-441D-A036-B1427905B4D3}" destId="{A53E2901-724A-44A0-9F2A-2472E3B90BC2}" srcOrd="9" destOrd="0" presId="urn:microsoft.com/office/officeart/2005/8/layout/list1"/>
    <dgm:cxn modelId="{C6478CA3-22EE-4935-858C-BE8D693E61AC}" type="presParOf" srcId="{D79C85AE-7F9B-441D-A036-B1427905B4D3}" destId="{473321D7-67BF-4CCC-B45E-DD16322A6414}" srcOrd="10" destOrd="0" presId="urn:microsoft.com/office/officeart/2005/8/layout/list1"/>
    <dgm:cxn modelId="{2D357696-BB5C-487C-B49D-B4B4C74770D3}" type="presParOf" srcId="{D79C85AE-7F9B-441D-A036-B1427905B4D3}" destId="{B976D07F-F275-4FFB-86B4-36D439141472}" srcOrd="11" destOrd="0" presId="urn:microsoft.com/office/officeart/2005/8/layout/list1"/>
    <dgm:cxn modelId="{7BBF25CA-9B2A-4C8F-BDEE-16684C9F0AAC}" type="presParOf" srcId="{D79C85AE-7F9B-441D-A036-B1427905B4D3}" destId="{48835E39-E60A-41EC-AA3F-216D21CEE4AF}" srcOrd="12" destOrd="0" presId="urn:microsoft.com/office/officeart/2005/8/layout/list1"/>
    <dgm:cxn modelId="{B6A3A876-0895-44E5-8E3A-E76F71656DEE}" type="presParOf" srcId="{48835E39-E60A-41EC-AA3F-216D21CEE4AF}" destId="{50300AC1-79B0-4E18-8BBC-8D952E6272BB}" srcOrd="0" destOrd="0" presId="urn:microsoft.com/office/officeart/2005/8/layout/list1"/>
    <dgm:cxn modelId="{5D11AC90-5456-4498-B8D7-23493AE4A73B}" type="presParOf" srcId="{48835E39-E60A-41EC-AA3F-216D21CEE4AF}" destId="{4687714F-B2D6-44B6-A161-209A775A76DC}" srcOrd="1" destOrd="0" presId="urn:microsoft.com/office/officeart/2005/8/layout/list1"/>
    <dgm:cxn modelId="{DF0C1B65-A264-4D7C-801F-4FD5C405637D}" type="presParOf" srcId="{D79C85AE-7F9B-441D-A036-B1427905B4D3}" destId="{5754906D-9E5D-4B63-A53E-78CD9E9B79AB}" srcOrd="13" destOrd="0" presId="urn:microsoft.com/office/officeart/2005/8/layout/list1"/>
    <dgm:cxn modelId="{E8208DF0-EB4A-4D86-B6B0-BBC3D4FAA16B}" type="presParOf" srcId="{D79C85AE-7F9B-441D-A036-B1427905B4D3}" destId="{4098110C-6C1B-4371-8E7C-CE7D7F030108}"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61EE57-FBC4-433A-BB57-919EE0299C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FBB385F-4DF5-404A-A7D0-56275A2DBB05}">
      <dgm:prSet phldrT="[Text]"/>
      <dgm:spPr/>
      <dgm:t>
        <a:bodyPr/>
        <a:lstStyle/>
        <a:p>
          <a:r>
            <a:rPr lang="en-US" dirty="0"/>
            <a:t>Enrolling in OMMC</a:t>
          </a:r>
        </a:p>
      </dgm:t>
    </dgm:pt>
    <dgm:pt modelId="{ABC3F610-C992-4F0E-BE77-204BD83CC831}" type="parTrans" cxnId="{DC23BE92-CFD7-4EF9-95EA-611E2F8A0800}">
      <dgm:prSet/>
      <dgm:spPr/>
      <dgm:t>
        <a:bodyPr/>
        <a:lstStyle/>
        <a:p>
          <a:endParaRPr lang="en-US"/>
        </a:p>
      </dgm:t>
    </dgm:pt>
    <dgm:pt modelId="{1F5772C0-891B-4A89-A021-4A757C634A74}" type="sibTrans" cxnId="{DC23BE92-CFD7-4EF9-95EA-611E2F8A0800}">
      <dgm:prSet/>
      <dgm:spPr/>
      <dgm:t>
        <a:bodyPr/>
        <a:lstStyle/>
        <a:p>
          <a:endParaRPr lang="en-US"/>
        </a:p>
      </dgm:t>
    </dgm:pt>
    <dgm:pt modelId="{CC49E89F-CF91-4A37-8203-4494AA95C4CB}">
      <dgm:prSet/>
      <dgm:spPr/>
      <dgm:t>
        <a:bodyPr/>
        <a:lstStyle/>
        <a:p>
          <a:r>
            <a:rPr lang="en-US" dirty="0"/>
            <a:t>Getting credentialed </a:t>
          </a:r>
        </a:p>
      </dgm:t>
    </dgm:pt>
    <dgm:pt modelId="{CFB24AA9-BA40-4A61-9E82-E86D71FE6E6B}" type="parTrans" cxnId="{22155AE1-E2EA-4C60-B823-1BB66DB8AD55}">
      <dgm:prSet/>
      <dgm:spPr/>
      <dgm:t>
        <a:bodyPr/>
        <a:lstStyle/>
        <a:p>
          <a:endParaRPr lang="en-US"/>
        </a:p>
      </dgm:t>
    </dgm:pt>
    <dgm:pt modelId="{EA713F9D-9E30-4113-8EB7-5B94477CA41F}" type="sibTrans" cxnId="{22155AE1-E2EA-4C60-B823-1BB66DB8AD55}">
      <dgm:prSet/>
      <dgm:spPr/>
      <dgm:t>
        <a:bodyPr/>
        <a:lstStyle/>
        <a:p>
          <a:endParaRPr lang="en-US"/>
        </a:p>
      </dgm:t>
    </dgm:pt>
    <dgm:pt modelId="{D39983CF-34F2-4EAF-B397-E2A5BCB91C1A}">
      <dgm:prSet/>
      <dgm:spPr/>
      <dgm:t>
        <a:bodyPr/>
        <a:lstStyle/>
        <a:p>
          <a:r>
            <a:rPr lang="en-US" dirty="0">
              <a:solidFill>
                <a:schemeClr val="bg1"/>
              </a:solidFill>
            </a:rPr>
            <a:t>Contracting information</a:t>
          </a:r>
        </a:p>
      </dgm:t>
    </dgm:pt>
    <dgm:pt modelId="{DFD4E036-E660-4CCF-A9FE-7C10E529B694}" type="parTrans" cxnId="{FC298E81-8CB0-4BFD-AAC5-ACE376556B9D}">
      <dgm:prSet/>
      <dgm:spPr/>
      <dgm:t>
        <a:bodyPr/>
        <a:lstStyle/>
        <a:p>
          <a:endParaRPr lang="en-US"/>
        </a:p>
      </dgm:t>
    </dgm:pt>
    <dgm:pt modelId="{2F867ED3-7F0B-465F-812F-AE105926EDED}" type="sibTrans" cxnId="{FC298E81-8CB0-4BFD-AAC5-ACE376556B9D}">
      <dgm:prSet/>
      <dgm:spPr/>
      <dgm:t>
        <a:bodyPr/>
        <a:lstStyle/>
        <a:p>
          <a:endParaRPr lang="en-US"/>
        </a:p>
      </dgm:t>
    </dgm:pt>
    <dgm:pt modelId="{3F5FE2DB-31E1-4811-BDD9-842D809DA43C}" type="pres">
      <dgm:prSet presAssocID="{A161EE57-FBC4-433A-BB57-919EE0299C8E}" presName="linear" presStyleCnt="0">
        <dgm:presLayoutVars>
          <dgm:dir/>
          <dgm:animLvl val="lvl"/>
          <dgm:resizeHandles val="exact"/>
        </dgm:presLayoutVars>
      </dgm:prSet>
      <dgm:spPr/>
      <dgm:t>
        <a:bodyPr/>
        <a:lstStyle/>
        <a:p>
          <a:endParaRPr lang="en-US"/>
        </a:p>
      </dgm:t>
    </dgm:pt>
    <dgm:pt modelId="{EF608160-08EB-4097-A84A-E36138582F67}" type="pres">
      <dgm:prSet presAssocID="{FFBB385F-4DF5-404A-A7D0-56275A2DBB05}" presName="parentLin" presStyleCnt="0"/>
      <dgm:spPr/>
    </dgm:pt>
    <dgm:pt modelId="{FB02CF9B-A079-4082-8196-35FAC71C4B02}" type="pres">
      <dgm:prSet presAssocID="{FFBB385F-4DF5-404A-A7D0-56275A2DBB05}" presName="parentLeftMargin" presStyleLbl="node1" presStyleIdx="0" presStyleCnt="3"/>
      <dgm:spPr/>
      <dgm:t>
        <a:bodyPr/>
        <a:lstStyle/>
        <a:p>
          <a:endParaRPr lang="en-US"/>
        </a:p>
      </dgm:t>
    </dgm:pt>
    <dgm:pt modelId="{342D4657-FAC5-4493-8C3E-50CB156BF848}" type="pres">
      <dgm:prSet presAssocID="{FFBB385F-4DF5-404A-A7D0-56275A2DBB05}" presName="parentText" presStyleLbl="node1" presStyleIdx="0" presStyleCnt="3">
        <dgm:presLayoutVars>
          <dgm:chMax val="0"/>
          <dgm:bulletEnabled val="1"/>
        </dgm:presLayoutVars>
      </dgm:prSet>
      <dgm:spPr/>
      <dgm:t>
        <a:bodyPr/>
        <a:lstStyle/>
        <a:p>
          <a:endParaRPr lang="en-US"/>
        </a:p>
      </dgm:t>
    </dgm:pt>
    <dgm:pt modelId="{6A3636B2-DC05-4E50-8C71-FC1CB63AD0F6}" type="pres">
      <dgm:prSet presAssocID="{FFBB385F-4DF5-404A-A7D0-56275A2DBB05}" presName="negativeSpace" presStyleCnt="0"/>
      <dgm:spPr/>
    </dgm:pt>
    <dgm:pt modelId="{67DC8394-CC1B-4ACC-B3FA-AFA55F75632E}" type="pres">
      <dgm:prSet presAssocID="{FFBB385F-4DF5-404A-A7D0-56275A2DBB05}" presName="childText" presStyleLbl="conFgAcc1" presStyleIdx="0" presStyleCnt="3">
        <dgm:presLayoutVars>
          <dgm:bulletEnabled val="1"/>
        </dgm:presLayoutVars>
      </dgm:prSet>
      <dgm:spPr/>
    </dgm:pt>
    <dgm:pt modelId="{0C705FE1-B300-4502-B443-FF4DA2A5AE35}" type="pres">
      <dgm:prSet presAssocID="{1F5772C0-891B-4A89-A021-4A757C634A74}" presName="spaceBetweenRectangles" presStyleCnt="0"/>
      <dgm:spPr/>
    </dgm:pt>
    <dgm:pt modelId="{D09CB85B-67F3-4485-9E32-CC151F965163}" type="pres">
      <dgm:prSet presAssocID="{CC49E89F-CF91-4A37-8203-4494AA95C4CB}" presName="parentLin" presStyleCnt="0"/>
      <dgm:spPr/>
    </dgm:pt>
    <dgm:pt modelId="{6DE54086-3F70-4640-8300-6441C5C68835}" type="pres">
      <dgm:prSet presAssocID="{CC49E89F-CF91-4A37-8203-4494AA95C4CB}" presName="parentLeftMargin" presStyleLbl="node1" presStyleIdx="0" presStyleCnt="3"/>
      <dgm:spPr/>
      <dgm:t>
        <a:bodyPr/>
        <a:lstStyle/>
        <a:p>
          <a:endParaRPr lang="en-US"/>
        </a:p>
      </dgm:t>
    </dgm:pt>
    <dgm:pt modelId="{6E21DE63-DDD2-47CA-B047-65AA8678B432}" type="pres">
      <dgm:prSet presAssocID="{CC49E89F-CF91-4A37-8203-4494AA95C4CB}" presName="parentText" presStyleLbl="node1" presStyleIdx="1" presStyleCnt="3">
        <dgm:presLayoutVars>
          <dgm:chMax val="0"/>
          <dgm:bulletEnabled val="1"/>
        </dgm:presLayoutVars>
      </dgm:prSet>
      <dgm:spPr/>
      <dgm:t>
        <a:bodyPr/>
        <a:lstStyle/>
        <a:p>
          <a:endParaRPr lang="en-US"/>
        </a:p>
      </dgm:t>
    </dgm:pt>
    <dgm:pt modelId="{6B94D7C0-F6F5-4D37-A6FC-A406BD170727}" type="pres">
      <dgm:prSet presAssocID="{CC49E89F-CF91-4A37-8203-4494AA95C4CB}" presName="negativeSpace" presStyleCnt="0"/>
      <dgm:spPr/>
    </dgm:pt>
    <dgm:pt modelId="{F15C7D6C-810D-4F98-BA15-05B54C8CADBF}" type="pres">
      <dgm:prSet presAssocID="{CC49E89F-CF91-4A37-8203-4494AA95C4CB}" presName="childText" presStyleLbl="conFgAcc1" presStyleIdx="1" presStyleCnt="3">
        <dgm:presLayoutVars>
          <dgm:bulletEnabled val="1"/>
        </dgm:presLayoutVars>
      </dgm:prSet>
      <dgm:spPr/>
    </dgm:pt>
    <dgm:pt modelId="{92B023A4-C968-45B3-A97A-00602A154A7B}" type="pres">
      <dgm:prSet presAssocID="{EA713F9D-9E30-4113-8EB7-5B94477CA41F}" presName="spaceBetweenRectangles" presStyleCnt="0"/>
      <dgm:spPr/>
    </dgm:pt>
    <dgm:pt modelId="{53F2F0E4-BB99-44A4-BD1C-EED834583AEE}" type="pres">
      <dgm:prSet presAssocID="{D39983CF-34F2-4EAF-B397-E2A5BCB91C1A}" presName="parentLin" presStyleCnt="0"/>
      <dgm:spPr/>
    </dgm:pt>
    <dgm:pt modelId="{7F0B7C5E-6358-4672-99ED-A4C451089CB6}" type="pres">
      <dgm:prSet presAssocID="{D39983CF-34F2-4EAF-B397-E2A5BCB91C1A}" presName="parentLeftMargin" presStyleLbl="node1" presStyleIdx="1" presStyleCnt="3"/>
      <dgm:spPr/>
      <dgm:t>
        <a:bodyPr/>
        <a:lstStyle/>
        <a:p>
          <a:endParaRPr lang="en-US"/>
        </a:p>
      </dgm:t>
    </dgm:pt>
    <dgm:pt modelId="{39639E78-0846-4185-AEC6-59ADB51C3C2C}" type="pres">
      <dgm:prSet presAssocID="{D39983CF-34F2-4EAF-B397-E2A5BCB91C1A}" presName="parentText" presStyleLbl="node1" presStyleIdx="2" presStyleCnt="3">
        <dgm:presLayoutVars>
          <dgm:chMax val="0"/>
          <dgm:bulletEnabled val="1"/>
        </dgm:presLayoutVars>
      </dgm:prSet>
      <dgm:spPr/>
      <dgm:t>
        <a:bodyPr/>
        <a:lstStyle/>
        <a:p>
          <a:endParaRPr lang="en-US"/>
        </a:p>
      </dgm:t>
    </dgm:pt>
    <dgm:pt modelId="{1B9690E7-2B84-4C3A-B535-F2E2C4882496}" type="pres">
      <dgm:prSet presAssocID="{D39983CF-34F2-4EAF-B397-E2A5BCB91C1A}" presName="negativeSpace" presStyleCnt="0"/>
      <dgm:spPr/>
    </dgm:pt>
    <dgm:pt modelId="{5BA40F81-1C57-4A8B-A59E-0725708D556C}" type="pres">
      <dgm:prSet presAssocID="{D39983CF-34F2-4EAF-B397-E2A5BCB91C1A}" presName="childText" presStyleLbl="conFgAcc1" presStyleIdx="2" presStyleCnt="3">
        <dgm:presLayoutVars>
          <dgm:bulletEnabled val="1"/>
        </dgm:presLayoutVars>
      </dgm:prSet>
      <dgm:spPr/>
    </dgm:pt>
  </dgm:ptLst>
  <dgm:cxnLst>
    <dgm:cxn modelId="{686BA42C-62AB-419F-B143-56ADF4808B30}" type="presOf" srcId="{CC49E89F-CF91-4A37-8203-4494AA95C4CB}" destId="{6DE54086-3F70-4640-8300-6441C5C68835}" srcOrd="0" destOrd="0" presId="urn:microsoft.com/office/officeart/2005/8/layout/list1"/>
    <dgm:cxn modelId="{52FEBD68-38C2-4E1E-BB7D-7818391AB5D0}" type="presOf" srcId="{A161EE57-FBC4-433A-BB57-919EE0299C8E}" destId="{3F5FE2DB-31E1-4811-BDD9-842D809DA43C}" srcOrd="0" destOrd="0" presId="urn:microsoft.com/office/officeart/2005/8/layout/list1"/>
    <dgm:cxn modelId="{F3AC98E5-3C62-4545-8779-5AC46701DC18}" type="presOf" srcId="{FFBB385F-4DF5-404A-A7D0-56275A2DBB05}" destId="{342D4657-FAC5-4493-8C3E-50CB156BF848}" srcOrd="1" destOrd="0" presId="urn:microsoft.com/office/officeart/2005/8/layout/list1"/>
    <dgm:cxn modelId="{CF2FA8DD-4753-40F3-B637-DCA4BC06093D}" type="presOf" srcId="{D39983CF-34F2-4EAF-B397-E2A5BCB91C1A}" destId="{7F0B7C5E-6358-4672-99ED-A4C451089CB6}" srcOrd="0" destOrd="0" presId="urn:microsoft.com/office/officeart/2005/8/layout/list1"/>
    <dgm:cxn modelId="{FC298E81-8CB0-4BFD-AAC5-ACE376556B9D}" srcId="{A161EE57-FBC4-433A-BB57-919EE0299C8E}" destId="{D39983CF-34F2-4EAF-B397-E2A5BCB91C1A}" srcOrd="2" destOrd="0" parTransId="{DFD4E036-E660-4CCF-A9FE-7C10E529B694}" sibTransId="{2F867ED3-7F0B-465F-812F-AE105926EDED}"/>
    <dgm:cxn modelId="{A426DC9C-CF0B-4B3B-9DE6-C0AB03F8DCFA}" type="presOf" srcId="{CC49E89F-CF91-4A37-8203-4494AA95C4CB}" destId="{6E21DE63-DDD2-47CA-B047-65AA8678B432}" srcOrd="1" destOrd="0" presId="urn:microsoft.com/office/officeart/2005/8/layout/list1"/>
    <dgm:cxn modelId="{C5EEEB26-D0A6-42AD-9D5E-A1653F3FDF50}" type="presOf" srcId="{FFBB385F-4DF5-404A-A7D0-56275A2DBB05}" destId="{FB02CF9B-A079-4082-8196-35FAC71C4B02}" srcOrd="0" destOrd="0" presId="urn:microsoft.com/office/officeart/2005/8/layout/list1"/>
    <dgm:cxn modelId="{22155AE1-E2EA-4C60-B823-1BB66DB8AD55}" srcId="{A161EE57-FBC4-433A-BB57-919EE0299C8E}" destId="{CC49E89F-CF91-4A37-8203-4494AA95C4CB}" srcOrd="1" destOrd="0" parTransId="{CFB24AA9-BA40-4A61-9E82-E86D71FE6E6B}" sibTransId="{EA713F9D-9E30-4113-8EB7-5B94477CA41F}"/>
    <dgm:cxn modelId="{B8BC9540-3C11-43B8-A348-9D28E6D63561}" type="presOf" srcId="{D39983CF-34F2-4EAF-B397-E2A5BCB91C1A}" destId="{39639E78-0846-4185-AEC6-59ADB51C3C2C}" srcOrd="1" destOrd="0" presId="urn:microsoft.com/office/officeart/2005/8/layout/list1"/>
    <dgm:cxn modelId="{DC23BE92-CFD7-4EF9-95EA-611E2F8A0800}" srcId="{A161EE57-FBC4-433A-BB57-919EE0299C8E}" destId="{FFBB385F-4DF5-404A-A7D0-56275A2DBB05}" srcOrd="0" destOrd="0" parTransId="{ABC3F610-C992-4F0E-BE77-204BD83CC831}" sibTransId="{1F5772C0-891B-4A89-A021-4A757C634A74}"/>
    <dgm:cxn modelId="{FBB44791-CD92-42B8-B3C4-55C0513B9DB3}" type="presParOf" srcId="{3F5FE2DB-31E1-4811-BDD9-842D809DA43C}" destId="{EF608160-08EB-4097-A84A-E36138582F67}" srcOrd="0" destOrd="0" presId="urn:microsoft.com/office/officeart/2005/8/layout/list1"/>
    <dgm:cxn modelId="{40E1EB9D-8B61-46A9-813D-C7F19720ECD0}" type="presParOf" srcId="{EF608160-08EB-4097-A84A-E36138582F67}" destId="{FB02CF9B-A079-4082-8196-35FAC71C4B02}" srcOrd="0" destOrd="0" presId="urn:microsoft.com/office/officeart/2005/8/layout/list1"/>
    <dgm:cxn modelId="{5A2E6B72-871C-4B94-BC5B-E30134F18A8F}" type="presParOf" srcId="{EF608160-08EB-4097-A84A-E36138582F67}" destId="{342D4657-FAC5-4493-8C3E-50CB156BF848}" srcOrd="1" destOrd="0" presId="urn:microsoft.com/office/officeart/2005/8/layout/list1"/>
    <dgm:cxn modelId="{C2D7BBB1-B75E-4A95-B463-AE5A0E419269}" type="presParOf" srcId="{3F5FE2DB-31E1-4811-BDD9-842D809DA43C}" destId="{6A3636B2-DC05-4E50-8C71-FC1CB63AD0F6}" srcOrd="1" destOrd="0" presId="urn:microsoft.com/office/officeart/2005/8/layout/list1"/>
    <dgm:cxn modelId="{21D17A52-87C3-4ADC-B625-8C9D1E81A2A3}" type="presParOf" srcId="{3F5FE2DB-31E1-4811-BDD9-842D809DA43C}" destId="{67DC8394-CC1B-4ACC-B3FA-AFA55F75632E}" srcOrd="2" destOrd="0" presId="urn:microsoft.com/office/officeart/2005/8/layout/list1"/>
    <dgm:cxn modelId="{BDC3DB48-7DB6-442B-AF48-CCFB5B8F7F43}" type="presParOf" srcId="{3F5FE2DB-31E1-4811-BDD9-842D809DA43C}" destId="{0C705FE1-B300-4502-B443-FF4DA2A5AE35}" srcOrd="3" destOrd="0" presId="urn:microsoft.com/office/officeart/2005/8/layout/list1"/>
    <dgm:cxn modelId="{DB7BC923-63CD-4645-BF51-62A8C908B0E5}" type="presParOf" srcId="{3F5FE2DB-31E1-4811-BDD9-842D809DA43C}" destId="{D09CB85B-67F3-4485-9E32-CC151F965163}" srcOrd="4" destOrd="0" presId="urn:microsoft.com/office/officeart/2005/8/layout/list1"/>
    <dgm:cxn modelId="{B7A1C4BC-64D6-4431-B51F-1342CAEE3791}" type="presParOf" srcId="{D09CB85B-67F3-4485-9E32-CC151F965163}" destId="{6DE54086-3F70-4640-8300-6441C5C68835}" srcOrd="0" destOrd="0" presId="urn:microsoft.com/office/officeart/2005/8/layout/list1"/>
    <dgm:cxn modelId="{49FE9BD1-44BA-40CA-B8FD-C9348CAB7B67}" type="presParOf" srcId="{D09CB85B-67F3-4485-9E32-CC151F965163}" destId="{6E21DE63-DDD2-47CA-B047-65AA8678B432}" srcOrd="1" destOrd="0" presId="urn:microsoft.com/office/officeart/2005/8/layout/list1"/>
    <dgm:cxn modelId="{8D82B5B9-7A2E-484D-9024-21EFD10B3624}" type="presParOf" srcId="{3F5FE2DB-31E1-4811-BDD9-842D809DA43C}" destId="{6B94D7C0-F6F5-4D37-A6FC-A406BD170727}" srcOrd="5" destOrd="0" presId="urn:microsoft.com/office/officeart/2005/8/layout/list1"/>
    <dgm:cxn modelId="{B1AEDD89-317C-4C5A-9B74-1D45EBCF7DD3}" type="presParOf" srcId="{3F5FE2DB-31E1-4811-BDD9-842D809DA43C}" destId="{F15C7D6C-810D-4F98-BA15-05B54C8CADBF}" srcOrd="6" destOrd="0" presId="urn:microsoft.com/office/officeart/2005/8/layout/list1"/>
    <dgm:cxn modelId="{60C6931E-CC85-4A55-A8E5-0C3D07355F7B}" type="presParOf" srcId="{3F5FE2DB-31E1-4811-BDD9-842D809DA43C}" destId="{92B023A4-C968-45B3-A97A-00602A154A7B}" srcOrd="7" destOrd="0" presId="urn:microsoft.com/office/officeart/2005/8/layout/list1"/>
    <dgm:cxn modelId="{457A1707-25DA-4D20-A36F-723F1C6D3883}" type="presParOf" srcId="{3F5FE2DB-31E1-4811-BDD9-842D809DA43C}" destId="{53F2F0E4-BB99-44A4-BD1C-EED834583AEE}" srcOrd="8" destOrd="0" presId="urn:microsoft.com/office/officeart/2005/8/layout/list1"/>
    <dgm:cxn modelId="{376C66F3-98FB-4ED2-9A6C-B36C43477685}" type="presParOf" srcId="{53F2F0E4-BB99-44A4-BD1C-EED834583AEE}" destId="{7F0B7C5E-6358-4672-99ED-A4C451089CB6}" srcOrd="0" destOrd="0" presId="urn:microsoft.com/office/officeart/2005/8/layout/list1"/>
    <dgm:cxn modelId="{1B130499-6E66-484B-B720-194202A57C8C}" type="presParOf" srcId="{53F2F0E4-BB99-44A4-BD1C-EED834583AEE}" destId="{39639E78-0846-4185-AEC6-59ADB51C3C2C}" srcOrd="1" destOrd="0" presId="urn:microsoft.com/office/officeart/2005/8/layout/list1"/>
    <dgm:cxn modelId="{2FDD095F-FB19-4ACE-9C12-354D15450228}" type="presParOf" srcId="{3F5FE2DB-31E1-4811-BDD9-842D809DA43C}" destId="{1B9690E7-2B84-4C3A-B535-F2E2C4882496}" srcOrd="9" destOrd="0" presId="urn:microsoft.com/office/officeart/2005/8/layout/list1"/>
    <dgm:cxn modelId="{7934A66B-26FF-431D-A323-DFCE564ABD6C}" type="presParOf" srcId="{3F5FE2DB-31E1-4811-BDD9-842D809DA43C}" destId="{5BA40F81-1C57-4A8B-A59E-0725708D556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60EC67-E6AD-4929-BB3B-5C1C55AED50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1594F9-2DE5-46FE-8FAC-7224CEB1F7A2}">
      <dgm:prSet phldrT="[Text]"/>
      <dgm:spPr/>
      <dgm:t>
        <a:bodyPr/>
        <a:lstStyle/>
        <a:p>
          <a:r>
            <a:rPr lang="en-US" dirty="0"/>
            <a:t>OMMC</a:t>
          </a:r>
        </a:p>
      </dgm:t>
    </dgm:pt>
    <dgm:pt modelId="{8F2CFEB5-4C83-41E6-9959-62E0BD79C70A}" type="parTrans" cxnId="{8DA096A3-F9A5-41D1-8055-91F2720C21E6}">
      <dgm:prSet/>
      <dgm:spPr/>
      <dgm:t>
        <a:bodyPr/>
        <a:lstStyle/>
        <a:p>
          <a:endParaRPr lang="en-US"/>
        </a:p>
      </dgm:t>
    </dgm:pt>
    <dgm:pt modelId="{71F38D7E-F366-43E5-9178-FB33A4B98D36}" type="sibTrans" cxnId="{8DA096A3-F9A5-41D1-8055-91F2720C21E6}">
      <dgm:prSet/>
      <dgm:spPr/>
      <dgm:t>
        <a:bodyPr/>
        <a:lstStyle/>
        <a:p>
          <a:endParaRPr lang="en-US"/>
        </a:p>
      </dgm:t>
    </dgm:pt>
    <dgm:pt modelId="{119233FF-7F2A-40C1-B1BF-641E5CF8A502}">
      <dgm:prSet/>
      <dgm:spPr/>
      <dgm:t>
        <a:bodyPr/>
        <a:lstStyle/>
        <a:p>
          <a:r>
            <a:rPr lang="en-US" dirty="0"/>
            <a:t>The Next Generation program</a:t>
          </a:r>
        </a:p>
      </dgm:t>
    </dgm:pt>
    <dgm:pt modelId="{F8BD4AE6-DA65-4166-8219-77F9FE74B1E2}" type="parTrans" cxnId="{E47566CB-70F8-4BC8-A59E-B53285D1227A}">
      <dgm:prSet/>
      <dgm:spPr/>
      <dgm:t>
        <a:bodyPr/>
        <a:lstStyle/>
        <a:p>
          <a:endParaRPr lang="en-US"/>
        </a:p>
      </dgm:t>
    </dgm:pt>
    <dgm:pt modelId="{84778B3B-E8B6-45AD-87C5-FDEBE39FC35A}" type="sibTrans" cxnId="{E47566CB-70F8-4BC8-A59E-B53285D1227A}">
      <dgm:prSet/>
      <dgm:spPr/>
      <dgm:t>
        <a:bodyPr/>
        <a:lstStyle/>
        <a:p>
          <a:endParaRPr lang="en-US"/>
        </a:p>
      </dgm:t>
    </dgm:pt>
    <dgm:pt modelId="{06184879-6E6E-4D09-8161-1054AECDAF5E}">
      <dgm:prSet/>
      <dgm:spPr/>
      <dgm:t>
        <a:bodyPr/>
        <a:lstStyle/>
        <a:p>
          <a:r>
            <a:rPr lang="en-US" dirty="0"/>
            <a:t>Partnering to win</a:t>
          </a:r>
        </a:p>
      </dgm:t>
    </dgm:pt>
    <dgm:pt modelId="{E08C01D0-5779-45E4-A77A-598D2118C399}" type="parTrans" cxnId="{942ED29B-ECC0-40E5-BB01-13319DEB8012}">
      <dgm:prSet/>
      <dgm:spPr/>
      <dgm:t>
        <a:bodyPr/>
        <a:lstStyle/>
        <a:p>
          <a:endParaRPr lang="en-US"/>
        </a:p>
      </dgm:t>
    </dgm:pt>
    <dgm:pt modelId="{E08915FB-BFFF-409E-88C2-ED38583703D4}" type="sibTrans" cxnId="{942ED29B-ECC0-40E5-BB01-13319DEB8012}">
      <dgm:prSet/>
      <dgm:spPr/>
      <dgm:t>
        <a:bodyPr/>
        <a:lstStyle/>
        <a:p>
          <a:endParaRPr lang="en-US"/>
        </a:p>
      </dgm:t>
    </dgm:pt>
    <dgm:pt modelId="{0C2809A5-6203-4B7C-8876-D9DE9834404B}">
      <dgm:prSet/>
      <dgm:spPr/>
      <dgm:t>
        <a:bodyPr/>
        <a:lstStyle/>
        <a:p>
          <a:r>
            <a:rPr lang="en-US" dirty="0"/>
            <a:t>How to join our network</a:t>
          </a:r>
        </a:p>
      </dgm:t>
    </dgm:pt>
    <dgm:pt modelId="{61F491CF-80AC-4809-9BB9-7BE1632AAAE6}" type="parTrans" cxnId="{CD86D3A4-52D7-43B3-AB22-F54B35F650CF}">
      <dgm:prSet/>
      <dgm:spPr/>
      <dgm:t>
        <a:bodyPr/>
        <a:lstStyle/>
        <a:p>
          <a:endParaRPr lang="en-US"/>
        </a:p>
      </dgm:t>
    </dgm:pt>
    <dgm:pt modelId="{C40978F6-68FC-4BDC-BCF4-225C08802799}" type="sibTrans" cxnId="{CD86D3A4-52D7-43B3-AB22-F54B35F650CF}">
      <dgm:prSet/>
      <dgm:spPr/>
      <dgm:t>
        <a:bodyPr/>
        <a:lstStyle/>
        <a:p>
          <a:endParaRPr lang="en-US"/>
        </a:p>
      </dgm:t>
    </dgm:pt>
    <dgm:pt modelId="{60D38C49-8FCF-49AE-A2F6-4E24EEC70D96}" type="pres">
      <dgm:prSet presAssocID="{D060EC67-E6AD-4929-BB3B-5C1C55AED500}" presName="linear" presStyleCnt="0">
        <dgm:presLayoutVars>
          <dgm:dir/>
          <dgm:animLvl val="lvl"/>
          <dgm:resizeHandles val="exact"/>
        </dgm:presLayoutVars>
      </dgm:prSet>
      <dgm:spPr/>
      <dgm:t>
        <a:bodyPr/>
        <a:lstStyle/>
        <a:p>
          <a:endParaRPr lang="en-US"/>
        </a:p>
      </dgm:t>
    </dgm:pt>
    <dgm:pt modelId="{6165FBA5-9572-4FD8-8DEA-A3B019106E52}" type="pres">
      <dgm:prSet presAssocID="{6A1594F9-2DE5-46FE-8FAC-7224CEB1F7A2}" presName="parentLin" presStyleCnt="0"/>
      <dgm:spPr/>
    </dgm:pt>
    <dgm:pt modelId="{DDBBFB23-0AC4-4E2F-A499-769442A0806A}" type="pres">
      <dgm:prSet presAssocID="{6A1594F9-2DE5-46FE-8FAC-7224CEB1F7A2}" presName="parentLeftMargin" presStyleLbl="node1" presStyleIdx="0" presStyleCnt="4"/>
      <dgm:spPr/>
      <dgm:t>
        <a:bodyPr/>
        <a:lstStyle/>
        <a:p>
          <a:endParaRPr lang="en-US"/>
        </a:p>
      </dgm:t>
    </dgm:pt>
    <dgm:pt modelId="{4D3AF938-8202-41E2-907C-E95238E1280E}" type="pres">
      <dgm:prSet presAssocID="{6A1594F9-2DE5-46FE-8FAC-7224CEB1F7A2}" presName="parentText" presStyleLbl="node1" presStyleIdx="0" presStyleCnt="4">
        <dgm:presLayoutVars>
          <dgm:chMax val="0"/>
          <dgm:bulletEnabled val="1"/>
        </dgm:presLayoutVars>
      </dgm:prSet>
      <dgm:spPr/>
      <dgm:t>
        <a:bodyPr/>
        <a:lstStyle/>
        <a:p>
          <a:endParaRPr lang="en-US"/>
        </a:p>
      </dgm:t>
    </dgm:pt>
    <dgm:pt modelId="{8AB5BCB0-009A-47F3-99AF-C9FC185A026D}" type="pres">
      <dgm:prSet presAssocID="{6A1594F9-2DE5-46FE-8FAC-7224CEB1F7A2}" presName="negativeSpace" presStyleCnt="0"/>
      <dgm:spPr/>
    </dgm:pt>
    <dgm:pt modelId="{98F78C23-5BA4-410A-8E9F-49126D5E5E76}" type="pres">
      <dgm:prSet presAssocID="{6A1594F9-2DE5-46FE-8FAC-7224CEB1F7A2}" presName="childText" presStyleLbl="conFgAcc1" presStyleIdx="0" presStyleCnt="4">
        <dgm:presLayoutVars>
          <dgm:bulletEnabled val="1"/>
        </dgm:presLayoutVars>
      </dgm:prSet>
      <dgm:spPr/>
    </dgm:pt>
    <dgm:pt modelId="{572B2981-435B-4AF0-8431-7D227F936C35}" type="pres">
      <dgm:prSet presAssocID="{71F38D7E-F366-43E5-9178-FB33A4B98D36}" presName="spaceBetweenRectangles" presStyleCnt="0"/>
      <dgm:spPr/>
    </dgm:pt>
    <dgm:pt modelId="{717D38A7-07F0-46BD-918B-A39021623067}" type="pres">
      <dgm:prSet presAssocID="{119233FF-7F2A-40C1-B1BF-641E5CF8A502}" presName="parentLin" presStyleCnt="0"/>
      <dgm:spPr/>
    </dgm:pt>
    <dgm:pt modelId="{7C8EA700-9306-4ECA-90B7-7622B2EB3D20}" type="pres">
      <dgm:prSet presAssocID="{119233FF-7F2A-40C1-B1BF-641E5CF8A502}" presName="parentLeftMargin" presStyleLbl="node1" presStyleIdx="0" presStyleCnt="4"/>
      <dgm:spPr/>
      <dgm:t>
        <a:bodyPr/>
        <a:lstStyle/>
        <a:p>
          <a:endParaRPr lang="en-US"/>
        </a:p>
      </dgm:t>
    </dgm:pt>
    <dgm:pt modelId="{CCD30EAD-300A-4606-BAAC-139063F2DFA8}" type="pres">
      <dgm:prSet presAssocID="{119233FF-7F2A-40C1-B1BF-641E5CF8A502}" presName="parentText" presStyleLbl="node1" presStyleIdx="1" presStyleCnt="4">
        <dgm:presLayoutVars>
          <dgm:chMax val="0"/>
          <dgm:bulletEnabled val="1"/>
        </dgm:presLayoutVars>
      </dgm:prSet>
      <dgm:spPr/>
      <dgm:t>
        <a:bodyPr/>
        <a:lstStyle/>
        <a:p>
          <a:endParaRPr lang="en-US"/>
        </a:p>
      </dgm:t>
    </dgm:pt>
    <dgm:pt modelId="{E3D2D282-0C13-4331-BF5A-8B6B13097C83}" type="pres">
      <dgm:prSet presAssocID="{119233FF-7F2A-40C1-B1BF-641E5CF8A502}" presName="negativeSpace" presStyleCnt="0"/>
      <dgm:spPr/>
    </dgm:pt>
    <dgm:pt modelId="{3D081596-83DD-46DE-8D15-0B332DD62FDA}" type="pres">
      <dgm:prSet presAssocID="{119233FF-7F2A-40C1-B1BF-641E5CF8A502}" presName="childText" presStyleLbl="conFgAcc1" presStyleIdx="1" presStyleCnt="4">
        <dgm:presLayoutVars>
          <dgm:bulletEnabled val="1"/>
        </dgm:presLayoutVars>
      </dgm:prSet>
      <dgm:spPr/>
    </dgm:pt>
    <dgm:pt modelId="{BC9E2387-CBDA-4DA0-A273-05C7C1BFCEB3}" type="pres">
      <dgm:prSet presAssocID="{84778B3B-E8B6-45AD-87C5-FDEBE39FC35A}" presName="spaceBetweenRectangles" presStyleCnt="0"/>
      <dgm:spPr/>
    </dgm:pt>
    <dgm:pt modelId="{A735D344-483A-4537-A441-C2CE6ED6C535}" type="pres">
      <dgm:prSet presAssocID="{06184879-6E6E-4D09-8161-1054AECDAF5E}" presName="parentLin" presStyleCnt="0"/>
      <dgm:spPr/>
    </dgm:pt>
    <dgm:pt modelId="{C0BF8B16-77DB-40ED-96AC-1DE8A7204978}" type="pres">
      <dgm:prSet presAssocID="{06184879-6E6E-4D09-8161-1054AECDAF5E}" presName="parentLeftMargin" presStyleLbl="node1" presStyleIdx="1" presStyleCnt="4"/>
      <dgm:spPr/>
      <dgm:t>
        <a:bodyPr/>
        <a:lstStyle/>
        <a:p>
          <a:endParaRPr lang="en-US"/>
        </a:p>
      </dgm:t>
    </dgm:pt>
    <dgm:pt modelId="{6938E25A-2C83-4825-84FA-086794A72D59}" type="pres">
      <dgm:prSet presAssocID="{06184879-6E6E-4D09-8161-1054AECDAF5E}" presName="parentText" presStyleLbl="node1" presStyleIdx="2" presStyleCnt="4">
        <dgm:presLayoutVars>
          <dgm:chMax val="0"/>
          <dgm:bulletEnabled val="1"/>
        </dgm:presLayoutVars>
      </dgm:prSet>
      <dgm:spPr/>
      <dgm:t>
        <a:bodyPr/>
        <a:lstStyle/>
        <a:p>
          <a:endParaRPr lang="en-US"/>
        </a:p>
      </dgm:t>
    </dgm:pt>
    <dgm:pt modelId="{3EB5CDD3-ED36-4119-8DBE-F92B8382FA1A}" type="pres">
      <dgm:prSet presAssocID="{06184879-6E6E-4D09-8161-1054AECDAF5E}" presName="negativeSpace" presStyleCnt="0"/>
      <dgm:spPr/>
    </dgm:pt>
    <dgm:pt modelId="{F48D8B57-AAD7-4B97-874B-7D8009CC7FBD}" type="pres">
      <dgm:prSet presAssocID="{06184879-6E6E-4D09-8161-1054AECDAF5E}" presName="childText" presStyleLbl="conFgAcc1" presStyleIdx="2" presStyleCnt="4">
        <dgm:presLayoutVars>
          <dgm:bulletEnabled val="1"/>
        </dgm:presLayoutVars>
      </dgm:prSet>
      <dgm:spPr/>
    </dgm:pt>
    <dgm:pt modelId="{01F48E20-F970-4B25-81D4-A55B8CD071F0}" type="pres">
      <dgm:prSet presAssocID="{E08915FB-BFFF-409E-88C2-ED38583703D4}" presName="spaceBetweenRectangles" presStyleCnt="0"/>
      <dgm:spPr/>
    </dgm:pt>
    <dgm:pt modelId="{0F79B21A-3FEA-4854-8EBB-B89ED8115D0D}" type="pres">
      <dgm:prSet presAssocID="{0C2809A5-6203-4B7C-8876-D9DE9834404B}" presName="parentLin" presStyleCnt="0"/>
      <dgm:spPr/>
    </dgm:pt>
    <dgm:pt modelId="{44649748-A73B-4242-995E-7C6721459D63}" type="pres">
      <dgm:prSet presAssocID="{0C2809A5-6203-4B7C-8876-D9DE9834404B}" presName="parentLeftMargin" presStyleLbl="node1" presStyleIdx="2" presStyleCnt="4"/>
      <dgm:spPr/>
      <dgm:t>
        <a:bodyPr/>
        <a:lstStyle/>
        <a:p>
          <a:endParaRPr lang="en-US"/>
        </a:p>
      </dgm:t>
    </dgm:pt>
    <dgm:pt modelId="{6E1D058B-238B-4360-9F5B-6F7BF5FDC35D}" type="pres">
      <dgm:prSet presAssocID="{0C2809A5-6203-4B7C-8876-D9DE9834404B}" presName="parentText" presStyleLbl="node1" presStyleIdx="3" presStyleCnt="4">
        <dgm:presLayoutVars>
          <dgm:chMax val="0"/>
          <dgm:bulletEnabled val="1"/>
        </dgm:presLayoutVars>
      </dgm:prSet>
      <dgm:spPr/>
      <dgm:t>
        <a:bodyPr/>
        <a:lstStyle/>
        <a:p>
          <a:endParaRPr lang="en-US"/>
        </a:p>
      </dgm:t>
    </dgm:pt>
    <dgm:pt modelId="{8B060B18-86DA-42D2-A715-1610D22AC28A}" type="pres">
      <dgm:prSet presAssocID="{0C2809A5-6203-4B7C-8876-D9DE9834404B}" presName="negativeSpace" presStyleCnt="0"/>
      <dgm:spPr/>
    </dgm:pt>
    <dgm:pt modelId="{87BF18C1-89DC-4810-A19D-30C42F451D9A}" type="pres">
      <dgm:prSet presAssocID="{0C2809A5-6203-4B7C-8876-D9DE9834404B}" presName="childText" presStyleLbl="conFgAcc1" presStyleIdx="3" presStyleCnt="4">
        <dgm:presLayoutVars>
          <dgm:bulletEnabled val="1"/>
        </dgm:presLayoutVars>
      </dgm:prSet>
      <dgm:spPr/>
    </dgm:pt>
  </dgm:ptLst>
  <dgm:cxnLst>
    <dgm:cxn modelId="{B973974B-7DBF-4507-9B56-7B2DDF9B9FF8}" type="presOf" srcId="{06184879-6E6E-4D09-8161-1054AECDAF5E}" destId="{6938E25A-2C83-4825-84FA-086794A72D59}" srcOrd="1" destOrd="0" presId="urn:microsoft.com/office/officeart/2005/8/layout/list1"/>
    <dgm:cxn modelId="{26720370-1FA0-4030-B1F3-C41E6B1E0A63}" type="presOf" srcId="{119233FF-7F2A-40C1-B1BF-641E5CF8A502}" destId="{7C8EA700-9306-4ECA-90B7-7622B2EB3D20}" srcOrd="0" destOrd="0" presId="urn:microsoft.com/office/officeart/2005/8/layout/list1"/>
    <dgm:cxn modelId="{C72D8DC4-3809-4207-AE19-46E0C5D70585}" type="presOf" srcId="{D060EC67-E6AD-4929-BB3B-5C1C55AED500}" destId="{60D38C49-8FCF-49AE-A2F6-4E24EEC70D96}" srcOrd="0" destOrd="0" presId="urn:microsoft.com/office/officeart/2005/8/layout/list1"/>
    <dgm:cxn modelId="{E7BDD23B-D4EC-4BB2-A178-4BFC2A5420FD}" type="presOf" srcId="{0C2809A5-6203-4B7C-8876-D9DE9834404B}" destId="{6E1D058B-238B-4360-9F5B-6F7BF5FDC35D}" srcOrd="1" destOrd="0" presId="urn:microsoft.com/office/officeart/2005/8/layout/list1"/>
    <dgm:cxn modelId="{076005A4-B1F3-4315-AC02-D22E8AD410E0}" type="presOf" srcId="{6A1594F9-2DE5-46FE-8FAC-7224CEB1F7A2}" destId="{4D3AF938-8202-41E2-907C-E95238E1280E}" srcOrd="1" destOrd="0" presId="urn:microsoft.com/office/officeart/2005/8/layout/list1"/>
    <dgm:cxn modelId="{0D67BEFF-F737-4977-A1CA-A42F3594350B}" type="presOf" srcId="{0C2809A5-6203-4B7C-8876-D9DE9834404B}" destId="{44649748-A73B-4242-995E-7C6721459D63}" srcOrd="0" destOrd="0" presId="urn:microsoft.com/office/officeart/2005/8/layout/list1"/>
    <dgm:cxn modelId="{9364CD7C-7165-468D-BBB0-CF4726FF45C0}" type="presOf" srcId="{06184879-6E6E-4D09-8161-1054AECDAF5E}" destId="{C0BF8B16-77DB-40ED-96AC-1DE8A7204978}" srcOrd="0" destOrd="0" presId="urn:microsoft.com/office/officeart/2005/8/layout/list1"/>
    <dgm:cxn modelId="{CD86D3A4-52D7-43B3-AB22-F54B35F650CF}" srcId="{D060EC67-E6AD-4929-BB3B-5C1C55AED500}" destId="{0C2809A5-6203-4B7C-8876-D9DE9834404B}" srcOrd="3" destOrd="0" parTransId="{61F491CF-80AC-4809-9BB9-7BE1632AAAE6}" sibTransId="{C40978F6-68FC-4BDC-BCF4-225C08802799}"/>
    <dgm:cxn modelId="{86FB3797-CB3B-4609-AB19-E9E17D95FC9F}" type="presOf" srcId="{6A1594F9-2DE5-46FE-8FAC-7224CEB1F7A2}" destId="{DDBBFB23-0AC4-4E2F-A499-769442A0806A}" srcOrd="0" destOrd="0" presId="urn:microsoft.com/office/officeart/2005/8/layout/list1"/>
    <dgm:cxn modelId="{E47566CB-70F8-4BC8-A59E-B53285D1227A}" srcId="{D060EC67-E6AD-4929-BB3B-5C1C55AED500}" destId="{119233FF-7F2A-40C1-B1BF-641E5CF8A502}" srcOrd="1" destOrd="0" parTransId="{F8BD4AE6-DA65-4166-8219-77F9FE74B1E2}" sibTransId="{84778B3B-E8B6-45AD-87C5-FDEBE39FC35A}"/>
    <dgm:cxn modelId="{8DA096A3-F9A5-41D1-8055-91F2720C21E6}" srcId="{D060EC67-E6AD-4929-BB3B-5C1C55AED500}" destId="{6A1594F9-2DE5-46FE-8FAC-7224CEB1F7A2}" srcOrd="0" destOrd="0" parTransId="{8F2CFEB5-4C83-41E6-9959-62E0BD79C70A}" sibTransId="{71F38D7E-F366-43E5-9178-FB33A4B98D36}"/>
    <dgm:cxn modelId="{942ED29B-ECC0-40E5-BB01-13319DEB8012}" srcId="{D060EC67-E6AD-4929-BB3B-5C1C55AED500}" destId="{06184879-6E6E-4D09-8161-1054AECDAF5E}" srcOrd="2" destOrd="0" parTransId="{E08C01D0-5779-45E4-A77A-598D2118C399}" sibTransId="{E08915FB-BFFF-409E-88C2-ED38583703D4}"/>
    <dgm:cxn modelId="{E4AE796C-58BE-45F8-815B-A0A33663A48E}" type="presOf" srcId="{119233FF-7F2A-40C1-B1BF-641E5CF8A502}" destId="{CCD30EAD-300A-4606-BAAC-139063F2DFA8}" srcOrd="1" destOrd="0" presId="urn:microsoft.com/office/officeart/2005/8/layout/list1"/>
    <dgm:cxn modelId="{76AA0A73-7CBC-45D1-85E7-19EE10616FB4}" type="presParOf" srcId="{60D38C49-8FCF-49AE-A2F6-4E24EEC70D96}" destId="{6165FBA5-9572-4FD8-8DEA-A3B019106E52}" srcOrd="0" destOrd="0" presId="urn:microsoft.com/office/officeart/2005/8/layout/list1"/>
    <dgm:cxn modelId="{D5C23C46-0B10-4043-8FF0-DAF395FE11CB}" type="presParOf" srcId="{6165FBA5-9572-4FD8-8DEA-A3B019106E52}" destId="{DDBBFB23-0AC4-4E2F-A499-769442A0806A}" srcOrd="0" destOrd="0" presId="urn:microsoft.com/office/officeart/2005/8/layout/list1"/>
    <dgm:cxn modelId="{D981BCD8-B015-4942-8EB8-F6FBF94D61A9}" type="presParOf" srcId="{6165FBA5-9572-4FD8-8DEA-A3B019106E52}" destId="{4D3AF938-8202-41E2-907C-E95238E1280E}" srcOrd="1" destOrd="0" presId="urn:microsoft.com/office/officeart/2005/8/layout/list1"/>
    <dgm:cxn modelId="{A074ACEA-829A-443D-AC00-A63C87D0145C}" type="presParOf" srcId="{60D38C49-8FCF-49AE-A2F6-4E24EEC70D96}" destId="{8AB5BCB0-009A-47F3-99AF-C9FC185A026D}" srcOrd="1" destOrd="0" presId="urn:microsoft.com/office/officeart/2005/8/layout/list1"/>
    <dgm:cxn modelId="{AE6D0B6C-2135-4B68-A51D-A64F431CA0C0}" type="presParOf" srcId="{60D38C49-8FCF-49AE-A2F6-4E24EEC70D96}" destId="{98F78C23-5BA4-410A-8E9F-49126D5E5E76}" srcOrd="2" destOrd="0" presId="urn:microsoft.com/office/officeart/2005/8/layout/list1"/>
    <dgm:cxn modelId="{8220F5EC-85CF-4D20-8DE8-BF360D73DFF4}" type="presParOf" srcId="{60D38C49-8FCF-49AE-A2F6-4E24EEC70D96}" destId="{572B2981-435B-4AF0-8431-7D227F936C35}" srcOrd="3" destOrd="0" presId="urn:microsoft.com/office/officeart/2005/8/layout/list1"/>
    <dgm:cxn modelId="{2D1B6754-8866-4354-A442-C6DFDA9A44BC}" type="presParOf" srcId="{60D38C49-8FCF-49AE-A2F6-4E24EEC70D96}" destId="{717D38A7-07F0-46BD-918B-A39021623067}" srcOrd="4" destOrd="0" presId="urn:microsoft.com/office/officeart/2005/8/layout/list1"/>
    <dgm:cxn modelId="{71A72E2C-F9E7-42E0-A5D4-52B3ECDD0149}" type="presParOf" srcId="{717D38A7-07F0-46BD-918B-A39021623067}" destId="{7C8EA700-9306-4ECA-90B7-7622B2EB3D20}" srcOrd="0" destOrd="0" presId="urn:microsoft.com/office/officeart/2005/8/layout/list1"/>
    <dgm:cxn modelId="{B0F33A59-D841-4C25-B730-2848B60DA958}" type="presParOf" srcId="{717D38A7-07F0-46BD-918B-A39021623067}" destId="{CCD30EAD-300A-4606-BAAC-139063F2DFA8}" srcOrd="1" destOrd="0" presId="urn:microsoft.com/office/officeart/2005/8/layout/list1"/>
    <dgm:cxn modelId="{5DBC94D8-1037-48CC-9283-59CFD729BCA8}" type="presParOf" srcId="{60D38C49-8FCF-49AE-A2F6-4E24EEC70D96}" destId="{E3D2D282-0C13-4331-BF5A-8B6B13097C83}" srcOrd="5" destOrd="0" presId="urn:microsoft.com/office/officeart/2005/8/layout/list1"/>
    <dgm:cxn modelId="{6D1B333E-80CC-48AB-938B-E4220ADB09A2}" type="presParOf" srcId="{60D38C49-8FCF-49AE-A2F6-4E24EEC70D96}" destId="{3D081596-83DD-46DE-8D15-0B332DD62FDA}" srcOrd="6" destOrd="0" presId="urn:microsoft.com/office/officeart/2005/8/layout/list1"/>
    <dgm:cxn modelId="{5AD57371-2BEB-4C62-8042-7EBD683A9E61}" type="presParOf" srcId="{60D38C49-8FCF-49AE-A2F6-4E24EEC70D96}" destId="{BC9E2387-CBDA-4DA0-A273-05C7C1BFCEB3}" srcOrd="7" destOrd="0" presId="urn:microsoft.com/office/officeart/2005/8/layout/list1"/>
    <dgm:cxn modelId="{C083DABA-2B26-4909-98DF-AE20833D0442}" type="presParOf" srcId="{60D38C49-8FCF-49AE-A2F6-4E24EEC70D96}" destId="{A735D344-483A-4537-A441-C2CE6ED6C535}" srcOrd="8" destOrd="0" presId="urn:microsoft.com/office/officeart/2005/8/layout/list1"/>
    <dgm:cxn modelId="{399DC88A-74EB-4736-9BA4-E46244CC8F2C}" type="presParOf" srcId="{A735D344-483A-4537-A441-C2CE6ED6C535}" destId="{C0BF8B16-77DB-40ED-96AC-1DE8A7204978}" srcOrd="0" destOrd="0" presId="urn:microsoft.com/office/officeart/2005/8/layout/list1"/>
    <dgm:cxn modelId="{331DB604-E049-41BE-89C8-B2F1CD5001CB}" type="presParOf" srcId="{A735D344-483A-4537-A441-C2CE6ED6C535}" destId="{6938E25A-2C83-4825-84FA-086794A72D59}" srcOrd="1" destOrd="0" presId="urn:microsoft.com/office/officeart/2005/8/layout/list1"/>
    <dgm:cxn modelId="{F174D5CE-80B6-4EAF-86FA-F2C6191D19C5}" type="presParOf" srcId="{60D38C49-8FCF-49AE-A2F6-4E24EEC70D96}" destId="{3EB5CDD3-ED36-4119-8DBE-F92B8382FA1A}" srcOrd="9" destOrd="0" presId="urn:microsoft.com/office/officeart/2005/8/layout/list1"/>
    <dgm:cxn modelId="{6D8DEFD3-C32B-4066-BF6B-D11AD5DBB3CB}" type="presParOf" srcId="{60D38C49-8FCF-49AE-A2F6-4E24EEC70D96}" destId="{F48D8B57-AAD7-4B97-874B-7D8009CC7FBD}" srcOrd="10" destOrd="0" presId="urn:microsoft.com/office/officeart/2005/8/layout/list1"/>
    <dgm:cxn modelId="{60E668E7-5F54-42D6-98ED-46CF7410C1A4}" type="presParOf" srcId="{60D38C49-8FCF-49AE-A2F6-4E24EEC70D96}" destId="{01F48E20-F970-4B25-81D4-A55B8CD071F0}" srcOrd="11" destOrd="0" presId="urn:microsoft.com/office/officeart/2005/8/layout/list1"/>
    <dgm:cxn modelId="{13404595-F6EE-4CD0-97F6-E729E9C533F0}" type="presParOf" srcId="{60D38C49-8FCF-49AE-A2F6-4E24EEC70D96}" destId="{0F79B21A-3FEA-4854-8EBB-B89ED8115D0D}" srcOrd="12" destOrd="0" presId="urn:microsoft.com/office/officeart/2005/8/layout/list1"/>
    <dgm:cxn modelId="{6EFA66B9-0BE2-461E-9956-62B872613880}" type="presParOf" srcId="{0F79B21A-3FEA-4854-8EBB-B89ED8115D0D}" destId="{44649748-A73B-4242-995E-7C6721459D63}" srcOrd="0" destOrd="0" presId="urn:microsoft.com/office/officeart/2005/8/layout/list1"/>
    <dgm:cxn modelId="{1EAB1F2E-45D2-41C5-A1CD-9CABED8BA505}" type="presParOf" srcId="{0F79B21A-3FEA-4854-8EBB-B89ED8115D0D}" destId="{6E1D058B-238B-4360-9F5B-6F7BF5FDC35D}" srcOrd="1" destOrd="0" presId="urn:microsoft.com/office/officeart/2005/8/layout/list1"/>
    <dgm:cxn modelId="{CDD8A435-F18E-4B41-8B6A-F0F39C54253F}" type="presParOf" srcId="{60D38C49-8FCF-49AE-A2F6-4E24EEC70D96}" destId="{8B060B18-86DA-42D2-A715-1610D22AC28A}" srcOrd="13" destOrd="0" presId="urn:microsoft.com/office/officeart/2005/8/layout/list1"/>
    <dgm:cxn modelId="{FAEAFA1C-E7DE-47BC-A894-CEE91868B5D1}" type="presParOf" srcId="{60D38C49-8FCF-49AE-A2F6-4E24EEC70D96}" destId="{87BF18C1-89DC-4810-A19D-30C42F451D9A}"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BBC52-08BA-4903-B495-9D1532FE90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E20FF05-1161-4444-9797-174C2BD08E07}">
      <dgm:prSet phldrT="[Text]"/>
      <dgm:spPr/>
      <dgm:t>
        <a:bodyPr/>
        <a:lstStyle/>
        <a:p>
          <a:r>
            <a:rPr lang="en-US" dirty="0"/>
            <a:t>Eligibility</a:t>
          </a:r>
        </a:p>
      </dgm:t>
    </dgm:pt>
    <dgm:pt modelId="{87293E60-59BC-435C-BE47-D3CF53927C29}" type="parTrans" cxnId="{20303A81-F7C1-4FCD-A1A7-D9C32D062977}">
      <dgm:prSet/>
      <dgm:spPr/>
      <dgm:t>
        <a:bodyPr/>
        <a:lstStyle/>
        <a:p>
          <a:endParaRPr lang="en-US"/>
        </a:p>
      </dgm:t>
    </dgm:pt>
    <dgm:pt modelId="{45AE6557-20B1-4883-A553-0487D498B05B}" type="sibTrans" cxnId="{20303A81-F7C1-4FCD-A1A7-D9C32D062977}">
      <dgm:prSet/>
      <dgm:spPr/>
      <dgm:t>
        <a:bodyPr/>
        <a:lstStyle/>
        <a:p>
          <a:endParaRPr lang="en-US"/>
        </a:p>
      </dgm:t>
    </dgm:pt>
    <dgm:pt modelId="{8FF614C7-64D5-4976-8F46-EB1326FB399E}">
      <dgm:prSet/>
      <dgm:spPr/>
      <dgm:t>
        <a:bodyPr/>
        <a:lstStyle/>
        <a:p>
          <a:r>
            <a:rPr lang="en-US" dirty="0"/>
            <a:t>Benefits and services</a:t>
          </a:r>
        </a:p>
      </dgm:t>
    </dgm:pt>
    <dgm:pt modelId="{0A4FB0C2-5577-449F-91ED-F439C7F1C1BC}" type="parTrans" cxnId="{16A4B228-CDBD-4FD2-BBE9-D0DE9EA1456A}">
      <dgm:prSet/>
      <dgm:spPr/>
      <dgm:t>
        <a:bodyPr/>
        <a:lstStyle/>
        <a:p>
          <a:endParaRPr lang="en-US"/>
        </a:p>
      </dgm:t>
    </dgm:pt>
    <dgm:pt modelId="{EA80820B-6879-4C04-B49B-9CC579CE04CB}" type="sibTrans" cxnId="{16A4B228-CDBD-4FD2-BBE9-D0DE9EA1456A}">
      <dgm:prSet/>
      <dgm:spPr/>
      <dgm:t>
        <a:bodyPr/>
        <a:lstStyle/>
        <a:p>
          <a:endParaRPr lang="en-US"/>
        </a:p>
      </dgm:t>
    </dgm:pt>
    <dgm:pt modelId="{333E0F38-7676-4812-B400-CAF950B40B6A}">
      <dgm:prSet/>
      <dgm:spPr/>
      <dgm:t>
        <a:bodyPr/>
        <a:lstStyle/>
        <a:p>
          <a:r>
            <a:rPr lang="en-US" dirty="0"/>
            <a:t>Patient care</a:t>
          </a:r>
        </a:p>
      </dgm:t>
    </dgm:pt>
    <dgm:pt modelId="{7423F0AA-2485-4D05-BE70-F1BCE6BA06A3}" type="parTrans" cxnId="{232645A1-3E9F-43AE-9DFF-D8D52D83A200}">
      <dgm:prSet/>
      <dgm:spPr/>
      <dgm:t>
        <a:bodyPr/>
        <a:lstStyle/>
        <a:p>
          <a:endParaRPr lang="en-US"/>
        </a:p>
      </dgm:t>
    </dgm:pt>
    <dgm:pt modelId="{C7DEF6E7-99AB-434F-A59B-448B9F1A039F}" type="sibTrans" cxnId="{232645A1-3E9F-43AE-9DFF-D8D52D83A200}">
      <dgm:prSet/>
      <dgm:spPr/>
      <dgm:t>
        <a:bodyPr/>
        <a:lstStyle/>
        <a:p>
          <a:endParaRPr lang="en-US"/>
        </a:p>
      </dgm:t>
    </dgm:pt>
    <dgm:pt modelId="{0BDCD7BA-A17A-4987-8362-0265CC6969E4}">
      <dgm:prSet/>
      <dgm:spPr/>
      <dgm:t>
        <a:bodyPr/>
        <a:lstStyle/>
        <a:p>
          <a:r>
            <a:rPr lang="en-US" dirty="0"/>
            <a:t>Health information exchange (HIE)</a:t>
          </a:r>
        </a:p>
      </dgm:t>
    </dgm:pt>
    <dgm:pt modelId="{5973256F-D75A-4E25-8A57-4301548A01FF}" type="parTrans" cxnId="{FD878F9A-EC21-44B9-ADA4-2169C2CB2086}">
      <dgm:prSet/>
      <dgm:spPr/>
      <dgm:t>
        <a:bodyPr/>
        <a:lstStyle/>
        <a:p>
          <a:endParaRPr lang="en-US"/>
        </a:p>
      </dgm:t>
    </dgm:pt>
    <dgm:pt modelId="{16DACC79-7AED-4F04-A867-3DBEEEF3A31E}" type="sibTrans" cxnId="{FD878F9A-EC21-44B9-ADA4-2169C2CB2086}">
      <dgm:prSet/>
      <dgm:spPr/>
      <dgm:t>
        <a:bodyPr/>
        <a:lstStyle/>
        <a:p>
          <a:endParaRPr lang="en-US"/>
        </a:p>
      </dgm:t>
    </dgm:pt>
    <dgm:pt modelId="{C916D3F6-CA4A-4E18-9F09-278342671C0F}">
      <dgm:prSet/>
      <dgm:spPr/>
      <dgm:t>
        <a:bodyPr/>
        <a:lstStyle/>
        <a:p>
          <a:r>
            <a:rPr lang="en-US" dirty="0"/>
            <a:t>Electronic visit verification (EVV)</a:t>
          </a:r>
        </a:p>
      </dgm:t>
    </dgm:pt>
    <dgm:pt modelId="{3028C350-FAF1-4604-8F98-E1F74EDCB4FB}" type="parTrans" cxnId="{3E1DA05C-E9C7-431E-9F21-A9885F8313C9}">
      <dgm:prSet/>
      <dgm:spPr/>
      <dgm:t>
        <a:bodyPr/>
        <a:lstStyle/>
        <a:p>
          <a:endParaRPr lang="en-US"/>
        </a:p>
      </dgm:t>
    </dgm:pt>
    <dgm:pt modelId="{4FFB41FB-152A-4CF4-901F-BE761211CF7B}" type="sibTrans" cxnId="{3E1DA05C-E9C7-431E-9F21-A9885F8313C9}">
      <dgm:prSet/>
      <dgm:spPr/>
      <dgm:t>
        <a:bodyPr/>
        <a:lstStyle/>
        <a:p>
          <a:endParaRPr lang="en-US"/>
        </a:p>
      </dgm:t>
    </dgm:pt>
    <dgm:pt modelId="{39A2621E-84EA-4769-90B7-793D8A73A616}" type="pres">
      <dgm:prSet presAssocID="{CD4BBC52-08BA-4903-B495-9D1532FE90B0}" presName="linear" presStyleCnt="0">
        <dgm:presLayoutVars>
          <dgm:dir/>
          <dgm:animLvl val="lvl"/>
          <dgm:resizeHandles val="exact"/>
        </dgm:presLayoutVars>
      </dgm:prSet>
      <dgm:spPr/>
      <dgm:t>
        <a:bodyPr/>
        <a:lstStyle/>
        <a:p>
          <a:endParaRPr lang="en-US"/>
        </a:p>
      </dgm:t>
    </dgm:pt>
    <dgm:pt modelId="{281AA7FB-D4A8-4558-9D7E-4454459ED5D7}" type="pres">
      <dgm:prSet presAssocID="{2E20FF05-1161-4444-9797-174C2BD08E07}" presName="parentLin" presStyleCnt="0"/>
      <dgm:spPr/>
    </dgm:pt>
    <dgm:pt modelId="{1E07690F-9340-470B-B097-0E624FAD8CA1}" type="pres">
      <dgm:prSet presAssocID="{2E20FF05-1161-4444-9797-174C2BD08E07}" presName="parentLeftMargin" presStyleLbl="node1" presStyleIdx="0" presStyleCnt="5"/>
      <dgm:spPr/>
      <dgm:t>
        <a:bodyPr/>
        <a:lstStyle/>
        <a:p>
          <a:endParaRPr lang="en-US"/>
        </a:p>
      </dgm:t>
    </dgm:pt>
    <dgm:pt modelId="{CC6C14D7-F67B-4F21-BE82-4A3E26C48CC5}" type="pres">
      <dgm:prSet presAssocID="{2E20FF05-1161-4444-9797-174C2BD08E07}" presName="parentText" presStyleLbl="node1" presStyleIdx="0" presStyleCnt="5">
        <dgm:presLayoutVars>
          <dgm:chMax val="0"/>
          <dgm:bulletEnabled val="1"/>
        </dgm:presLayoutVars>
      </dgm:prSet>
      <dgm:spPr/>
      <dgm:t>
        <a:bodyPr/>
        <a:lstStyle/>
        <a:p>
          <a:endParaRPr lang="en-US"/>
        </a:p>
      </dgm:t>
    </dgm:pt>
    <dgm:pt modelId="{6AC52A6B-04D6-486C-A638-4A6806191DA6}" type="pres">
      <dgm:prSet presAssocID="{2E20FF05-1161-4444-9797-174C2BD08E07}" presName="negativeSpace" presStyleCnt="0"/>
      <dgm:spPr/>
    </dgm:pt>
    <dgm:pt modelId="{281A299B-510D-4299-9D1F-22042CE44641}" type="pres">
      <dgm:prSet presAssocID="{2E20FF05-1161-4444-9797-174C2BD08E07}" presName="childText" presStyleLbl="conFgAcc1" presStyleIdx="0" presStyleCnt="5">
        <dgm:presLayoutVars>
          <dgm:bulletEnabled val="1"/>
        </dgm:presLayoutVars>
      </dgm:prSet>
      <dgm:spPr/>
    </dgm:pt>
    <dgm:pt modelId="{BB74C113-F0D2-4B98-84F4-4F4503793652}" type="pres">
      <dgm:prSet presAssocID="{45AE6557-20B1-4883-A553-0487D498B05B}" presName="spaceBetweenRectangles" presStyleCnt="0"/>
      <dgm:spPr/>
    </dgm:pt>
    <dgm:pt modelId="{E2C7D128-225A-4BAD-9571-6023E0FAFC84}" type="pres">
      <dgm:prSet presAssocID="{8FF614C7-64D5-4976-8F46-EB1326FB399E}" presName="parentLin" presStyleCnt="0"/>
      <dgm:spPr/>
    </dgm:pt>
    <dgm:pt modelId="{E32CF818-46DE-45FB-B52E-71DBB2BF3EFF}" type="pres">
      <dgm:prSet presAssocID="{8FF614C7-64D5-4976-8F46-EB1326FB399E}" presName="parentLeftMargin" presStyleLbl="node1" presStyleIdx="0" presStyleCnt="5"/>
      <dgm:spPr/>
      <dgm:t>
        <a:bodyPr/>
        <a:lstStyle/>
        <a:p>
          <a:endParaRPr lang="en-US"/>
        </a:p>
      </dgm:t>
    </dgm:pt>
    <dgm:pt modelId="{6CBB55D2-3635-477C-A485-C853FC6731F9}" type="pres">
      <dgm:prSet presAssocID="{8FF614C7-64D5-4976-8F46-EB1326FB399E}" presName="parentText" presStyleLbl="node1" presStyleIdx="1" presStyleCnt="5">
        <dgm:presLayoutVars>
          <dgm:chMax val="0"/>
          <dgm:bulletEnabled val="1"/>
        </dgm:presLayoutVars>
      </dgm:prSet>
      <dgm:spPr/>
      <dgm:t>
        <a:bodyPr/>
        <a:lstStyle/>
        <a:p>
          <a:endParaRPr lang="en-US"/>
        </a:p>
      </dgm:t>
    </dgm:pt>
    <dgm:pt modelId="{5840F0C0-9EF4-416F-8FAA-5D1B0E5636D6}" type="pres">
      <dgm:prSet presAssocID="{8FF614C7-64D5-4976-8F46-EB1326FB399E}" presName="negativeSpace" presStyleCnt="0"/>
      <dgm:spPr/>
    </dgm:pt>
    <dgm:pt modelId="{B3246B5E-B170-4DA5-9C9B-C5FC28A39752}" type="pres">
      <dgm:prSet presAssocID="{8FF614C7-64D5-4976-8F46-EB1326FB399E}" presName="childText" presStyleLbl="conFgAcc1" presStyleIdx="1" presStyleCnt="5">
        <dgm:presLayoutVars>
          <dgm:bulletEnabled val="1"/>
        </dgm:presLayoutVars>
      </dgm:prSet>
      <dgm:spPr/>
    </dgm:pt>
    <dgm:pt modelId="{D2EB820F-ED67-4994-981F-A302C83938CC}" type="pres">
      <dgm:prSet presAssocID="{EA80820B-6879-4C04-B49B-9CC579CE04CB}" presName="spaceBetweenRectangles" presStyleCnt="0"/>
      <dgm:spPr/>
    </dgm:pt>
    <dgm:pt modelId="{4A505A5D-A5E6-49FD-A6A3-EE0FE63174FA}" type="pres">
      <dgm:prSet presAssocID="{333E0F38-7676-4812-B400-CAF950B40B6A}" presName="parentLin" presStyleCnt="0"/>
      <dgm:spPr/>
    </dgm:pt>
    <dgm:pt modelId="{72336231-BC32-4F1E-862C-B2853213A00C}" type="pres">
      <dgm:prSet presAssocID="{333E0F38-7676-4812-B400-CAF950B40B6A}" presName="parentLeftMargin" presStyleLbl="node1" presStyleIdx="1" presStyleCnt="5"/>
      <dgm:spPr/>
      <dgm:t>
        <a:bodyPr/>
        <a:lstStyle/>
        <a:p>
          <a:endParaRPr lang="en-US"/>
        </a:p>
      </dgm:t>
    </dgm:pt>
    <dgm:pt modelId="{48235D81-1DB4-4727-A25F-5337CE53138F}" type="pres">
      <dgm:prSet presAssocID="{333E0F38-7676-4812-B400-CAF950B40B6A}" presName="parentText" presStyleLbl="node1" presStyleIdx="2" presStyleCnt="5">
        <dgm:presLayoutVars>
          <dgm:chMax val="0"/>
          <dgm:bulletEnabled val="1"/>
        </dgm:presLayoutVars>
      </dgm:prSet>
      <dgm:spPr/>
      <dgm:t>
        <a:bodyPr/>
        <a:lstStyle/>
        <a:p>
          <a:endParaRPr lang="en-US"/>
        </a:p>
      </dgm:t>
    </dgm:pt>
    <dgm:pt modelId="{3DC42691-52F4-448C-8973-2AD838E6F72A}" type="pres">
      <dgm:prSet presAssocID="{333E0F38-7676-4812-B400-CAF950B40B6A}" presName="negativeSpace" presStyleCnt="0"/>
      <dgm:spPr/>
    </dgm:pt>
    <dgm:pt modelId="{4B3279A9-1EAA-407F-ABA1-749C8AA61736}" type="pres">
      <dgm:prSet presAssocID="{333E0F38-7676-4812-B400-CAF950B40B6A}" presName="childText" presStyleLbl="conFgAcc1" presStyleIdx="2" presStyleCnt="5">
        <dgm:presLayoutVars>
          <dgm:bulletEnabled val="1"/>
        </dgm:presLayoutVars>
      </dgm:prSet>
      <dgm:spPr/>
    </dgm:pt>
    <dgm:pt modelId="{7A5352F5-20E4-4746-8E61-7BD6681A4197}" type="pres">
      <dgm:prSet presAssocID="{C7DEF6E7-99AB-434F-A59B-448B9F1A039F}" presName="spaceBetweenRectangles" presStyleCnt="0"/>
      <dgm:spPr/>
    </dgm:pt>
    <dgm:pt modelId="{D77AC7B1-4EAE-46F2-9A7F-C77C247B0E15}" type="pres">
      <dgm:prSet presAssocID="{0BDCD7BA-A17A-4987-8362-0265CC6969E4}" presName="parentLin" presStyleCnt="0"/>
      <dgm:spPr/>
    </dgm:pt>
    <dgm:pt modelId="{C0830642-3A59-4132-BFEF-5D0A574AA7B4}" type="pres">
      <dgm:prSet presAssocID="{0BDCD7BA-A17A-4987-8362-0265CC6969E4}" presName="parentLeftMargin" presStyleLbl="node1" presStyleIdx="2" presStyleCnt="5"/>
      <dgm:spPr/>
      <dgm:t>
        <a:bodyPr/>
        <a:lstStyle/>
        <a:p>
          <a:endParaRPr lang="en-US"/>
        </a:p>
      </dgm:t>
    </dgm:pt>
    <dgm:pt modelId="{0C77542A-3570-488E-8901-F262D8B4A233}" type="pres">
      <dgm:prSet presAssocID="{0BDCD7BA-A17A-4987-8362-0265CC6969E4}" presName="parentText" presStyleLbl="node1" presStyleIdx="3" presStyleCnt="5">
        <dgm:presLayoutVars>
          <dgm:chMax val="0"/>
          <dgm:bulletEnabled val="1"/>
        </dgm:presLayoutVars>
      </dgm:prSet>
      <dgm:spPr/>
      <dgm:t>
        <a:bodyPr/>
        <a:lstStyle/>
        <a:p>
          <a:endParaRPr lang="en-US"/>
        </a:p>
      </dgm:t>
    </dgm:pt>
    <dgm:pt modelId="{FABE7636-FC9D-4A63-9972-71FF72D84979}" type="pres">
      <dgm:prSet presAssocID="{0BDCD7BA-A17A-4987-8362-0265CC6969E4}" presName="negativeSpace" presStyleCnt="0"/>
      <dgm:spPr/>
    </dgm:pt>
    <dgm:pt modelId="{F996220A-A56B-4DAC-96DA-7177DCA37A5F}" type="pres">
      <dgm:prSet presAssocID="{0BDCD7BA-A17A-4987-8362-0265CC6969E4}" presName="childText" presStyleLbl="conFgAcc1" presStyleIdx="3" presStyleCnt="5">
        <dgm:presLayoutVars>
          <dgm:bulletEnabled val="1"/>
        </dgm:presLayoutVars>
      </dgm:prSet>
      <dgm:spPr/>
    </dgm:pt>
    <dgm:pt modelId="{AC1262E4-327A-4CAA-951D-5888CF8DCEDB}" type="pres">
      <dgm:prSet presAssocID="{16DACC79-7AED-4F04-A867-3DBEEEF3A31E}" presName="spaceBetweenRectangles" presStyleCnt="0"/>
      <dgm:spPr/>
    </dgm:pt>
    <dgm:pt modelId="{14CEDE94-710E-4904-B544-FACC48942AC5}" type="pres">
      <dgm:prSet presAssocID="{C916D3F6-CA4A-4E18-9F09-278342671C0F}" presName="parentLin" presStyleCnt="0"/>
      <dgm:spPr/>
    </dgm:pt>
    <dgm:pt modelId="{0D7D5026-1321-4A77-AB0C-CCB7621E4783}" type="pres">
      <dgm:prSet presAssocID="{C916D3F6-CA4A-4E18-9F09-278342671C0F}" presName="parentLeftMargin" presStyleLbl="node1" presStyleIdx="3" presStyleCnt="5"/>
      <dgm:spPr/>
      <dgm:t>
        <a:bodyPr/>
        <a:lstStyle/>
        <a:p>
          <a:endParaRPr lang="en-US"/>
        </a:p>
      </dgm:t>
    </dgm:pt>
    <dgm:pt modelId="{567C78CA-FAD4-4130-9A75-2BBD6862534B}" type="pres">
      <dgm:prSet presAssocID="{C916D3F6-CA4A-4E18-9F09-278342671C0F}" presName="parentText" presStyleLbl="node1" presStyleIdx="4" presStyleCnt="5">
        <dgm:presLayoutVars>
          <dgm:chMax val="0"/>
          <dgm:bulletEnabled val="1"/>
        </dgm:presLayoutVars>
      </dgm:prSet>
      <dgm:spPr/>
      <dgm:t>
        <a:bodyPr/>
        <a:lstStyle/>
        <a:p>
          <a:endParaRPr lang="en-US"/>
        </a:p>
      </dgm:t>
    </dgm:pt>
    <dgm:pt modelId="{E97565CF-F1B2-4305-875D-07D7BC526997}" type="pres">
      <dgm:prSet presAssocID="{C916D3F6-CA4A-4E18-9F09-278342671C0F}" presName="negativeSpace" presStyleCnt="0"/>
      <dgm:spPr/>
    </dgm:pt>
    <dgm:pt modelId="{5ABD2131-035A-4C57-8E9D-9C75234AC7B7}" type="pres">
      <dgm:prSet presAssocID="{C916D3F6-CA4A-4E18-9F09-278342671C0F}" presName="childText" presStyleLbl="conFgAcc1" presStyleIdx="4" presStyleCnt="5">
        <dgm:presLayoutVars>
          <dgm:bulletEnabled val="1"/>
        </dgm:presLayoutVars>
      </dgm:prSet>
      <dgm:spPr/>
    </dgm:pt>
  </dgm:ptLst>
  <dgm:cxnLst>
    <dgm:cxn modelId="{3E1DA05C-E9C7-431E-9F21-A9885F8313C9}" srcId="{CD4BBC52-08BA-4903-B495-9D1532FE90B0}" destId="{C916D3F6-CA4A-4E18-9F09-278342671C0F}" srcOrd="4" destOrd="0" parTransId="{3028C350-FAF1-4604-8F98-E1F74EDCB4FB}" sibTransId="{4FFB41FB-152A-4CF4-901F-BE761211CF7B}"/>
    <dgm:cxn modelId="{20303A81-F7C1-4FCD-A1A7-D9C32D062977}" srcId="{CD4BBC52-08BA-4903-B495-9D1532FE90B0}" destId="{2E20FF05-1161-4444-9797-174C2BD08E07}" srcOrd="0" destOrd="0" parTransId="{87293E60-59BC-435C-BE47-D3CF53927C29}" sibTransId="{45AE6557-20B1-4883-A553-0487D498B05B}"/>
    <dgm:cxn modelId="{E76CD777-C53D-4021-B9D4-805667C50A96}" type="presOf" srcId="{C916D3F6-CA4A-4E18-9F09-278342671C0F}" destId="{0D7D5026-1321-4A77-AB0C-CCB7621E4783}" srcOrd="0" destOrd="0" presId="urn:microsoft.com/office/officeart/2005/8/layout/list1"/>
    <dgm:cxn modelId="{FD878F9A-EC21-44B9-ADA4-2169C2CB2086}" srcId="{CD4BBC52-08BA-4903-B495-9D1532FE90B0}" destId="{0BDCD7BA-A17A-4987-8362-0265CC6969E4}" srcOrd="3" destOrd="0" parTransId="{5973256F-D75A-4E25-8A57-4301548A01FF}" sibTransId="{16DACC79-7AED-4F04-A867-3DBEEEF3A31E}"/>
    <dgm:cxn modelId="{76C55782-5ED2-422B-9B25-B461ED876241}" type="presOf" srcId="{C916D3F6-CA4A-4E18-9F09-278342671C0F}" destId="{567C78CA-FAD4-4130-9A75-2BBD6862534B}" srcOrd="1" destOrd="0" presId="urn:microsoft.com/office/officeart/2005/8/layout/list1"/>
    <dgm:cxn modelId="{232645A1-3E9F-43AE-9DFF-D8D52D83A200}" srcId="{CD4BBC52-08BA-4903-B495-9D1532FE90B0}" destId="{333E0F38-7676-4812-B400-CAF950B40B6A}" srcOrd="2" destOrd="0" parTransId="{7423F0AA-2485-4D05-BE70-F1BCE6BA06A3}" sibTransId="{C7DEF6E7-99AB-434F-A59B-448B9F1A039F}"/>
    <dgm:cxn modelId="{16A4B228-CDBD-4FD2-BBE9-D0DE9EA1456A}" srcId="{CD4BBC52-08BA-4903-B495-9D1532FE90B0}" destId="{8FF614C7-64D5-4976-8F46-EB1326FB399E}" srcOrd="1" destOrd="0" parTransId="{0A4FB0C2-5577-449F-91ED-F439C7F1C1BC}" sibTransId="{EA80820B-6879-4C04-B49B-9CC579CE04CB}"/>
    <dgm:cxn modelId="{D9033537-6086-45D5-8DC2-931DC5B79646}" type="presOf" srcId="{8FF614C7-64D5-4976-8F46-EB1326FB399E}" destId="{6CBB55D2-3635-477C-A485-C853FC6731F9}" srcOrd="1" destOrd="0" presId="urn:microsoft.com/office/officeart/2005/8/layout/list1"/>
    <dgm:cxn modelId="{AE6B387E-5802-4D07-A7BA-63DB35197361}" type="presOf" srcId="{0BDCD7BA-A17A-4987-8362-0265CC6969E4}" destId="{C0830642-3A59-4132-BFEF-5D0A574AA7B4}" srcOrd="0" destOrd="0" presId="urn:microsoft.com/office/officeart/2005/8/layout/list1"/>
    <dgm:cxn modelId="{F4AD0CF6-F145-408D-9083-27B25D1AF69F}" type="presOf" srcId="{2E20FF05-1161-4444-9797-174C2BD08E07}" destId="{CC6C14D7-F67B-4F21-BE82-4A3E26C48CC5}" srcOrd="1" destOrd="0" presId="urn:microsoft.com/office/officeart/2005/8/layout/list1"/>
    <dgm:cxn modelId="{9D1C833C-4871-4BDD-8BDC-3E5D0312D8E8}" type="presOf" srcId="{2E20FF05-1161-4444-9797-174C2BD08E07}" destId="{1E07690F-9340-470B-B097-0E624FAD8CA1}" srcOrd="0" destOrd="0" presId="urn:microsoft.com/office/officeart/2005/8/layout/list1"/>
    <dgm:cxn modelId="{0330BE94-1A48-462C-817E-74EE9255BCBF}" type="presOf" srcId="{333E0F38-7676-4812-B400-CAF950B40B6A}" destId="{48235D81-1DB4-4727-A25F-5337CE53138F}" srcOrd="1" destOrd="0" presId="urn:microsoft.com/office/officeart/2005/8/layout/list1"/>
    <dgm:cxn modelId="{9C8250EB-A2AD-4FD2-BEF7-77223B0DBBA0}" type="presOf" srcId="{0BDCD7BA-A17A-4987-8362-0265CC6969E4}" destId="{0C77542A-3570-488E-8901-F262D8B4A233}" srcOrd="1" destOrd="0" presId="urn:microsoft.com/office/officeart/2005/8/layout/list1"/>
    <dgm:cxn modelId="{E291C2BA-C41D-4E1E-98DE-B4D67E9430F4}" type="presOf" srcId="{333E0F38-7676-4812-B400-CAF950B40B6A}" destId="{72336231-BC32-4F1E-862C-B2853213A00C}" srcOrd="0" destOrd="0" presId="urn:microsoft.com/office/officeart/2005/8/layout/list1"/>
    <dgm:cxn modelId="{2282B6F0-171D-4CC9-9E8F-E31A43FB2387}" type="presOf" srcId="{8FF614C7-64D5-4976-8F46-EB1326FB399E}" destId="{E32CF818-46DE-45FB-B52E-71DBB2BF3EFF}" srcOrd="0" destOrd="0" presId="urn:microsoft.com/office/officeart/2005/8/layout/list1"/>
    <dgm:cxn modelId="{B8519001-561A-4BE9-95DF-4E7A08A48315}" type="presOf" srcId="{CD4BBC52-08BA-4903-B495-9D1532FE90B0}" destId="{39A2621E-84EA-4769-90B7-793D8A73A616}" srcOrd="0" destOrd="0" presId="urn:microsoft.com/office/officeart/2005/8/layout/list1"/>
    <dgm:cxn modelId="{D1B1CE18-42DE-413D-8FD6-8110D7857834}" type="presParOf" srcId="{39A2621E-84EA-4769-90B7-793D8A73A616}" destId="{281AA7FB-D4A8-4558-9D7E-4454459ED5D7}" srcOrd="0" destOrd="0" presId="urn:microsoft.com/office/officeart/2005/8/layout/list1"/>
    <dgm:cxn modelId="{7EB55124-0D59-4E26-A5D1-2E2C5C3384B3}" type="presParOf" srcId="{281AA7FB-D4A8-4558-9D7E-4454459ED5D7}" destId="{1E07690F-9340-470B-B097-0E624FAD8CA1}" srcOrd="0" destOrd="0" presId="urn:microsoft.com/office/officeart/2005/8/layout/list1"/>
    <dgm:cxn modelId="{5347292D-0F7E-4964-99E7-65E801E58C1A}" type="presParOf" srcId="{281AA7FB-D4A8-4558-9D7E-4454459ED5D7}" destId="{CC6C14D7-F67B-4F21-BE82-4A3E26C48CC5}" srcOrd="1" destOrd="0" presId="urn:microsoft.com/office/officeart/2005/8/layout/list1"/>
    <dgm:cxn modelId="{24C6E2B1-B3EC-443C-92D2-36507F3BBF2D}" type="presParOf" srcId="{39A2621E-84EA-4769-90B7-793D8A73A616}" destId="{6AC52A6B-04D6-486C-A638-4A6806191DA6}" srcOrd="1" destOrd="0" presId="urn:microsoft.com/office/officeart/2005/8/layout/list1"/>
    <dgm:cxn modelId="{1A6FE5B4-80ED-4A6B-A882-4E972BCCBF8D}" type="presParOf" srcId="{39A2621E-84EA-4769-90B7-793D8A73A616}" destId="{281A299B-510D-4299-9D1F-22042CE44641}" srcOrd="2" destOrd="0" presId="urn:microsoft.com/office/officeart/2005/8/layout/list1"/>
    <dgm:cxn modelId="{DD104273-5F2D-4E59-B0DE-CA5D499C9B24}" type="presParOf" srcId="{39A2621E-84EA-4769-90B7-793D8A73A616}" destId="{BB74C113-F0D2-4B98-84F4-4F4503793652}" srcOrd="3" destOrd="0" presId="urn:microsoft.com/office/officeart/2005/8/layout/list1"/>
    <dgm:cxn modelId="{FB894615-00A6-4E59-880A-63BD6C036B68}" type="presParOf" srcId="{39A2621E-84EA-4769-90B7-793D8A73A616}" destId="{E2C7D128-225A-4BAD-9571-6023E0FAFC84}" srcOrd="4" destOrd="0" presId="urn:microsoft.com/office/officeart/2005/8/layout/list1"/>
    <dgm:cxn modelId="{258B4161-5122-472C-9E29-4E0C545648E8}" type="presParOf" srcId="{E2C7D128-225A-4BAD-9571-6023E0FAFC84}" destId="{E32CF818-46DE-45FB-B52E-71DBB2BF3EFF}" srcOrd="0" destOrd="0" presId="urn:microsoft.com/office/officeart/2005/8/layout/list1"/>
    <dgm:cxn modelId="{C15CB4FF-F3E5-4627-AC20-293DDE25BCC0}" type="presParOf" srcId="{E2C7D128-225A-4BAD-9571-6023E0FAFC84}" destId="{6CBB55D2-3635-477C-A485-C853FC6731F9}" srcOrd="1" destOrd="0" presId="urn:microsoft.com/office/officeart/2005/8/layout/list1"/>
    <dgm:cxn modelId="{6C48669D-6BD4-4B98-A746-58DC68CA8DE1}" type="presParOf" srcId="{39A2621E-84EA-4769-90B7-793D8A73A616}" destId="{5840F0C0-9EF4-416F-8FAA-5D1B0E5636D6}" srcOrd="5" destOrd="0" presId="urn:microsoft.com/office/officeart/2005/8/layout/list1"/>
    <dgm:cxn modelId="{6D5588E1-3ECA-4DA2-A783-E5D930883EDD}" type="presParOf" srcId="{39A2621E-84EA-4769-90B7-793D8A73A616}" destId="{B3246B5E-B170-4DA5-9C9B-C5FC28A39752}" srcOrd="6" destOrd="0" presId="urn:microsoft.com/office/officeart/2005/8/layout/list1"/>
    <dgm:cxn modelId="{CA67B0F5-5D02-4917-97E4-EA1015191CE2}" type="presParOf" srcId="{39A2621E-84EA-4769-90B7-793D8A73A616}" destId="{D2EB820F-ED67-4994-981F-A302C83938CC}" srcOrd="7" destOrd="0" presId="urn:microsoft.com/office/officeart/2005/8/layout/list1"/>
    <dgm:cxn modelId="{5C1D1E61-A860-41F3-93B0-2A095C818F33}" type="presParOf" srcId="{39A2621E-84EA-4769-90B7-793D8A73A616}" destId="{4A505A5D-A5E6-49FD-A6A3-EE0FE63174FA}" srcOrd="8" destOrd="0" presId="urn:microsoft.com/office/officeart/2005/8/layout/list1"/>
    <dgm:cxn modelId="{5297A348-D385-49A9-9B55-7ADB45B683AF}" type="presParOf" srcId="{4A505A5D-A5E6-49FD-A6A3-EE0FE63174FA}" destId="{72336231-BC32-4F1E-862C-B2853213A00C}" srcOrd="0" destOrd="0" presId="urn:microsoft.com/office/officeart/2005/8/layout/list1"/>
    <dgm:cxn modelId="{E4126F5F-FF79-4BDD-9DAF-74EDDC332A3F}" type="presParOf" srcId="{4A505A5D-A5E6-49FD-A6A3-EE0FE63174FA}" destId="{48235D81-1DB4-4727-A25F-5337CE53138F}" srcOrd="1" destOrd="0" presId="urn:microsoft.com/office/officeart/2005/8/layout/list1"/>
    <dgm:cxn modelId="{9C1D44B2-6621-4427-8DCF-972C4E3EB4CC}" type="presParOf" srcId="{39A2621E-84EA-4769-90B7-793D8A73A616}" destId="{3DC42691-52F4-448C-8973-2AD838E6F72A}" srcOrd="9" destOrd="0" presId="urn:microsoft.com/office/officeart/2005/8/layout/list1"/>
    <dgm:cxn modelId="{58DB53C4-D85C-44A9-919F-29124D0EA981}" type="presParOf" srcId="{39A2621E-84EA-4769-90B7-793D8A73A616}" destId="{4B3279A9-1EAA-407F-ABA1-749C8AA61736}" srcOrd="10" destOrd="0" presId="urn:microsoft.com/office/officeart/2005/8/layout/list1"/>
    <dgm:cxn modelId="{63327AAC-2BC3-47D5-8A27-09AAEE1776C9}" type="presParOf" srcId="{39A2621E-84EA-4769-90B7-793D8A73A616}" destId="{7A5352F5-20E4-4746-8E61-7BD6681A4197}" srcOrd="11" destOrd="0" presId="urn:microsoft.com/office/officeart/2005/8/layout/list1"/>
    <dgm:cxn modelId="{5847B939-7D46-4D72-9E3D-E3297C3CD207}" type="presParOf" srcId="{39A2621E-84EA-4769-90B7-793D8A73A616}" destId="{D77AC7B1-4EAE-46F2-9A7F-C77C247B0E15}" srcOrd="12" destOrd="0" presId="urn:microsoft.com/office/officeart/2005/8/layout/list1"/>
    <dgm:cxn modelId="{560247C6-F8A5-486B-A227-24A01838B413}" type="presParOf" srcId="{D77AC7B1-4EAE-46F2-9A7F-C77C247B0E15}" destId="{C0830642-3A59-4132-BFEF-5D0A574AA7B4}" srcOrd="0" destOrd="0" presId="urn:microsoft.com/office/officeart/2005/8/layout/list1"/>
    <dgm:cxn modelId="{C60E540E-E0F5-465C-8E5F-9CE0B079910C}" type="presParOf" srcId="{D77AC7B1-4EAE-46F2-9A7F-C77C247B0E15}" destId="{0C77542A-3570-488E-8901-F262D8B4A233}" srcOrd="1" destOrd="0" presId="urn:microsoft.com/office/officeart/2005/8/layout/list1"/>
    <dgm:cxn modelId="{74F77DBF-6370-45E7-9320-AA1CBA74B1D3}" type="presParOf" srcId="{39A2621E-84EA-4769-90B7-793D8A73A616}" destId="{FABE7636-FC9D-4A63-9972-71FF72D84979}" srcOrd="13" destOrd="0" presId="urn:microsoft.com/office/officeart/2005/8/layout/list1"/>
    <dgm:cxn modelId="{90D94FAC-4F8F-4386-B797-3D568DEDD42B}" type="presParOf" srcId="{39A2621E-84EA-4769-90B7-793D8A73A616}" destId="{F996220A-A56B-4DAC-96DA-7177DCA37A5F}" srcOrd="14" destOrd="0" presId="urn:microsoft.com/office/officeart/2005/8/layout/list1"/>
    <dgm:cxn modelId="{AF387C6E-D567-4242-8E7F-85F2F0CA240F}" type="presParOf" srcId="{39A2621E-84EA-4769-90B7-793D8A73A616}" destId="{AC1262E4-327A-4CAA-951D-5888CF8DCEDB}" srcOrd="15" destOrd="0" presId="urn:microsoft.com/office/officeart/2005/8/layout/list1"/>
    <dgm:cxn modelId="{42C2E753-AD36-4434-921B-EEA82ADBA171}" type="presParOf" srcId="{39A2621E-84EA-4769-90B7-793D8A73A616}" destId="{14CEDE94-710E-4904-B544-FACC48942AC5}" srcOrd="16" destOrd="0" presId="urn:microsoft.com/office/officeart/2005/8/layout/list1"/>
    <dgm:cxn modelId="{634CCF3B-57A4-4F94-86B9-9D8A2D16437F}" type="presParOf" srcId="{14CEDE94-710E-4904-B544-FACC48942AC5}" destId="{0D7D5026-1321-4A77-AB0C-CCB7621E4783}" srcOrd="0" destOrd="0" presId="urn:microsoft.com/office/officeart/2005/8/layout/list1"/>
    <dgm:cxn modelId="{466E66CC-5E91-439B-B634-BBD46313CD58}" type="presParOf" srcId="{14CEDE94-710E-4904-B544-FACC48942AC5}" destId="{567C78CA-FAD4-4130-9A75-2BBD6862534B}" srcOrd="1" destOrd="0" presId="urn:microsoft.com/office/officeart/2005/8/layout/list1"/>
    <dgm:cxn modelId="{9E3FA17E-0E35-48EB-8832-2349580A1E74}" type="presParOf" srcId="{39A2621E-84EA-4769-90B7-793D8A73A616}" destId="{E97565CF-F1B2-4305-875D-07D7BC526997}" srcOrd="17" destOrd="0" presId="urn:microsoft.com/office/officeart/2005/8/layout/list1"/>
    <dgm:cxn modelId="{EF0AC23F-CFC1-46B0-9800-09DA6C43668D}" type="presParOf" srcId="{39A2621E-84EA-4769-90B7-793D8A73A616}" destId="{5ABD2131-035A-4C57-8E9D-9C75234AC7B7}"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4EC536-81C2-4A62-A935-A01C0488A7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F3E0953-B545-4D8C-8CD5-9FCEFAE2F1DD}">
      <dgm:prSet phldrT="[Text]"/>
      <dgm:spPr/>
      <dgm:t>
        <a:bodyPr/>
        <a:lstStyle/>
        <a:p>
          <a:r>
            <a:rPr lang="en-US" dirty="0"/>
            <a:t>Member ID cards</a:t>
          </a:r>
        </a:p>
      </dgm:t>
    </dgm:pt>
    <dgm:pt modelId="{5DF6ECB0-99BB-4A1F-9ACA-B10FB0974024}" type="parTrans" cxnId="{0EBDB887-E5C9-4CAF-86E8-7796851CCEB1}">
      <dgm:prSet/>
      <dgm:spPr/>
      <dgm:t>
        <a:bodyPr/>
        <a:lstStyle/>
        <a:p>
          <a:endParaRPr lang="en-US"/>
        </a:p>
      </dgm:t>
    </dgm:pt>
    <dgm:pt modelId="{A2320341-14A1-44B0-A367-6C5D97388917}" type="sibTrans" cxnId="{0EBDB887-E5C9-4CAF-86E8-7796851CCEB1}">
      <dgm:prSet/>
      <dgm:spPr/>
      <dgm:t>
        <a:bodyPr/>
        <a:lstStyle/>
        <a:p>
          <a:endParaRPr lang="en-US"/>
        </a:p>
      </dgm:t>
    </dgm:pt>
    <dgm:pt modelId="{F484AC02-B54A-49D9-9DEE-F0D83CD9F3B8}">
      <dgm:prSet/>
      <dgm:spPr/>
      <dgm:t>
        <a:bodyPr/>
        <a:lstStyle/>
        <a:p>
          <a:r>
            <a:rPr lang="en-US" dirty="0"/>
            <a:t>Determining eligibility</a:t>
          </a:r>
        </a:p>
      </dgm:t>
    </dgm:pt>
    <dgm:pt modelId="{7D49600F-2B4E-4133-96AC-15E52064F8FB}" type="parTrans" cxnId="{1CDC9034-A0C8-46EC-8DFD-275F10498D37}">
      <dgm:prSet/>
      <dgm:spPr/>
      <dgm:t>
        <a:bodyPr/>
        <a:lstStyle/>
        <a:p>
          <a:endParaRPr lang="en-US"/>
        </a:p>
      </dgm:t>
    </dgm:pt>
    <dgm:pt modelId="{4CDD8058-2266-4E35-89A4-FDA19680FFE9}" type="sibTrans" cxnId="{1CDC9034-A0C8-46EC-8DFD-275F10498D37}">
      <dgm:prSet/>
      <dgm:spPr/>
      <dgm:t>
        <a:bodyPr/>
        <a:lstStyle/>
        <a:p>
          <a:endParaRPr lang="en-US"/>
        </a:p>
      </dgm:t>
    </dgm:pt>
    <dgm:pt modelId="{62384779-35E2-419A-9FE0-AAA673320948}">
      <dgm:prSet/>
      <dgm:spPr/>
      <dgm:t>
        <a:bodyPr/>
        <a:lstStyle/>
        <a:p>
          <a:r>
            <a:rPr lang="en-US" dirty="0"/>
            <a:t>Choosing a PCP</a:t>
          </a:r>
        </a:p>
      </dgm:t>
    </dgm:pt>
    <dgm:pt modelId="{C0D2BFC1-F24C-41B0-AE07-7E119C1F8D83}" type="parTrans" cxnId="{2C696B54-301D-4E8A-AF43-0CE5680BB1B1}">
      <dgm:prSet/>
      <dgm:spPr/>
      <dgm:t>
        <a:bodyPr/>
        <a:lstStyle/>
        <a:p>
          <a:endParaRPr lang="en-US"/>
        </a:p>
      </dgm:t>
    </dgm:pt>
    <dgm:pt modelId="{3336A319-3E79-49E7-9DA5-005288D6E80F}" type="sibTrans" cxnId="{2C696B54-301D-4E8A-AF43-0CE5680BB1B1}">
      <dgm:prSet/>
      <dgm:spPr/>
      <dgm:t>
        <a:bodyPr/>
        <a:lstStyle/>
        <a:p>
          <a:endParaRPr lang="en-US"/>
        </a:p>
      </dgm:t>
    </dgm:pt>
    <dgm:pt modelId="{DA794468-1B80-489B-9318-54AD5492C6C8}" type="pres">
      <dgm:prSet presAssocID="{B84EC536-81C2-4A62-A935-A01C0488A7ED}" presName="linear" presStyleCnt="0">
        <dgm:presLayoutVars>
          <dgm:dir/>
          <dgm:animLvl val="lvl"/>
          <dgm:resizeHandles val="exact"/>
        </dgm:presLayoutVars>
      </dgm:prSet>
      <dgm:spPr/>
      <dgm:t>
        <a:bodyPr/>
        <a:lstStyle/>
        <a:p>
          <a:endParaRPr lang="en-US"/>
        </a:p>
      </dgm:t>
    </dgm:pt>
    <dgm:pt modelId="{CF3B45CC-6AE4-4AAF-A5F6-ACD0AFB386F6}" type="pres">
      <dgm:prSet presAssocID="{0F3E0953-B545-4D8C-8CD5-9FCEFAE2F1DD}" presName="parentLin" presStyleCnt="0"/>
      <dgm:spPr/>
    </dgm:pt>
    <dgm:pt modelId="{674B9677-FAA0-4454-8488-8C48E964DE16}" type="pres">
      <dgm:prSet presAssocID="{0F3E0953-B545-4D8C-8CD5-9FCEFAE2F1DD}" presName="parentLeftMargin" presStyleLbl="node1" presStyleIdx="0" presStyleCnt="3"/>
      <dgm:spPr/>
      <dgm:t>
        <a:bodyPr/>
        <a:lstStyle/>
        <a:p>
          <a:endParaRPr lang="en-US"/>
        </a:p>
      </dgm:t>
    </dgm:pt>
    <dgm:pt modelId="{5C5E2BD3-DBC8-4ECB-BC67-72AFF8F86148}" type="pres">
      <dgm:prSet presAssocID="{0F3E0953-B545-4D8C-8CD5-9FCEFAE2F1DD}" presName="parentText" presStyleLbl="node1" presStyleIdx="0" presStyleCnt="3">
        <dgm:presLayoutVars>
          <dgm:chMax val="0"/>
          <dgm:bulletEnabled val="1"/>
        </dgm:presLayoutVars>
      </dgm:prSet>
      <dgm:spPr/>
      <dgm:t>
        <a:bodyPr/>
        <a:lstStyle/>
        <a:p>
          <a:endParaRPr lang="en-US"/>
        </a:p>
      </dgm:t>
    </dgm:pt>
    <dgm:pt modelId="{0CC174AA-6908-41CD-90AE-F4FA603E1581}" type="pres">
      <dgm:prSet presAssocID="{0F3E0953-B545-4D8C-8CD5-9FCEFAE2F1DD}" presName="negativeSpace" presStyleCnt="0"/>
      <dgm:spPr/>
    </dgm:pt>
    <dgm:pt modelId="{A111A70C-E299-469C-97D6-F15169844736}" type="pres">
      <dgm:prSet presAssocID="{0F3E0953-B545-4D8C-8CD5-9FCEFAE2F1DD}" presName="childText" presStyleLbl="conFgAcc1" presStyleIdx="0" presStyleCnt="3">
        <dgm:presLayoutVars>
          <dgm:bulletEnabled val="1"/>
        </dgm:presLayoutVars>
      </dgm:prSet>
      <dgm:spPr/>
    </dgm:pt>
    <dgm:pt modelId="{01781705-92AC-4FB7-A986-FB59B950504B}" type="pres">
      <dgm:prSet presAssocID="{A2320341-14A1-44B0-A367-6C5D97388917}" presName="spaceBetweenRectangles" presStyleCnt="0"/>
      <dgm:spPr/>
    </dgm:pt>
    <dgm:pt modelId="{A09AEF93-1EC5-496C-BB71-4B2CE3DBFBFF}" type="pres">
      <dgm:prSet presAssocID="{F484AC02-B54A-49D9-9DEE-F0D83CD9F3B8}" presName="parentLin" presStyleCnt="0"/>
      <dgm:spPr/>
    </dgm:pt>
    <dgm:pt modelId="{68F25683-B2F6-46BC-8B05-B052ABB838E5}" type="pres">
      <dgm:prSet presAssocID="{F484AC02-B54A-49D9-9DEE-F0D83CD9F3B8}" presName="parentLeftMargin" presStyleLbl="node1" presStyleIdx="0" presStyleCnt="3"/>
      <dgm:spPr/>
      <dgm:t>
        <a:bodyPr/>
        <a:lstStyle/>
        <a:p>
          <a:endParaRPr lang="en-US"/>
        </a:p>
      </dgm:t>
    </dgm:pt>
    <dgm:pt modelId="{B62545AD-D2F5-40FC-B3E0-054E3B8674C1}" type="pres">
      <dgm:prSet presAssocID="{F484AC02-B54A-49D9-9DEE-F0D83CD9F3B8}" presName="parentText" presStyleLbl="node1" presStyleIdx="1" presStyleCnt="3">
        <dgm:presLayoutVars>
          <dgm:chMax val="0"/>
          <dgm:bulletEnabled val="1"/>
        </dgm:presLayoutVars>
      </dgm:prSet>
      <dgm:spPr/>
      <dgm:t>
        <a:bodyPr/>
        <a:lstStyle/>
        <a:p>
          <a:endParaRPr lang="en-US"/>
        </a:p>
      </dgm:t>
    </dgm:pt>
    <dgm:pt modelId="{EA1D6897-289C-4469-935E-8F5BB03C05CA}" type="pres">
      <dgm:prSet presAssocID="{F484AC02-B54A-49D9-9DEE-F0D83CD9F3B8}" presName="negativeSpace" presStyleCnt="0"/>
      <dgm:spPr/>
    </dgm:pt>
    <dgm:pt modelId="{8BD01B42-EF57-490A-B15B-157C32125DCE}" type="pres">
      <dgm:prSet presAssocID="{F484AC02-B54A-49D9-9DEE-F0D83CD9F3B8}" presName="childText" presStyleLbl="conFgAcc1" presStyleIdx="1" presStyleCnt="3">
        <dgm:presLayoutVars>
          <dgm:bulletEnabled val="1"/>
        </dgm:presLayoutVars>
      </dgm:prSet>
      <dgm:spPr/>
    </dgm:pt>
    <dgm:pt modelId="{F823BF74-0860-4DE6-901B-513FCB0D6171}" type="pres">
      <dgm:prSet presAssocID="{4CDD8058-2266-4E35-89A4-FDA19680FFE9}" presName="spaceBetweenRectangles" presStyleCnt="0"/>
      <dgm:spPr/>
    </dgm:pt>
    <dgm:pt modelId="{96C717C2-3D5C-4C74-8100-DBCD8C11D316}" type="pres">
      <dgm:prSet presAssocID="{62384779-35E2-419A-9FE0-AAA673320948}" presName="parentLin" presStyleCnt="0"/>
      <dgm:spPr/>
    </dgm:pt>
    <dgm:pt modelId="{A70C356A-1112-4899-B2AB-A31A371324E8}" type="pres">
      <dgm:prSet presAssocID="{62384779-35E2-419A-9FE0-AAA673320948}" presName="parentLeftMargin" presStyleLbl="node1" presStyleIdx="1" presStyleCnt="3"/>
      <dgm:spPr/>
      <dgm:t>
        <a:bodyPr/>
        <a:lstStyle/>
        <a:p>
          <a:endParaRPr lang="en-US"/>
        </a:p>
      </dgm:t>
    </dgm:pt>
    <dgm:pt modelId="{536D6AFC-3E87-4AEC-BB9D-21ACF0965002}" type="pres">
      <dgm:prSet presAssocID="{62384779-35E2-419A-9FE0-AAA673320948}" presName="parentText" presStyleLbl="node1" presStyleIdx="2" presStyleCnt="3">
        <dgm:presLayoutVars>
          <dgm:chMax val="0"/>
          <dgm:bulletEnabled val="1"/>
        </dgm:presLayoutVars>
      </dgm:prSet>
      <dgm:spPr/>
      <dgm:t>
        <a:bodyPr/>
        <a:lstStyle/>
        <a:p>
          <a:endParaRPr lang="en-US"/>
        </a:p>
      </dgm:t>
    </dgm:pt>
    <dgm:pt modelId="{71D692A2-3296-484A-961F-B814D919F2DA}" type="pres">
      <dgm:prSet presAssocID="{62384779-35E2-419A-9FE0-AAA673320948}" presName="negativeSpace" presStyleCnt="0"/>
      <dgm:spPr/>
    </dgm:pt>
    <dgm:pt modelId="{FEF826CE-9C64-4288-AC4D-0C917B7CAE98}" type="pres">
      <dgm:prSet presAssocID="{62384779-35E2-419A-9FE0-AAA673320948}" presName="childText" presStyleLbl="conFgAcc1" presStyleIdx="2" presStyleCnt="3">
        <dgm:presLayoutVars>
          <dgm:bulletEnabled val="1"/>
        </dgm:presLayoutVars>
      </dgm:prSet>
      <dgm:spPr/>
    </dgm:pt>
  </dgm:ptLst>
  <dgm:cxnLst>
    <dgm:cxn modelId="{6C243DF4-59E7-4DC7-9082-BF9514659DF1}" type="presOf" srcId="{0F3E0953-B545-4D8C-8CD5-9FCEFAE2F1DD}" destId="{5C5E2BD3-DBC8-4ECB-BC67-72AFF8F86148}" srcOrd="1" destOrd="0" presId="urn:microsoft.com/office/officeart/2005/8/layout/list1"/>
    <dgm:cxn modelId="{1D535857-40FA-40FA-93CC-5A6F80C3BE94}" type="presOf" srcId="{B84EC536-81C2-4A62-A935-A01C0488A7ED}" destId="{DA794468-1B80-489B-9318-54AD5492C6C8}" srcOrd="0" destOrd="0" presId="urn:microsoft.com/office/officeart/2005/8/layout/list1"/>
    <dgm:cxn modelId="{DE04F876-E019-4221-A6DF-BF392D5E7B89}" type="presOf" srcId="{62384779-35E2-419A-9FE0-AAA673320948}" destId="{536D6AFC-3E87-4AEC-BB9D-21ACF0965002}" srcOrd="1" destOrd="0" presId="urn:microsoft.com/office/officeart/2005/8/layout/list1"/>
    <dgm:cxn modelId="{345CA98D-1EDA-45CE-8B97-398DB854012C}" type="presOf" srcId="{62384779-35E2-419A-9FE0-AAA673320948}" destId="{A70C356A-1112-4899-B2AB-A31A371324E8}" srcOrd="0" destOrd="0" presId="urn:microsoft.com/office/officeart/2005/8/layout/list1"/>
    <dgm:cxn modelId="{3A303EF6-A9C0-4A2C-AB50-8A8A0B464FF4}" type="presOf" srcId="{F484AC02-B54A-49D9-9DEE-F0D83CD9F3B8}" destId="{B62545AD-D2F5-40FC-B3E0-054E3B8674C1}" srcOrd="1" destOrd="0" presId="urn:microsoft.com/office/officeart/2005/8/layout/list1"/>
    <dgm:cxn modelId="{2C696B54-301D-4E8A-AF43-0CE5680BB1B1}" srcId="{B84EC536-81C2-4A62-A935-A01C0488A7ED}" destId="{62384779-35E2-419A-9FE0-AAA673320948}" srcOrd="2" destOrd="0" parTransId="{C0D2BFC1-F24C-41B0-AE07-7E119C1F8D83}" sibTransId="{3336A319-3E79-49E7-9DA5-005288D6E80F}"/>
    <dgm:cxn modelId="{0EBDB887-E5C9-4CAF-86E8-7796851CCEB1}" srcId="{B84EC536-81C2-4A62-A935-A01C0488A7ED}" destId="{0F3E0953-B545-4D8C-8CD5-9FCEFAE2F1DD}" srcOrd="0" destOrd="0" parTransId="{5DF6ECB0-99BB-4A1F-9ACA-B10FB0974024}" sibTransId="{A2320341-14A1-44B0-A367-6C5D97388917}"/>
    <dgm:cxn modelId="{1CDC9034-A0C8-46EC-8DFD-275F10498D37}" srcId="{B84EC536-81C2-4A62-A935-A01C0488A7ED}" destId="{F484AC02-B54A-49D9-9DEE-F0D83CD9F3B8}" srcOrd="1" destOrd="0" parTransId="{7D49600F-2B4E-4133-96AC-15E52064F8FB}" sibTransId="{4CDD8058-2266-4E35-89A4-FDA19680FFE9}"/>
    <dgm:cxn modelId="{F3DC2436-5C2D-4F54-9D54-5BA580AAB1F7}" type="presOf" srcId="{0F3E0953-B545-4D8C-8CD5-9FCEFAE2F1DD}" destId="{674B9677-FAA0-4454-8488-8C48E964DE16}" srcOrd="0" destOrd="0" presId="urn:microsoft.com/office/officeart/2005/8/layout/list1"/>
    <dgm:cxn modelId="{4FC1BF17-2034-4B73-AF33-247D8DC7A782}" type="presOf" srcId="{F484AC02-B54A-49D9-9DEE-F0D83CD9F3B8}" destId="{68F25683-B2F6-46BC-8B05-B052ABB838E5}" srcOrd="0" destOrd="0" presId="urn:microsoft.com/office/officeart/2005/8/layout/list1"/>
    <dgm:cxn modelId="{C8090EBB-7E2F-4F8B-AA50-12CFD031CB9B}" type="presParOf" srcId="{DA794468-1B80-489B-9318-54AD5492C6C8}" destId="{CF3B45CC-6AE4-4AAF-A5F6-ACD0AFB386F6}" srcOrd="0" destOrd="0" presId="urn:microsoft.com/office/officeart/2005/8/layout/list1"/>
    <dgm:cxn modelId="{BE65CDBB-9A86-480A-9418-C925285DCCBC}" type="presParOf" srcId="{CF3B45CC-6AE4-4AAF-A5F6-ACD0AFB386F6}" destId="{674B9677-FAA0-4454-8488-8C48E964DE16}" srcOrd="0" destOrd="0" presId="urn:microsoft.com/office/officeart/2005/8/layout/list1"/>
    <dgm:cxn modelId="{85F109BD-CB1C-46AC-8748-92C79BDF098C}" type="presParOf" srcId="{CF3B45CC-6AE4-4AAF-A5F6-ACD0AFB386F6}" destId="{5C5E2BD3-DBC8-4ECB-BC67-72AFF8F86148}" srcOrd="1" destOrd="0" presId="urn:microsoft.com/office/officeart/2005/8/layout/list1"/>
    <dgm:cxn modelId="{FF5E56E6-259E-42C8-ADAD-E026D47D292F}" type="presParOf" srcId="{DA794468-1B80-489B-9318-54AD5492C6C8}" destId="{0CC174AA-6908-41CD-90AE-F4FA603E1581}" srcOrd="1" destOrd="0" presId="urn:microsoft.com/office/officeart/2005/8/layout/list1"/>
    <dgm:cxn modelId="{54E149C4-65B8-4B9F-B24A-C626EDFA9FF4}" type="presParOf" srcId="{DA794468-1B80-489B-9318-54AD5492C6C8}" destId="{A111A70C-E299-469C-97D6-F15169844736}" srcOrd="2" destOrd="0" presId="urn:microsoft.com/office/officeart/2005/8/layout/list1"/>
    <dgm:cxn modelId="{8A61C461-7E08-411E-945D-FE5EF5B1E546}" type="presParOf" srcId="{DA794468-1B80-489B-9318-54AD5492C6C8}" destId="{01781705-92AC-4FB7-A986-FB59B950504B}" srcOrd="3" destOrd="0" presId="urn:microsoft.com/office/officeart/2005/8/layout/list1"/>
    <dgm:cxn modelId="{C267594F-5B15-4685-B528-7688007AFD08}" type="presParOf" srcId="{DA794468-1B80-489B-9318-54AD5492C6C8}" destId="{A09AEF93-1EC5-496C-BB71-4B2CE3DBFBFF}" srcOrd="4" destOrd="0" presId="urn:microsoft.com/office/officeart/2005/8/layout/list1"/>
    <dgm:cxn modelId="{42195492-A3FA-44C5-9DFA-238F90E4A973}" type="presParOf" srcId="{A09AEF93-1EC5-496C-BB71-4B2CE3DBFBFF}" destId="{68F25683-B2F6-46BC-8B05-B052ABB838E5}" srcOrd="0" destOrd="0" presId="urn:microsoft.com/office/officeart/2005/8/layout/list1"/>
    <dgm:cxn modelId="{F53DF2BB-BD6A-4502-B2BE-4CF84C14623F}" type="presParOf" srcId="{A09AEF93-1EC5-496C-BB71-4B2CE3DBFBFF}" destId="{B62545AD-D2F5-40FC-B3E0-054E3B8674C1}" srcOrd="1" destOrd="0" presId="urn:microsoft.com/office/officeart/2005/8/layout/list1"/>
    <dgm:cxn modelId="{90C6B2B1-94C5-46E2-A4ED-E0268F433BFA}" type="presParOf" srcId="{DA794468-1B80-489B-9318-54AD5492C6C8}" destId="{EA1D6897-289C-4469-935E-8F5BB03C05CA}" srcOrd="5" destOrd="0" presId="urn:microsoft.com/office/officeart/2005/8/layout/list1"/>
    <dgm:cxn modelId="{06D2293F-717B-4F96-BEAD-195D4F7CC174}" type="presParOf" srcId="{DA794468-1B80-489B-9318-54AD5492C6C8}" destId="{8BD01B42-EF57-490A-B15B-157C32125DCE}" srcOrd="6" destOrd="0" presId="urn:microsoft.com/office/officeart/2005/8/layout/list1"/>
    <dgm:cxn modelId="{6DA8983B-6F9A-4A5D-A926-6D02E6E7FFA5}" type="presParOf" srcId="{DA794468-1B80-489B-9318-54AD5492C6C8}" destId="{F823BF74-0860-4DE6-901B-513FCB0D6171}" srcOrd="7" destOrd="0" presId="urn:microsoft.com/office/officeart/2005/8/layout/list1"/>
    <dgm:cxn modelId="{E2CAEF73-1ED9-454A-9E13-1BB6EF376076}" type="presParOf" srcId="{DA794468-1B80-489B-9318-54AD5492C6C8}" destId="{96C717C2-3D5C-4C74-8100-DBCD8C11D316}" srcOrd="8" destOrd="0" presId="urn:microsoft.com/office/officeart/2005/8/layout/list1"/>
    <dgm:cxn modelId="{A0DC4967-743F-474D-B5B4-1401041FFD5F}" type="presParOf" srcId="{96C717C2-3D5C-4C74-8100-DBCD8C11D316}" destId="{A70C356A-1112-4899-B2AB-A31A371324E8}" srcOrd="0" destOrd="0" presId="urn:microsoft.com/office/officeart/2005/8/layout/list1"/>
    <dgm:cxn modelId="{3250060F-9E23-4A48-8546-8578467FDCC3}" type="presParOf" srcId="{96C717C2-3D5C-4C74-8100-DBCD8C11D316}" destId="{536D6AFC-3E87-4AEC-BB9D-21ACF0965002}" srcOrd="1" destOrd="0" presId="urn:microsoft.com/office/officeart/2005/8/layout/list1"/>
    <dgm:cxn modelId="{A3FA3EDE-79B2-451A-A748-730E7D22733E}" type="presParOf" srcId="{DA794468-1B80-489B-9318-54AD5492C6C8}" destId="{71D692A2-3296-484A-961F-B814D919F2DA}" srcOrd="9" destOrd="0" presId="urn:microsoft.com/office/officeart/2005/8/layout/list1"/>
    <dgm:cxn modelId="{659373EE-2DD9-4E57-B82E-27AC720E711C}" type="presParOf" srcId="{DA794468-1B80-489B-9318-54AD5492C6C8}" destId="{FEF826CE-9C64-4288-AC4D-0C917B7CAE9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1EC0B4-7C08-4246-9CC6-DC259D7A8D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891399-3D51-42FB-8270-505D103A5C78}">
      <dgm:prSet phldrT="[Text]"/>
      <dgm:spPr/>
      <dgm:t>
        <a:bodyPr/>
        <a:lstStyle/>
        <a:p>
          <a:r>
            <a:rPr lang="en-US" dirty="0"/>
            <a:t>Covered benefits and services</a:t>
          </a:r>
        </a:p>
      </dgm:t>
    </dgm:pt>
    <dgm:pt modelId="{CC93D160-6D5C-4CA0-B26A-B809B2382B39}" type="parTrans" cxnId="{F1A38590-7427-4A66-97F7-1F781822EDC1}">
      <dgm:prSet/>
      <dgm:spPr/>
      <dgm:t>
        <a:bodyPr/>
        <a:lstStyle/>
        <a:p>
          <a:endParaRPr lang="en-US"/>
        </a:p>
      </dgm:t>
    </dgm:pt>
    <dgm:pt modelId="{047D95EB-4AB0-407F-B2BC-97A5DEBEFDD9}" type="sibTrans" cxnId="{F1A38590-7427-4A66-97F7-1F781822EDC1}">
      <dgm:prSet/>
      <dgm:spPr/>
      <dgm:t>
        <a:bodyPr/>
        <a:lstStyle/>
        <a:p>
          <a:endParaRPr lang="en-US"/>
        </a:p>
      </dgm:t>
    </dgm:pt>
    <dgm:pt modelId="{275D6753-C21A-413C-BA76-FDCA9731AC14}">
      <dgm:prSet/>
      <dgm:spPr/>
      <dgm:t>
        <a:bodyPr/>
        <a:lstStyle/>
        <a:p>
          <a:r>
            <a:rPr lang="en-US" dirty="0"/>
            <a:t>Value-added services</a:t>
          </a:r>
        </a:p>
      </dgm:t>
    </dgm:pt>
    <dgm:pt modelId="{AB5BE6AF-522F-4F30-818B-69AD3EBC1163}" type="parTrans" cxnId="{A0F76001-B2F3-49C3-8D70-977D6F3E6456}">
      <dgm:prSet/>
      <dgm:spPr/>
      <dgm:t>
        <a:bodyPr/>
        <a:lstStyle/>
        <a:p>
          <a:endParaRPr lang="en-US"/>
        </a:p>
      </dgm:t>
    </dgm:pt>
    <dgm:pt modelId="{01D474BE-FFB5-4C3B-BD79-F6CC4FF98A78}" type="sibTrans" cxnId="{A0F76001-B2F3-49C3-8D70-977D6F3E6456}">
      <dgm:prSet/>
      <dgm:spPr/>
      <dgm:t>
        <a:bodyPr/>
        <a:lstStyle/>
        <a:p>
          <a:endParaRPr lang="en-US"/>
        </a:p>
      </dgm:t>
    </dgm:pt>
    <dgm:pt modelId="{6A8D7FB0-D48F-458D-ADB9-1C9E6E688F82}">
      <dgm:prSet/>
      <dgm:spPr/>
      <dgm:t>
        <a:bodyPr/>
        <a:lstStyle/>
        <a:p>
          <a:r>
            <a:rPr lang="en-US" dirty="0"/>
            <a:t>Behavioral health covered services</a:t>
          </a:r>
        </a:p>
      </dgm:t>
    </dgm:pt>
    <dgm:pt modelId="{F7BCD93F-1BCD-498A-AD59-00A62284B48D}" type="parTrans" cxnId="{6EFE50F5-563D-44C7-A242-2E15F3BF66FE}">
      <dgm:prSet/>
      <dgm:spPr/>
      <dgm:t>
        <a:bodyPr/>
        <a:lstStyle/>
        <a:p>
          <a:endParaRPr lang="en-US"/>
        </a:p>
      </dgm:t>
    </dgm:pt>
    <dgm:pt modelId="{63029F00-500B-4297-924F-140555CA4A5A}" type="sibTrans" cxnId="{6EFE50F5-563D-44C7-A242-2E15F3BF66FE}">
      <dgm:prSet/>
      <dgm:spPr/>
      <dgm:t>
        <a:bodyPr/>
        <a:lstStyle/>
        <a:p>
          <a:endParaRPr lang="en-US"/>
        </a:p>
      </dgm:t>
    </dgm:pt>
    <dgm:pt modelId="{3AA7831F-04DE-43A0-9A7C-C8BF8803F13C}">
      <dgm:prSet/>
      <dgm:spPr/>
      <dgm:t>
        <a:bodyPr/>
        <a:lstStyle/>
        <a:p>
          <a:r>
            <a:rPr lang="en-US" dirty="0"/>
            <a:t>Vision and dental services</a:t>
          </a:r>
        </a:p>
      </dgm:t>
    </dgm:pt>
    <dgm:pt modelId="{F5D1B6C5-BBA2-43EB-A6BF-ADB4DD0F0A58}" type="parTrans" cxnId="{23D6C883-5943-420A-B3D7-D85A3E4C65AB}">
      <dgm:prSet/>
      <dgm:spPr/>
      <dgm:t>
        <a:bodyPr/>
        <a:lstStyle/>
        <a:p>
          <a:endParaRPr lang="en-US"/>
        </a:p>
      </dgm:t>
    </dgm:pt>
    <dgm:pt modelId="{8332EF07-18FD-403E-8AE0-1A4E91818840}" type="sibTrans" cxnId="{23D6C883-5943-420A-B3D7-D85A3E4C65AB}">
      <dgm:prSet/>
      <dgm:spPr/>
      <dgm:t>
        <a:bodyPr/>
        <a:lstStyle/>
        <a:p>
          <a:endParaRPr lang="en-US"/>
        </a:p>
      </dgm:t>
    </dgm:pt>
    <dgm:pt modelId="{02D7A3F8-449D-4A95-A507-760BCCF659CE}">
      <dgm:prSet/>
      <dgm:spPr/>
      <dgm:t>
        <a:bodyPr/>
        <a:lstStyle/>
        <a:p>
          <a:r>
            <a:rPr lang="en-US" dirty="0"/>
            <a:t>Nonemergent transportation</a:t>
          </a:r>
        </a:p>
      </dgm:t>
    </dgm:pt>
    <dgm:pt modelId="{EFE04CFD-AC88-4420-9A9D-9B9902738FD5}" type="parTrans" cxnId="{88B2C8E3-35BD-4B45-922C-23C8C8AEBF25}">
      <dgm:prSet/>
      <dgm:spPr/>
      <dgm:t>
        <a:bodyPr/>
        <a:lstStyle/>
        <a:p>
          <a:endParaRPr lang="en-US"/>
        </a:p>
      </dgm:t>
    </dgm:pt>
    <dgm:pt modelId="{D020F92E-9C2E-42D9-B60B-69A5FCAC7969}" type="sibTrans" cxnId="{88B2C8E3-35BD-4B45-922C-23C8C8AEBF25}">
      <dgm:prSet/>
      <dgm:spPr/>
      <dgm:t>
        <a:bodyPr/>
        <a:lstStyle/>
        <a:p>
          <a:endParaRPr lang="en-US"/>
        </a:p>
      </dgm:t>
    </dgm:pt>
    <dgm:pt modelId="{5AFF3EA1-07FB-4E85-804D-79AB4B7762EF}" type="pres">
      <dgm:prSet presAssocID="{091EC0B4-7C08-4246-9CC6-DC259D7A8D64}" presName="linear" presStyleCnt="0">
        <dgm:presLayoutVars>
          <dgm:dir/>
          <dgm:animLvl val="lvl"/>
          <dgm:resizeHandles val="exact"/>
        </dgm:presLayoutVars>
      </dgm:prSet>
      <dgm:spPr/>
      <dgm:t>
        <a:bodyPr/>
        <a:lstStyle/>
        <a:p>
          <a:endParaRPr lang="en-US"/>
        </a:p>
      </dgm:t>
    </dgm:pt>
    <dgm:pt modelId="{BC9D43C2-BCF5-4BA4-9254-2E65B0D99F0D}" type="pres">
      <dgm:prSet presAssocID="{ED891399-3D51-42FB-8270-505D103A5C78}" presName="parentLin" presStyleCnt="0"/>
      <dgm:spPr/>
    </dgm:pt>
    <dgm:pt modelId="{D8ABE709-9841-414D-8D9C-C8C36AE6448B}" type="pres">
      <dgm:prSet presAssocID="{ED891399-3D51-42FB-8270-505D103A5C78}" presName="parentLeftMargin" presStyleLbl="node1" presStyleIdx="0" presStyleCnt="5"/>
      <dgm:spPr/>
      <dgm:t>
        <a:bodyPr/>
        <a:lstStyle/>
        <a:p>
          <a:endParaRPr lang="en-US"/>
        </a:p>
      </dgm:t>
    </dgm:pt>
    <dgm:pt modelId="{F913DC63-258C-4716-B2C0-8349D374F8CA}" type="pres">
      <dgm:prSet presAssocID="{ED891399-3D51-42FB-8270-505D103A5C78}" presName="parentText" presStyleLbl="node1" presStyleIdx="0" presStyleCnt="5">
        <dgm:presLayoutVars>
          <dgm:chMax val="0"/>
          <dgm:bulletEnabled val="1"/>
        </dgm:presLayoutVars>
      </dgm:prSet>
      <dgm:spPr/>
      <dgm:t>
        <a:bodyPr/>
        <a:lstStyle/>
        <a:p>
          <a:endParaRPr lang="en-US"/>
        </a:p>
      </dgm:t>
    </dgm:pt>
    <dgm:pt modelId="{0301D5B6-B1FC-4E8C-8165-DA09CB3B601C}" type="pres">
      <dgm:prSet presAssocID="{ED891399-3D51-42FB-8270-505D103A5C78}" presName="negativeSpace" presStyleCnt="0"/>
      <dgm:spPr/>
    </dgm:pt>
    <dgm:pt modelId="{4BA61374-7AE3-49D8-8D8C-8FBF18853191}" type="pres">
      <dgm:prSet presAssocID="{ED891399-3D51-42FB-8270-505D103A5C78}" presName="childText" presStyleLbl="conFgAcc1" presStyleIdx="0" presStyleCnt="5">
        <dgm:presLayoutVars>
          <dgm:bulletEnabled val="1"/>
        </dgm:presLayoutVars>
      </dgm:prSet>
      <dgm:spPr/>
    </dgm:pt>
    <dgm:pt modelId="{D95FE853-D602-475A-A594-D0119BFBAB30}" type="pres">
      <dgm:prSet presAssocID="{047D95EB-4AB0-407F-B2BC-97A5DEBEFDD9}" presName="spaceBetweenRectangles" presStyleCnt="0"/>
      <dgm:spPr/>
    </dgm:pt>
    <dgm:pt modelId="{CCE78F6C-4B0A-494A-978F-8213C30B2C8E}" type="pres">
      <dgm:prSet presAssocID="{275D6753-C21A-413C-BA76-FDCA9731AC14}" presName="parentLin" presStyleCnt="0"/>
      <dgm:spPr/>
    </dgm:pt>
    <dgm:pt modelId="{533CE790-A9BC-431A-926F-6028C6E96BEE}" type="pres">
      <dgm:prSet presAssocID="{275D6753-C21A-413C-BA76-FDCA9731AC14}" presName="parentLeftMargin" presStyleLbl="node1" presStyleIdx="0" presStyleCnt="5"/>
      <dgm:spPr/>
      <dgm:t>
        <a:bodyPr/>
        <a:lstStyle/>
        <a:p>
          <a:endParaRPr lang="en-US"/>
        </a:p>
      </dgm:t>
    </dgm:pt>
    <dgm:pt modelId="{F5076188-FAFF-4269-9A31-4A05B2418C52}" type="pres">
      <dgm:prSet presAssocID="{275D6753-C21A-413C-BA76-FDCA9731AC14}" presName="parentText" presStyleLbl="node1" presStyleIdx="1" presStyleCnt="5">
        <dgm:presLayoutVars>
          <dgm:chMax val="0"/>
          <dgm:bulletEnabled val="1"/>
        </dgm:presLayoutVars>
      </dgm:prSet>
      <dgm:spPr/>
      <dgm:t>
        <a:bodyPr/>
        <a:lstStyle/>
        <a:p>
          <a:endParaRPr lang="en-US"/>
        </a:p>
      </dgm:t>
    </dgm:pt>
    <dgm:pt modelId="{CC07BED2-9EA1-4849-BCE6-A15113CBE636}" type="pres">
      <dgm:prSet presAssocID="{275D6753-C21A-413C-BA76-FDCA9731AC14}" presName="negativeSpace" presStyleCnt="0"/>
      <dgm:spPr/>
    </dgm:pt>
    <dgm:pt modelId="{3BA31EA2-8C3A-4EC7-89A9-9860BA2F56CB}" type="pres">
      <dgm:prSet presAssocID="{275D6753-C21A-413C-BA76-FDCA9731AC14}" presName="childText" presStyleLbl="conFgAcc1" presStyleIdx="1" presStyleCnt="5">
        <dgm:presLayoutVars>
          <dgm:bulletEnabled val="1"/>
        </dgm:presLayoutVars>
      </dgm:prSet>
      <dgm:spPr/>
    </dgm:pt>
    <dgm:pt modelId="{2F11C7E6-5367-4088-AD1B-2F2BB7E29FA7}" type="pres">
      <dgm:prSet presAssocID="{01D474BE-FFB5-4C3B-BD79-F6CC4FF98A78}" presName="spaceBetweenRectangles" presStyleCnt="0"/>
      <dgm:spPr/>
    </dgm:pt>
    <dgm:pt modelId="{4BB55AA3-12C9-4BE4-A0E2-23322AC23CDA}" type="pres">
      <dgm:prSet presAssocID="{6A8D7FB0-D48F-458D-ADB9-1C9E6E688F82}" presName="parentLin" presStyleCnt="0"/>
      <dgm:spPr/>
    </dgm:pt>
    <dgm:pt modelId="{4E552E7C-B6BF-4983-91DB-D3AF816CA5EA}" type="pres">
      <dgm:prSet presAssocID="{6A8D7FB0-D48F-458D-ADB9-1C9E6E688F82}" presName="parentLeftMargin" presStyleLbl="node1" presStyleIdx="1" presStyleCnt="5"/>
      <dgm:spPr/>
      <dgm:t>
        <a:bodyPr/>
        <a:lstStyle/>
        <a:p>
          <a:endParaRPr lang="en-US"/>
        </a:p>
      </dgm:t>
    </dgm:pt>
    <dgm:pt modelId="{1F4BDB9B-91BD-4568-B46B-D5BFD6F74A03}" type="pres">
      <dgm:prSet presAssocID="{6A8D7FB0-D48F-458D-ADB9-1C9E6E688F82}" presName="parentText" presStyleLbl="node1" presStyleIdx="2" presStyleCnt="5">
        <dgm:presLayoutVars>
          <dgm:chMax val="0"/>
          <dgm:bulletEnabled val="1"/>
        </dgm:presLayoutVars>
      </dgm:prSet>
      <dgm:spPr/>
      <dgm:t>
        <a:bodyPr/>
        <a:lstStyle/>
        <a:p>
          <a:endParaRPr lang="en-US"/>
        </a:p>
      </dgm:t>
    </dgm:pt>
    <dgm:pt modelId="{86A27A7C-F8A6-4DA7-A8FE-DE8594D37F37}" type="pres">
      <dgm:prSet presAssocID="{6A8D7FB0-D48F-458D-ADB9-1C9E6E688F82}" presName="negativeSpace" presStyleCnt="0"/>
      <dgm:spPr/>
    </dgm:pt>
    <dgm:pt modelId="{44445EAC-8E03-4145-9166-8B7BA1553388}" type="pres">
      <dgm:prSet presAssocID="{6A8D7FB0-D48F-458D-ADB9-1C9E6E688F82}" presName="childText" presStyleLbl="conFgAcc1" presStyleIdx="2" presStyleCnt="5">
        <dgm:presLayoutVars>
          <dgm:bulletEnabled val="1"/>
        </dgm:presLayoutVars>
      </dgm:prSet>
      <dgm:spPr/>
    </dgm:pt>
    <dgm:pt modelId="{830ED90A-20E0-4E19-B6F2-700C2FF197C2}" type="pres">
      <dgm:prSet presAssocID="{63029F00-500B-4297-924F-140555CA4A5A}" presName="spaceBetweenRectangles" presStyleCnt="0"/>
      <dgm:spPr/>
    </dgm:pt>
    <dgm:pt modelId="{3818705F-D1D5-49E3-9BA5-390195A5E8E6}" type="pres">
      <dgm:prSet presAssocID="{3AA7831F-04DE-43A0-9A7C-C8BF8803F13C}" presName="parentLin" presStyleCnt="0"/>
      <dgm:spPr/>
    </dgm:pt>
    <dgm:pt modelId="{514F7C00-AB4B-470D-979F-3462435E8BEA}" type="pres">
      <dgm:prSet presAssocID="{3AA7831F-04DE-43A0-9A7C-C8BF8803F13C}" presName="parentLeftMargin" presStyleLbl="node1" presStyleIdx="2" presStyleCnt="5"/>
      <dgm:spPr/>
      <dgm:t>
        <a:bodyPr/>
        <a:lstStyle/>
        <a:p>
          <a:endParaRPr lang="en-US"/>
        </a:p>
      </dgm:t>
    </dgm:pt>
    <dgm:pt modelId="{AA945B5A-9A2B-47EF-B14C-DFD1267C11F4}" type="pres">
      <dgm:prSet presAssocID="{3AA7831F-04DE-43A0-9A7C-C8BF8803F13C}" presName="parentText" presStyleLbl="node1" presStyleIdx="3" presStyleCnt="5">
        <dgm:presLayoutVars>
          <dgm:chMax val="0"/>
          <dgm:bulletEnabled val="1"/>
        </dgm:presLayoutVars>
      </dgm:prSet>
      <dgm:spPr/>
      <dgm:t>
        <a:bodyPr/>
        <a:lstStyle/>
        <a:p>
          <a:endParaRPr lang="en-US"/>
        </a:p>
      </dgm:t>
    </dgm:pt>
    <dgm:pt modelId="{E8CD7D98-754B-48BB-844A-52578F8E0DDF}" type="pres">
      <dgm:prSet presAssocID="{3AA7831F-04DE-43A0-9A7C-C8BF8803F13C}" presName="negativeSpace" presStyleCnt="0"/>
      <dgm:spPr/>
    </dgm:pt>
    <dgm:pt modelId="{0B6FFA22-6B57-453F-9698-2B39BA4906F3}" type="pres">
      <dgm:prSet presAssocID="{3AA7831F-04DE-43A0-9A7C-C8BF8803F13C}" presName="childText" presStyleLbl="conFgAcc1" presStyleIdx="3" presStyleCnt="5">
        <dgm:presLayoutVars>
          <dgm:bulletEnabled val="1"/>
        </dgm:presLayoutVars>
      </dgm:prSet>
      <dgm:spPr/>
    </dgm:pt>
    <dgm:pt modelId="{458139C0-B934-469B-A372-2DEEFC3EB427}" type="pres">
      <dgm:prSet presAssocID="{8332EF07-18FD-403E-8AE0-1A4E91818840}" presName="spaceBetweenRectangles" presStyleCnt="0"/>
      <dgm:spPr/>
    </dgm:pt>
    <dgm:pt modelId="{64A3C932-AB3A-4B82-8F33-491B36706FC7}" type="pres">
      <dgm:prSet presAssocID="{02D7A3F8-449D-4A95-A507-760BCCF659CE}" presName="parentLin" presStyleCnt="0"/>
      <dgm:spPr/>
    </dgm:pt>
    <dgm:pt modelId="{6E6CAEDB-3BFC-4A5A-8158-FB54D6F6428C}" type="pres">
      <dgm:prSet presAssocID="{02D7A3F8-449D-4A95-A507-760BCCF659CE}" presName="parentLeftMargin" presStyleLbl="node1" presStyleIdx="3" presStyleCnt="5"/>
      <dgm:spPr/>
      <dgm:t>
        <a:bodyPr/>
        <a:lstStyle/>
        <a:p>
          <a:endParaRPr lang="en-US"/>
        </a:p>
      </dgm:t>
    </dgm:pt>
    <dgm:pt modelId="{6778A741-5584-42DF-98DC-1C3CC98B9E1A}" type="pres">
      <dgm:prSet presAssocID="{02D7A3F8-449D-4A95-A507-760BCCF659CE}" presName="parentText" presStyleLbl="node1" presStyleIdx="4" presStyleCnt="5">
        <dgm:presLayoutVars>
          <dgm:chMax val="0"/>
          <dgm:bulletEnabled val="1"/>
        </dgm:presLayoutVars>
      </dgm:prSet>
      <dgm:spPr/>
      <dgm:t>
        <a:bodyPr/>
        <a:lstStyle/>
        <a:p>
          <a:endParaRPr lang="en-US"/>
        </a:p>
      </dgm:t>
    </dgm:pt>
    <dgm:pt modelId="{B7600CDE-357F-4101-827A-C038DF136DFA}" type="pres">
      <dgm:prSet presAssocID="{02D7A3F8-449D-4A95-A507-760BCCF659CE}" presName="negativeSpace" presStyleCnt="0"/>
      <dgm:spPr/>
    </dgm:pt>
    <dgm:pt modelId="{6730496C-67FB-492B-8458-7D4F7249EA6E}" type="pres">
      <dgm:prSet presAssocID="{02D7A3F8-449D-4A95-A507-760BCCF659CE}" presName="childText" presStyleLbl="conFgAcc1" presStyleIdx="4" presStyleCnt="5">
        <dgm:presLayoutVars>
          <dgm:bulletEnabled val="1"/>
        </dgm:presLayoutVars>
      </dgm:prSet>
      <dgm:spPr/>
    </dgm:pt>
  </dgm:ptLst>
  <dgm:cxnLst>
    <dgm:cxn modelId="{2E864437-DF87-4C15-B314-184D2F941B44}" type="presOf" srcId="{02D7A3F8-449D-4A95-A507-760BCCF659CE}" destId="{6E6CAEDB-3BFC-4A5A-8158-FB54D6F6428C}" srcOrd="0" destOrd="0" presId="urn:microsoft.com/office/officeart/2005/8/layout/list1"/>
    <dgm:cxn modelId="{E0D094E2-E640-4DC2-87DC-E3DF1E6B2E60}" type="presOf" srcId="{6A8D7FB0-D48F-458D-ADB9-1C9E6E688F82}" destId="{1F4BDB9B-91BD-4568-B46B-D5BFD6F74A03}" srcOrd="1" destOrd="0" presId="urn:microsoft.com/office/officeart/2005/8/layout/list1"/>
    <dgm:cxn modelId="{23D6C883-5943-420A-B3D7-D85A3E4C65AB}" srcId="{091EC0B4-7C08-4246-9CC6-DC259D7A8D64}" destId="{3AA7831F-04DE-43A0-9A7C-C8BF8803F13C}" srcOrd="3" destOrd="0" parTransId="{F5D1B6C5-BBA2-43EB-A6BF-ADB4DD0F0A58}" sibTransId="{8332EF07-18FD-403E-8AE0-1A4E91818840}"/>
    <dgm:cxn modelId="{6EFE50F5-563D-44C7-A242-2E15F3BF66FE}" srcId="{091EC0B4-7C08-4246-9CC6-DC259D7A8D64}" destId="{6A8D7FB0-D48F-458D-ADB9-1C9E6E688F82}" srcOrd="2" destOrd="0" parTransId="{F7BCD93F-1BCD-498A-AD59-00A62284B48D}" sibTransId="{63029F00-500B-4297-924F-140555CA4A5A}"/>
    <dgm:cxn modelId="{E3B85BED-9036-4C42-82C0-8095CC094801}" type="presOf" srcId="{3AA7831F-04DE-43A0-9A7C-C8BF8803F13C}" destId="{AA945B5A-9A2B-47EF-B14C-DFD1267C11F4}" srcOrd="1" destOrd="0" presId="urn:microsoft.com/office/officeart/2005/8/layout/list1"/>
    <dgm:cxn modelId="{727443A0-94A8-43C7-9F62-BECB02CBA7EC}" type="presOf" srcId="{ED891399-3D51-42FB-8270-505D103A5C78}" destId="{F913DC63-258C-4716-B2C0-8349D374F8CA}" srcOrd="1" destOrd="0" presId="urn:microsoft.com/office/officeart/2005/8/layout/list1"/>
    <dgm:cxn modelId="{88B2C8E3-35BD-4B45-922C-23C8C8AEBF25}" srcId="{091EC0B4-7C08-4246-9CC6-DC259D7A8D64}" destId="{02D7A3F8-449D-4A95-A507-760BCCF659CE}" srcOrd="4" destOrd="0" parTransId="{EFE04CFD-AC88-4420-9A9D-9B9902738FD5}" sibTransId="{D020F92E-9C2E-42D9-B60B-69A5FCAC7969}"/>
    <dgm:cxn modelId="{43A40B84-3D6F-4E9B-8964-76D4380B76D1}" type="presOf" srcId="{ED891399-3D51-42FB-8270-505D103A5C78}" destId="{D8ABE709-9841-414D-8D9C-C8C36AE6448B}" srcOrd="0" destOrd="0" presId="urn:microsoft.com/office/officeart/2005/8/layout/list1"/>
    <dgm:cxn modelId="{74BC74D1-0802-4610-997A-69BEE3DB23C6}" type="presOf" srcId="{091EC0B4-7C08-4246-9CC6-DC259D7A8D64}" destId="{5AFF3EA1-07FB-4E85-804D-79AB4B7762EF}" srcOrd="0" destOrd="0" presId="urn:microsoft.com/office/officeart/2005/8/layout/list1"/>
    <dgm:cxn modelId="{55B2C956-53B2-45E7-B2A6-7CACF20AD5E1}" type="presOf" srcId="{275D6753-C21A-413C-BA76-FDCA9731AC14}" destId="{533CE790-A9BC-431A-926F-6028C6E96BEE}" srcOrd="0" destOrd="0" presId="urn:microsoft.com/office/officeart/2005/8/layout/list1"/>
    <dgm:cxn modelId="{F1A38590-7427-4A66-97F7-1F781822EDC1}" srcId="{091EC0B4-7C08-4246-9CC6-DC259D7A8D64}" destId="{ED891399-3D51-42FB-8270-505D103A5C78}" srcOrd="0" destOrd="0" parTransId="{CC93D160-6D5C-4CA0-B26A-B809B2382B39}" sibTransId="{047D95EB-4AB0-407F-B2BC-97A5DEBEFDD9}"/>
    <dgm:cxn modelId="{51C66D6A-ADBA-4960-BC5E-65A856FCBDDC}" type="presOf" srcId="{275D6753-C21A-413C-BA76-FDCA9731AC14}" destId="{F5076188-FAFF-4269-9A31-4A05B2418C52}" srcOrd="1" destOrd="0" presId="urn:microsoft.com/office/officeart/2005/8/layout/list1"/>
    <dgm:cxn modelId="{A0F76001-B2F3-49C3-8D70-977D6F3E6456}" srcId="{091EC0B4-7C08-4246-9CC6-DC259D7A8D64}" destId="{275D6753-C21A-413C-BA76-FDCA9731AC14}" srcOrd="1" destOrd="0" parTransId="{AB5BE6AF-522F-4F30-818B-69AD3EBC1163}" sibTransId="{01D474BE-FFB5-4C3B-BD79-F6CC4FF98A78}"/>
    <dgm:cxn modelId="{A10442EA-663C-42B7-8F6B-5E18B4498C74}" type="presOf" srcId="{02D7A3F8-449D-4A95-A507-760BCCF659CE}" destId="{6778A741-5584-42DF-98DC-1C3CC98B9E1A}" srcOrd="1" destOrd="0" presId="urn:microsoft.com/office/officeart/2005/8/layout/list1"/>
    <dgm:cxn modelId="{226F7BC5-3FB6-4C0F-8436-2CA7ABC0FFA0}" type="presOf" srcId="{3AA7831F-04DE-43A0-9A7C-C8BF8803F13C}" destId="{514F7C00-AB4B-470D-979F-3462435E8BEA}" srcOrd="0" destOrd="0" presId="urn:microsoft.com/office/officeart/2005/8/layout/list1"/>
    <dgm:cxn modelId="{023F849B-31F6-4469-AF0D-2D91EC656AEF}" type="presOf" srcId="{6A8D7FB0-D48F-458D-ADB9-1C9E6E688F82}" destId="{4E552E7C-B6BF-4983-91DB-D3AF816CA5EA}" srcOrd="0" destOrd="0" presId="urn:microsoft.com/office/officeart/2005/8/layout/list1"/>
    <dgm:cxn modelId="{252488F8-6BAB-4274-AAD9-A826032F90BA}" type="presParOf" srcId="{5AFF3EA1-07FB-4E85-804D-79AB4B7762EF}" destId="{BC9D43C2-BCF5-4BA4-9254-2E65B0D99F0D}" srcOrd="0" destOrd="0" presId="urn:microsoft.com/office/officeart/2005/8/layout/list1"/>
    <dgm:cxn modelId="{FADD1BDC-49B7-44B3-BDD5-743BDD6040F6}" type="presParOf" srcId="{BC9D43C2-BCF5-4BA4-9254-2E65B0D99F0D}" destId="{D8ABE709-9841-414D-8D9C-C8C36AE6448B}" srcOrd="0" destOrd="0" presId="urn:microsoft.com/office/officeart/2005/8/layout/list1"/>
    <dgm:cxn modelId="{752B7F6B-8FB3-4A6C-AF3C-36CBA936C867}" type="presParOf" srcId="{BC9D43C2-BCF5-4BA4-9254-2E65B0D99F0D}" destId="{F913DC63-258C-4716-B2C0-8349D374F8CA}" srcOrd="1" destOrd="0" presId="urn:microsoft.com/office/officeart/2005/8/layout/list1"/>
    <dgm:cxn modelId="{49FF06C8-F16E-4B1D-A470-1C49FD7E335F}" type="presParOf" srcId="{5AFF3EA1-07FB-4E85-804D-79AB4B7762EF}" destId="{0301D5B6-B1FC-4E8C-8165-DA09CB3B601C}" srcOrd="1" destOrd="0" presId="urn:microsoft.com/office/officeart/2005/8/layout/list1"/>
    <dgm:cxn modelId="{5DE2D44E-F6F5-47FB-BFD0-DDD4AA7A41E9}" type="presParOf" srcId="{5AFF3EA1-07FB-4E85-804D-79AB4B7762EF}" destId="{4BA61374-7AE3-49D8-8D8C-8FBF18853191}" srcOrd="2" destOrd="0" presId="urn:microsoft.com/office/officeart/2005/8/layout/list1"/>
    <dgm:cxn modelId="{CB3C1375-8F5C-404A-9BA6-7E5B3A219EED}" type="presParOf" srcId="{5AFF3EA1-07FB-4E85-804D-79AB4B7762EF}" destId="{D95FE853-D602-475A-A594-D0119BFBAB30}" srcOrd="3" destOrd="0" presId="urn:microsoft.com/office/officeart/2005/8/layout/list1"/>
    <dgm:cxn modelId="{BC3233F1-FFB5-4714-BA8E-F21A249259AC}" type="presParOf" srcId="{5AFF3EA1-07FB-4E85-804D-79AB4B7762EF}" destId="{CCE78F6C-4B0A-494A-978F-8213C30B2C8E}" srcOrd="4" destOrd="0" presId="urn:microsoft.com/office/officeart/2005/8/layout/list1"/>
    <dgm:cxn modelId="{C7A41F2F-5B65-4AE6-A335-428C2BEA0578}" type="presParOf" srcId="{CCE78F6C-4B0A-494A-978F-8213C30B2C8E}" destId="{533CE790-A9BC-431A-926F-6028C6E96BEE}" srcOrd="0" destOrd="0" presId="urn:microsoft.com/office/officeart/2005/8/layout/list1"/>
    <dgm:cxn modelId="{8505DD87-4E97-4FB9-A062-41B38C43033F}" type="presParOf" srcId="{CCE78F6C-4B0A-494A-978F-8213C30B2C8E}" destId="{F5076188-FAFF-4269-9A31-4A05B2418C52}" srcOrd="1" destOrd="0" presId="urn:microsoft.com/office/officeart/2005/8/layout/list1"/>
    <dgm:cxn modelId="{116924A5-6449-4653-9D4F-2400171AFEE6}" type="presParOf" srcId="{5AFF3EA1-07FB-4E85-804D-79AB4B7762EF}" destId="{CC07BED2-9EA1-4849-BCE6-A15113CBE636}" srcOrd="5" destOrd="0" presId="urn:microsoft.com/office/officeart/2005/8/layout/list1"/>
    <dgm:cxn modelId="{A7BE54ED-5575-45CE-A9B8-2F64ABF3F1C3}" type="presParOf" srcId="{5AFF3EA1-07FB-4E85-804D-79AB4B7762EF}" destId="{3BA31EA2-8C3A-4EC7-89A9-9860BA2F56CB}" srcOrd="6" destOrd="0" presId="urn:microsoft.com/office/officeart/2005/8/layout/list1"/>
    <dgm:cxn modelId="{46EFBA0B-068E-4665-AF8A-7F2BBCB87470}" type="presParOf" srcId="{5AFF3EA1-07FB-4E85-804D-79AB4B7762EF}" destId="{2F11C7E6-5367-4088-AD1B-2F2BB7E29FA7}" srcOrd="7" destOrd="0" presId="urn:microsoft.com/office/officeart/2005/8/layout/list1"/>
    <dgm:cxn modelId="{2500245B-1A64-440F-AF6D-A3218550C736}" type="presParOf" srcId="{5AFF3EA1-07FB-4E85-804D-79AB4B7762EF}" destId="{4BB55AA3-12C9-4BE4-A0E2-23322AC23CDA}" srcOrd="8" destOrd="0" presId="urn:microsoft.com/office/officeart/2005/8/layout/list1"/>
    <dgm:cxn modelId="{0B474A67-F48D-4BE4-854E-D29673899103}" type="presParOf" srcId="{4BB55AA3-12C9-4BE4-A0E2-23322AC23CDA}" destId="{4E552E7C-B6BF-4983-91DB-D3AF816CA5EA}" srcOrd="0" destOrd="0" presId="urn:microsoft.com/office/officeart/2005/8/layout/list1"/>
    <dgm:cxn modelId="{AE89EE33-F5B9-484A-91F0-51A07217B620}" type="presParOf" srcId="{4BB55AA3-12C9-4BE4-A0E2-23322AC23CDA}" destId="{1F4BDB9B-91BD-4568-B46B-D5BFD6F74A03}" srcOrd="1" destOrd="0" presId="urn:microsoft.com/office/officeart/2005/8/layout/list1"/>
    <dgm:cxn modelId="{E1C12DB8-D220-431C-9BF7-F9C889F28616}" type="presParOf" srcId="{5AFF3EA1-07FB-4E85-804D-79AB4B7762EF}" destId="{86A27A7C-F8A6-4DA7-A8FE-DE8594D37F37}" srcOrd="9" destOrd="0" presId="urn:microsoft.com/office/officeart/2005/8/layout/list1"/>
    <dgm:cxn modelId="{AB9B830D-EB69-44E7-882F-CAC7B87F9E23}" type="presParOf" srcId="{5AFF3EA1-07FB-4E85-804D-79AB4B7762EF}" destId="{44445EAC-8E03-4145-9166-8B7BA1553388}" srcOrd="10" destOrd="0" presId="urn:microsoft.com/office/officeart/2005/8/layout/list1"/>
    <dgm:cxn modelId="{08C867AB-1853-40A3-A57E-171E57F08BBE}" type="presParOf" srcId="{5AFF3EA1-07FB-4E85-804D-79AB4B7762EF}" destId="{830ED90A-20E0-4E19-B6F2-700C2FF197C2}" srcOrd="11" destOrd="0" presId="urn:microsoft.com/office/officeart/2005/8/layout/list1"/>
    <dgm:cxn modelId="{1EEB4699-67E2-4773-B55B-6F40446A98B4}" type="presParOf" srcId="{5AFF3EA1-07FB-4E85-804D-79AB4B7762EF}" destId="{3818705F-D1D5-49E3-9BA5-390195A5E8E6}" srcOrd="12" destOrd="0" presId="urn:microsoft.com/office/officeart/2005/8/layout/list1"/>
    <dgm:cxn modelId="{1064BCD1-84AC-4286-B4CB-F998B9BF6DDB}" type="presParOf" srcId="{3818705F-D1D5-49E3-9BA5-390195A5E8E6}" destId="{514F7C00-AB4B-470D-979F-3462435E8BEA}" srcOrd="0" destOrd="0" presId="urn:microsoft.com/office/officeart/2005/8/layout/list1"/>
    <dgm:cxn modelId="{62FDA02E-0FD8-458B-99D7-360E35810D86}" type="presParOf" srcId="{3818705F-D1D5-49E3-9BA5-390195A5E8E6}" destId="{AA945B5A-9A2B-47EF-B14C-DFD1267C11F4}" srcOrd="1" destOrd="0" presId="urn:microsoft.com/office/officeart/2005/8/layout/list1"/>
    <dgm:cxn modelId="{87EFCF02-315D-4743-97EE-2C8C6FDD4E44}" type="presParOf" srcId="{5AFF3EA1-07FB-4E85-804D-79AB4B7762EF}" destId="{E8CD7D98-754B-48BB-844A-52578F8E0DDF}" srcOrd="13" destOrd="0" presId="urn:microsoft.com/office/officeart/2005/8/layout/list1"/>
    <dgm:cxn modelId="{B4E481B8-6191-4CB1-88A4-CCEC6C36F7BA}" type="presParOf" srcId="{5AFF3EA1-07FB-4E85-804D-79AB4B7762EF}" destId="{0B6FFA22-6B57-453F-9698-2B39BA4906F3}" srcOrd="14" destOrd="0" presId="urn:microsoft.com/office/officeart/2005/8/layout/list1"/>
    <dgm:cxn modelId="{6FBBDB6C-A50F-448C-B291-EEB0CEBD5FD9}" type="presParOf" srcId="{5AFF3EA1-07FB-4E85-804D-79AB4B7762EF}" destId="{458139C0-B934-469B-A372-2DEEFC3EB427}" srcOrd="15" destOrd="0" presId="urn:microsoft.com/office/officeart/2005/8/layout/list1"/>
    <dgm:cxn modelId="{33211248-FD71-4ECD-ADB7-9BE625EC5F63}" type="presParOf" srcId="{5AFF3EA1-07FB-4E85-804D-79AB4B7762EF}" destId="{64A3C932-AB3A-4B82-8F33-491B36706FC7}" srcOrd="16" destOrd="0" presId="urn:microsoft.com/office/officeart/2005/8/layout/list1"/>
    <dgm:cxn modelId="{C7A754D7-6179-451B-8EFE-6162B826B30E}" type="presParOf" srcId="{64A3C932-AB3A-4B82-8F33-491B36706FC7}" destId="{6E6CAEDB-3BFC-4A5A-8158-FB54D6F6428C}" srcOrd="0" destOrd="0" presId="urn:microsoft.com/office/officeart/2005/8/layout/list1"/>
    <dgm:cxn modelId="{CD39CBB3-1C33-4136-AF72-A1BF39A95057}" type="presParOf" srcId="{64A3C932-AB3A-4B82-8F33-491B36706FC7}" destId="{6778A741-5584-42DF-98DC-1C3CC98B9E1A}" srcOrd="1" destOrd="0" presId="urn:microsoft.com/office/officeart/2005/8/layout/list1"/>
    <dgm:cxn modelId="{42560484-0A2A-49E0-ABF5-98DCAA016C10}" type="presParOf" srcId="{5AFF3EA1-07FB-4E85-804D-79AB4B7762EF}" destId="{B7600CDE-357F-4101-827A-C038DF136DFA}" srcOrd="17" destOrd="0" presId="urn:microsoft.com/office/officeart/2005/8/layout/list1"/>
    <dgm:cxn modelId="{19DE26F5-B9D4-4450-87A4-FECA02D2F032}" type="presParOf" srcId="{5AFF3EA1-07FB-4E85-804D-79AB4B7762EF}" destId="{6730496C-67FB-492B-8458-7D4F7249EA6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19317-891A-F34A-AC6C-228751A7E3F9}" type="datetimeFigureOut">
              <a:rPr lang="en-US" smtClean="0"/>
              <a:t>1/18/2023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DFCF7-1BD8-9D40-AE52-8146556F9785}" type="slidenum">
              <a:rPr lang="en-US" smtClean="0"/>
              <a:t>‹#›</a:t>
            </a:fld>
            <a:endParaRPr lang="en-US" dirty="0"/>
          </a:p>
        </p:txBody>
      </p:sp>
    </p:spTree>
    <p:extLst>
      <p:ext uri="{BB962C8B-B14F-4D97-AF65-F5344CB8AC3E}">
        <p14:creationId xmlns:p14="http://schemas.microsoft.com/office/powerpoint/2010/main" val="153890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s://www.availity.com/"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mailto:OhioMedicaidProvider@anthem.com"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ohiomh.com/home/changeplans" TargetMode="External"/><Relationship Id="rId3" Type="http://schemas.openxmlformats.org/officeDocument/2006/relationships/hyperlink" Target="https://www.ohiomh.com/" TargetMode="External"/><Relationship Id="rId7" Type="http://schemas.openxmlformats.org/officeDocument/2006/relationships/hyperlink" Target="https://mediproviders.anthem.com/wi"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availity.com/register-now-for-web-portal-access/" TargetMode="External"/><Relationship Id="rId5" Type="http://schemas.openxmlformats.org/officeDocument/2006/relationships/hyperlink" Target="https://apps.availity.com/availity/web/public.elegant.login" TargetMode="External"/><Relationship Id="rId4" Type="http://schemas.openxmlformats.org/officeDocument/2006/relationships/hyperlink" Target="http://www.availity.co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medicaid.ohio.gov/wps/portal/gov/medicaid/stakeholders-and-partners/helpfullinks/reporting-suspected-medicaid-fraud;" TargetMode="External"/><Relationship Id="rId2" Type="http://schemas.openxmlformats.org/officeDocument/2006/relationships/slide" Target="../slides/slide95.xml"/><Relationship Id="rId1" Type="http://schemas.openxmlformats.org/officeDocument/2006/relationships/notesMaster" Target="../notesMasters/notesMaster1.xml"/><Relationship Id="rId5" Type="http://schemas.openxmlformats.org/officeDocument/2006/relationships/hyperlink" Target="mailto:fraudohio@ohioauditor.gov" TargetMode="External"/><Relationship Id="rId4" Type="http://schemas.openxmlformats.org/officeDocument/2006/relationships/hyperlink" Target="http://www.ohioattorneygeneral.gov/Individuals-and-Families/Victims/Submit-a-Tip/Report-Medicaid-Fraud;" TargetMode="Externa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a:t>
            </a:fld>
            <a:endParaRPr lang="en-US" dirty="0"/>
          </a:p>
        </p:txBody>
      </p:sp>
    </p:spTree>
    <p:extLst>
      <p:ext uri="{BB962C8B-B14F-4D97-AF65-F5344CB8AC3E}">
        <p14:creationId xmlns:p14="http://schemas.microsoft.com/office/powerpoint/2010/main" val="120886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b="0" i="0" kern="1200" dirty="0">
                <a:solidFill>
                  <a:schemeClr val="tx1"/>
                </a:solidFill>
                <a:effectLst/>
                <a:latin typeface="+mn-lt"/>
                <a:ea typeface="+mn-ea"/>
                <a:cs typeface="+mn-cs"/>
              </a:rPr>
              <a:t>On April 1, 2021, ODM selected Aetna Better Health of Ohio to serve as the new OhioRISE specialized managed care organization. OhioRISE aims to expand access to in-home and community-based services.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Aetna will contract with regional care management entities to ensure OhioRISE members and families have the resources they need to navigate their interactions with multiple systems such as juvenile justice, child protection, developmental disabilities, mental health and addiction, education, and others.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 individual who is enrolled in the OhioRISE program will keep their managed care enrollment for their physical health benefit. Anthem will also be included in their care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ODM, state agencies, the Child and Adolescent Behavioral Health Center of Excellence (CABHCOE), providers, families, Aetna, and other stakeholders from local and state child-serving systems are engaging through an advisory council and workgroups to develop and implement major components of OhioRISE and the new and enhanced services. OhioRISE will also feature a new 1915(c) Medicaid waiver that will strive to improve cross-system outcomes for enrollees and help families prevent custody relinquishment.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OhioRISE Services:</a:t>
            </a:r>
          </a:p>
          <a:p>
            <a:r>
              <a:rPr lang="en-US" sz="1200" b="0" i="0" kern="1200" dirty="0">
                <a:solidFill>
                  <a:schemeClr val="tx1"/>
                </a:solidFill>
                <a:effectLst/>
                <a:latin typeface="+mn-lt"/>
                <a:ea typeface="+mn-ea"/>
                <a:cs typeface="+mn-cs"/>
              </a:rPr>
              <a:t>In addition to the behavioral health services provided through chapter 5160-27 of the Administrative Code, the following new services available through OhioRISE include:</a:t>
            </a:r>
          </a:p>
          <a:p>
            <a:pPr lvl="1"/>
            <a:r>
              <a:rPr lang="en-US" sz="1200" b="0" i="0" kern="1200" dirty="0">
                <a:solidFill>
                  <a:schemeClr val="tx1"/>
                </a:solidFill>
                <a:effectLst/>
                <a:latin typeface="+mn-lt"/>
                <a:ea typeface="+mn-ea"/>
                <a:cs typeface="+mn-cs"/>
              </a:rPr>
              <a:t>* Care Coordination at three different levels:</a:t>
            </a:r>
          </a:p>
          <a:p>
            <a:pPr lvl="2"/>
            <a:r>
              <a:rPr lang="en-US" sz="1200" b="0" i="0" kern="1200" dirty="0">
                <a:solidFill>
                  <a:schemeClr val="tx1"/>
                </a:solidFill>
                <a:effectLst/>
                <a:latin typeface="+mn-lt"/>
                <a:ea typeface="+mn-ea"/>
                <a:cs typeface="+mn-cs"/>
              </a:rPr>
              <a:t>o Tier 1: Limited Care Coordination delivered by Aetna for youth needing lower intensity care coordination</a:t>
            </a:r>
          </a:p>
          <a:p>
            <a:pPr lvl="2"/>
            <a:r>
              <a:rPr lang="en-US" sz="1200" b="0" i="0" kern="1200" dirty="0">
                <a:solidFill>
                  <a:schemeClr val="tx1"/>
                </a:solidFill>
                <a:effectLst/>
                <a:latin typeface="+mn-lt"/>
                <a:ea typeface="+mn-ea"/>
                <a:cs typeface="+mn-cs"/>
              </a:rPr>
              <a:t>o Tier 2: Moderate Care Coordination (MCC) will be consistent with principles of High-Fidelity Wraparound and will be delivered by a Care Management Entity (CME) - qualified agency for youth with moderate behavioral health needs</a:t>
            </a:r>
          </a:p>
          <a:p>
            <a:pPr lvl="2"/>
            <a:r>
              <a:rPr lang="en-US" sz="1200" b="0" i="0" kern="1200" dirty="0">
                <a:solidFill>
                  <a:schemeClr val="tx1"/>
                </a:solidFill>
                <a:effectLst/>
                <a:latin typeface="+mn-lt"/>
                <a:ea typeface="+mn-ea"/>
                <a:cs typeface="+mn-cs"/>
              </a:rPr>
              <a:t>o Tier 3: Intensive Care Coordination (ICC) will be consistent with principles of High-Fidelity Wraparound and will be delivered by a CME - qualified agency for youth with the greatest behavioral health needs</a:t>
            </a:r>
          </a:p>
          <a:p>
            <a:pPr lvl="1"/>
            <a:r>
              <a:rPr lang="en-US" sz="1200" b="0" i="0" kern="1200" dirty="0">
                <a:solidFill>
                  <a:schemeClr val="tx1"/>
                </a:solidFill>
                <a:effectLst/>
                <a:latin typeface="+mn-lt"/>
                <a:ea typeface="+mn-ea"/>
                <a:cs typeface="+mn-cs"/>
              </a:rPr>
              <a:t>* Intensive Home-Based Treatment (IHBT): OhioRISE will make changes to existing IHBT services and align with the Family First Prevention Services Act (FFPSA).</a:t>
            </a:r>
          </a:p>
          <a:p>
            <a:pPr lvl="1"/>
            <a:r>
              <a:rPr lang="en-US" sz="1200" b="0" i="0" kern="1200" dirty="0">
                <a:solidFill>
                  <a:schemeClr val="tx1"/>
                </a:solidFill>
                <a:effectLst/>
                <a:latin typeface="+mn-lt"/>
                <a:ea typeface="+mn-ea"/>
                <a:cs typeface="+mn-cs"/>
              </a:rPr>
              <a:t>* Psychiatric Residential Treatment Facility (PRTF): effective January 2023, this service is aimed at keeping youth with the most intensive behavioral health needs in-state and closer to their families and support systems.</a:t>
            </a:r>
          </a:p>
          <a:p>
            <a:pPr lvl="1"/>
            <a:r>
              <a:rPr lang="en-US" sz="1200" b="0" i="0" kern="1200" dirty="0">
                <a:solidFill>
                  <a:schemeClr val="tx1"/>
                </a:solidFill>
                <a:effectLst/>
                <a:latin typeface="+mn-lt"/>
                <a:ea typeface="+mn-ea"/>
                <a:cs typeface="+mn-cs"/>
              </a:rPr>
              <a:t>* Mobile Response and Stabilization Service (MRSS): provide youth in crisis and their families with immediate behavioral health services to ensure they are safe and receive necessary supports and services (this new service will also be available to children who are not enrolled in OhioRISE).</a:t>
            </a:r>
          </a:p>
          <a:p>
            <a:pPr lvl="1"/>
            <a:r>
              <a:rPr lang="en-US" sz="1200" b="0" i="0" kern="1200" dirty="0">
                <a:solidFill>
                  <a:schemeClr val="tx1"/>
                </a:solidFill>
                <a:effectLst/>
                <a:latin typeface="+mn-lt"/>
                <a:ea typeface="+mn-ea"/>
                <a:cs typeface="+mn-cs"/>
              </a:rPr>
              <a:t>* Behavioral Health Respite: provides short-term, temporary relief to the primary caregiver(s) of an OhioRISE plan enrolled youth, to support and preserve the primary caregiving relationship.</a:t>
            </a:r>
          </a:p>
          <a:p>
            <a:pPr lvl="1"/>
            <a:r>
              <a:rPr lang="en-US" sz="1200" b="0" i="0" kern="1200" dirty="0">
                <a:solidFill>
                  <a:schemeClr val="tx1"/>
                </a:solidFill>
                <a:effectLst/>
                <a:latin typeface="+mn-lt"/>
                <a:ea typeface="+mn-ea"/>
                <a:cs typeface="+mn-cs"/>
              </a:rPr>
              <a:t>* Wraparound supports/Flex Funds: provides services, equipment, or supplies not otherwise provided through the Medicaid state plan benefit or the OhioRISE program that address a youth’s identified need as documented in the child and family-centered care plan. These are intended to enhance and supplement the array of services available to a youth enrolled on the OhioRISE program.</a:t>
            </a:r>
          </a:p>
          <a:p>
            <a:pPr lvl="1"/>
            <a:r>
              <a:rPr lang="en-US" sz="1200" b="0" i="0" kern="1200" dirty="0">
                <a:solidFill>
                  <a:schemeClr val="tx1"/>
                </a:solidFill>
                <a:effectLst/>
                <a:latin typeface="+mn-lt"/>
                <a:ea typeface="+mn-ea"/>
                <a:cs typeface="+mn-cs"/>
              </a:rPr>
              <a:t>* For additional services available for youth enrolled in the OhioRISE waiver see Ohio Administrative Code Rule 5160-59-05.</a:t>
            </a:r>
          </a:p>
          <a:p>
            <a:pPr lvl="1"/>
            <a:r>
              <a:rPr lang="en-US" sz="1200" b="0" i="0" kern="1200" dirty="0">
                <a:solidFill>
                  <a:schemeClr val="tx1"/>
                </a:solidFill>
                <a:effectLst/>
                <a:latin typeface="+mn-lt"/>
                <a:ea typeface="+mn-ea"/>
                <a:cs typeface="+mn-cs"/>
              </a:rPr>
              <a:t>Additional information on the OhioRISE services is available in chapter 5160-59 of the Ohio Administrative Code.</a:t>
            </a:r>
          </a:p>
          <a:p>
            <a:pPr lvl="1"/>
            <a:r>
              <a:rPr lang="en-US" sz="1200" b="0" i="0" kern="1200" dirty="0">
                <a:solidFill>
                  <a:schemeClr val="tx1"/>
                </a:solidFill>
                <a:effectLst/>
                <a:latin typeface="+mn-lt"/>
                <a:ea typeface="+mn-ea"/>
                <a:cs typeface="+mn-cs"/>
              </a:rPr>
              <a:t>Aetna Better Health of Ohio can be reached by calling 833-711-0773 or e-mailing OHRise-Network@aetna.com.</a:t>
            </a: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10</a:t>
            </a:fld>
            <a:endParaRPr lang="en-US" dirty="0"/>
          </a:p>
        </p:txBody>
      </p:sp>
    </p:spTree>
    <p:extLst>
      <p:ext uri="{BB962C8B-B14F-4D97-AF65-F5344CB8AC3E}">
        <p14:creationId xmlns:p14="http://schemas.microsoft.com/office/powerpoint/2010/main" val="33911946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Let’s take a couple of minutes and discuss our surveys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102</a:t>
            </a:fld>
            <a:endParaRPr lang="en-US" dirty="0"/>
          </a:p>
        </p:txBody>
      </p:sp>
    </p:spTree>
    <p:extLst>
      <p:ext uri="{BB962C8B-B14F-4D97-AF65-F5344CB8AC3E}">
        <p14:creationId xmlns:p14="http://schemas.microsoft.com/office/powerpoint/2010/main" val="127405775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Anthem may conduct provider surveys to monitor and measure provider satisfaction with our services and identify areas for improvement. Provider participation in these surveys is highly encouraged, and your feedback is very important. We inform providers of the results and plans for improvement through provider bulletins, newsletters, meetings or training sessions.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103</a:t>
            </a:fld>
            <a:endParaRPr lang="en-US" dirty="0"/>
          </a:p>
        </p:txBody>
      </p:sp>
    </p:spTree>
    <p:extLst>
      <p:ext uri="{BB962C8B-B14F-4D97-AF65-F5344CB8AC3E}">
        <p14:creationId xmlns:p14="http://schemas.microsoft.com/office/powerpoint/2010/main" val="78315457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dirty="0"/>
              <a:t>CAHPS is an annual standardized survey conducted anonymously between January and May by a third-party vendor (Center for the Study of Services*) to assess consumers' experiences with their health plan and health care services. Any consumer that has six continuous months of enrollment in the previous year is eligible to be selected for the survey.</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104</a:t>
            </a:fld>
            <a:endParaRPr lang="en-US" dirty="0"/>
          </a:p>
        </p:txBody>
      </p:sp>
    </p:spTree>
    <p:extLst>
      <p:ext uri="{BB962C8B-B14F-4D97-AF65-F5344CB8AC3E}">
        <p14:creationId xmlns:p14="http://schemas.microsoft.com/office/powerpoint/2010/main" val="112203962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We’re almost to the finish line. We will wrap up today's presentation by sharing information available through our provider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105</a:t>
            </a:fld>
            <a:endParaRPr lang="en-US" dirty="0"/>
          </a:p>
        </p:txBody>
      </p:sp>
    </p:spTree>
    <p:extLst>
      <p:ext uri="{BB962C8B-B14F-4D97-AF65-F5344CB8AC3E}">
        <p14:creationId xmlns:p14="http://schemas.microsoft.com/office/powerpoint/2010/main" val="1588138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things we’ve discussed</a:t>
            </a:r>
            <a:r>
              <a:rPr lang="en-US" baseline="0" dirty="0"/>
              <a:t> today, can be found on our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400" dirty="0"/>
              <a:t>The public provider website is available 24/7 and does not require registration.     </a:t>
            </a:r>
          </a:p>
          <a:p>
            <a:endParaRPr lang="en-US" sz="1400" b="1" dirty="0"/>
          </a:p>
          <a:p>
            <a:r>
              <a:rPr lang="en-US" sz="1400" b="0" dirty="0"/>
              <a:t>You can visit </a:t>
            </a:r>
            <a:r>
              <a:rPr lang="en-US" sz="2000" b="0" i="0" dirty="0">
                <a:solidFill>
                  <a:srgbClr val="333333"/>
                </a:solidFill>
                <a:effectLst/>
                <a:latin typeface="calibri" panose="020F0502020204030204" pitchFamily="34" charset="0"/>
              </a:rPr>
              <a:t>https://providers.anthem.com/oh </a:t>
            </a:r>
            <a:r>
              <a:rPr lang="en-US" sz="1400" b="0" dirty="0"/>
              <a:t>and navigate to the </a:t>
            </a:r>
            <a:r>
              <a:rPr lang="en-US" sz="1400" b="1" dirty="0"/>
              <a:t>Provider</a:t>
            </a:r>
            <a:r>
              <a:rPr lang="en-US" sz="1400" b="0" dirty="0"/>
              <a:t> section on the top right. </a:t>
            </a:r>
          </a:p>
          <a:p>
            <a:pPr defTabSz="966612">
              <a:defRPr/>
            </a:pPr>
            <a:endParaRPr lang="en-US" sz="1200" dirty="0"/>
          </a:p>
          <a:p>
            <a:pPr defTabSz="966612">
              <a:defRPr/>
            </a:pPr>
            <a:r>
              <a:rPr lang="en-US" sz="1200" dirty="0"/>
              <a:t>The provider manual is available via the provider portal</a:t>
            </a:r>
            <a:r>
              <a:rPr lang="en-US" sz="1200" baseline="0" dirty="0"/>
              <a:t> and includes detailed information about provider requirements and how-to instructions.  </a:t>
            </a:r>
            <a:endParaRPr lang="en-US" sz="1200" dirty="0"/>
          </a:p>
          <a:p>
            <a:pPr defTabSz="966612">
              <a:defRPr/>
            </a:pPr>
            <a:endParaRPr lang="en-US" sz="1200" dirty="0"/>
          </a:p>
          <a:p>
            <a:pPr defTabSz="966612">
              <a:defRPr/>
            </a:pPr>
            <a:r>
              <a:rPr lang="en-US" sz="1200" b="0" dirty="0"/>
              <a:t>Also available on the Provider Portal</a:t>
            </a:r>
            <a:r>
              <a:rPr lang="en-US" sz="1200" b="0" baseline="0" dirty="0"/>
              <a:t> is </a:t>
            </a:r>
            <a:r>
              <a:rPr lang="en-US" sz="1200" b="1" dirty="0"/>
              <a:t>The Provider </a:t>
            </a:r>
            <a:r>
              <a:rPr lang="en-US" sz="1200" b="1" baseline="0" dirty="0"/>
              <a:t>Training Academy </a:t>
            </a:r>
            <a:r>
              <a:rPr lang="en-US" sz="1200" baseline="0" dirty="0"/>
              <a:t>which </a:t>
            </a:r>
            <a:r>
              <a:rPr lang="en-US" sz="1200" dirty="0"/>
              <a:t>offers an extensive library of training materials. Presentations, videos and other training documentation will be added as they become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106</a:t>
            </a:fld>
            <a:endParaRPr lang="en-US" dirty="0"/>
          </a:p>
        </p:txBody>
      </p:sp>
    </p:spTree>
    <p:extLst>
      <p:ext uri="{BB962C8B-B14F-4D97-AF65-F5344CB8AC3E}">
        <p14:creationId xmlns:p14="http://schemas.microsoft.com/office/powerpoint/2010/main" val="12447563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100" b="1" i="0" u="none" strike="noStrike" kern="1200" cap="none" spc="0" normalizeH="0" baseline="0" noProof="0" dirty="0">
                <a:ln>
                  <a:noFill/>
                </a:ln>
                <a:solidFill>
                  <a:prstClr val="black"/>
                </a:solidFill>
                <a:effectLst/>
                <a:uLnTx/>
                <a:uFillTx/>
                <a:latin typeface="+mn-lt"/>
                <a:ea typeface="+mn-ea"/>
                <a:cs typeface="+mn-cs"/>
              </a:rPr>
              <a:t>Talking Points: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dirty="0"/>
              <a:t> </a:t>
            </a:r>
            <a:r>
              <a:rPr kumimoji="0" lang="en-US" sz="1100" b="0" i="0" u="none" strike="noStrike" kern="1200" cap="none" spc="0" normalizeH="0" baseline="0" noProof="0" dirty="0">
                <a:ln>
                  <a:noFill/>
                </a:ln>
                <a:solidFill>
                  <a:prstClr val="black"/>
                </a:solidFill>
                <a:effectLst/>
                <a:uLnTx/>
                <a:uFillTx/>
                <a:latin typeface="+mn-lt"/>
                <a:ea typeface="+mn-ea"/>
                <a:cs typeface="+mn-cs"/>
              </a:rPr>
              <a:t>Coming soon we will have Provider Pathways on our website.  This is a self-paced learning tool where you can learn more on authorizations, claims and more. </a:t>
            </a:r>
            <a:r>
              <a:rPr lang="en-US" sz="1100" kern="1200" dirty="0">
                <a:solidFill>
                  <a:schemeClr val="tx1"/>
                </a:solidFill>
                <a:effectLst/>
                <a:latin typeface="+mn-lt"/>
                <a:ea typeface="+mn-ea"/>
                <a:cs typeface="+mn-cs"/>
              </a:rPr>
              <a:t>The modules are designed to be informative, easy to navigate, and can be retaken anytime if you need a quick refresher on one or more topics.  More information will be on our website once this is available. </a:t>
            </a:r>
          </a:p>
          <a:p>
            <a:pPr>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100" kern="1200" dirty="0">
                <a:solidFill>
                  <a:schemeClr val="tx1"/>
                </a:solidFill>
                <a:effectLst/>
                <a:latin typeface="+mn-lt"/>
                <a:ea typeface="+mn-ea"/>
                <a:cs typeface="+mn-cs"/>
              </a:rPr>
              <a:t>N/A</a:t>
            </a:r>
            <a:endParaRPr lang="en-US" sz="11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107</a:t>
            </a:fld>
            <a:endParaRPr lang="en-US" dirty="0"/>
          </a:p>
        </p:txBody>
      </p:sp>
    </p:spTree>
    <p:extLst>
      <p:ext uri="{BB962C8B-B14F-4D97-AF65-F5344CB8AC3E}">
        <p14:creationId xmlns:p14="http://schemas.microsoft.com/office/powerpoint/2010/main" val="226371935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100" b="1" i="0" u="none" strike="noStrike" kern="1200" cap="none" spc="0" normalizeH="0" baseline="0" noProof="0" dirty="0">
                <a:ln>
                  <a:noFill/>
                </a:ln>
                <a:solidFill>
                  <a:prstClr val="black"/>
                </a:solidFill>
                <a:effectLst/>
                <a:uLnTx/>
                <a:uFillTx/>
                <a:latin typeface="+mn-lt"/>
                <a:ea typeface="+mn-ea"/>
                <a:cs typeface="+mn-cs"/>
              </a:rPr>
              <a:t>Talking Points:</a:t>
            </a:r>
          </a:p>
          <a:p>
            <a:endParaRPr lang="en-US" sz="1100" dirty="0"/>
          </a:p>
          <a:p>
            <a:pPr>
              <a:defRPr/>
            </a:pPr>
            <a:r>
              <a:rPr lang="en-US" sz="1200" b="1" i="1" dirty="0"/>
              <a:t>Availity</a:t>
            </a:r>
            <a:r>
              <a:rPr lang="en-US" sz="1200" dirty="0"/>
              <a:t> is a secure multi-payer portal that is owned collectively by several payers. There is an Availity flyer included in your provider handouts, and details the trainings offered dependent on your role,</a:t>
            </a:r>
            <a:r>
              <a:rPr lang="en-US" sz="1200" baseline="0" dirty="0"/>
              <a:t> experience and how you will access Availity. </a:t>
            </a:r>
          </a:p>
          <a:p>
            <a:pPr>
              <a:defRPr/>
            </a:pPr>
            <a:endParaRPr lang="en-US" sz="1200" baseline="0" dirty="0"/>
          </a:p>
          <a:p>
            <a:pPr>
              <a:defRPr/>
            </a:pPr>
            <a:r>
              <a:rPr lang="en-US" sz="1200" dirty="0"/>
              <a:t>To access Availity training you may either login to Availity then</a:t>
            </a:r>
            <a:r>
              <a:rPr lang="en-US" sz="1200" i="1" dirty="0"/>
              <a:t> </a:t>
            </a:r>
            <a:r>
              <a:rPr lang="en-US" sz="1200" b="0" i="0" dirty="0"/>
              <a:t>Click Help &amp; Training then</a:t>
            </a:r>
            <a:r>
              <a:rPr lang="en-US" sz="1200" b="0" i="0" baseline="0" dirty="0"/>
              <a:t> </a:t>
            </a:r>
            <a:r>
              <a:rPr lang="en-US" sz="1200" b="0" i="0" dirty="0"/>
              <a:t>Get Trained</a:t>
            </a:r>
            <a:r>
              <a:rPr lang="en-US" sz="1200" b="0" i="0" baseline="0" dirty="0"/>
              <a:t> to access </a:t>
            </a:r>
            <a:r>
              <a:rPr lang="en-US" sz="1200" b="0" i="0" baseline="0" dirty="0">
                <a:solidFill>
                  <a:srgbClr val="FF0000"/>
                </a:solidFill>
              </a:rPr>
              <a:t>Availity’s Learning Center</a:t>
            </a:r>
          </a:p>
          <a:p>
            <a:pPr>
              <a:defRPr/>
            </a:pPr>
            <a:endParaRPr lang="en-US" sz="1200" b="1" baseline="0" dirty="0"/>
          </a:p>
          <a:p>
            <a:r>
              <a:rPr lang="en-US" sz="1200" dirty="0"/>
              <a:t>You can register for the Availity portal at</a:t>
            </a:r>
            <a:r>
              <a:rPr lang="en-US" sz="1200" dirty="0">
                <a:solidFill>
                  <a:srgbClr val="00AEEF"/>
                </a:solidFill>
              </a:rPr>
              <a:t> </a:t>
            </a:r>
            <a:r>
              <a:rPr lang="en-US" sz="1200" spc="10" dirty="0">
                <a:hlinkClick r:id="rId3"/>
              </a:rPr>
              <a:t>https://www.availity.com</a:t>
            </a:r>
            <a:r>
              <a:rPr lang="en-US" sz="1200" spc="10" dirty="0"/>
              <a:t> </a:t>
            </a:r>
            <a:r>
              <a:rPr lang="en-US" sz="1200" b="1" dirty="0">
                <a:solidFill>
                  <a:srgbClr val="00AEEF"/>
                </a:solidFill>
              </a:rPr>
              <a:t>- </a:t>
            </a:r>
            <a:r>
              <a:rPr lang="en-US" sz="1200" b="0" dirty="0">
                <a:solidFill>
                  <a:srgbClr val="00AEEF"/>
                </a:solidFill>
              </a:rPr>
              <a:t>we will put</a:t>
            </a:r>
            <a:r>
              <a:rPr lang="en-US" sz="1200" b="0" baseline="0" dirty="0">
                <a:solidFill>
                  <a:srgbClr val="00AEEF"/>
                </a:solidFill>
              </a:rPr>
              <a:t> the link in the chat. </a:t>
            </a:r>
            <a:r>
              <a:rPr lang="en-US" sz="1100" dirty="0"/>
              <a:t>If you already use Availity, no additional registration is needed. Anthem will be available as one of your options in the payer drop-down. </a:t>
            </a:r>
            <a:endParaRPr lang="en-US" sz="1100" dirty="0">
              <a:cs typeface="Calibri"/>
            </a:endParaRPr>
          </a:p>
          <a:p>
            <a:endParaRPr lang="en-US" sz="1200" dirty="0"/>
          </a:p>
          <a:p>
            <a:pPr>
              <a:defRPr/>
            </a:pPr>
            <a:r>
              <a:rPr lang="en-US" sz="1100" dirty="0"/>
              <a:t>If you are new to Availity, you will need to name an administrator who can grant you access to the tools you need</a:t>
            </a:r>
            <a:r>
              <a:rPr lang="en-US" sz="1100"/>
              <a:t>. If </a:t>
            </a:r>
            <a:r>
              <a:rPr lang="en-US" sz="1100" dirty="0"/>
              <a:t>you don’t know who your  Availity administrator is, select My Account Dashboard | My Administrators from Availity’s homepage. </a:t>
            </a:r>
          </a:p>
          <a:p>
            <a:pPr>
              <a:defRPr/>
            </a:pPr>
            <a:endParaRPr lang="en-US" sz="11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Availity will be offering several live training sessions over the next few weeks.    Topics including authorizations, claims entry, eligibility and benefits look up and more. You can visit Availity’s website to learn more and sign up for the sessions. </a:t>
            </a:r>
          </a:p>
          <a:p>
            <a:pPr>
              <a:defRPr/>
            </a:pPr>
            <a:endParaRPr lang="en-US" sz="11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Action: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Paste Availity link into chat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100" kern="1200" dirty="0">
                <a:solidFill>
                  <a:schemeClr val="tx1"/>
                </a:solidFill>
                <a:effectLst/>
                <a:latin typeface="+mn-lt"/>
                <a:ea typeface="+mn-ea"/>
                <a:cs typeface="+mn-cs"/>
              </a:rPr>
              <a:t>N/A</a:t>
            </a:r>
            <a:endParaRPr lang="en-US" sz="11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108</a:t>
            </a:fld>
            <a:endParaRPr lang="en-US" dirty="0"/>
          </a:p>
        </p:txBody>
      </p:sp>
    </p:spTree>
    <p:extLst>
      <p:ext uri="{BB962C8B-B14F-4D97-AF65-F5344CB8AC3E}">
        <p14:creationId xmlns:p14="http://schemas.microsoft.com/office/powerpoint/2010/main" val="415150569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In this last section we shared the importance of staying connected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various ways to find the latest news and updates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Using the ODM PNM portal to Keep your practice information up-to-date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All the information available on both our secure and public portals including the Provider Training Academy and Provider Pathways.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109</a:t>
            </a:fld>
            <a:endParaRPr lang="en-US" dirty="0"/>
          </a:p>
        </p:txBody>
      </p:sp>
    </p:spTree>
    <p:extLst>
      <p:ext uri="{BB962C8B-B14F-4D97-AF65-F5344CB8AC3E}">
        <p14:creationId xmlns:p14="http://schemas.microsoft.com/office/powerpoint/2010/main" val="108655385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r>
              <a:rPr lang="en-US" dirty="0"/>
              <a:t>Thank</a:t>
            </a:r>
            <a:r>
              <a:rPr lang="en-US" baseline="0" dirty="0"/>
              <a:t> you so much for attending today’s orientation.</a:t>
            </a:r>
            <a:r>
              <a:rPr lang="en-US" dirty="0"/>
              <a:t> </a:t>
            </a:r>
            <a:endParaRPr lang="en-US" baseline="0" dirty="0"/>
          </a:p>
          <a:p>
            <a:endParaRPr lang="en-US" baseline="0" dirty="0"/>
          </a:p>
          <a:p>
            <a:r>
              <a:rPr lang="en-US" sz="1300" dirty="0"/>
              <a:t>As a reminder you will be receiving a follow-up email with handouts that will answer many of the questions you have. They include: </a:t>
            </a:r>
            <a:endParaRPr lang="en-US" sz="1300" baseline="0" dirty="0">
              <a:cs typeface="Calibri"/>
            </a:endParaRPr>
          </a:p>
          <a:p>
            <a:r>
              <a:rPr lang="en-US" sz="1200" dirty="0"/>
              <a:t> </a:t>
            </a:r>
          </a:p>
          <a:p>
            <a:pPr marL="628650" lvl="1" indent="-171450">
              <a:buFont typeface="Arial" panose="020B0604020202020204" pitchFamily="34" charset="0"/>
              <a:buChar char="•"/>
            </a:pPr>
            <a:r>
              <a:rPr lang="en-US" sz="1100" kern="1200" dirty="0">
                <a:solidFill>
                  <a:schemeClr val="tx1"/>
                </a:solidFill>
                <a:effectLst/>
                <a:latin typeface="+mn-lt"/>
                <a:ea typeface="+mn-ea"/>
                <a:cs typeface="+mn-cs"/>
              </a:rPr>
              <a:t>A link to this presentation</a:t>
            </a:r>
          </a:p>
          <a:p>
            <a:pPr marL="457200" lvl="1" indent="0">
              <a:buFont typeface="Arial" panose="020B0604020202020204" pitchFamily="34" charset="0"/>
              <a:buNone/>
            </a:pPr>
            <a:r>
              <a:rPr lang="en-US" sz="1100" b="1" kern="1200" dirty="0">
                <a:solidFill>
                  <a:schemeClr val="tx1"/>
                </a:solidFill>
                <a:effectLst/>
                <a:latin typeface="+mn-lt"/>
                <a:ea typeface="+mn-ea"/>
                <a:cs typeface="+mn-cs"/>
              </a:rPr>
              <a:t>And fliers for:</a:t>
            </a:r>
          </a:p>
          <a:p>
            <a:pPr marL="628650" lvl="1" indent="-171450">
              <a:buFont typeface="Arial" panose="020B0604020202020204" pitchFamily="34" charset="0"/>
              <a:buChar char="•"/>
            </a:pPr>
            <a:r>
              <a:rPr lang="en-US" sz="1100" kern="1200" dirty="0">
                <a:solidFill>
                  <a:schemeClr val="tx1"/>
                </a:solidFill>
                <a:effectLst/>
                <a:highlight>
                  <a:srgbClr val="FFFF00"/>
                </a:highlight>
                <a:latin typeface="+mn-lt"/>
                <a:ea typeface="+mn-ea"/>
                <a:cs typeface="+mn-cs"/>
              </a:rPr>
              <a:t>Custom Learning Center  </a:t>
            </a:r>
          </a:p>
          <a:p>
            <a:pPr marL="628650" lvl="1" indent="-171450">
              <a:buFont typeface="Arial" panose="020B0604020202020204" pitchFamily="34" charset="0"/>
              <a:buChar char="•"/>
            </a:pPr>
            <a:r>
              <a:rPr lang="en-US" sz="1100" kern="1200" dirty="0">
                <a:solidFill>
                  <a:schemeClr val="tx1"/>
                </a:solidFill>
                <a:effectLst/>
                <a:highlight>
                  <a:srgbClr val="FFFF00"/>
                </a:highlight>
                <a:latin typeface="+mn-lt"/>
                <a:ea typeface="+mn-ea"/>
                <a:cs typeface="+mn-cs"/>
              </a:rPr>
              <a:t>My Diverse Patients  </a:t>
            </a:r>
            <a:endParaRPr lang="en-US" sz="1100" b="1" kern="1200" dirty="0">
              <a:solidFill>
                <a:schemeClr val="tx1"/>
              </a:solidFill>
              <a:effectLst/>
              <a:highlight>
                <a:srgbClr val="FFFF00"/>
              </a:highligh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highlight>
                  <a:srgbClr val="FFFF00"/>
                </a:highlight>
                <a:latin typeface="+mn-lt"/>
                <a:ea typeface="+mn-ea"/>
                <a:cs typeface="+mn-cs"/>
              </a:rPr>
              <a:t>Human Trafficking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highlight>
                  <a:srgbClr val="FFFF00"/>
                </a:highlight>
                <a:latin typeface="+mn-lt"/>
                <a:ea typeface="+mn-ea"/>
                <a:cs typeface="+mn-cs"/>
              </a:rPr>
              <a:t>SBIRT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kern="1200" dirty="0">
                <a:solidFill>
                  <a:schemeClr val="tx1"/>
                </a:solidFill>
                <a:effectLst/>
                <a:highlight>
                  <a:srgbClr val="FFFF00"/>
                </a:highlight>
                <a:latin typeface="+mn-lt"/>
                <a:ea typeface="+mn-ea"/>
                <a:cs typeface="+mn-cs"/>
              </a:rPr>
              <a:t>Cultural Competency resources</a:t>
            </a:r>
          </a:p>
          <a:p>
            <a:pPr marL="628650" lvl="1" indent="-171450">
              <a:buFont typeface="Arial" panose="020B0604020202020204" pitchFamily="34" charset="0"/>
              <a:buChar char="•"/>
            </a:pPr>
            <a:endParaRPr lang="en-US" sz="1200" kern="1200" dirty="0">
              <a:solidFill>
                <a:schemeClr val="tx1"/>
              </a:solidFill>
              <a:effectLst/>
              <a:latin typeface="+mn-lt"/>
              <a:ea typeface="+mn-ea"/>
              <a:cs typeface="+mn-cs"/>
            </a:endParaRPr>
          </a:p>
          <a:p>
            <a:pPr marR="5080"/>
            <a:r>
              <a:rPr lang="en-US" sz="1200" kern="1200" dirty="0">
                <a:solidFill>
                  <a:schemeClr val="tx1"/>
                </a:solidFill>
                <a:effectLst/>
                <a:latin typeface="+mn-lt"/>
                <a:ea typeface="+mn-ea"/>
                <a:cs typeface="+mn-cs"/>
              </a:rPr>
              <a:t>This </a:t>
            </a:r>
            <a:r>
              <a:rPr lang="en-US" sz="1200" kern="1200" baseline="0" dirty="0">
                <a:solidFill>
                  <a:schemeClr val="tx1"/>
                </a:solidFill>
                <a:effectLst/>
                <a:latin typeface="+mn-lt"/>
                <a:ea typeface="+mn-ea"/>
                <a:cs typeface="+mn-cs"/>
              </a:rPr>
              <a:t>concludes our presentation </a:t>
            </a:r>
            <a:r>
              <a:rPr lang="en-US" sz="1200" dirty="0">
                <a:solidFill>
                  <a:srgbClr val="141313"/>
                </a:solidFill>
                <a:cs typeface="Arial"/>
              </a:rPr>
              <a:t> Please email the Provider Relationship Account Management team if you have questions  </a:t>
            </a:r>
            <a:r>
              <a:rPr lang="en-US" sz="1200" u="none" strike="noStrike" dirty="0">
                <a:solidFill>
                  <a:srgbClr val="0563C1"/>
                </a:solidFill>
                <a:effectLst/>
                <a:ea typeface="Calibri" panose="020F0502020204030204" pitchFamily="34" charset="0"/>
                <a:cs typeface="Calibri" panose="020F0502020204030204" pitchFamily="34" charset="0"/>
                <a:hlinkClick r:id="rId3"/>
              </a:rPr>
              <a:t>OhioMedicaidProvider@anthem.com</a:t>
            </a:r>
            <a:r>
              <a:rPr lang="en-US" sz="1200" dirty="0">
                <a:solidFill>
                  <a:srgbClr val="141313"/>
                </a:solidFil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110</a:t>
            </a:fld>
            <a:endParaRPr lang="en-US" dirty="0"/>
          </a:p>
        </p:txBody>
      </p:sp>
    </p:spTree>
    <p:extLst>
      <p:ext uri="{BB962C8B-B14F-4D97-AF65-F5344CB8AC3E}">
        <p14:creationId xmlns:p14="http://schemas.microsoft.com/office/powerpoint/2010/main" val="900110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111</a:t>
            </a:fld>
            <a:endParaRPr lang="en-US" dirty="0"/>
          </a:p>
        </p:txBody>
      </p:sp>
    </p:spTree>
    <p:extLst>
      <p:ext uri="{BB962C8B-B14F-4D97-AF65-F5344CB8AC3E}">
        <p14:creationId xmlns:p14="http://schemas.microsoft.com/office/powerpoint/2010/main" val="3978581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kumimoji="0" lang="en-US" sz="1200" b="0" i="1" u="none" strike="noStrike" kern="1200" cap="none" spc="0" normalizeH="0" baseline="0" noProof="0" dirty="0">
                <a:ln>
                  <a:noFill/>
                </a:ln>
                <a:solidFill>
                  <a:prstClr val="black"/>
                </a:solidFill>
                <a:effectLst/>
                <a:uLnTx/>
                <a:uFillTx/>
                <a:latin typeface="+mn-lt"/>
                <a:ea typeface="+mn-ea"/>
                <a:cs typeface="+mn-cs"/>
              </a:rPr>
              <a:t>(Source - </a:t>
            </a:r>
            <a:r>
              <a:rPr lang="en-US" b="0" i="1" dirty="0"/>
              <a:t>RFP Response )</a:t>
            </a:r>
          </a:p>
          <a:p>
            <a:pPr marL="0" indent="0">
              <a:buFont typeface="Arial" panose="020B0604020202020204" pitchFamily="34" charset="0"/>
              <a:buNone/>
            </a:pPr>
            <a:r>
              <a:rPr kumimoji="0" lang="en-US" sz="1200" b="0" i="1" u="none" strike="noStrike" kern="1200" cap="none" spc="0" normalizeH="0" baseline="0" noProof="0" dirty="0">
                <a:ln>
                  <a:noFill/>
                </a:ln>
                <a:solidFill>
                  <a:prstClr val="black"/>
                </a:solidFill>
                <a:effectLst/>
                <a:uLnTx/>
                <a:uFillTx/>
                <a:latin typeface="+mn-lt"/>
                <a:ea typeface="+mn-ea"/>
                <a:cs typeface="+mn-cs"/>
              </a:rPr>
              <a:t/>
            </a:r>
            <a:br>
              <a:rPr kumimoji="0" lang="en-US" sz="1200" b="0" i="1"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sz="1200" b="0" i="0" kern="1200" dirty="0">
                <a:solidFill>
                  <a:schemeClr val="tx1"/>
                </a:solidFill>
                <a:effectLst/>
                <a:latin typeface="+mn-lt"/>
                <a:ea typeface="+mn-ea"/>
                <a:cs typeface="+mn-cs"/>
              </a:rPr>
              <a:t>As mentioned earlier, we understand the success of our network relies heavily on Partnerships. That’s why we will be partnering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Motivo offers an efficient, accessible, online solution to fulfill their clinical supervision requirements to bring additional MH professionals to the state quickly.</a:t>
            </a:r>
            <a:endParaRPr lang="en-US" dirty="0"/>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OhioDRIVE which is a value-added benefit to </a:t>
            </a:r>
            <a:r>
              <a:rPr lang="en-US" sz="1200" dirty="0"/>
              <a:t>make it easier for members to show up for treatment and stick to their care plans, by providing medical transportation, community transportation, Uber gift cards, and gas cards. Additionally, we will convene OhioDRIVE, a collaboration to address transportation challenges</a:t>
            </a:r>
            <a:endParaRPr lang="en-US" dirty="0"/>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Anthem will partner to </a:t>
            </a:r>
            <a:r>
              <a:rPr lang="en-US" sz="1200" b="0" i="0" kern="1200" dirty="0">
                <a:solidFill>
                  <a:schemeClr val="tx1"/>
                </a:solidFill>
                <a:effectLst/>
                <a:latin typeface="+mn-lt"/>
                <a:ea typeface="+mn-ea"/>
                <a:cs typeface="+mn-cs"/>
              </a:rPr>
              <a:t>expand Mobile Clinic Capacity including </a:t>
            </a:r>
            <a:r>
              <a:rPr lang="en-US" dirty="0"/>
              <a:t>access for physical health, dental care, and mental health (MH) and SUD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 </a:t>
            </a:r>
            <a:r>
              <a:rPr kumimoji="0" lang="en-US" sz="1200" b="1" i="1" u="none" strike="noStrike" kern="1200" cap="none" spc="0" normalizeH="0" baseline="0" noProof="0" dirty="0">
                <a:ln>
                  <a:noFill/>
                </a:ln>
                <a:solidFill>
                  <a:prstClr val="black"/>
                </a:solidFill>
                <a:effectLst/>
                <a:uLnTx/>
                <a:uFillTx/>
                <a:latin typeface="+mn-lt"/>
                <a:ea typeface="+mn-ea"/>
                <a:cs typeface="+mn-cs"/>
              </a:rPr>
              <a:t>additional information if questioned</a:t>
            </a:r>
            <a:r>
              <a:rPr kumimoji="0" lang="en-US" sz="1200" b="1" i="0" u="none" strike="noStrike" kern="1200" cap="none" spc="0" normalizeH="0" baseline="0" noProof="0" dirty="0">
                <a:ln>
                  <a:noFill/>
                </a:ln>
                <a:solidFill>
                  <a:prstClr val="black"/>
                </a:solidFill>
                <a:effectLst/>
                <a:uLnTx/>
                <a:uFillTx/>
                <a:latin typeface="+mn-lt"/>
                <a:ea typeface="+mn-ea"/>
                <a:cs typeface="+mn-cs"/>
              </a:rPr>
              <a:t>. </a:t>
            </a:r>
          </a:p>
          <a:p>
            <a:pPr marL="171450" indent="-171450">
              <a:buFont typeface="Arial" panose="020B0604020202020204" pitchFamily="34" charset="0"/>
              <a:buChar char="•"/>
            </a:pPr>
            <a:r>
              <a:rPr lang="en-US" dirty="0"/>
              <a:t>Increasing Access to Mental Health Services. To increase the MH workforce and accelerate access to MH services in rural Ohio, Anthem is collaborating with Motivo to provide $24,000 in funding over two years for prospective psychologists, clinical social workers, professional counselors, marriage and family therapists, and certified addictions counselors to obtain clinical supervision certification through Motivo’s HIPAA-complaint program. Motivo offers an efficient, accessible, online solution to fulfill their clinical supervision requirements to bring additional MH professionals to the state quickly.</a:t>
            </a:r>
          </a:p>
          <a:p>
            <a:pPr marL="171450" indent="-171450">
              <a:buFont typeface="Arial" panose="020B0604020202020204" pitchFamily="34" charset="0"/>
              <a:buChar char="•"/>
            </a:pPr>
            <a:endParaRPr lang="en-US" dirty="0"/>
          </a:p>
          <a:p>
            <a:r>
              <a:rPr lang="en-US" dirty="0"/>
              <a:t>* Supporting Member Transportation Needs. We know transportation availability often makes accessing care difficult, particularly for rural members. We will offer value-added services to make it easier for members to show up for treatment and stick to their care plans, such as medical transportation, community transportation, Uber gift cards, and gas cards. Additionally, we will convene OhioDRIVE, a collaboration between Anthem’s Transportation team and other organizations on innovative solutions to address transportation challenges. OhioDRIVE will facilitate statewide workgroups to secure additional regional transportation coverage, perform gap analyses, and monitor network adequacy. (RFP Response)</a:t>
            </a:r>
          </a:p>
          <a:p>
            <a:endParaRPr lang="en-US" dirty="0"/>
          </a:p>
          <a:p>
            <a:r>
              <a:rPr lang="en-US" dirty="0"/>
              <a:t>* Expanding Mobile Clinic Capacity. A number of commercial and MA network providers offer mobile health clinics throughout parts of all three regions of the state. Two of our advanced VBP providers, Partners for Kids and Cincinnati Children's Hospital, will provide these services as part of our overall relationship, and we will work with them to increase the frequency of visits and the number of counties they serve. In addition, we will commit $100,000 across other provider partners, such as Mt. Carmel, ONE Health Ohio, and Primary Health, to expand mobile access for physical health, dental care, and mental health (MH) and SUD treatment.</a:t>
            </a: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11</a:t>
            </a:fld>
            <a:endParaRPr lang="en-US" dirty="0"/>
          </a:p>
        </p:txBody>
      </p:sp>
    </p:spTree>
    <p:extLst>
      <p:ext uri="{BB962C8B-B14F-4D97-AF65-F5344CB8AC3E}">
        <p14:creationId xmlns:p14="http://schemas.microsoft.com/office/powerpoint/2010/main" val="306910820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r>
              <a:rPr lang="en-US" b="1" dirty="0"/>
              <a:t>What is CAHPS</a:t>
            </a:r>
          </a:p>
          <a:p>
            <a:pPr marL="171450" indent="-171450">
              <a:buFont typeface="Arial" panose="020B0604020202020204" pitchFamily="34" charset="0"/>
              <a:buChar char="•"/>
            </a:pPr>
            <a:r>
              <a:rPr lang="en-US" dirty="0"/>
              <a:t>The</a:t>
            </a:r>
            <a:r>
              <a:rPr lang="en-US" baseline="0" dirty="0"/>
              <a:t> CAHPS survey asks patients to report on and evaluate their experiences with health care</a:t>
            </a:r>
          </a:p>
          <a:p>
            <a:pPr marL="171450" indent="-171450">
              <a:buFont typeface="Arial" panose="020B0604020202020204" pitchFamily="34" charset="0"/>
              <a:buChar char="•"/>
            </a:pPr>
            <a:r>
              <a:rPr lang="en-US" baseline="0" dirty="0"/>
              <a:t>The survey is conducted between Jan – May each year</a:t>
            </a:r>
          </a:p>
          <a:p>
            <a:pPr marL="171450" indent="-171450">
              <a:buFont typeface="Arial" panose="020B0604020202020204" pitchFamily="34" charset="0"/>
              <a:buChar char="•"/>
            </a:pPr>
            <a:r>
              <a:rPr lang="en-US" baseline="0" dirty="0"/>
              <a:t>A random sample of your adult and child patients may get the survey</a:t>
            </a:r>
          </a:p>
          <a:p>
            <a:pPr marL="171450" indent="-171450">
              <a:buFont typeface="Arial" panose="020B0604020202020204" pitchFamily="34" charset="0"/>
              <a:buChar char="•"/>
            </a:pPr>
            <a:r>
              <a:rPr lang="en-US" baseline="0" dirty="0"/>
              <a:t>Examples of provider experience questions:</a:t>
            </a:r>
          </a:p>
          <a:p>
            <a:pPr marL="628650" lvl="1" indent="-171450">
              <a:buFont typeface="Arial" panose="020B0604020202020204" pitchFamily="34" charset="0"/>
              <a:buChar char="•"/>
            </a:pPr>
            <a:r>
              <a:rPr lang="en-US" dirty="0"/>
              <a:t>When you/your child needed care right away, how often did you get care as soon as you needed?</a:t>
            </a:r>
          </a:p>
          <a:p>
            <a:pPr marL="628650" lvl="1" indent="-171450">
              <a:buFont typeface="Arial" panose="020B0604020202020204" pitchFamily="34" charset="0"/>
              <a:buChar char="•"/>
            </a:pPr>
            <a:r>
              <a:rPr lang="en-US" dirty="0"/>
              <a:t>How often did you get an appointment for a check-up or routine care at a doctor’s office or clinic as soon as you needed?</a:t>
            </a:r>
          </a:p>
          <a:p>
            <a:pPr marL="628650" lvl="1" indent="-171450">
              <a:buFont typeface="Arial" panose="020B0604020202020204" pitchFamily="34" charset="0"/>
              <a:buChar char="•"/>
            </a:pPr>
            <a:r>
              <a:rPr lang="en-US" dirty="0"/>
              <a:t>How often was it easy to get the care, tests, or treatment you needed?</a:t>
            </a:r>
          </a:p>
          <a:p>
            <a:pPr marL="628650" lvl="1" indent="-171450">
              <a:buFont typeface="Arial" panose="020B0604020202020204" pitchFamily="34" charset="0"/>
              <a:buChar char="•"/>
            </a:pPr>
            <a:r>
              <a:rPr lang="en-US" dirty="0"/>
              <a:t>How often did your personal doctor seem informed and up-to-date about the care you got from other doctors or health providers?</a:t>
            </a:r>
          </a:p>
          <a:p>
            <a:pPr marL="628650" lvl="1" indent="-171450">
              <a:buFont typeface="Arial" panose="020B0604020202020204" pitchFamily="34" charset="0"/>
              <a:buChar char="•"/>
            </a:pPr>
            <a:r>
              <a:rPr lang="en-US" dirty="0"/>
              <a:t>How often did you get an appointment to see a specialist as soon as you needed?</a:t>
            </a:r>
          </a:p>
          <a:p>
            <a:pPr marL="628650" lvl="1" indent="-171450">
              <a:buFont typeface="Arial" panose="020B0604020202020204" pitchFamily="34" charset="0"/>
              <a:buChar char="•"/>
            </a:pPr>
            <a:r>
              <a:rPr lang="en-US" dirty="0"/>
              <a:t>Using any number from 0 to 10, where 0 is the worst personal doctor possible and 10 is the best personal doctor possible, what number would you use to rate your personal doctor?</a:t>
            </a:r>
          </a:p>
          <a:p>
            <a:pPr marL="628650" lvl="1" indent="-171450">
              <a:buFont typeface="Arial" panose="020B0604020202020204" pitchFamily="34" charset="0"/>
              <a:buChar char="•"/>
            </a:pPr>
            <a:r>
              <a:rPr lang="en-US" dirty="0"/>
              <a:t>We want to know your rating of the specialist you saw most often in the last 6 months. Using any number from 0 to 10, where 0 is the worst specialist possible and 10 is the best specialist possible, what number would you use to rate that specialist?</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endParaRPr lang="en-US" sz="1200" b="0" i="0" u="none" strike="noStrike" kern="1200" dirty="0">
              <a:solidFill>
                <a:schemeClr val="tx1"/>
              </a:solidFill>
              <a:effectLst/>
              <a:latin typeface="+mn-lt"/>
              <a:ea typeface="+mn-ea"/>
              <a:cs typeface="+mn-cs"/>
            </a:endParaRPr>
          </a:p>
          <a:p>
            <a:endParaRPr lang="en-US" baseline="0" dirty="0"/>
          </a:p>
          <a:p>
            <a:endParaRPr lang="en-US" baseline="0" dirty="0"/>
          </a:p>
          <a:p>
            <a:pPr marL="0" lvl="0" indent="0">
              <a:buFont typeface="Arial" panose="020B0604020202020204" pitchFamily="34" charset="0"/>
              <a:buNone/>
            </a:pPr>
            <a:r>
              <a:rPr lang="en-US" sz="1200" b="1" dirty="0"/>
              <a:t>Additional Resources</a:t>
            </a:r>
          </a:p>
          <a:p>
            <a:pPr marL="0" lvl="0" indent="0">
              <a:buFont typeface="Arial" panose="020B0604020202020204" pitchFamily="34" charset="0"/>
              <a:buNone/>
            </a:pPr>
            <a:r>
              <a:rPr lang="en-US" sz="1200" b="0" baseline="0" dirty="0"/>
              <a:t>A CAHPS Overview is available on the insert brand provider website. The overview can be found on the Provider Training Academy or Provider Education  page. note to speaker the location will be dependent on the structure of your website</a:t>
            </a:r>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112</a:t>
            </a:fld>
            <a:endParaRPr lang="en-US" dirty="0"/>
          </a:p>
        </p:txBody>
      </p:sp>
    </p:spTree>
    <p:extLst>
      <p:ext uri="{BB962C8B-B14F-4D97-AF65-F5344CB8AC3E}">
        <p14:creationId xmlns:p14="http://schemas.microsoft.com/office/powerpoint/2010/main" val="145918296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endParaRPr lang="en-US" baseline="0" dirty="0"/>
          </a:p>
          <a:p>
            <a:r>
              <a:rPr lang="en-US" b="1" baseline="0" dirty="0"/>
              <a:t>Why Focus on Patient Experience</a:t>
            </a:r>
          </a:p>
          <a:p>
            <a:pPr marL="285750" lvl="0" indent="-285750">
              <a:buFont typeface="Arial" panose="020B0604020202020204" pitchFamily="34" charset="0"/>
              <a:buChar char="•"/>
            </a:pPr>
            <a:r>
              <a:rPr lang="en-US" sz="1200" dirty="0"/>
              <a:t>Substantial evidence points to a positive association between various aspects of the patient experience and better clinical</a:t>
            </a:r>
            <a:r>
              <a:rPr lang="en-US" sz="1200" baseline="0" dirty="0"/>
              <a:t> outcomes, improved patient safety practices, and lower utilization of unnecessary health care services.</a:t>
            </a:r>
            <a:endParaRPr lang="en-US" sz="1200" dirty="0"/>
          </a:p>
          <a:p>
            <a:pPr marL="285750" lvl="0" indent="-285750">
              <a:buFont typeface="Arial" panose="020B0604020202020204" pitchFamily="34" charset="0"/>
              <a:buChar char="•"/>
            </a:pPr>
            <a:r>
              <a:rPr lang="en-US" sz="1200" dirty="0"/>
              <a:t>Patients’ experiences with care</a:t>
            </a:r>
            <a:r>
              <a:rPr lang="en-US" sz="1200" baseline="0" dirty="0"/>
              <a:t> correlate with adherence to medical advice and treatment plans.  This is especially true among patients with chronic conditions.  </a:t>
            </a:r>
            <a:endParaRPr lang="en-US" sz="1200" dirty="0"/>
          </a:p>
          <a:p>
            <a:pPr marL="285750" lvl="0" indent="-285750">
              <a:buFont typeface="Arial" panose="020B0604020202020204" pitchFamily="34" charset="0"/>
              <a:buChar char="•"/>
            </a:pPr>
            <a:r>
              <a:rPr lang="en-US" sz="1200" dirty="0"/>
              <a:t>Patients reporting the poorest-quality relationships with their physicians were three times more likely to voluntarily leave the physician's practice than patients with the highest-quality relationships</a:t>
            </a:r>
          </a:p>
          <a:p>
            <a:pPr marL="285750" lvl="0" indent="-285750">
              <a:buFont typeface="Arial" panose="020B0604020202020204" pitchFamily="34" charset="0"/>
              <a:buChar char="•"/>
            </a:pPr>
            <a:r>
              <a:rPr lang="en-US" sz="1200" dirty="0"/>
              <a:t>A</a:t>
            </a:r>
            <a:r>
              <a:rPr lang="en-US" sz="1200" dirty="0">
                <a:highlight>
                  <a:srgbClr val="FFFF00"/>
                </a:highlight>
              </a:rPr>
              <a:t> </a:t>
            </a:r>
            <a:r>
              <a:rPr lang="en-US" sz="1200" dirty="0"/>
              <a:t>2009</a:t>
            </a:r>
            <a:r>
              <a:rPr lang="en-US" sz="1200" dirty="0">
                <a:highlight>
                  <a:srgbClr val="FFFF00"/>
                </a:highlight>
              </a:rPr>
              <a:t> </a:t>
            </a:r>
            <a:r>
              <a:rPr lang="en-US" sz="1200" dirty="0"/>
              <a:t>study found that for each drop in patient-reported scores on a 5 step scale of “very good” to “very poor” the likelihood of a provider being named in a malpractice suit increased by 21.7%</a:t>
            </a:r>
          </a:p>
          <a:p>
            <a:pPr marL="285750" lvl="0" indent="-285750">
              <a:buFont typeface="Arial" panose="020B0604020202020204" pitchFamily="34" charset="0"/>
              <a:buChar char="•"/>
            </a:pPr>
            <a:endParaRPr lang="en-US" sz="120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endParaRPr lang="en-US" sz="1200" b="0" i="0" u="none" strike="noStrike" kern="1200" dirty="0">
              <a:solidFill>
                <a:schemeClr val="tx1"/>
              </a:solidFill>
              <a:effectLst/>
              <a:latin typeface="+mn-lt"/>
              <a:ea typeface="+mn-ea"/>
              <a:cs typeface="+mn-cs"/>
            </a:endParaRPr>
          </a:p>
          <a:p>
            <a:endParaRPr lang="en-US" baseline="0" dirty="0"/>
          </a:p>
          <a:p>
            <a:endParaRPr lang="en-US" baseline="0" dirty="0"/>
          </a:p>
          <a:p>
            <a:pPr marL="0" lvl="0" indent="0">
              <a:buFont typeface="Arial" panose="020B0604020202020204" pitchFamily="34" charset="0"/>
              <a:buNone/>
            </a:pPr>
            <a:r>
              <a:rPr lang="en-US" sz="1200" b="1" dirty="0"/>
              <a:t>Additional Resources</a:t>
            </a:r>
          </a:p>
          <a:p>
            <a:pPr marL="0" lvl="0" indent="0">
              <a:buFont typeface="Arial" panose="020B0604020202020204" pitchFamily="34" charset="0"/>
              <a:buNone/>
            </a:pPr>
            <a:r>
              <a:rPr lang="en-US" sz="1200" b="0" baseline="0" dirty="0"/>
              <a:t>A CAHPS Overview is available on the insert brand provider website. The overview can be found on the Provider Training Academy or Provider Education  page. note to speaker the location will be dependent on the structure of your website</a:t>
            </a:r>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113</a:t>
            </a:fld>
            <a:endParaRPr lang="en-US" dirty="0"/>
          </a:p>
        </p:txBody>
      </p:sp>
    </p:spTree>
    <p:extLst>
      <p:ext uri="{BB962C8B-B14F-4D97-AF65-F5344CB8AC3E}">
        <p14:creationId xmlns:p14="http://schemas.microsoft.com/office/powerpoint/2010/main" val="30889890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285750" lvl="0" indent="-285750">
              <a:buFont typeface="Arial" panose="020B0604020202020204" pitchFamily="34" charset="0"/>
              <a:buChar char="•"/>
            </a:pPr>
            <a:endParaRPr lang="en-US" sz="1200" dirty="0"/>
          </a:p>
          <a:p>
            <a:pPr marL="0" lvl="0" indent="0">
              <a:buFont typeface="Arial" panose="020B0604020202020204" pitchFamily="34" charset="0"/>
              <a:buNone/>
            </a:pPr>
            <a:r>
              <a:rPr lang="en-US" sz="1200" b="1" dirty="0"/>
              <a:t>How to Improve</a:t>
            </a:r>
            <a:r>
              <a:rPr lang="en-US" sz="1200" b="1" baseline="0" dirty="0"/>
              <a:t> Patient Experience</a:t>
            </a:r>
          </a:p>
          <a:p>
            <a:pPr marL="171450" lvl="0" indent="-171450">
              <a:buFont typeface="Arial" panose="020B0604020202020204" pitchFamily="34" charset="0"/>
              <a:buChar char="•"/>
            </a:pPr>
            <a:r>
              <a:rPr lang="en-US" sz="1200" b="0" baseline="0" dirty="0"/>
              <a:t>It’s not just the patient’s interaction with the provider that impacts the patient experience.  If office and medical staff members’ customer service, interpersonal, and communication skills are weak it reflects poorly on the provider and the practice as a whole.</a:t>
            </a:r>
          </a:p>
          <a:p>
            <a:pPr marL="171450" lvl="0" indent="-171450">
              <a:buFont typeface="Arial" panose="020B0604020202020204" pitchFamily="34" charset="0"/>
              <a:buChar char="•"/>
            </a:pPr>
            <a:r>
              <a:rPr lang="en-US" sz="1200" b="0" baseline="0" dirty="0"/>
              <a:t>Good communication between the patient, provider and the entire health care team at every step can help improve the patient experience by building more satisfying relationships.</a:t>
            </a:r>
          </a:p>
          <a:p>
            <a:pPr marL="171450" lvl="0" indent="-171450">
              <a:buFont typeface="Arial" panose="020B0604020202020204" pitchFamily="34" charset="0"/>
              <a:buChar char="•"/>
            </a:pPr>
            <a:r>
              <a:rPr lang="en-US" sz="1200" b="0" baseline="0" dirty="0"/>
              <a:t>In addition to personal interactions with health care professionals, access to and timeliness of care are highly important opportunities to improve the patient experience.</a:t>
            </a:r>
          </a:p>
          <a:p>
            <a:pPr marL="171450" lvl="0" indent="-171450">
              <a:buFont typeface="Arial" panose="020B0604020202020204" pitchFamily="34" charset="0"/>
              <a:buChar char="•"/>
            </a:pPr>
            <a:r>
              <a:rPr lang="en-US" sz="1200" b="0" baseline="0" dirty="0"/>
              <a:t>Even small steps can have a positive impact.</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endParaRPr lang="en-US" sz="1200" b="0" i="0" u="none" strike="noStrike" kern="1200" dirty="0">
              <a:solidFill>
                <a:schemeClr val="tx1"/>
              </a:solidFill>
              <a:effectLst/>
              <a:latin typeface="+mn-lt"/>
              <a:ea typeface="+mn-ea"/>
              <a:cs typeface="+mn-cs"/>
            </a:endParaRPr>
          </a:p>
          <a:p>
            <a:endParaRPr lang="en-US" baseline="0" dirty="0"/>
          </a:p>
          <a:p>
            <a:endParaRPr lang="en-US" baseline="0" dirty="0"/>
          </a:p>
          <a:p>
            <a:pPr marL="0" lvl="0" indent="0">
              <a:buFont typeface="Arial" panose="020B0604020202020204" pitchFamily="34" charset="0"/>
              <a:buNone/>
            </a:pPr>
            <a:r>
              <a:rPr lang="en-US" sz="1200" b="1" dirty="0"/>
              <a:t>Additional Resources</a:t>
            </a:r>
          </a:p>
          <a:p>
            <a:pPr marL="0" lvl="0" indent="0">
              <a:buFont typeface="Arial" panose="020B0604020202020204" pitchFamily="34" charset="0"/>
              <a:buNone/>
            </a:pPr>
            <a:r>
              <a:rPr lang="en-US" sz="1200" b="0" baseline="0" dirty="0"/>
              <a:t>A CAHPS Overview is available on the insert brand provider website. The overview can be found on the Provider Training Academy or Provider Education  page. note to speaker the location will be dependent on the structure of your website</a:t>
            </a:r>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114</a:t>
            </a:fld>
            <a:endParaRPr lang="en-US" dirty="0"/>
          </a:p>
        </p:txBody>
      </p:sp>
    </p:spTree>
    <p:extLst>
      <p:ext uri="{BB962C8B-B14F-4D97-AF65-F5344CB8AC3E}">
        <p14:creationId xmlns:p14="http://schemas.microsoft.com/office/powerpoint/2010/main" val="104885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r>
              <a:rPr lang="en-US" sz="1200" dirty="0"/>
              <a:t>(Source: VAB matrix)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To increase access to primary care, BH, and women’s health in rural Ohio, particularly in underserved areas of Southwestern and Southeastern Ohio, Anthem is committed to investing in provider workforce development by collaborating with Ohio University and the University of Cincinnati.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Anthem will also assist Ohioans get back to work after the COVID-19 shutdown. We know many will face a changed professional landscape.  To help them adjust to the new circumstances and get back on their feet, we will cover the cost of obtaining industry certifications in fields such 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Read 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early childhood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foundations of reading,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business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computer science,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technology education,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English language arts,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health and marketing.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We want members to be self-sufficient, even if that means we lose them as an Anthem BCBS Medicaid member.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Below are full details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Industry Certification Assistance: As Ohioans get back to work after the COVID-19 shutdown, many will face a changed professional landscape. To help them adjust to the new circumstances and get back on their feet, we will cover the cost of obtaining industry certifications in fields such as early childhood education, foundations of reading, business education, computer science, technology education, English language arts, health and marketing. We want members to be self-sufficient, even if that means we lose them as an Anthem BCBS Medicaid member. (Source: VAB matrix)</a:t>
            </a:r>
          </a:p>
          <a:p>
            <a:endParaRPr lang="en-US" dirty="0"/>
          </a:p>
          <a:p>
            <a:r>
              <a:rPr lang="en-US" dirty="0"/>
              <a:t>* Investing in the Future of Ohio Rural and Urban Providers. Anthem is committed to investing in provider workforce development. To increase access to primary care, BH, and women’s health in rural Ohio, particularly in underserved areas of Southwestern and</a:t>
            </a:r>
          </a:p>
          <a:p>
            <a:r>
              <a:rPr lang="en-US" dirty="0"/>
              <a:t>Southeastern Ohio, we are collaborating with Ohio University and the University of Cincinnati. We will provide each institution $75,000 over three years to be used for scholarships to students in designated program disciplines (family practice and BH nurse practitioners, social work, midwifery, and women’s health) to help offset tuition expenses. Scholarships will also provide financial assistance to students pursuing clinical placements in rural settings (such as Highland and Clermont counties in Southwestern Ohio) to offset the costs of travel and temporary housing. Scholarships will range from $1,000 to $2,000 each, depending on need and level of commitment to rural practice.</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12</a:t>
            </a:fld>
            <a:endParaRPr lang="en-US" dirty="0"/>
          </a:p>
        </p:txBody>
      </p:sp>
    </p:spTree>
    <p:extLst>
      <p:ext uri="{BB962C8B-B14F-4D97-AF65-F5344CB8AC3E}">
        <p14:creationId xmlns:p14="http://schemas.microsoft.com/office/powerpoint/2010/main" val="358837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lang="en-US" dirty="0"/>
              <a:t>(RFP response 3.4.8.3)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Providing Telemedicine care via telehealth and other digital solutions</a:t>
            </a:r>
            <a:r>
              <a:rPr lang="en-US" dirty="0"/>
              <a:t> allows Anthem to extend care when you and our members aren’t in the same place at the same time. Telehealth services can extend and enhance care while overcoming challenges.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Anthem will</a:t>
            </a:r>
            <a:r>
              <a:rPr lang="en-US" baseline="0" dirty="0"/>
              <a:t> offer our own virtual visit platform for those providers seeking a HIPAA compliant platform to extend telehealth services to their patients. In addition, Anthem is partnering with TytoCare and using iPad technology to expand care to underserved areas and improve access to care through LanguageLine interpreter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Expanding access to behavioral</a:t>
            </a:r>
            <a:r>
              <a:rPr lang="en-US" sz="1200" baseline="0" dirty="0"/>
              <a:t> </a:t>
            </a:r>
            <a:r>
              <a:rPr lang="en-US" sz="1200" dirty="0"/>
              <a:t>health care</a:t>
            </a:r>
            <a:r>
              <a:rPr lang="en-US" sz="1200" baseline="0" dirty="0"/>
              <a:t> </a:t>
            </a:r>
            <a:r>
              <a:rPr lang="en-US" sz="1200" dirty="0"/>
              <a:t>and</a:t>
            </a:r>
            <a:r>
              <a:rPr lang="en-US" sz="1200" baseline="0" dirty="0"/>
              <a:t> substance use disorder treatment is a priority for Anthem.  Bright Heart Health offers integrated behavioral health and SUD services virtually. You will be able to easily refer members for care or reach out for consultative services. You will also be able to access specialty consultations from ConferMED’s specialty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Anthem will be offering LiveHealth Online to our members as an alternative option for urgent care and behavioral health services. Our members can access LiveHealth Online’s OH licensed providers real-time for non-emergent conditions and can schedule appointments for behavioral health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You can learn more about these and other telehealth resources by visiting our website.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n/a</a:t>
            </a:r>
          </a:p>
          <a:p>
            <a:pPr lvl="0"/>
            <a:r>
              <a:rPr lang="en-US" b="1" dirty="0"/>
              <a:t> </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13</a:t>
            </a:fld>
            <a:endParaRPr lang="en-US" dirty="0"/>
          </a:p>
        </p:txBody>
      </p:sp>
    </p:spTree>
    <p:extLst>
      <p:ext uri="{BB962C8B-B14F-4D97-AF65-F5344CB8AC3E}">
        <p14:creationId xmlns:p14="http://schemas.microsoft.com/office/powerpoint/2010/main" val="76145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b="0" i="0" kern="1200" dirty="0">
                <a:solidFill>
                  <a:schemeClr val="tx1"/>
                </a:solidFill>
                <a:effectLst/>
                <a:latin typeface="+mn-lt"/>
                <a:ea typeface="+mn-ea"/>
                <a:cs typeface="+mn-cs"/>
              </a:rPr>
              <a:t>This next section we will cover the items you need to know about joining our network. If you are already a part of our commercial network, we will also cover the changes and/or additions for Medicaid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dirty="0"/>
              <a:t>n/a</a:t>
            </a:r>
          </a:p>
          <a:p>
            <a:pPr lvl="0"/>
            <a:r>
              <a:rPr lang="en-US" b="1" dirty="0"/>
              <a:t>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14</a:t>
            </a:fld>
            <a:endParaRPr lang="en-US" dirty="0"/>
          </a:p>
        </p:txBody>
      </p:sp>
    </p:spTree>
    <p:extLst>
      <p:ext uri="{BB962C8B-B14F-4D97-AF65-F5344CB8AC3E}">
        <p14:creationId xmlns:p14="http://schemas.microsoft.com/office/powerpoint/2010/main" val="2903927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You must enroll with Ohio Medicaid before you are eligible to provide service to Medicaid members. </a:t>
            </a:r>
            <a:r>
              <a:rPr lang="en-US" sz="1200" kern="1200" dirty="0">
                <a:solidFill>
                  <a:schemeClr val="tx1"/>
                </a:solidFill>
                <a:effectLst/>
                <a:latin typeface="+mn-lt"/>
                <a:ea typeface="+mn-ea"/>
                <a:cs typeface="+mn-cs"/>
              </a:rPr>
              <a:t>Rendering providers are required to have a Medicaid ID number, so this step is critical for provider payment.</a:t>
            </a:r>
          </a:p>
          <a:p>
            <a:pPr rtl="0"/>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rtl="0"/>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4A4A4A"/>
                </a:solidFill>
                <a:effectLst/>
                <a:latin typeface="Source Sans Pro" panose="020B0503030403020204" pitchFamily="34" charset="0"/>
                <a:ea typeface="Times New Roman" panose="02020603050405020304" pitchFamily="18" charset="0"/>
                <a:cs typeface="Times New Roman" panose="02020603050405020304" pitchFamily="18" charset="0"/>
              </a:rPr>
              <a:t>Effective October 1, 2022, all provider enrollment applications must be submitted using Ohio Medicaid’s new Provider Network Management (PNM) portal.  The PNM portal is now the single point for providers to complete provider enrollment, centralized credentialing, and update demographics.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rtl="0"/>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rtl="0"/>
            <a:r>
              <a:rPr lang="en-US" sz="1200" kern="1200" dirty="0">
                <a:solidFill>
                  <a:schemeClr val="tx1"/>
                </a:solidFill>
                <a:effectLst/>
                <a:latin typeface="+mn-lt"/>
                <a:ea typeface="+mn-ea"/>
                <a:cs typeface="+mn-cs"/>
              </a:rPr>
              <a:t>Providers subject to credentialing will only undergo one credentialing and recredentialing process at the state level vs. a separate additional process for each Ohio Medicaid managed care Entity (MCE).</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A Credentialing Verification Organization (CVO) – Maximus, Inc. – will maintain NCQA accreditation requirements for Ohio’s MCEs and serve as ODM’s single point of contact for providers as they undergo credentialing and recredentialing reviews.</a:t>
            </a:r>
          </a:p>
          <a:p>
            <a:pPr rtl="0"/>
            <a:endParaRPr lang="en-US" sz="1200" kern="1200" dirty="0">
              <a:solidFill>
                <a:schemeClr val="tx1"/>
              </a:solidFill>
              <a:effectLst/>
              <a:latin typeface="+mn-lt"/>
              <a:ea typeface="+mn-ea"/>
              <a:cs typeface="+mn-cs"/>
            </a:endParaRPr>
          </a:p>
          <a:p>
            <a:pPr rtl="0"/>
            <a:r>
              <a:rPr lang="en-US" sz="1200" kern="1200" dirty="0">
                <a:solidFill>
                  <a:schemeClr val="tx1"/>
                </a:solidFill>
                <a:effectLst/>
                <a:latin typeface="+mn-lt"/>
                <a:ea typeface="+mn-ea"/>
                <a:cs typeface="+mn-cs"/>
              </a:rPr>
              <a:t>By establishing delegate agreements with hospital systems and a delegate review process, ODM can deem credentialing work already completed by these providers and reduce or eliminate the need for individual providers such as physicians, nurse practitioners, etc. to engage in multiple credentialing processes. </a:t>
            </a:r>
          </a:p>
          <a:p>
            <a:pPr rtl="0"/>
            <a:r>
              <a:rPr lang="en-US" dirty="0"/>
              <a:t/>
            </a:r>
            <a:br>
              <a:rPr lang="en-US" dirty="0"/>
            </a:br>
            <a:r>
              <a:rPr lang="en-US" dirty="0"/>
              <a:t>The process remains the same if the provider is already</a:t>
            </a:r>
            <a:r>
              <a:rPr lang="en-US" baseline="0" dirty="0"/>
              <a:t> contracted with the Anthem  Ohio Commercial product. The Provider Network associate that receives the request will confirm the provider’s contract status and send a new contract or add Medicaid addendums, if needed.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r>
              <a:rPr lang="en-US" b="1" dirty="0"/>
              <a:t>In Network Benefits</a:t>
            </a:r>
          </a:p>
          <a:p>
            <a:pPr marL="171450" indent="-171450">
              <a:buFont typeface="Arial" panose="020B0604020202020204" pitchFamily="34" charset="0"/>
              <a:buChar char="•"/>
            </a:pPr>
            <a:r>
              <a:rPr lang="en-US" dirty="0"/>
              <a:t>Ready  to see members on Day 1</a:t>
            </a:r>
          </a:p>
          <a:p>
            <a:pPr marL="171450" indent="-171450">
              <a:buFont typeface="Arial" panose="020B0604020202020204" pitchFamily="34" charset="0"/>
              <a:buChar char="•"/>
            </a:pPr>
            <a:r>
              <a:rPr lang="en-US" dirty="0"/>
              <a:t>Able to Negotiate rates and participate in value added programs</a:t>
            </a:r>
          </a:p>
          <a:p>
            <a:pPr marL="171450" indent="-171450">
              <a:buFont typeface="Arial" panose="020B0604020202020204" pitchFamily="34" charset="0"/>
              <a:buChar char="•"/>
            </a:pPr>
            <a:r>
              <a:rPr lang="en-US" dirty="0"/>
              <a:t>Prospective Authorizations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 of Network Requirements</a:t>
            </a:r>
          </a:p>
          <a:p>
            <a:pPr marL="171450" indent="-171450">
              <a:buFont typeface="Arial" panose="020B0604020202020204" pitchFamily="34" charset="0"/>
              <a:buChar char="•"/>
            </a:pPr>
            <a:r>
              <a:rPr lang="en-US" sz="1200" dirty="0"/>
              <a:t>Must apply with ODM before you can provide care</a:t>
            </a:r>
          </a:p>
          <a:p>
            <a:pPr marL="171450" indent="-171450">
              <a:buFont typeface="Arial" panose="020B0604020202020204" pitchFamily="34" charset="0"/>
              <a:buChar char="•"/>
            </a:pPr>
            <a:r>
              <a:rPr lang="en-US" sz="1200" dirty="0"/>
              <a:t>Rate limited to lesser of billed charges or 100% of state fee schedule</a:t>
            </a:r>
          </a:p>
          <a:p>
            <a:pPr marL="171450" indent="-171450" algn="l">
              <a:buFont typeface="Arial" panose="020B0604020202020204" pitchFamily="34" charset="0"/>
              <a:buChar char="•"/>
            </a:pPr>
            <a:r>
              <a:rPr lang="en-US" sz="1200" b="0" i="0" u="none" strike="noStrike" baseline="0" dirty="0">
                <a:latin typeface="Times New Roman" panose="02020603050405020304" pitchFamily="18" charset="0"/>
              </a:rPr>
              <a:t>MCP non-contracting providers, must contact the twenty-four-hour post-stabilization services phone line designated by the MCP to request authorization to provide post-stabilization</a:t>
            </a:r>
            <a:endParaRPr lang="en-US" sz="1200" dirty="0"/>
          </a:p>
          <a:p>
            <a:pPr rtl="0"/>
            <a:endParaRPr lang="en-US" sz="1200" b="1" kern="1200" dirty="0">
              <a:solidFill>
                <a:schemeClr val="tx1"/>
              </a:solidFill>
              <a:effectLst/>
              <a:latin typeface="+mn-lt"/>
              <a:ea typeface="+mn-ea"/>
              <a:cs typeface="+mn-cs"/>
            </a:endParaRPr>
          </a:p>
          <a:p>
            <a:endParaRPr lang="en-US" dirty="0"/>
          </a:p>
          <a:p>
            <a:endParaRPr lang="en-US" dirty="0"/>
          </a:p>
          <a:p>
            <a:r>
              <a:rPr lang="en-US" b="1" dirty="0"/>
              <a:t>Facilitator Note – Below are the Provider Manual details if needed for questions</a:t>
            </a:r>
          </a:p>
          <a:p>
            <a:r>
              <a:rPr lang="en-US" sz="1200" b="0" i="0" kern="1200" dirty="0">
                <a:solidFill>
                  <a:schemeClr val="tx1"/>
                </a:solidFill>
                <a:effectLst/>
                <a:latin typeface="+mn-lt"/>
                <a:ea typeface="+mn-ea"/>
                <a:cs typeface="+mn-cs"/>
              </a:rPr>
              <a:t>Enrollment in Ohio Medicaid</a:t>
            </a:r>
          </a:p>
          <a:p>
            <a:r>
              <a:rPr lang="en-US" sz="1200" b="0" i="0" kern="1200" dirty="0">
                <a:solidFill>
                  <a:schemeClr val="tx1"/>
                </a:solidFill>
                <a:effectLst/>
                <a:latin typeface="+mn-lt"/>
                <a:ea typeface="+mn-ea"/>
                <a:cs typeface="+mn-cs"/>
              </a:rPr>
              <a:t>To be reimbursed for services by Anthem, providers must complete Ohio Medicaid’s provider enrollment process. To begin the process, visit https://medicaid.ohio.gov/wps/portal/gov/medicaid/resources-for-providers/enrollment-and-support/provider-enrollment/support/on enrollment</a:t>
            </a:r>
          </a:p>
          <a:p>
            <a:pPr lvl="1"/>
            <a:r>
              <a:rPr lang="en-US" sz="1200" b="0" i="0" kern="1200" dirty="0">
                <a:solidFill>
                  <a:schemeClr val="tx1"/>
                </a:solidFill>
                <a:effectLst/>
                <a:latin typeface="+mn-lt"/>
                <a:ea typeface="+mn-ea"/>
                <a:cs typeface="+mn-cs"/>
              </a:rPr>
              <a:t>* Provider contacts the health plan requesting to join the network. The health plan may also contact providers directly should additional recruitment, to improve access, be needed.</a:t>
            </a:r>
          </a:p>
          <a:p>
            <a:pPr lvl="1"/>
            <a:r>
              <a:rPr lang="en-US" sz="1200" b="0" i="0" kern="1200" dirty="0">
                <a:solidFill>
                  <a:schemeClr val="tx1"/>
                </a:solidFill>
                <a:effectLst/>
                <a:latin typeface="+mn-lt"/>
                <a:ea typeface="+mn-ea"/>
                <a:cs typeface="+mn-cs"/>
              </a:rPr>
              <a:t>* Providers will be asked to submit a Provider Maintenance Form (PMF) online so the health plan can review provider specific information.</a:t>
            </a:r>
          </a:p>
          <a:p>
            <a:pPr lvl="1"/>
            <a:r>
              <a:rPr lang="en-US" sz="1200" b="0" i="0" kern="1200" dirty="0">
                <a:solidFill>
                  <a:schemeClr val="tx1"/>
                </a:solidFill>
                <a:effectLst/>
                <a:latin typeface="+mn-lt"/>
                <a:ea typeface="+mn-ea"/>
                <a:cs typeface="+mn-cs"/>
              </a:rPr>
              <a:t>* The health plan will confirm using ODM files that the provider is currently enrolled as an approved Medicaid provider.</a:t>
            </a:r>
          </a:p>
          <a:p>
            <a:pPr lvl="1"/>
            <a:r>
              <a:rPr lang="en-US" sz="1200" b="0" i="0" kern="1200" dirty="0">
                <a:solidFill>
                  <a:schemeClr val="tx1"/>
                </a:solidFill>
                <a:effectLst/>
                <a:latin typeface="+mn-lt"/>
                <a:ea typeface="+mn-ea"/>
                <a:cs typeface="+mn-cs"/>
              </a:rPr>
              <a:t>* If applicable, contracts will be created and sent to providers for review and signature.</a:t>
            </a:r>
          </a:p>
          <a:p>
            <a:pPr lvl="1"/>
            <a:r>
              <a:rPr lang="en-US" sz="1200" b="0" i="0" kern="1200" dirty="0">
                <a:solidFill>
                  <a:schemeClr val="tx1"/>
                </a:solidFill>
                <a:effectLst/>
                <a:latin typeface="+mn-lt"/>
                <a:ea typeface="+mn-ea"/>
                <a:cs typeface="+mn-cs"/>
              </a:rPr>
              <a:t>* Upon receipt of signed agreement, the health plan will review, countersign and send provider information to be loaded into the health plan’s systems.</a:t>
            </a:r>
          </a:p>
          <a:p>
            <a:pPr lvl="1"/>
            <a:r>
              <a:rPr lang="en-US" sz="1200" b="0" i="0" kern="1200" dirty="0">
                <a:solidFill>
                  <a:schemeClr val="tx1"/>
                </a:solidFill>
                <a:effectLst/>
                <a:latin typeface="+mn-lt"/>
                <a:ea typeface="+mn-ea"/>
                <a:cs typeface="+mn-cs"/>
              </a:rPr>
              <a:t>* Provider will be sent a welcome letter as well as a copy of their executed Agreement with the health plan.</a:t>
            </a:r>
          </a:p>
          <a:p>
            <a:pPr lvl="1"/>
            <a:endParaRPr lang="en-US" dirty="0"/>
          </a:p>
          <a:p>
            <a:r>
              <a:rPr lang="en-US" sz="1200" b="0" i="0" kern="1200" dirty="0">
                <a:solidFill>
                  <a:schemeClr val="tx1"/>
                </a:solidFill>
                <a:effectLst/>
                <a:latin typeface="+mn-lt"/>
                <a:ea typeface="+mn-ea"/>
                <a:cs typeface="+mn-cs"/>
              </a:rPr>
              <a:t>Provider Contracting with Anthem</a:t>
            </a:r>
          </a:p>
          <a:p>
            <a:r>
              <a:rPr lang="en-US" sz="1200" b="0" i="0" kern="1200" dirty="0">
                <a:solidFill>
                  <a:schemeClr val="tx1"/>
                </a:solidFill>
                <a:effectLst/>
                <a:latin typeface="+mn-lt"/>
                <a:ea typeface="+mn-ea"/>
                <a:cs typeface="+mn-cs"/>
              </a:rPr>
              <a:t>Anthem has established a provider contracting process to ensure a comprehensive provider network that meets the needs of members. The network will be supported by written contracts between Anthem and providers and monitoring will occur to ensure compliance and corrective action plan as necessary.</a:t>
            </a:r>
          </a:p>
          <a:p>
            <a:r>
              <a:rPr lang="en-US" sz="1200" b="0" i="0" kern="1200" dirty="0">
                <a:solidFill>
                  <a:schemeClr val="tx1"/>
                </a:solidFill>
                <a:effectLst/>
                <a:latin typeface="+mn-lt"/>
                <a:ea typeface="+mn-ea"/>
                <a:cs typeface="+mn-cs"/>
              </a:rPr>
              <a:t>Contracting Procedures:</a:t>
            </a:r>
          </a:p>
          <a:p>
            <a:pPr lvl="1"/>
            <a:r>
              <a:rPr lang="en-US" sz="1200" b="0" i="0" kern="1200" dirty="0">
                <a:solidFill>
                  <a:schemeClr val="tx1"/>
                </a:solidFill>
                <a:effectLst/>
                <a:latin typeface="+mn-lt"/>
                <a:ea typeface="+mn-ea"/>
                <a:cs typeface="+mn-cs"/>
              </a:rPr>
              <a:t>* Provider contacts Anthem requesting to join the network. Anthem may also contact providers directly should additional recruitment, to improve access, be needed.</a:t>
            </a:r>
          </a:p>
          <a:p>
            <a:pPr lvl="1"/>
            <a:r>
              <a:rPr lang="en-US" sz="1200" b="0" i="0" kern="1200" dirty="0">
                <a:solidFill>
                  <a:schemeClr val="tx1"/>
                </a:solidFill>
                <a:effectLst/>
                <a:latin typeface="+mn-lt"/>
                <a:ea typeface="+mn-ea"/>
                <a:cs typeface="+mn-cs"/>
              </a:rPr>
              <a:t>* Providers will be asked to submit a Provider Maintenance Form (PMF) online so Anthem can review provider specific information.</a:t>
            </a:r>
          </a:p>
          <a:p>
            <a:pPr lvl="1"/>
            <a:r>
              <a:rPr lang="en-US" sz="1200" b="0" i="0" kern="1200" dirty="0">
                <a:solidFill>
                  <a:schemeClr val="tx1"/>
                </a:solidFill>
                <a:effectLst/>
                <a:latin typeface="+mn-lt"/>
                <a:ea typeface="+mn-ea"/>
                <a:cs typeface="+mn-cs"/>
              </a:rPr>
              <a:t>* Anthem will confirm using ODM files that the provider is currently enrolled as an approved Medicaid provider.</a:t>
            </a:r>
          </a:p>
          <a:p>
            <a:pPr lvl="1"/>
            <a:r>
              <a:rPr lang="en-US" sz="1200" b="0" i="0" kern="1200" dirty="0">
                <a:solidFill>
                  <a:schemeClr val="tx1"/>
                </a:solidFill>
                <a:effectLst/>
                <a:latin typeface="+mn-lt"/>
                <a:ea typeface="+mn-ea"/>
                <a:cs typeface="+mn-cs"/>
              </a:rPr>
              <a:t>* If applicable, contracts will be created and sent to providers for review and signature.</a:t>
            </a:r>
          </a:p>
          <a:p>
            <a:pPr lvl="1"/>
            <a:r>
              <a:rPr lang="en-US" sz="1200" b="0" i="0" kern="1200" dirty="0">
                <a:solidFill>
                  <a:schemeClr val="tx1"/>
                </a:solidFill>
                <a:effectLst/>
                <a:latin typeface="+mn-lt"/>
                <a:ea typeface="+mn-ea"/>
                <a:cs typeface="+mn-cs"/>
              </a:rPr>
              <a:t>* Upon receipt of signed agreement, Anthem will review, countersign and send provider information to be loaded into Anthem systems.</a:t>
            </a:r>
          </a:p>
          <a:p>
            <a:pPr lvl="1"/>
            <a:r>
              <a:rPr lang="en-US" sz="1200" b="0" i="0" kern="1200" dirty="0">
                <a:solidFill>
                  <a:schemeClr val="tx1"/>
                </a:solidFill>
                <a:effectLst/>
                <a:latin typeface="+mn-lt"/>
                <a:ea typeface="+mn-ea"/>
                <a:cs typeface="+mn-cs"/>
              </a:rPr>
              <a:t>* Provider will be sent a welcome letter as well as a copy of their executed Agreement with Anthem.</a:t>
            </a:r>
          </a:p>
          <a:p>
            <a:pPr lvl="1"/>
            <a:r>
              <a:rPr lang="en-US" sz="1200" b="0" i="0" kern="1200" dirty="0">
                <a:solidFill>
                  <a:schemeClr val="tx1"/>
                </a:solidFill>
                <a:effectLst/>
                <a:latin typeface="+mn-lt"/>
                <a:ea typeface="+mn-ea"/>
                <a:cs typeface="+mn-cs"/>
              </a:rPr>
              <a:t>Access sample contacts on https://providers.anthem.com/oh:</a:t>
            </a:r>
          </a:p>
          <a:p>
            <a:pPr lvl="1"/>
            <a:r>
              <a:rPr lang="en-US" sz="1200" b="0" i="0" kern="1200" dirty="0">
                <a:solidFill>
                  <a:schemeClr val="tx1"/>
                </a:solidFill>
                <a:effectLst/>
                <a:latin typeface="+mn-lt"/>
                <a:ea typeface="+mn-ea"/>
                <a:cs typeface="+mn-cs"/>
              </a:rPr>
              <a:t>* Placeholder for link to posted contract webpage.</a:t>
            </a:r>
          </a:p>
          <a:p>
            <a:r>
              <a:rPr lang="en-US" sz="1200" b="0" i="0" kern="1200" dirty="0">
                <a:solidFill>
                  <a:schemeClr val="tx1"/>
                </a:solidFill>
                <a:effectLst/>
                <a:latin typeface="+mn-lt"/>
                <a:ea typeface="+mn-ea"/>
                <a:cs typeface="+mn-cs"/>
              </a:rPr>
              <a:t>Medicaid Addendum</a:t>
            </a:r>
          </a:p>
          <a:p>
            <a:r>
              <a:rPr lang="en-US" sz="1200" b="0" i="0" kern="1200" dirty="0">
                <a:solidFill>
                  <a:schemeClr val="tx1"/>
                </a:solidFill>
                <a:effectLst/>
                <a:latin typeface="+mn-lt"/>
                <a:ea typeface="+mn-ea"/>
                <a:cs typeface="+mn-cs"/>
              </a:rPr>
              <a:t>The ODM Medicaid Addendum supplements the Base Contract or Agreement between Anthem and the provider and runs concurrently with the terms of the Base Contract or Agreement. The Addendum is limited to the terms and conditions governing the provision of and payment for health services provided to Medicaid members. Attachment A is needed to identify the providers’ capacity and service location. Attachment B is only required for hospital providers to identify services or religious/moral objections. Attachment C is only required when the contract between the managed care entity and the provider includes less specialties than the provider identified in the Provider Network Management (PNM) system. The most current Medicaid Addendum is posted on the ODM website here: https://medicaid.ohio.gov/wps/portal/gov/medicaid/resources-for-providers/managed-care/mc-policy/managed-care-program-appendix/managed-care-program-addenda.</a:t>
            </a:r>
          </a:p>
          <a:p>
            <a:r>
              <a:rPr lang="en-US" sz="1200" b="0" i="0" kern="1200" dirty="0">
                <a:solidFill>
                  <a:schemeClr val="tx1"/>
                </a:solidFill>
                <a:effectLst/>
                <a:latin typeface="+mn-lt"/>
                <a:ea typeface="+mn-ea"/>
                <a:cs typeface="+mn-cs"/>
              </a:rPr>
              <a:t>The addendum must be completed along with the Anthem provider contract.</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Potential provider question</a:t>
            </a:r>
            <a:r>
              <a:rPr lang="en-US" sz="1200" kern="1200" dirty="0">
                <a:solidFill>
                  <a:schemeClr val="tx1"/>
                </a:solidFill>
                <a:effectLst/>
                <a:latin typeface="+mn-lt"/>
                <a:ea typeface="+mn-ea"/>
                <a:cs typeface="+mn-cs"/>
              </a:rPr>
              <a:t>: if I am credentialed with Anthem before 7/1, will I have to credential with ODM after 7/1 to continue seeing Medicaid Members? When the time comes, will I complete recred through Anthem or ODM?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ANSWER </a:t>
            </a:r>
            <a:r>
              <a:rPr lang="en-US" dirty="0"/>
              <a:t>- </a:t>
            </a:r>
            <a:r>
              <a:rPr lang="en-US" sz="1200" kern="1200" dirty="0">
                <a:solidFill>
                  <a:schemeClr val="tx1"/>
                </a:solidFill>
                <a:effectLst/>
                <a:latin typeface="+mn-lt"/>
                <a:ea typeface="+mn-ea"/>
                <a:cs typeface="+mn-cs"/>
              </a:rPr>
              <a:t>If a provider is credentialed with Anthem before 7/1, their credentialing dates will convey the provider will not need to be credentialed again with the state. The state will use all the credentialing dates from the MCEs to determine the recredentialng date. The MCEs will recredential anyone due for recred providers with recred dates of October 2022. The state will begin recred for providers due as of Nov 2022.</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15</a:t>
            </a:fld>
            <a:endParaRPr lang="en-US" dirty="0"/>
          </a:p>
        </p:txBody>
      </p:sp>
    </p:spTree>
    <p:extLst>
      <p:ext uri="{BB962C8B-B14F-4D97-AF65-F5344CB8AC3E}">
        <p14:creationId xmlns:p14="http://schemas.microsoft.com/office/powerpoint/2010/main" val="227790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dirty="0"/>
              <a:t>In this section we provided information about our network</a:t>
            </a:r>
            <a:r>
              <a:rPr lang="en-US" b="1" dirty="0"/>
              <a:t>.  </a:t>
            </a:r>
          </a:p>
          <a:p>
            <a:endParaRPr lang="en-US" b="1" dirty="0"/>
          </a:p>
          <a:p>
            <a:pPr marL="171450" indent="-171450">
              <a:buFont typeface="Arial" panose="020B0604020202020204" pitchFamily="34" charset="0"/>
              <a:buChar char="•"/>
            </a:pPr>
            <a:r>
              <a:rPr lang="en-US" b="0" dirty="0"/>
              <a:t>Our commitment to partnership </a:t>
            </a:r>
            <a:r>
              <a:rPr lang="en-US" sz="1200" b="0" i="0" kern="1200" dirty="0">
                <a:solidFill>
                  <a:schemeClr val="tx1"/>
                </a:solidFill>
                <a:effectLst/>
                <a:latin typeface="+mn-lt"/>
                <a:ea typeface="+mn-ea"/>
                <a:cs typeface="+mn-cs"/>
              </a:rPr>
              <a:t>through organizations and programs such as OhioRise, Community Based Organizations (CBOs), Educational resources and Telehealth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 serve Medicaid Members you must first be enrolled as an Ohio Medicaid Provider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Details on how to enroll are available on our Provider Website under Join Our Network.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And remember if you are already a Provider for our commercial line there will be changes for Medicaid members</a:t>
            </a:r>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Let's move on to </a:t>
            </a:r>
            <a:r>
              <a:rPr lang="en-US" sz="1200" dirty="0"/>
              <a:t>Understanding and supporting our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b="1" dirty="0"/>
          </a:p>
          <a:p>
            <a:r>
              <a:rPr lang="en-US" b="1" dirty="0"/>
              <a:t> </a:t>
            </a:r>
          </a:p>
          <a:p>
            <a:endParaRPr lang="en-US" b="1" dirty="0"/>
          </a:p>
        </p:txBody>
      </p:sp>
      <p:sp>
        <p:nvSpPr>
          <p:cNvPr id="4" name="Slide Number Placeholder 3"/>
          <p:cNvSpPr>
            <a:spLocks noGrp="1"/>
          </p:cNvSpPr>
          <p:nvPr>
            <p:ph type="sldNum" sz="quarter" idx="5"/>
          </p:nvPr>
        </p:nvSpPr>
        <p:spPr/>
        <p:txBody>
          <a:bodyPr/>
          <a:lstStyle/>
          <a:p>
            <a:fld id="{C1FDFCF7-1BD8-9D40-AE52-8146556F9785}" type="slidenum">
              <a:rPr lang="en-US" smtClean="0"/>
              <a:t>16</a:t>
            </a:fld>
            <a:endParaRPr lang="en-US" dirty="0"/>
          </a:p>
        </p:txBody>
      </p:sp>
    </p:spTree>
    <p:extLst>
      <p:ext uri="{BB962C8B-B14F-4D97-AF65-F5344CB8AC3E}">
        <p14:creationId xmlns:p14="http://schemas.microsoft.com/office/powerpoint/2010/main" val="30288886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dirty="0"/>
              <a:t>In this next section we will go over information you need to know to serve your Medicaid Patients enrolled with Anthem Blue Cross and Blue Shield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b="1" dirty="0"/>
          </a:p>
          <a:p>
            <a:r>
              <a:rPr lang="en-US" b="1" dirty="0"/>
              <a:t> </a:t>
            </a:r>
          </a:p>
        </p:txBody>
      </p:sp>
      <p:sp>
        <p:nvSpPr>
          <p:cNvPr id="4" name="Slide Number Placeholder 3"/>
          <p:cNvSpPr>
            <a:spLocks noGrp="1"/>
          </p:cNvSpPr>
          <p:nvPr>
            <p:ph type="sldNum" sz="quarter" idx="5"/>
          </p:nvPr>
        </p:nvSpPr>
        <p:spPr/>
        <p:txBody>
          <a:bodyPr/>
          <a:lstStyle/>
          <a:p>
            <a:fld id="{C1FDFCF7-1BD8-9D40-AE52-8146556F9785}" type="slidenum">
              <a:rPr lang="en-US" smtClean="0"/>
              <a:t>18</a:t>
            </a:fld>
            <a:endParaRPr lang="en-US" dirty="0"/>
          </a:p>
        </p:txBody>
      </p:sp>
    </p:spTree>
    <p:extLst>
      <p:ext uri="{BB962C8B-B14F-4D97-AF65-F5344CB8AC3E}">
        <p14:creationId xmlns:p14="http://schemas.microsoft.com/office/powerpoint/2010/main" val="3398703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Always be sure to verify member eligibility and benefits and on the following slides we will share how.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19</a:t>
            </a:fld>
            <a:endParaRPr lang="en-US" dirty="0"/>
          </a:p>
        </p:txBody>
      </p:sp>
    </p:spTree>
    <p:extLst>
      <p:ext uri="{BB962C8B-B14F-4D97-AF65-F5344CB8AC3E}">
        <p14:creationId xmlns:p14="http://schemas.microsoft.com/office/powerpoint/2010/main" val="3665565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ID Cards for the Commercial and Medicaid Product will be different. There will be no change to the existing commercial ID card which contains a 3 letter prefix.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you see in the image Medicaid IDs do not have the prefix.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Individuals enrolled with Anthem BCBS Medicaid have access to an electronic Member ID card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IMPORTANT:  Anthem’s cards will include the Anthem member ID.  BUT providers are to bill claims using the Ohio Medicaid Member ID.</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n-lt"/>
                <a:ea typeface="+mn-ea"/>
                <a:cs typeface="+mn-cs"/>
              </a:rPr>
              <a:t>ID Cards</a:t>
            </a:r>
            <a:r>
              <a:rPr lang="en-US" sz="1200" kern="1200" dirty="0">
                <a:solidFill>
                  <a:schemeClr val="tx1"/>
                </a:solidFill>
                <a:effectLst/>
                <a:latin typeface="+mn-lt"/>
                <a:ea typeface="+mn-ea"/>
                <a:cs typeface="+mn-cs"/>
              </a:rPr>
              <a:t> – The Subscriber ID (BCBS nomenclature for Member ID) on cards will not include the Prefix. Furthermore, Anthem will use the </a:t>
            </a:r>
            <a:r>
              <a:rPr lang="en-US" sz="1200" b="1" kern="1200" dirty="0">
                <a:solidFill>
                  <a:schemeClr val="tx1"/>
                </a:solidFill>
                <a:effectLst/>
                <a:latin typeface="+mn-lt"/>
                <a:ea typeface="+mn-ea"/>
                <a:cs typeface="+mn-cs"/>
              </a:rPr>
              <a:t>ODM</a:t>
            </a:r>
            <a:r>
              <a:rPr lang="en-US" sz="1200" kern="1200" dirty="0">
                <a:solidFill>
                  <a:schemeClr val="tx1"/>
                </a:solidFill>
                <a:effectLst/>
                <a:latin typeface="+mn-lt"/>
                <a:ea typeface="+mn-ea"/>
                <a:cs typeface="+mn-cs"/>
              </a:rPr>
              <a:t>-issued ID Card template – rather than the Blue template – including specific claims processing instructions for the Fiscal Intermediary.</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20</a:t>
            </a:fld>
            <a:endParaRPr lang="en-US" dirty="0"/>
          </a:p>
        </p:txBody>
      </p:sp>
    </p:spTree>
    <p:extLst>
      <p:ext uri="{BB962C8B-B14F-4D97-AF65-F5344CB8AC3E}">
        <p14:creationId xmlns:p14="http://schemas.microsoft.com/office/powerpoint/2010/main" val="266239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C1FDFCF7-1BD8-9D40-AE52-8146556F9785}" type="slidenum">
              <a:rPr lang="en-US" smtClean="0"/>
              <a:t>2</a:t>
            </a:fld>
            <a:endParaRPr lang="en-US" dirty="0"/>
          </a:p>
        </p:txBody>
      </p:sp>
    </p:spTree>
    <p:extLst>
      <p:ext uri="{BB962C8B-B14F-4D97-AF65-F5344CB8AC3E}">
        <p14:creationId xmlns:p14="http://schemas.microsoft.com/office/powerpoint/2010/main" val="36110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kumimoji="0" lang="en-US" sz="1200" b="0" i="1" u="none" strike="noStrike" kern="1200" cap="none" spc="0" normalizeH="0" baseline="0" noProof="0" dirty="0">
                <a:ln>
                  <a:noFill/>
                </a:ln>
                <a:solidFill>
                  <a:prstClr val="black"/>
                </a:solidFill>
                <a:effectLst/>
                <a:uLnTx/>
                <a:uFillTx/>
                <a:latin typeface="+mn-lt"/>
                <a:ea typeface="+mn-ea"/>
                <a:cs typeface="+mn-cs"/>
              </a:rPr>
              <a:t>(source – Provider Manual)</a:t>
            </a:r>
          </a:p>
          <a:p>
            <a:pPr marL="0" indent="0">
              <a:buFont typeface="Arial" panose="020B0604020202020204" pitchFamily="34" charset="0"/>
              <a:buNone/>
            </a:pPr>
            <a:r>
              <a:rPr kumimoji="0" lang="en-US" sz="1200" b="0" i="1" u="none" strike="noStrike" kern="1200" cap="none" spc="0" normalizeH="0" baseline="0" noProof="0" dirty="0">
                <a:ln>
                  <a:noFill/>
                </a:ln>
                <a:solidFill>
                  <a:prstClr val="black"/>
                </a:solidFill>
                <a:effectLst/>
                <a:uLnTx/>
                <a:uFillTx/>
                <a:latin typeface="+mn-lt"/>
                <a:ea typeface="+mn-ea"/>
                <a:cs typeface="+mn-cs"/>
              </a:rPr>
              <a:t/>
            </a:r>
            <a:br>
              <a:rPr kumimoji="0" lang="en-US" sz="1200" b="0" i="1"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Providers w/ODM approved TP can check eligibility 2 ways-thru the FI and Availity</a:t>
            </a:r>
          </a:p>
          <a:p>
            <a:pPr marL="0" indent="0">
              <a:buFont typeface="Arial" panose="020B0604020202020204" pitchFamily="34" charset="0"/>
              <a:buNone/>
            </a:pPr>
            <a:r>
              <a:rPr kumimoji="0" lang="en-US" sz="1200" b="0" i="0" u="none" strike="noStrike" kern="1200" cap="none" spc="0" normalizeH="0" baseline="0" noProof="0" dirty="0">
                <a:ln>
                  <a:noFill/>
                </a:ln>
                <a:solidFill>
                  <a:prstClr val="black"/>
                </a:solidFill>
                <a:effectLst/>
                <a:uLnTx/>
                <a:uFillTx/>
                <a:latin typeface="+mn-lt"/>
                <a:ea typeface="+mn-ea"/>
                <a:cs typeface="+mn-cs"/>
              </a:rPr>
              <a:t>Those w/o an ODM approved TP can view on Availity.</a:t>
            </a:r>
          </a:p>
          <a:p>
            <a:pPr marL="0" indent="0">
              <a:buFont typeface="Arial" panose="020B0604020202020204" pitchFamily="34" charset="0"/>
              <a:buNone/>
            </a:pPr>
            <a:r>
              <a:rPr kumimoji="0" lang="en-US" sz="1200" b="0" i="0" u="none" strike="noStrike" kern="1200" cap="none" spc="0" normalizeH="0" baseline="0" noProof="0" dirty="0">
                <a:ln>
                  <a:noFill/>
                </a:ln>
                <a:solidFill>
                  <a:prstClr val="black"/>
                </a:solidFill>
                <a:effectLst/>
                <a:uLnTx/>
                <a:uFillTx/>
                <a:latin typeface="+mn-lt"/>
                <a:ea typeface="+mn-ea"/>
                <a:cs typeface="+mn-cs"/>
              </a:rPr>
              <a:t>More discussion to come on Availity later in today’s presentation.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21</a:t>
            </a:fld>
            <a:endParaRPr lang="en-US" dirty="0"/>
          </a:p>
        </p:txBody>
      </p:sp>
    </p:spTree>
    <p:extLst>
      <p:ext uri="{BB962C8B-B14F-4D97-AF65-F5344CB8AC3E}">
        <p14:creationId xmlns:p14="http://schemas.microsoft.com/office/powerpoint/2010/main" val="197730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r>
              <a:rPr kumimoji="0" lang="en-US" sz="1200" b="0" i="1" u="none" strike="noStrike" kern="1200" cap="none" spc="0" normalizeH="0" baseline="0" noProof="0" dirty="0">
                <a:ln>
                  <a:noFill/>
                </a:ln>
                <a:solidFill>
                  <a:prstClr val="black"/>
                </a:solidFill>
                <a:effectLst/>
                <a:uLnTx/>
                <a:uFillTx/>
                <a:latin typeface="+mn-lt"/>
                <a:ea typeface="+mn-ea"/>
                <a:cs typeface="+mn-cs"/>
              </a:rPr>
              <a:t> (source provider manual)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After enrollment members will be encouraged to select a PCP as their medical home. </a:t>
            </a:r>
            <a:r>
              <a:rPr lang="en-US" sz="1200" b="0" dirty="0"/>
              <a:t> In the </a:t>
            </a:r>
            <a:r>
              <a:rPr lang="en-US" sz="1200" dirty="0"/>
              <a:t>situation where the PCP medical group is a Primary Care Clinic, Anthem will clearly communicate to the member that they will see any available PCP at the clinic and not a specific practitioner.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are committed to supporting providers’ practices as well. Providers also have the right to request that a member be reassigned to another PCP under certain conditions and following specific guidelines.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 </a:t>
            </a:r>
            <a:r>
              <a:rPr kumimoji="0" lang="en-US" sz="1200" b="0" i="0" u="none" strike="noStrike" kern="1200" cap="none" spc="0" normalizeH="0" baseline="0" noProof="0" dirty="0">
                <a:ln>
                  <a:noFill/>
                </a:ln>
                <a:solidFill>
                  <a:prstClr val="black"/>
                </a:solidFill>
                <a:effectLst/>
                <a:uLnTx/>
                <a:uFillTx/>
                <a:latin typeface="+mn-lt"/>
                <a:ea typeface="+mn-ea"/>
                <a:cs typeface="+mn-cs"/>
              </a:rPr>
              <a:t>(Below if additional details are needed for questions)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Members also have the right to change health care plans, as long as they follow specific rules and timelines. If a member requests disenrollment, Anthem will provide information and assistance in the disenrollment process, but a member must disenroll through the Ohio Department of Medicaid directly. Information about changing plans or disenrollment requirements may be found on ODM’s website at </a:t>
            </a:r>
            <a:r>
              <a:rPr lang="en-US" sz="1200" b="1" u="none" strike="noStrike" kern="1200" dirty="0">
                <a:solidFill>
                  <a:schemeClr val="tx1"/>
                </a:solidFill>
                <a:effectLst/>
                <a:latin typeface="+mn-lt"/>
                <a:ea typeface="+mn-ea"/>
                <a:cs typeface="+mn-cs"/>
                <a:hlinkClick r:id="rId3"/>
              </a:rPr>
              <a:t>https://www.ohiomh.com/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Anthem notifies PCPs of changes in member assignments through PCP Assignment Reports. These reports are available on </a:t>
            </a:r>
            <a:r>
              <a:rPr lang="en-US" sz="1200" kern="1200" dirty="0">
                <a:solidFill>
                  <a:srgbClr val="FF0000"/>
                </a:solidFill>
                <a:effectLst/>
                <a:latin typeface="+mn-lt"/>
                <a:ea typeface="+mn-ea"/>
                <a:cs typeface="+mn-cs"/>
              </a:rPr>
              <a:t>the Provider Online Reporting application which can be accessed through Payer Spaces on Availity, </a:t>
            </a:r>
            <a:r>
              <a:rPr lang="en-US" sz="1200" kern="1200" dirty="0">
                <a:solidFill>
                  <a:schemeClr val="tx1"/>
                </a:solidFill>
                <a:effectLst/>
                <a:latin typeface="+mn-lt"/>
                <a:ea typeface="+mn-ea"/>
                <a:cs typeface="+mn-cs"/>
              </a:rPr>
              <a:t>our secure provider portal on our website: </a:t>
            </a:r>
            <a:r>
              <a:rPr lang="en-US" sz="1200" b="1" u="none" strike="noStrike" kern="1200" dirty="0">
                <a:solidFill>
                  <a:schemeClr val="tx1"/>
                </a:solidFill>
                <a:effectLst/>
                <a:latin typeface="+mn-lt"/>
                <a:ea typeface="+mn-ea"/>
                <a:cs typeface="+mn-cs"/>
                <a:hlinkClick r:id="rId4"/>
              </a:rPr>
              <a:t>www.Availity.com</a:t>
            </a:r>
            <a:r>
              <a:rPr lang="en-US" sz="1200" kern="1200" dirty="0">
                <a:solidFill>
                  <a:schemeClr val="tx1"/>
                </a:solidFill>
                <a:effectLst/>
                <a:latin typeface="+mn-lt"/>
                <a:ea typeface="+mn-ea"/>
                <a:cs typeface="+mn-cs"/>
              </a:rPr>
              <a:t>. Select </a:t>
            </a:r>
            <a:r>
              <a:rPr lang="en-US" sz="1200" b="1" u="none" strike="noStrike" kern="1200" dirty="0">
                <a:solidFill>
                  <a:schemeClr val="tx1"/>
                </a:solidFill>
                <a:effectLst/>
                <a:latin typeface="+mn-lt"/>
                <a:ea typeface="+mn-ea"/>
                <a:cs typeface="+mn-cs"/>
                <a:hlinkClick r:id="rId5"/>
              </a:rPr>
              <a:t>Login</a:t>
            </a:r>
            <a:r>
              <a:rPr lang="en-US" sz="1200" kern="1200" dirty="0">
                <a:solidFill>
                  <a:schemeClr val="tx1"/>
                </a:solidFill>
                <a:effectLst/>
                <a:latin typeface="+mn-lt"/>
                <a:ea typeface="+mn-ea"/>
                <a:cs typeface="+mn-cs"/>
              </a:rPr>
              <a:t> or </a:t>
            </a:r>
            <a:r>
              <a:rPr lang="en-US" sz="1200" b="1" u="none" strike="noStrike" kern="1200" dirty="0">
                <a:solidFill>
                  <a:schemeClr val="tx1"/>
                </a:solidFill>
                <a:effectLst/>
                <a:latin typeface="+mn-lt"/>
                <a:ea typeface="+mn-ea"/>
                <a:cs typeface="+mn-cs"/>
                <a:hlinkClick r:id="rId6"/>
              </a:rPr>
              <a:t>Register</a:t>
            </a:r>
            <a:r>
              <a:rPr lang="en-US" sz="1200" kern="1200" dirty="0">
                <a:solidFill>
                  <a:schemeClr val="tx1"/>
                </a:solidFill>
                <a:effectLst/>
                <a:latin typeface="+mn-lt"/>
                <a:ea typeface="+mn-ea"/>
                <a:cs typeface="+mn-cs"/>
              </a:rPr>
              <a:t> to access the secure site. Providers also may call Provider Services: </a:t>
            </a:r>
            <a:r>
              <a:rPr lang="en-US" sz="1200" b="1" kern="1200" dirty="0">
                <a:solidFill>
                  <a:schemeClr val="tx1"/>
                </a:solidFill>
                <a:effectLst/>
                <a:latin typeface="+mn-lt"/>
                <a:ea typeface="+mn-ea"/>
                <a:cs typeface="+mn-cs"/>
              </a:rPr>
              <a:t>844-912-1226 (live 12/1)</a:t>
            </a:r>
            <a:r>
              <a:rPr lang="en-US" sz="1200" kern="1200" dirty="0">
                <a:solidFill>
                  <a:schemeClr val="tx1"/>
                </a:solidFill>
                <a:effectLst/>
                <a:latin typeface="+mn-lt"/>
                <a:ea typeface="+mn-ea"/>
                <a:cs typeface="+mn-cs"/>
              </a:rPr>
              <a:t>.</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PCP-initiated member transfers</a:t>
            </a:r>
            <a:r>
              <a:rPr lang="en-US" sz="1200" b="1" kern="1200" dirty="0">
                <a:solidFill>
                  <a:schemeClr val="tx1"/>
                </a:solidFill>
                <a:effectLst/>
                <a:latin typeface="+mn-lt"/>
                <a:ea typeface="+mn-ea"/>
                <a:cs typeface="+mn-cs"/>
              </a:rPr>
              <a:t>/disenrollment</a:t>
            </a:r>
          </a:p>
          <a:p>
            <a:r>
              <a:rPr lang="en-US" sz="1200" kern="1200" dirty="0">
                <a:solidFill>
                  <a:schemeClr val="tx1"/>
                </a:solidFill>
                <a:effectLst/>
                <a:latin typeface="+mn-lt"/>
                <a:ea typeface="+mn-ea"/>
                <a:cs typeface="+mn-cs"/>
              </a:rPr>
              <a:t>A PCP may request member reassignment to a different PCP by contacting Provider Services.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Anthem will conduct a thorough review of the request for reassignment to determine whether the cause and documentation are sufficient to approve the request. This review includes monitoring to ensure consistency with our guidelines and policies.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provider is expected to coordinate service for up to 30 days after the date Anthem receives the change request form. Upon completing the PCP assignment change, we will forward the form and any other information related to the case to the Member Services representative. This representative informs the member of the change within five working days. The change will be effective the day Anthem enters the change into the system.</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State agency-initiated member disenrollment</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Contracted state agencies inform Anthem of membership changes by sending daily and monthly enrollment files in the HIPAA 834 format. These files contain all active membership data and incremental changes to eligibility records, as well as Anthem disenrolled members. Any discrepancies between the daily and monthly 834 files will be reported to ODM. Anthem will not term members by absence. Reasons for disenrollment may include:</a:t>
            </a:r>
          </a:p>
          <a:p>
            <a:pPr lvl="0"/>
            <a:r>
              <a:rPr lang="en-US" sz="1200" kern="1200" dirty="0">
                <a:solidFill>
                  <a:schemeClr val="tx1"/>
                </a:solidFill>
                <a:effectLst/>
                <a:latin typeface="+mn-lt"/>
                <a:ea typeface="+mn-ea"/>
                <a:cs typeface="+mn-cs"/>
              </a:rPr>
              <a:t>Admission to a long-term care or intermediate care facility beyond the month of admission and the following month (disenrollment is 30 days Medicaid)</a:t>
            </a:r>
          </a:p>
          <a:p>
            <a:pPr lvl="0"/>
            <a:r>
              <a:rPr lang="en-US" sz="1200" kern="1200" dirty="0">
                <a:solidFill>
                  <a:schemeClr val="tx1"/>
                </a:solidFill>
                <a:effectLst/>
                <a:latin typeface="+mn-lt"/>
                <a:ea typeface="+mn-ea"/>
                <a:cs typeface="+mn-cs"/>
              </a:rPr>
              <a:t>Change in eligibility status</a:t>
            </a:r>
          </a:p>
          <a:p>
            <a:pPr lvl="0"/>
            <a:r>
              <a:rPr lang="en-US" sz="1200" kern="1200" dirty="0">
                <a:solidFill>
                  <a:schemeClr val="tx1"/>
                </a:solidFill>
                <a:effectLst/>
                <a:latin typeface="+mn-lt"/>
                <a:ea typeface="+mn-ea"/>
                <a:cs typeface="+mn-cs"/>
              </a:rPr>
              <a:t>County changes</a:t>
            </a:r>
          </a:p>
          <a:p>
            <a:pPr lvl="0"/>
            <a:r>
              <a:rPr lang="en-US" sz="1200" kern="1200" dirty="0">
                <a:solidFill>
                  <a:schemeClr val="tx1"/>
                </a:solidFill>
                <a:effectLst/>
                <a:latin typeface="+mn-lt"/>
                <a:ea typeface="+mn-ea"/>
                <a:cs typeface="+mn-cs"/>
              </a:rPr>
              <a:t>Death</a:t>
            </a:r>
          </a:p>
          <a:p>
            <a:pPr lvl="0"/>
            <a:r>
              <a:rPr lang="en-US" sz="1200" kern="1200" dirty="0">
                <a:solidFill>
                  <a:schemeClr val="tx1"/>
                </a:solidFill>
                <a:effectLst/>
                <a:latin typeface="+mn-lt"/>
                <a:ea typeface="+mn-ea"/>
                <a:cs typeface="+mn-cs"/>
              </a:rPr>
              <a:t>Incarceration</a:t>
            </a:r>
          </a:p>
          <a:p>
            <a:pPr lvl="0"/>
            <a:r>
              <a:rPr lang="en-US" sz="1200" kern="1200" dirty="0">
                <a:solidFill>
                  <a:schemeClr val="tx1"/>
                </a:solidFill>
                <a:effectLst/>
                <a:latin typeface="+mn-lt"/>
                <a:ea typeface="+mn-ea"/>
                <a:cs typeface="+mn-cs"/>
              </a:rPr>
              <a:t>Loss of benefits</a:t>
            </a:r>
          </a:p>
          <a:p>
            <a:pPr lvl="0"/>
            <a:r>
              <a:rPr lang="en-US" sz="1200" kern="1200" dirty="0">
                <a:solidFill>
                  <a:schemeClr val="tx1"/>
                </a:solidFill>
                <a:effectLst/>
                <a:latin typeface="+mn-lt"/>
                <a:ea typeface="+mn-ea"/>
                <a:cs typeface="+mn-cs"/>
              </a:rPr>
              <a:t>Member has other nongovernment or government sponsored health coverage</a:t>
            </a:r>
          </a:p>
          <a:p>
            <a:pPr lvl="0"/>
            <a:r>
              <a:rPr lang="en-US" sz="1200" kern="1200" dirty="0">
                <a:solidFill>
                  <a:schemeClr val="tx1"/>
                </a:solidFill>
                <a:effectLst/>
                <a:latin typeface="+mn-lt"/>
                <a:ea typeface="+mn-ea"/>
                <a:cs typeface="+mn-cs"/>
              </a:rPr>
              <a:t>Permanent change of residence out of service area</a:t>
            </a:r>
          </a:p>
          <a:p>
            <a:pPr lvl="0"/>
            <a:r>
              <a:rPr lang="en-US" sz="1200" kern="1200" dirty="0">
                <a:solidFill>
                  <a:schemeClr val="tx1"/>
                </a:solidFill>
                <a:effectLst/>
                <a:latin typeface="+mn-lt"/>
                <a:ea typeface="+mn-ea"/>
                <a:cs typeface="+mn-cs"/>
              </a:rPr>
              <a:t>Voluntary disenrollment member transfers and disenrollment</a:t>
            </a:r>
          </a:p>
          <a:p>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Disenrollment requests based on the reasons outlined above require a referral to the member advocate in the health plan.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Member-initiated PCP reassignment</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Members have the right to change their PCP at any time. When a member enrolls in Anthem, he or she may select a PCP or allow their PCP to be assigned. After that, if the member wants to make a change, he or she is instructed to call Member Services at </a:t>
            </a:r>
            <a:r>
              <a:rPr lang="en-US" sz="1200" b="1" kern="1200" dirty="0">
                <a:solidFill>
                  <a:schemeClr val="tx1"/>
                </a:solidFill>
                <a:effectLst/>
                <a:latin typeface="+mn-lt"/>
                <a:ea typeface="+mn-ea"/>
                <a:cs typeface="+mn-cs"/>
              </a:rPr>
              <a:t>844-912-0938 </a:t>
            </a:r>
            <a:r>
              <a:rPr lang="en-US" sz="1200" kern="1200" dirty="0">
                <a:solidFill>
                  <a:schemeClr val="tx1"/>
                </a:solidFill>
                <a:effectLst/>
                <a:latin typeface="+mn-lt"/>
                <a:ea typeface="+mn-ea"/>
                <a:cs typeface="+mn-cs"/>
              </a:rPr>
              <a:t>to request an alternate PCP.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Anthem accommodates member requests for PCP reassignment whenever possible. Our staff will work with the member to make the new selection, focusing on special needs. Our policy is to maintain continued access to care and continuity of care during the transfer process. When a member calls to request a PCP change:</a:t>
            </a:r>
          </a:p>
          <a:p>
            <a:pPr lvl="0"/>
            <a:r>
              <a:rPr lang="en-US" sz="1200" kern="1200" dirty="0">
                <a:solidFill>
                  <a:schemeClr val="tx1"/>
                </a:solidFill>
                <a:effectLst/>
                <a:latin typeface="+mn-lt"/>
                <a:ea typeface="+mn-ea"/>
                <a:cs typeface="+mn-cs"/>
              </a:rPr>
              <a:t>The Member Services representative checks the availability of the member’s choice. If the member can be assigned to the selected PCP, the Member Services representative will do so. If the PCP is not available, the representative will assist the member in finding an available PCP.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Anthem notifies PCPs of member transfers through the PCP assignment report. These reports are available on</a:t>
            </a:r>
            <a:r>
              <a:rPr lang="en-US" sz="1800" dirty="0">
                <a:effectLst/>
                <a:latin typeface="Segoe UI" panose="020B0502040204020203" pitchFamily="34" charset="0"/>
              </a:rPr>
              <a:t> the Provider Online Reporting application which can be accessed through Payer Spaces on</a:t>
            </a:r>
            <a:endParaRPr lang="en-US" sz="1800" dirty="0">
              <a:effectLst/>
              <a:latin typeface="Arial" panose="020B0604020202020204" pitchFamily="34" charset="0"/>
            </a:endParaRPr>
          </a:p>
          <a:p>
            <a:pPr lvl="0"/>
            <a:r>
              <a:rPr lang="en-US" sz="1200" kern="1200" dirty="0">
                <a:solidFill>
                  <a:schemeClr val="tx1"/>
                </a:solidFill>
                <a:effectLst/>
                <a:latin typeface="+mn-lt"/>
                <a:ea typeface="+mn-ea"/>
                <a:cs typeface="+mn-cs"/>
              </a:rPr>
              <a:t> Availity, our secure provider portal at </a:t>
            </a:r>
            <a:r>
              <a:rPr lang="en-US" sz="1200" b="1" u="none" strike="noStrike" kern="1200" dirty="0">
                <a:solidFill>
                  <a:schemeClr val="tx1"/>
                </a:solidFill>
                <a:effectLst/>
                <a:latin typeface="+mn-lt"/>
                <a:ea typeface="+mn-ea"/>
                <a:cs typeface="+mn-cs"/>
                <a:hlinkClick r:id="rId7"/>
              </a:rPr>
              <a:t>URL TBD</a:t>
            </a:r>
            <a:r>
              <a:rPr lang="en-US" sz="1200" kern="1200" dirty="0">
                <a:solidFill>
                  <a:schemeClr val="tx1"/>
                </a:solidFill>
                <a:effectLst/>
                <a:latin typeface="+mn-lt"/>
                <a:ea typeface="+mn-ea"/>
                <a:cs typeface="+mn-cs"/>
              </a:rPr>
              <a:t>. Select </a:t>
            </a:r>
            <a:r>
              <a:rPr lang="en-US" sz="1200" b="1" u="none" strike="noStrike" kern="1200" dirty="0">
                <a:solidFill>
                  <a:schemeClr val="tx1"/>
                </a:solidFill>
                <a:effectLst/>
                <a:latin typeface="+mn-lt"/>
                <a:ea typeface="+mn-ea"/>
                <a:cs typeface="+mn-cs"/>
                <a:hlinkClick r:id="rId5"/>
              </a:rPr>
              <a:t>Login</a:t>
            </a:r>
            <a:r>
              <a:rPr lang="en-US" sz="1200" kern="1200" dirty="0">
                <a:solidFill>
                  <a:schemeClr val="tx1"/>
                </a:solidFill>
                <a:effectLst/>
                <a:latin typeface="+mn-lt"/>
                <a:ea typeface="+mn-ea"/>
                <a:cs typeface="+mn-cs"/>
              </a:rPr>
              <a:t> or </a:t>
            </a:r>
            <a:r>
              <a:rPr lang="en-US" sz="1200" b="1" u="none" strike="noStrike" kern="1200" dirty="0">
                <a:solidFill>
                  <a:schemeClr val="tx1"/>
                </a:solidFill>
                <a:effectLst/>
                <a:latin typeface="+mn-lt"/>
                <a:ea typeface="+mn-ea"/>
                <a:cs typeface="+mn-cs"/>
                <a:hlinkClick r:id="rId6"/>
              </a:rPr>
              <a:t>Register</a:t>
            </a:r>
            <a:r>
              <a:rPr lang="en-US" sz="1200" kern="1200" dirty="0">
                <a:solidFill>
                  <a:schemeClr val="tx1"/>
                </a:solidFill>
                <a:effectLst/>
                <a:latin typeface="+mn-lt"/>
                <a:ea typeface="+mn-ea"/>
                <a:cs typeface="+mn-cs"/>
              </a:rPr>
              <a:t> to access the secure site.</a:t>
            </a:r>
          </a:p>
          <a:p>
            <a:pPr lvl="0"/>
            <a:r>
              <a:rPr lang="en-US" sz="1200" kern="1200" dirty="0">
                <a:solidFill>
                  <a:schemeClr val="tx1"/>
                </a:solidFill>
                <a:effectLst/>
                <a:latin typeface="+mn-lt"/>
                <a:ea typeface="+mn-ea"/>
                <a:cs typeface="+mn-cs"/>
              </a:rPr>
              <a:t>The effective date of a PCP change will be the same as the date of the member request.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Members also may select a new PCP by completing the Primary Care Reassignment Request form. This form can be accessed from the </a:t>
            </a:r>
            <a:r>
              <a:rPr lang="en-US" sz="1200" b="1" kern="1200" dirty="0">
                <a:solidFill>
                  <a:schemeClr val="tx1"/>
                </a:solidFill>
                <a:effectLst/>
                <a:latin typeface="+mn-lt"/>
                <a:ea typeface="+mn-ea"/>
                <a:cs typeface="+mn-cs"/>
              </a:rPr>
              <a:t>Find a Doctor</a:t>
            </a:r>
            <a:r>
              <a:rPr lang="en-US" sz="1200" kern="1200" dirty="0">
                <a:solidFill>
                  <a:schemeClr val="tx1"/>
                </a:solidFill>
                <a:effectLst/>
                <a:latin typeface="+mn-lt"/>
                <a:ea typeface="+mn-ea"/>
                <a:cs typeface="+mn-cs"/>
              </a:rPr>
              <a:t> link on the provider website. The form includes fillable form fields; completed forms can be faxed to </a:t>
            </a:r>
            <a:r>
              <a:rPr lang="en-US" sz="1200" b="1" kern="1200" dirty="0">
                <a:solidFill>
                  <a:schemeClr val="tx1"/>
                </a:solidFill>
                <a:effectLst/>
                <a:latin typeface="+mn-lt"/>
                <a:ea typeface="+mn-ea"/>
                <a:cs typeface="+mn-cs"/>
              </a:rPr>
              <a:t>Insert Fax</a:t>
            </a:r>
            <a:r>
              <a:rPr lang="en-US" sz="1200" kern="1200" dirty="0">
                <a:solidFill>
                  <a:schemeClr val="tx1"/>
                </a:solidFill>
                <a:effectLst/>
                <a:latin typeface="+mn-lt"/>
                <a:ea typeface="+mn-ea"/>
                <a:cs typeface="+mn-cs"/>
              </a:rPr>
              <a:t>.</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Member-initiated disenrollment process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members enroll in our program, we provide instructions on disenrollment procedures. If a member asks a provider how to disenroll from Anthem, the provider should direct the member to call Member Services: </a:t>
            </a:r>
            <a:r>
              <a:rPr lang="en-US" sz="1200" b="1" kern="1200" dirty="0">
                <a:solidFill>
                  <a:schemeClr val="tx1"/>
                </a:solidFill>
                <a:effectLst/>
                <a:latin typeface="+mn-lt"/>
                <a:ea typeface="+mn-ea"/>
                <a:cs typeface="+mn-cs"/>
              </a:rPr>
              <a:t>844-912-0938.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Please note:</a:t>
            </a:r>
            <a:r>
              <a:rPr lang="en-US" sz="1200" kern="1200" dirty="0">
                <a:solidFill>
                  <a:schemeClr val="tx1"/>
                </a:solidFill>
                <a:effectLst/>
                <a:latin typeface="+mn-lt"/>
                <a:ea typeface="+mn-ea"/>
                <a:cs typeface="+mn-cs"/>
              </a:rPr>
              <a:t> Providers may not take retaliatory action against any member for requesting transfer or disenrollment.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Member Services receives a call from a member who wants to disenroll, we attempt to find out the reason for the request and determine if we can resolve the situation. If Member Services is unable to resolve the issue, a referral is made to the member advocate in the health plan. The member advocate makes the referral to the enrollment contractor for an enrollment change if unable to resolve the situation. The disenrollment must be completed by Ohio Department of Medicaid before the member can be disenrolled from Anthem.</a:t>
            </a:r>
          </a:p>
          <a:p>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Member transfers to other plans</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Members may choose a different health care plan on an annual basis during the open enrollment period. During the enrollment period, all Medicaid members may change to a different HMO if the member is not satisfied with the current plan. After the open enrollment period ends, members remain with their chosen health care plan for the remaining 12‑month period.</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Members who are already enrolled in a plan and would like to change to a different plan must meet one the following requirements:</a:t>
            </a:r>
          </a:p>
          <a:p>
            <a:pPr lvl="0"/>
            <a:r>
              <a:rPr lang="en-US" sz="1200" kern="1200" dirty="0">
                <a:solidFill>
                  <a:schemeClr val="tx1"/>
                </a:solidFill>
                <a:effectLst/>
                <a:latin typeface="+mn-lt"/>
                <a:ea typeface="+mn-ea"/>
                <a:cs typeface="+mn-cs"/>
              </a:rPr>
              <a:t>Member has been enrolled in their current plan for three months or less, or</a:t>
            </a:r>
          </a:p>
          <a:p>
            <a:pPr lvl="0"/>
            <a:r>
              <a:rPr lang="en-US" sz="1200" kern="1200" dirty="0">
                <a:solidFill>
                  <a:schemeClr val="tx1"/>
                </a:solidFill>
                <a:effectLst/>
                <a:latin typeface="+mn-lt"/>
                <a:ea typeface="+mn-ea"/>
                <a:cs typeface="+mn-cs"/>
              </a:rPr>
              <a:t>Member has attempted to resolve concerns with an Anthem care manager, but continue to have problems finding adequate care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member believes they meet one of these requirements, they must complete the change request at </a:t>
            </a:r>
            <a:r>
              <a:rPr lang="en-US" sz="1200" b="1" u="none" strike="noStrike" kern="1200" dirty="0">
                <a:solidFill>
                  <a:schemeClr val="tx1"/>
                </a:solidFill>
                <a:effectLst/>
                <a:latin typeface="+mn-lt"/>
                <a:ea typeface="+mn-ea"/>
                <a:cs typeface="+mn-cs"/>
                <a:hlinkClick r:id="rId8"/>
              </a:rPr>
              <a:t>https://www.ohiomh.com/home/changeplans</a:t>
            </a:r>
            <a:r>
              <a:rPr lang="en-US" sz="1200" kern="1200" dirty="0">
                <a:solidFill>
                  <a:schemeClr val="tx1"/>
                </a:solidFill>
                <a:effectLst/>
                <a:latin typeface="+mn-lt"/>
                <a:ea typeface="+mn-ea"/>
                <a:cs typeface="+mn-cs"/>
              </a:rPr>
              <a:t> . If a member does not meet one of the requirements above and still wants to change plans, they may change plans during open enrollment each November.</a:t>
            </a:r>
          </a:p>
          <a:p>
            <a:r>
              <a:rPr lang="en-US" sz="1200" kern="1200" dirty="0">
                <a:solidFill>
                  <a:schemeClr val="tx1"/>
                </a:solidFill>
                <a:effectLst/>
                <a:latin typeface="+mn-lt"/>
                <a:ea typeface="+mn-ea"/>
                <a:cs typeface="+mn-cs"/>
              </a:rPr>
              <a:t> </a:t>
            </a:r>
          </a:p>
          <a:p>
            <a:r>
              <a:rPr lang="en-US" sz="1200" b="1" u="none" strike="noStrike" kern="1200" dirty="0">
                <a:solidFill>
                  <a:schemeClr val="tx1"/>
                </a:solidFill>
                <a:effectLst/>
                <a:latin typeface="+mn-lt"/>
                <a:ea typeface="+mn-ea"/>
                <a:cs typeface="+mn-cs"/>
              </a:rPr>
              <a:t>Anthem-initiated member disenrollment</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Anthem also may request disenrollment for a member who has moved out of the service area. When a member moves out of our service area, he or she is responsible for notifying the Ohio Department of Medicaid of the new permanent address. Once Anthem receives an updated enrollment file showing the member has been disenrolled, Anthem will update our system to reflect the member’s disenrollment with the effective date provided by ODM.</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22</a:t>
            </a:fld>
            <a:endParaRPr lang="en-US" dirty="0"/>
          </a:p>
        </p:txBody>
      </p:sp>
    </p:spTree>
    <p:extLst>
      <p:ext uri="{BB962C8B-B14F-4D97-AF65-F5344CB8AC3E}">
        <p14:creationId xmlns:p14="http://schemas.microsoft.com/office/powerpoint/2010/main" val="174134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sz="1200" b="0" dirty="0"/>
              <a:t>Next, we will discuss benefits, services and other programs for our members; </a:t>
            </a:r>
          </a:p>
          <a:p>
            <a:endParaRPr lang="en-US" sz="1200" b="0" dirty="0"/>
          </a:p>
          <a:p>
            <a:r>
              <a:rPr lang="en-US" sz="1200" b="0" dirty="0"/>
              <a:t>The upcoming slides </a:t>
            </a:r>
            <a:r>
              <a:rPr lang="en-US" sz="1200" dirty="0"/>
              <a:t>outlines some of the benefits covered, please see the provider manual located on the Anthem provider site for a </a:t>
            </a:r>
            <a:r>
              <a:rPr lang="en-US" dirty="0"/>
              <a:t>more comprehensive </a:t>
            </a:r>
            <a:r>
              <a:rPr lang="en-US" sz="1200" dirty="0"/>
              <a:t>list of benefits and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23</a:t>
            </a:fld>
            <a:endParaRPr lang="en-US" dirty="0"/>
          </a:p>
        </p:txBody>
      </p:sp>
    </p:spTree>
    <p:extLst>
      <p:ext uri="{BB962C8B-B14F-4D97-AF65-F5344CB8AC3E}">
        <p14:creationId xmlns:p14="http://schemas.microsoft.com/office/powerpoint/2010/main" val="1794018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lang="en-US" sz="1200" kern="1200" dirty="0">
                <a:solidFill>
                  <a:schemeClr val="tx1"/>
                </a:solidFill>
                <a:effectLst/>
                <a:latin typeface="+mn-lt"/>
                <a:ea typeface="+mn-ea"/>
                <a:cs typeface="+mn-cs"/>
              </a:rPr>
              <a:t>Source: Provider Manual Readiness Review Version from APC)</a:t>
            </a:r>
          </a:p>
          <a:p>
            <a:endParaRPr lang="en-US" dirty="0"/>
          </a:p>
          <a:p>
            <a:r>
              <a:rPr lang="en-US" dirty="0"/>
              <a:t>Covered Services include </a:t>
            </a:r>
            <a:r>
              <a:rPr lang="en-US" sz="1200" kern="1200" dirty="0">
                <a:solidFill>
                  <a:schemeClr val="tx1"/>
                </a:solidFill>
                <a:effectLst/>
                <a:latin typeface="+mn-lt"/>
                <a:ea typeface="+mn-ea"/>
                <a:cs typeface="+mn-cs"/>
              </a:rPr>
              <a:t>standard benefits: Physician services, inpatient and outpatient hospital, laboratory services, home health services.</a:t>
            </a:r>
          </a:p>
          <a:p>
            <a:endParaRPr lang="en-US" dirty="0"/>
          </a:p>
          <a:p>
            <a:pPr marL="0" indent="0">
              <a:buNone/>
            </a:pPr>
            <a:r>
              <a:rPr lang="en-US" b="1" dirty="0"/>
              <a:t>Noncovered services </a:t>
            </a:r>
          </a:p>
          <a:p>
            <a:pPr lvl="0"/>
            <a:r>
              <a:rPr lang="en-US" dirty="0"/>
              <a:t>Anthem will not pay for services or supplies received that are not covered by Medicaid:</a:t>
            </a:r>
          </a:p>
          <a:p>
            <a:pPr lvl="0"/>
            <a:r>
              <a:rPr lang="en-US" dirty="0"/>
              <a:t>All services or supplies that are not medically necessary</a:t>
            </a:r>
          </a:p>
          <a:p>
            <a:pPr marL="171450" lvl="0" indent="-171450">
              <a:buFont typeface="Arial" panose="020B0604020202020204" pitchFamily="34" charset="0"/>
              <a:buChar char="•"/>
            </a:pPr>
            <a:r>
              <a:rPr lang="en-US" dirty="0"/>
              <a:t>Paternity testing</a:t>
            </a:r>
          </a:p>
          <a:p>
            <a:pPr marL="171450" lvl="0" indent="-171450">
              <a:buFont typeface="Arial" panose="020B0604020202020204" pitchFamily="34" charset="0"/>
              <a:buChar char="•"/>
            </a:pPr>
            <a:r>
              <a:rPr lang="en-US" dirty="0"/>
              <a:t>Services to find cause of death (autopsy) or services related to forensic studies</a:t>
            </a:r>
          </a:p>
          <a:p>
            <a:pPr marL="171450" lvl="0" indent="-171450">
              <a:buFont typeface="Arial" panose="020B0604020202020204" pitchFamily="34" charset="0"/>
              <a:buChar char="•"/>
            </a:pPr>
            <a:r>
              <a:rPr lang="en-US" dirty="0"/>
              <a:t>Assisted suicide services, defined as services for the purpose of causing, or assisting to cause, the death of an individual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If needed for questions </a:t>
            </a:r>
          </a:p>
          <a:p>
            <a:r>
              <a:rPr lang="en-US" b="1" dirty="0"/>
              <a:t>In addition, Anthem does not cover:</a:t>
            </a:r>
            <a:endParaRPr lang="en-US" dirty="0"/>
          </a:p>
          <a:p>
            <a:pPr marL="171450" lvl="0" indent="-171450">
              <a:buFont typeface="Arial" panose="020B0604020202020204" pitchFamily="34" charset="0"/>
              <a:buChar char="•"/>
            </a:pPr>
            <a:r>
              <a:rPr lang="en-US" dirty="0"/>
              <a:t>Care provided outside the United States, Canada and Mexico, including emergency services. </a:t>
            </a:r>
          </a:p>
          <a:p>
            <a:pPr marL="171450" lvl="0" indent="-171450">
              <a:buFont typeface="Arial" panose="020B0604020202020204" pitchFamily="34" charset="0"/>
              <a:buChar char="•"/>
            </a:pPr>
            <a:r>
              <a:rPr lang="en-US" dirty="0"/>
              <a:t>Anthem reimburses for emergency services provided to members in Canada and Mexico; however, payment for such services must be made to a financial institution or entity located within the United States. Nonemergency services in Canada or Mexico may be covered by Anthem per prior authorization policies, provided the financial institution receiving payment is located within the United States.</a:t>
            </a:r>
          </a:p>
          <a:p>
            <a:pPr marL="171450" lvl="0" indent="-171450">
              <a:buFont typeface="Arial" panose="020B0604020202020204" pitchFamily="34" charset="0"/>
              <a:buChar char="•"/>
            </a:pPr>
            <a:r>
              <a:rPr lang="en-US" dirty="0"/>
              <a:t>Cosmetic surgery, including tattoo removal and ear lobe repair.</a:t>
            </a:r>
          </a:p>
          <a:p>
            <a:pPr marL="171450" lvl="0" indent="-171450">
              <a:buFont typeface="Arial" panose="020B0604020202020204" pitchFamily="34" charset="0"/>
              <a:buChar char="•"/>
            </a:pPr>
            <a:r>
              <a:rPr lang="en-US" dirty="0"/>
              <a:t>Experimental or investigational procedures.</a:t>
            </a:r>
          </a:p>
          <a:p>
            <a:pPr marL="171450" lvl="0" indent="-171450">
              <a:buFont typeface="Arial" panose="020B0604020202020204" pitchFamily="34" charset="0"/>
              <a:buChar char="•"/>
            </a:pPr>
            <a:r>
              <a:rPr lang="en-US" dirty="0"/>
              <a:t>Services that are not medically necessary.</a:t>
            </a:r>
          </a:p>
          <a:p>
            <a:pPr marL="171450" lvl="0" indent="-171450">
              <a:buFont typeface="Arial" panose="020B0604020202020204" pitchFamily="34" charset="0"/>
              <a:buChar char="•"/>
            </a:pPr>
            <a:r>
              <a:rPr lang="en-US" dirty="0"/>
              <a:t>Surgery or drugs to enhance fertility.</a:t>
            </a:r>
          </a:p>
          <a:p>
            <a:pPr marL="171450" indent="-171450">
              <a:buFont typeface="Arial" panose="020B0604020202020204" pitchFamily="34" charset="0"/>
              <a:buChar char="•"/>
            </a:pPr>
            <a:r>
              <a:rPr lang="en-US" dirty="0"/>
              <a:t>Noncovered services also include any instance when the prior authorization for a service was not granted, or the service was provided before prior authorization was given.</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24</a:t>
            </a:fld>
            <a:endParaRPr lang="en-US" dirty="0"/>
          </a:p>
        </p:txBody>
      </p:sp>
    </p:spTree>
    <p:extLst>
      <p:ext uri="{BB962C8B-B14F-4D97-AF65-F5344CB8AC3E}">
        <p14:creationId xmlns:p14="http://schemas.microsoft.com/office/powerpoint/2010/main" val="2712505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Facilitator note</a:t>
            </a:r>
            <a:r>
              <a:rPr lang="en-US" dirty="0"/>
              <a:t>: Suggest reading the detail for two</a:t>
            </a:r>
            <a:r>
              <a:rPr lang="en-US" baseline="0" dirty="0"/>
              <a:t> or three of the below list. Point them for more </a:t>
            </a:r>
            <a:r>
              <a:rPr lang="en-US" dirty="0"/>
              <a:t>details on all VAB,</a:t>
            </a:r>
            <a:r>
              <a:rPr lang="en-US" baseline="0" dirty="0"/>
              <a:t> see manual</a:t>
            </a:r>
            <a:r>
              <a:rPr lang="en-US" dirty="0"/>
              <a:t>.</a:t>
            </a:r>
          </a:p>
          <a:p>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lang="en-US" dirty="0"/>
          </a:p>
          <a:p>
            <a:r>
              <a:rPr lang="en-US" sz="1200" i="0" kern="1200" dirty="0">
                <a:solidFill>
                  <a:schemeClr val="tx1"/>
                </a:solidFill>
                <a:effectLst/>
                <a:latin typeface="+mn-lt"/>
                <a:ea typeface="+mn-ea"/>
                <a:cs typeface="+mn-cs"/>
              </a:rPr>
              <a:t>Anthem offers the Following Additional Benefits- These could change to meet the needs of members. I won't go over each one today, the full details are available in the provider manual, But I did want to mention a few: </a:t>
            </a:r>
            <a:r>
              <a:rPr lang="en-US" sz="1200" i="1" kern="1200" dirty="0">
                <a:solidFill>
                  <a:schemeClr val="tx1"/>
                </a:solidFill>
                <a:effectLst/>
                <a:latin typeface="+mn-lt"/>
                <a:ea typeface="+mn-ea"/>
                <a:cs typeface="+mn-cs"/>
              </a:rPr>
              <a:t>(pick a couple from below) </a:t>
            </a:r>
            <a:endParaRPr lang="en-US" sz="14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Baby Essentials: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Eligible members can select up to two options from a customized catalog filled with essential baby items such as a boppy pillow, high chair, booster seat, portable crib, car seat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breast feeding support kit, and safe sleep kit.</a:t>
            </a: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Mail Order Diapers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Eligible members can receive up to $75 worth of free diapers shipped directly to their home free of charge.</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Organic Baby Food Coupons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To help ensure our youngest members have access to the nutrition they need, we will provide eligible members up to $30 in Kroger coupons to help purchase organic baby food.</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Post Discharge Meals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Anthem will provide home-delivered, medically tailored meals to eligible members with food insecurities and key, chronic medical conditions, including congestive heart failure (CHF), cancer, chronic obstructive pulmonary disease (COPD), diabetes, HIV/AIDs, and end stage renal disease (ESRD), and pregnant and post-partum members with gestational diabetes.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One-on-One Tutoring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Anthem will provide up to 24 hours of one-on-one, in-person tutoring services that can be completed in the location that best suits the member.</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Tutoring is available in all subjects, including language arts, math, science, social sciences, and even foreign languages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Laptop Computer</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Eligible members will be able to receive a no-cost laptop to help with employment and educational pursuits.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Industry Certification Assistance</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Anthem will cover the cost of employment certifications for eligible members who are interested in obtaining them.</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SUD Recovery Support</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Eligible members will receive access to our SUD Recovery Support Program which is a mobile platform that provides daily motivations/check in, peer support through discussion groups and peer to peer messages, counselor messaging, care plan reminders, goals, journals, high risk location alerts, and content to support ongoing recovery.</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OTC Supplies</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Eligible members will receive a $100 allowance to purchase OTC products  online or in-store.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Members can choose between a $100 Health and Wellness voucher (redeemable at Amazon.com) or a $100 CVS Select Gift card (redeemable at CVS pharmacy locations).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Transportation Essentials</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Medical and Community Transportation:</a:t>
            </a:r>
            <a:r>
              <a:rPr lang="en-US" sz="1200" kern="1200" dirty="0">
                <a:solidFill>
                  <a:schemeClr val="tx1"/>
                </a:solidFill>
                <a:effectLst/>
                <a:latin typeface="+mn-lt"/>
                <a:ea typeface="+mn-ea"/>
                <a:cs typeface="+mn-cs"/>
              </a:rPr>
              <a:t> To help supplement the county transportation program, eligible members will receive transportation services (up to 30 round trips or 60 one-way trips) to provider appointments less than 30 miles or to community resources and services.</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Uber Gift Card. </a:t>
            </a:r>
            <a:r>
              <a:rPr lang="en-US" sz="1200" kern="1200" dirty="0">
                <a:solidFill>
                  <a:schemeClr val="tx1"/>
                </a:solidFill>
                <a:effectLst/>
                <a:latin typeface="+mn-lt"/>
                <a:ea typeface="+mn-ea"/>
                <a:cs typeface="+mn-cs"/>
              </a:rPr>
              <a:t>Eligible members will receive one $100 Uber gift card to help them with their transportation needs.</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Gas Card. </a:t>
            </a:r>
            <a:r>
              <a:rPr lang="en-US" sz="1200" kern="1200" dirty="0">
                <a:solidFill>
                  <a:schemeClr val="tx1"/>
                </a:solidFill>
                <a:effectLst/>
                <a:latin typeface="+mn-lt"/>
                <a:ea typeface="+mn-ea"/>
                <a:cs typeface="+mn-cs"/>
              </a:rPr>
              <a:t>Members with their own cars can receive a $100 gas card. </a:t>
            </a:r>
            <a:endParaRPr lang="en-US" sz="14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Car Repairs. </a:t>
            </a:r>
            <a:r>
              <a:rPr lang="en-US" sz="1200" kern="1200" dirty="0">
                <a:solidFill>
                  <a:schemeClr val="tx1"/>
                </a:solidFill>
                <a:effectLst/>
                <a:latin typeface="+mn-lt"/>
                <a:ea typeface="+mn-ea"/>
                <a:cs typeface="+mn-cs"/>
              </a:rPr>
              <a:t>Members with their own cars can receive up to $300 in car repairs.</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Online Wellbeing Program</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Eligible members will receive access to our Online Well-being program, a web and mobile online community designed to help members cope with emotional health issues such depression, anxiety, and stress,  chronic pain, insomnia, and managing drugs or alcohol.</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Enhanced Dental </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 addition to the covered benefit, eligible adult members will receive one additional cleaning, one additional x-ray, and scaling and root-planning services</a:t>
            </a:r>
            <a:endParaRPr lang="en-US" sz="14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Lifeline Smart Phone Program</a:t>
            </a:r>
            <a:endParaRPr lang="en-US" sz="14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Members can sign up for the Lifeline program and receive a free smart phone, free monthly minutes, a minimum of 3 GB of data and text messaging. Additionally, participants will receive health-related text messages and reminders and can call our Member Services department without reducing their cell phone minutes.</a:t>
            </a:r>
            <a:endParaRPr lang="en-US" sz="14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25</a:t>
            </a:fld>
            <a:endParaRPr lang="en-US" dirty="0"/>
          </a:p>
        </p:txBody>
      </p:sp>
    </p:spTree>
    <p:extLst>
      <p:ext uri="{BB962C8B-B14F-4D97-AF65-F5344CB8AC3E}">
        <p14:creationId xmlns:p14="http://schemas.microsoft.com/office/powerpoint/2010/main" val="1197820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lang="en-US" sz="1200" kern="1200" dirty="0">
                <a:solidFill>
                  <a:schemeClr val="tx1"/>
                </a:solidFill>
                <a:effectLst/>
                <a:latin typeface="+mn-lt"/>
                <a:ea typeface="+mn-ea"/>
                <a:cs typeface="+mn-cs"/>
              </a:rPr>
              <a:t>Source: Provider Manual Readiness Review Version from APC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sz="1200" b="0" i="0" kern="1200" dirty="0">
                <a:solidFill>
                  <a:schemeClr val="tx1"/>
                </a:solidFill>
                <a:effectLst/>
                <a:latin typeface="+mn-lt"/>
                <a:ea typeface="+mn-ea"/>
                <a:cs typeface="+mn-cs"/>
              </a:rPr>
              <a:t>Anthem Blue Cross and Blue Shield facilitates integrated physical health (PH) and behavioral health (BH) services as an integral part of healthcare. Our mission is to address the PH and BH healthcare of members by offering a wide range of targeted interventions, education and enhanced access to care to ensure improved outcomes and quality of life for members.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26</a:t>
            </a:fld>
            <a:endParaRPr lang="en-US" dirty="0"/>
          </a:p>
        </p:txBody>
      </p:sp>
    </p:spTree>
    <p:extLst>
      <p:ext uri="{BB962C8B-B14F-4D97-AF65-F5344CB8AC3E}">
        <p14:creationId xmlns:p14="http://schemas.microsoft.com/office/powerpoint/2010/main" val="608027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lang="en-US" sz="1200" kern="1200" dirty="0">
                <a:solidFill>
                  <a:schemeClr val="tx1"/>
                </a:solidFill>
                <a:effectLst/>
                <a:latin typeface="+mn-lt"/>
                <a:ea typeface="+mn-ea"/>
                <a:cs typeface="+mn-cs"/>
              </a:rPr>
              <a:t>Source: Provider Manual Readiness Review Version from APC</a:t>
            </a:r>
          </a:p>
          <a:p>
            <a:pPr marL="0" indent="0">
              <a:buNone/>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dirty="0"/>
              <a:t>Anthem does not require referrals before members can see in-network specialty physicians. Prior authorization is necessary before Anthem will pay for services from out-of-network providers, except in cases of emergency.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27</a:t>
            </a:fld>
            <a:endParaRPr lang="en-US" dirty="0"/>
          </a:p>
        </p:txBody>
      </p:sp>
    </p:spTree>
    <p:extLst>
      <p:ext uri="{BB962C8B-B14F-4D97-AF65-F5344CB8AC3E}">
        <p14:creationId xmlns:p14="http://schemas.microsoft.com/office/powerpoint/2010/main" val="30296696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100" b="1" i="0" u="none" strike="noStrike" kern="1200" cap="none" spc="0" normalizeH="0" baseline="0" noProof="0" dirty="0">
                <a:ln>
                  <a:noFill/>
                </a:ln>
                <a:solidFill>
                  <a:prstClr val="black"/>
                </a:solidFill>
                <a:effectLst/>
                <a:uLnTx/>
                <a:uFillTx/>
                <a:latin typeface="+mn-lt"/>
                <a:ea typeface="+mn-ea"/>
                <a:cs typeface="+mn-cs"/>
              </a:rPr>
              <a:t>Talking Points:</a:t>
            </a:r>
          </a:p>
          <a:p>
            <a:endParaRPr lang="en-US" sz="1100" dirty="0"/>
          </a:p>
          <a:p>
            <a:pPr>
              <a:defRPr/>
            </a:pPr>
            <a:r>
              <a:rPr lang="en-US" b="0" dirty="0"/>
              <a:t>Our</a:t>
            </a:r>
            <a:r>
              <a:rPr lang="en-US" b="0" baseline="0" dirty="0"/>
              <a:t> </a:t>
            </a:r>
            <a:r>
              <a:rPr lang="en-US" dirty="0"/>
              <a:t>Vendor </a:t>
            </a:r>
            <a:r>
              <a:rPr lang="en-US" b="0" baseline="0" dirty="0"/>
              <a:t>for Dental is DentaQuest and for Vision Services we partner with EyeMed.  </a:t>
            </a:r>
          </a:p>
          <a:p>
            <a:pPr>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Many of our vendors are approved trading partners with ODM and will doing submitting their own claims directly.  </a:t>
            </a:r>
          </a:p>
          <a:p>
            <a:pPr>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100" kern="1200" dirty="0">
                <a:solidFill>
                  <a:schemeClr val="tx1"/>
                </a:solidFill>
                <a:effectLst/>
                <a:latin typeface="+mn-lt"/>
                <a:ea typeface="+mn-ea"/>
                <a:cs typeface="+mn-cs"/>
              </a:rPr>
              <a:t>N/A</a:t>
            </a:r>
            <a:endParaRPr lang="en-US" sz="11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28</a:t>
            </a:fld>
            <a:endParaRPr lang="en-US" dirty="0"/>
          </a:p>
        </p:txBody>
      </p:sp>
    </p:spTree>
    <p:extLst>
      <p:ext uri="{BB962C8B-B14F-4D97-AF65-F5344CB8AC3E}">
        <p14:creationId xmlns:p14="http://schemas.microsoft.com/office/powerpoint/2010/main" val="250940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100" b="1" i="0" u="none" strike="noStrike" kern="1200" cap="none" spc="0" normalizeH="0" baseline="0" noProof="0" dirty="0">
                <a:ln>
                  <a:noFill/>
                </a:ln>
                <a:solidFill>
                  <a:prstClr val="black"/>
                </a:solidFill>
                <a:effectLst/>
                <a:uLnTx/>
                <a:uFillTx/>
                <a:latin typeface="+mn-lt"/>
                <a:ea typeface="+mn-ea"/>
                <a:cs typeface="+mn-cs"/>
              </a:rPr>
              <a:t>Talking Points:</a:t>
            </a:r>
          </a:p>
          <a:p>
            <a:endParaRPr lang="en-US" sz="1100" dirty="0"/>
          </a:p>
          <a:p>
            <a:pPr>
              <a:defRPr/>
            </a:pPr>
            <a:r>
              <a:rPr lang="en-US" b="0" dirty="0"/>
              <a:t>Our</a:t>
            </a:r>
            <a:r>
              <a:rPr lang="en-US" b="0" baseline="0" dirty="0"/>
              <a:t> </a:t>
            </a:r>
            <a:r>
              <a:rPr lang="en-US" dirty="0"/>
              <a:t>Vendor </a:t>
            </a:r>
            <a:r>
              <a:rPr lang="en-US" b="0" baseline="0" dirty="0"/>
              <a:t>for </a:t>
            </a:r>
            <a:r>
              <a:rPr lang="en-US" sz="1200" b="1" dirty="0"/>
              <a:t>Non-emergency transportation</a:t>
            </a:r>
            <a:r>
              <a:rPr lang="en-US" sz="1200" dirty="0"/>
              <a:t> is Access2Care</a:t>
            </a:r>
            <a:r>
              <a:rPr lang="en-US" b="0" baseline="0" dirty="0"/>
              <a:t>. </a:t>
            </a:r>
            <a:r>
              <a:rPr lang="en-US" sz="1200" dirty="0"/>
              <a:t>Anthem will also be arranging transportation for </a:t>
            </a:r>
            <a:r>
              <a:rPr lang="en-US" b="1" baseline="0" dirty="0"/>
              <a:t>OhioRise members and</a:t>
            </a:r>
            <a:r>
              <a:rPr lang="en-US" sz="1200" dirty="0"/>
              <a:t> in cases where transportation </a:t>
            </a:r>
            <a:r>
              <a:rPr lang="en-US" b="0" baseline="0" dirty="0"/>
              <a:t>for </a:t>
            </a:r>
            <a:r>
              <a:rPr lang="en-US" sz="1200" dirty="0"/>
              <a:t>families, caregivers, and sibling (other minor residents of the home) </a:t>
            </a:r>
            <a:r>
              <a:rPr lang="en-US" sz="1200" b="0" dirty="0"/>
              <a:t>of </a:t>
            </a:r>
            <a:r>
              <a:rPr lang="en-US" b="0" baseline="0" dirty="0"/>
              <a:t>OhioRise</a:t>
            </a:r>
            <a:r>
              <a:rPr lang="en-US" sz="1200" b="0" dirty="0"/>
              <a:t> </a:t>
            </a:r>
            <a:r>
              <a:rPr lang="en-US" b="0" baseline="0" dirty="0"/>
              <a:t>members </a:t>
            </a:r>
            <a:r>
              <a:rPr lang="en-US" sz="1200" dirty="0"/>
              <a:t>when needed to facilitate the treatment needs of the member and their family. </a:t>
            </a:r>
            <a:r>
              <a:rPr lang="en-US" b="0" baseline="0" dirty="0"/>
              <a:t> Please see </a:t>
            </a:r>
            <a:r>
              <a:rPr lang="en-US" dirty="0"/>
              <a:t>the details </a:t>
            </a:r>
            <a:r>
              <a:rPr lang="en-US" b="0" baseline="0" dirty="0"/>
              <a:t>on this slide.</a:t>
            </a:r>
            <a:r>
              <a:rPr lang="en-US" dirty="0"/>
              <a:t> </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100" kern="1200" dirty="0">
                <a:solidFill>
                  <a:schemeClr val="tx1"/>
                </a:solidFill>
                <a:effectLst/>
                <a:latin typeface="+mn-lt"/>
                <a:ea typeface="+mn-ea"/>
                <a:cs typeface="+mn-cs"/>
              </a:rPr>
              <a:t>N/A</a:t>
            </a:r>
            <a:endParaRPr lang="en-US" sz="11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29</a:t>
            </a:fld>
            <a:endParaRPr lang="en-US" dirty="0"/>
          </a:p>
        </p:txBody>
      </p:sp>
    </p:spTree>
    <p:extLst>
      <p:ext uri="{BB962C8B-B14F-4D97-AF65-F5344CB8AC3E}">
        <p14:creationId xmlns:p14="http://schemas.microsoft.com/office/powerpoint/2010/main" val="4157942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b="0" i="0" kern="1200" dirty="0">
                <a:solidFill>
                  <a:schemeClr val="tx1"/>
                </a:solidFill>
                <a:effectLst/>
                <a:latin typeface="+mn-lt"/>
                <a:ea typeface="+mn-ea"/>
                <a:cs typeface="+mn-cs"/>
              </a:rPr>
              <a:t>We have collected resources to support care for members in our network. The following slides will give a brief overview of those services but for more detail see the provider manual and provider website.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30</a:t>
            </a:fld>
            <a:endParaRPr lang="en-US" dirty="0"/>
          </a:p>
        </p:txBody>
      </p:sp>
    </p:spTree>
    <p:extLst>
      <p:ext uri="{BB962C8B-B14F-4D97-AF65-F5344CB8AC3E}">
        <p14:creationId xmlns:p14="http://schemas.microsoft.com/office/powerpoint/2010/main" val="216172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3</a:t>
            </a:fld>
            <a:endParaRPr lang="en-US" dirty="0"/>
          </a:p>
        </p:txBody>
      </p:sp>
    </p:spTree>
    <p:extLst>
      <p:ext uri="{BB962C8B-B14F-4D97-AF65-F5344CB8AC3E}">
        <p14:creationId xmlns:p14="http://schemas.microsoft.com/office/powerpoint/2010/main" val="8342757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We are here to help</a:t>
            </a:r>
            <a:r>
              <a:rPr lang="en-US" sz="1200" b="1" dirty="0">
                <a:solidFill>
                  <a:schemeClr val="tx1"/>
                </a:solidFill>
              </a:rPr>
              <a:t>. </a:t>
            </a:r>
            <a:r>
              <a:rPr lang="en-US" sz="1200" dirty="0"/>
              <a:t> </a:t>
            </a:r>
            <a:r>
              <a:rPr lang="en-US" sz="1200" dirty="0">
                <a:solidFill>
                  <a:schemeClr val="tx1"/>
                </a:solidFill>
              </a:rPr>
              <a:t>We offer translation and interpreter services, cultural competency tips, training, guides and resources based on the culturally and linguistically appropriate service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Refer to our cultural competency training located on the provider website. Complete the course evaluation at the end of the training in order to reflect that you have completed the training in the directory.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31</a:t>
            </a:fld>
            <a:endParaRPr lang="en-US" dirty="0"/>
          </a:p>
        </p:txBody>
      </p:sp>
    </p:spTree>
    <p:extLst>
      <p:ext uri="{BB962C8B-B14F-4D97-AF65-F5344CB8AC3E}">
        <p14:creationId xmlns:p14="http://schemas.microsoft.com/office/powerpoint/2010/main" val="3878682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b="0" dirty="0">
                <a:solidFill>
                  <a:schemeClr val="tx1"/>
                </a:solidFill>
              </a:rPr>
              <a:t>Also take time to visit MyDiversePatients for cultural competency courses. Several of which offer the opportunity to get CMEs</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32</a:t>
            </a:fld>
            <a:endParaRPr lang="en-US" dirty="0"/>
          </a:p>
        </p:txBody>
      </p:sp>
    </p:spTree>
    <p:extLst>
      <p:ext uri="{BB962C8B-B14F-4D97-AF65-F5344CB8AC3E}">
        <p14:creationId xmlns:p14="http://schemas.microsoft.com/office/powerpoint/2010/main" val="781573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ADD </a:t>
            </a:r>
            <a:r>
              <a:rPr lang="en-US" dirty="0">
                <a:solidFill>
                  <a:schemeClr val="tx1"/>
                </a:solidFill>
              </a:rPr>
              <a:t>OH specifics from </a:t>
            </a:r>
            <a:r>
              <a:rPr lang="en-US" dirty="0">
                <a:solidFill>
                  <a:srgbClr val="FF0000"/>
                </a:solidFill>
              </a:rPr>
              <a:t>Gayle Soucier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pc="45" dirty="0">
                <a:solidFill>
                  <a:schemeClr val="tx1"/>
                </a:solidFill>
                <a:cs typeface="Arial"/>
              </a:rPr>
              <a:t>P</a:t>
            </a:r>
            <a:r>
              <a:rPr lang="en-US" dirty="0">
                <a:solidFill>
                  <a:schemeClr val="tx1"/>
                </a:solidFill>
              </a:rPr>
              <a:t>atient panels are growing more diverse, and needs are becoming more complex. It is important for providers to have the knowledge, resources, and tools to offer culturally competent care. Anthem wants to help by offering robust comprehensive trainings and resources on our website, as we all work together to achieve health equity.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33</a:t>
            </a:fld>
            <a:endParaRPr lang="en-US" dirty="0"/>
          </a:p>
        </p:txBody>
      </p:sp>
    </p:spTree>
    <p:extLst>
      <p:ext uri="{BB962C8B-B14F-4D97-AF65-F5344CB8AC3E}">
        <p14:creationId xmlns:p14="http://schemas.microsoft.com/office/powerpoint/2010/main" val="3606972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Our population health model, Elevate | Population Health, reflects the top health priorities in Ohio. Within the Elevate | Population Health model, Anthem has identified four focus areas that align with ODM’s goals and vision.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34</a:t>
            </a:fld>
            <a:endParaRPr lang="en-US" dirty="0"/>
          </a:p>
        </p:txBody>
      </p:sp>
    </p:spTree>
    <p:extLst>
      <p:ext uri="{BB962C8B-B14F-4D97-AF65-F5344CB8AC3E}">
        <p14:creationId xmlns:p14="http://schemas.microsoft.com/office/powerpoint/2010/main" val="32209843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dirty="0"/>
              <a:t>Condition Care is designed to offer holistic, member-centered care through interventions tailored to the individual’s unique healthcare needs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r>
              <a:rPr lang="en-US" dirty="0"/>
              <a:t> </a:t>
            </a:r>
          </a:p>
        </p:txBody>
      </p:sp>
      <p:sp>
        <p:nvSpPr>
          <p:cNvPr id="4" name="Slide Number Placeholder 3"/>
          <p:cNvSpPr>
            <a:spLocks noGrp="1"/>
          </p:cNvSpPr>
          <p:nvPr>
            <p:ph type="sldNum" sz="quarter" idx="10"/>
          </p:nvPr>
        </p:nvSpPr>
        <p:spPr/>
        <p:txBody>
          <a:bodyPr/>
          <a:lstStyle/>
          <a:p>
            <a:fld id="{C1FDFCF7-1BD8-9D40-AE52-8146556F9785}" type="slidenum">
              <a:rPr lang="en-US" smtClean="0"/>
              <a:t>35</a:t>
            </a:fld>
            <a:endParaRPr lang="en-US" dirty="0"/>
          </a:p>
        </p:txBody>
      </p:sp>
    </p:spTree>
    <p:extLst>
      <p:ext uri="{BB962C8B-B14F-4D97-AF65-F5344CB8AC3E}">
        <p14:creationId xmlns:p14="http://schemas.microsoft.com/office/powerpoint/2010/main" val="36542014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 URL (</a:t>
            </a:r>
            <a:r>
              <a:rPr lang="en-US" sz="1200" dirty="0"/>
              <a:t>providers.anthem.com/oh/patient-care/health-education/condition-care) with hyperlink once live.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dirty="0"/>
              <a:t>Condition Care is featured on our provider website to give at-a-glace information about our program, the conditions we manage, and how to refer members.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sz="1200" dirty="0"/>
          </a:p>
        </p:txBody>
      </p:sp>
      <p:sp>
        <p:nvSpPr>
          <p:cNvPr id="4" name="Slide Number Placeholder 3"/>
          <p:cNvSpPr>
            <a:spLocks noGrp="1"/>
          </p:cNvSpPr>
          <p:nvPr>
            <p:ph type="sldNum" sz="quarter" idx="10"/>
          </p:nvPr>
        </p:nvSpPr>
        <p:spPr/>
        <p:txBody>
          <a:bodyPr/>
          <a:lstStyle/>
          <a:p>
            <a:fld id="{C1FDFCF7-1BD8-9D40-AE52-8146556F9785}" type="slidenum">
              <a:rPr lang="en-US" smtClean="0"/>
              <a:t>36</a:t>
            </a:fld>
            <a:endParaRPr lang="en-US" dirty="0"/>
          </a:p>
        </p:txBody>
      </p:sp>
    </p:spTree>
    <p:extLst>
      <p:ext uri="{BB962C8B-B14F-4D97-AF65-F5344CB8AC3E}">
        <p14:creationId xmlns:p14="http://schemas.microsoft.com/office/powerpoint/2010/main" val="66093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r>
              <a:rPr lang="en-US" dirty="0"/>
              <a:t>Source: OH Provider</a:t>
            </a:r>
            <a:r>
              <a:rPr lang="en-US" baseline="0" dirty="0"/>
              <a:t> Manual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Anthem’s care coordination team includes a range of disciplines with complementary skills and knowledge to deliver a comprehensive, integrative program that addresses member’s physical, behavioral, financial and psychosocial needs.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Registered nurses, some of whom are certified case managers, Social Workers and licensed behavioral health professionals develop the member’s centered care plan , supplement provider’s treatment plans and assist in navigating the health care system.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Anthem’s Care coordination program ensures that all members have access to quality care coordination whether the member is receiving care from Anthem, a care coordination entity (CCE), the OhioRISE Plan, or a plan-contracted care management entity (CME). Anthem’s care coordination identifies and addresses physical, behavioral and psychosocial needs of our members.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 encourage providers to become familiar with our cultural and linguistic training materials, available on the providers page of our website: https://providers.anthem.com/oh. There are interpreters available to meet the needs of our members. If the provider requests an interpreter to be present at the time of the appointment with the member, Anthem makes the arrangements.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details are needed to answer questions, see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200" b="0" i="0" kern="1200" dirty="0">
                <a:solidFill>
                  <a:schemeClr val="tx1"/>
                </a:solidFill>
                <a:effectLst/>
                <a:latin typeface="+mn-lt"/>
                <a:ea typeface="+mn-ea"/>
                <a:cs typeface="+mn-cs"/>
              </a:rPr>
              <a:t>This team consists of clinical and non-clinical team members who provide care coordination activities as described by ODM : Care Managers, Care Managers Plus, Care Guides and Care Guides Plus. Anthem ensures each member has a primary point of contact to coordinate each member’s unique needs.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Please note: Our Care Management department is sensitive to the cultural and linguistic diversity of our members and its impact on their interaction in the health care system. There are multiple ways Anthem members may be referred to care management services, including:</a:t>
            </a:r>
          </a:p>
          <a:p>
            <a:pPr lvl="1"/>
            <a:r>
              <a:rPr lang="en-US" sz="1200" b="0" i="0" kern="1200" dirty="0">
                <a:solidFill>
                  <a:schemeClr val="tx1"/>
                </a:solidFill>
                <a:effectLst/>
                <a:latin typeface="+mn-lt"/>
                <a:ea typeface="+mn-ea"/>
                <a:cs typeface="+mn-cs"/>
              </a:rPr>
              <a:t>* Member or caregiver referral</a:t>
            </a:r>
          </a:p>
          <a:p>
            <a:pPr lvl="1"/>
            <a:r>
              <a:rPr lang="en-US" sz="1200" b="0" i="0" kern="1200" dirty="0">
                <a:solidFill>
                  <a:schemeClr val="tx1"/>
                </a:solidFill>
                <a:effectLst/>
                <a:latin typeface="+mn-lt"/>
                <a:ea typeface="+mn-ea"/>
                <a:cs typeface="+mn-cs"/>
              </a:rPr>
              <a:t>* Discharge planner referral</a:t>
            </a:r>
          </a:p>
          <a:p>
            <a:pPr lvl="1"/>
            <a:r>
              <a:rPr lang="en-US" sz="1200" b="0" i="0" kern="1200" dirty="0">
                <a:solidFill>
                  <a:schemeClr val="tx1"/>
                </a:solidFill>
                <a:effectLst/>
                <a:latin typeface="+mn-lt"/>
                <a:ea typeface="+mn-ea"/>
                <a:cs typeface="+mn-cs"/>
              </a:rPr>
              <a:t>* Practitioner referral, or</a:t>
            </a:r>
          </a:p>
          <a:p>
            <a:pPr lvl="1"/>
            <a:r>
              <a:rPr lang="en-US" sz="1200" b="0" i="0" kern="1200" dirty="0">
                <a:solidFill>
                  <a:schemeClr val="tx1"/>
                </a:solidFill>
                <a:effectLst/>
                <a:latin typeface="+mn-lt"/>
                <a:ea typeface="+mn-ea"/>
                <a:cs typeface="+mn-cs"/>
              </a:rPr>
              <a:t>* Risk stratification and health risk assessment results.</a:t>
            </a:r>
          </a:p>
          <a:p>
            <a:r>
              <a:rPr lang="en-US" sz="1200" b="0" i="0" kern="1200" dirty="0">
                <a:solidFill>
                  <a:schemeClr val="tx1"/>
                </a:solidFill>
                <a:effectLst/>
                <a:latin typeface="+mn-lt"/>
                <a:ea typeface="+mn-ea"/>
                <a:cs typeface="+mn-cs"/>
              </a:rPr>
              <a:t>Care Coordination focuses on the timely, proactive, collaborative, and member centric coordination of services for individuals identified with complex medical conditions. To facilitate linking members with services that meet their needs and achieve their goals, members are identified or referred for the Complex Case Management services by: Risk Stratification (Medical and Behavior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37</a:t>
            </a:fld>
            <a:endParaRPr lang="en-US" dirty="0"/>
          </a:p>
        </p:txBody>
      </p:sp>
    </p:spTree>
    <p:extLst>
      <p:ext uri="{BB962C8B-B14F-4D97-AF65-F5344CB8AC3E}">
        <p14:creationId xmlns:p14="http://schemas.microsoft.com/office/powerpoint/2010/main" val="26337201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r>
              <a:rPr lang="en-US" sz="1200" dirty="0"/>
              <a:t> </a:t>
            </a:r>
            <a:r>
              <a:rPr lang="en-US" sz="1200" b="0" i="0" kern="1200" dirty="0">
                <a:solidFill>
                  <a:schemeClr val="tx1"/>
                </a:solidFill>
                <a:effectLst/>
                <a:latin typeface="+mn-lt"/>
                <a:ea typeface="+mn-ea"/>
                <a:cs typeface="+mn-cs"/>
              </a:rPr>
              <a:t>New Baby, New Life℠ is a proactive Care Management program for all expectant mothers and their newborns. It identifies pregnant women as early in their pregnancies as possible through review of state enrollment files, claims data, hospital census reports, Availity and notification of pregnancy forms, as well as provider and member self-referrals.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pregnant members are identified, we act quickly to assess obstetrical risk and ensure appropriate levels of care and Case Management services to mitigate risk. Experienced case managers work with members and providers to establish a care plan for our highest risk pregnant members.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program does not replace the high-touch Case Management approach for high-risk pregnant women; however, it does serve as a supplementary tool to extend our health education reach. The goal of the expanded outreach is to identify pregnant women who have become high-risk, to facilitate connections between them and our case managers, and improve member and baby outcomes.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r>
              <a:rPr lang="en-US" sz="1200" b="0" i="0" kern="1200" dirty="0">
                <a:solidFill>
                  <a:schemeClr val="tx1"/>
                </a:solidFill>
                <a:effectLst/>
                <a:latin typeface="+mn-lt"/>
                <a:ea typeface="+mn-ea"/>
                <a:cs typeface="+mn-cs"/>
              </a:rPr>
              <a:t>Case managers collaborate with community agencies to ensure mothers have access to necessary services, including transportation, WIC, breastfeeding support and counseling.</a:t>
            </a:r>
          </a:p>
          <a:p>
            <a:r>
              <a:rPr lang="en-US" sz="1200" b="0" i="0" kern="1200" dirty="0">
                <a:solidFill>
                  <a:schemeClr val="tx1"/>
                </a:solidFill>
                <a:effectLst/>
                <a:latin typeface="+mn-lt"/>
                <a:ea typeface="+mn-ea"/>
                <a:cs typeface="+mn-cs"/>
              </a:rPr>
              <a:t>When it comes to our pregnant members, we are committed to keeping both mom and baby healthy.</a:t>
            </a:r>
          </a:p>
          <a:p>
            <a:r>
              <a:rPr lang="en-US" sz="1200" b="0" i="0" kern="1200" dirty="0">
                <a:solidFill>
                  <a:schemeClr val="tx1"/>
                </a:solidFill>
                <a:effectLst/>
                <a:latin typeface="+mn-lt"/>
                <a:ea typeface="+mn-ea"/>
                <a:cs typeface="+mn-cs"/>
              </a:rPr>
              <a:t>That’s why we encourage all of our moms-to-be to take part in our New Baby, New Life℠ program, a comprehensive Case Management and care coordination program offering:</a:t>
            </a:r>
          </a:p>
          <a:p>
            <a:pPr lvl="1"/>
            <a:r>
              <a:rPr lang="en-US" sz="1200" b="0" i="0" kern="1200" dirty="0">
                <a:solidFill>
                  <a:schemeClr val="tx1"/>
                </a:solidFill>
                <a:effectLst/>
                <a:latin typeface="+mn-lt"/>
                <a:ea typeface="+mn-ea"/>
                <a:cs typeface="+mn-cs"/>
              </a:rPr>
              <a:t>* Individualized, one-on-one Case Management support for women at the highest risk</a:t>
            </a:r>
          </a:p>
          <a:p>
            <a:pPr lvl="1"/>
            <a:r>
              <a:rPr lang="en-US" sz="1200" b="0" i="0" kern="1200" dirty="0">
                <a:solidFill>
                  <a:schemeClr val="tx1"/>
                </a:solidFill>
                <a:effectLst/>
                <a:latin typeface="+mn-lt"/>
                <a:ea typeface="+mn-ea"/>
                <a:cs typeface="+mn-cs"/>
              </a:rPr>
              <a:t>* Care coordination for moms who may need a little extra support</a:t>
            </a:r>
          </a:p>
          <a:p>
            <a:pPr lvl="1"/>
            <a:r>
              <a:rPr lang="en-US" sz="1200" b="0" i="0" kern="1200" dirty="0">
                <a:solidFill>
                  <a:schemeClr val="tx1"/>
                </a:solidFill>
                <a:effectLst/>
                <a:latin typeface="+mn-lt"/>
                <a:ea typeface="+mn-ea"/>
                <a:cs typeface="+mn-cs"/>
              </a:rPr>
              <a:t>* Educational materials and information on community resources</a:t>
            </a:r>
          </a:p>
          <a:p>
            <a:pPr lvl="1"/>
            <a:r>
              <a:rPr lang="en-US" sz="1200" b="0" i="0" kern="1200" dirty="0">
                <a:solidFill>
                  <a:schemeClr val="tx1"/>
                </a:solidFill>
                <a:effectLst/>
                <a:latin typeface="+mn-lt"/>
                <a:ea typeface="+mn-ea"/>
                <a:cs typeface="+mn-cs"/>
              </a:rPr>
              <a:t>* Incentives to keep up with prenatal and postpartum checkups and well-child visits after the baby is born</a:t>
            </a:r>
          </a:p>
          <a:p>
            <a:r>
              <a:rPr lang="en-US" sz="1200" b="0" i="0" kern="1200" dirty="0">
                <a:solidFill>
                  <a:schemeClr val="tx1"/>
                </a:solidFill>
                <a:effectLst/>
                <a:latin typeface="+mn-lt"/>
                <a:ea typeface="+mn-ea"/>
                <a:cs typeface="+mn-cs"/>
              </a:rPr>
              <a:t>As part of the New Baby, New Life program, members are offered the My Advocate® program. This program provides pregnant women proactive, culturally appropriate outreach and education through interactive voice response (IVR). Eligible members receive regular phone calls with tailored content from a voice personality (Mary Beth), or they may choose to access the program via a smartphone application or website.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38</a:t>
            </a:fld>
            <a:endParaRPr lang="en-US" dirty="0"/>
          </a:p>
        </p:txBody>
      </p:sp>
    </p:spTree>
    <p:extLst>
      <p:ext uri="{BB962C8B-B14F-4D97-AF65-F5344CB8AC3E}">
        <p14:creationId xmlns:p14="http://schemas.microsoft.com/office/powerpoint/2010/main" val="853996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b="0" i="0" kern="1200" dirty="0">
                <a:solidFill>
                  <a:schemeClr val="tx1"/>
                </a:solidFill>
                <a:effectLst/>
                <a:latin typeface="+mn-lt"/>
                <a:ea typeface="+mn-ea"/>
                <a:cs typeface="+mn-cs"/>
              </a:rPr>
              <a:t>The stress of having an infant in the NICU can potentially result in post-traumatic stress disorder (PTSD) symptoms among parents and loved ones.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Parents/caregivers are provided with education and resources that outline successful strategies they may use to collaborate with the baby’s NICU care team while inpatient and manage their baby’s health after discharge.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Once discharged, NICU Care Managers continue to provide parent/caregiver education and support to foster improved outcomes, prevent unnecessary hospital readmissions, and promote efficient community resource consumption as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39</a:t>
            </a:fld>
            <a:endParaRPr lang="en-US" dirty="0"/>
          </a:p>
        </p:txBody>
      </p:sp>
    </p:spTree>
    <p:extLst>
      <p:ext uri="{BB962C8B-B14F-4D97-AF65-F5344CB8AC3E}">
        <p14:creationId xmlns:p14="http://schemas.microsoft.com/office/powerpoint/2010/main" val="642056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If you treat pregnant patients , w</a:t>
            </a:r>
            <a:r>
              <a:rPr lang="en-US" b="0" dirty="0"/>
              <a:t>e encourage you to complete the state’s Pregnancy Risk Assessment form (PRAF), </a:t>
            </a:r>
          </a:p>
          <a:p>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200" b="0" i="0" kern="1200" dirty="0">
                <a:solidFill>
                  <a:schemeClr val="tx1"/>
                </a:solidFill>
                <a:effectLst/>
                <a:highlight>
                  <a:srgbClr val="FFFF00"/>
                </a:highlight>
                <a:latin typeface="+mn-lt"/>
                <a:ea typeface="+mn-ea"/>
                <a:cs typeface="+mn-cs"/>
              </a:rPr>
              <a:t>In order to protect Medicaid patient health information, only staff associated with actively enrolled Medicaid providers are allowed to access the NurtureOhio website where the PRAF 2.0 is housed. Provider staff accessing the PRAF 2.0 must be assigned to a provider and have the prenatal visit agent role assigned in MITS. Roles assigned in MITS will transition to OMES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PRAF 2.0 Provider User Manual can assist you in setting up MITS access for your staff and assigning the prenatal visit role needed to access the PRAF 2.0. Along with the accompanying YouTube video, the user manual provides step by step instructions for completing the PRAF 2.0.</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40</a:t>
            </a:fld>
            <a:endParaRPr lang="en-US" dirty="0"/>
          </a:p>
        </p:txBody>
      </p:sp>
    </p:spTree>
    <p:extLst>
      <p:ext uri="{BB962C8B-B14F-4D97-AF65-F5344CB8AC3E}">
        <p14:creationId xmlns:p14="http://schemas.microsoft.com/office/powerpoint/2010/main" val="19868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4</a:t>
            </a:fld>
            <a:endParaRPr lang="en-US" dirty="0"/>
          </a:p>
        </p:txBody>
      </p:sp>
    </p:spTree>
    <p:extLst>
      <p:ext uri="{BB962C8B-B14F-4D97-AF65-F5344CB8AC3E}">
        <p14:creationId xmlns:p14="http://schemas.microsoft.com/office/powerpoint/2010/main" val="226629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lang="en-US" sz="1200" b="0" i="0"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strike="noStrike" kern="1200" dirty="0">
                <a:solidFill>
                  <a:schemeClr val="tx1"/>
                </a:solidFill>
                <a:effectLst/>
                <a:latin typeface="+mn-lt"/>
                <a:ea typeface="+mn-ea"/>
                <a:cs typeface="+mn-cs"/>
              </a:rPr>
              <a:t>This slide has the Ohio</a:t>
            </a:r>
            <a:r>
              <a:rPr lang="en-US" sz="1200" b="0" i="0" strike="noStrike" kern="1200" baseline="0" dirty="0">
                <a:solidFill>
                  <a:schemeClr val="tx1"/>
                </a:solidFill>
                <a:effectLst/>
                <a:latin typeface="+mn-lt"/>
                <a:ea typeface="+mn-ea"/>
                <a:cs typeface="+mn-cs"/>
              </a:rPr>
              <a:t> specific processes for Notification of Pregnancy NOP and Birth notification.  </a:t>
            </a:r>
            <a:r>
              <a:rPr lang="en-US" sz="1200" b="0" i="0" strike="sngStrike" kern="1200" dirty="0">
                <a:solidFill>
                  <a:schemeClr val="tx1"/>
                </a:solidFill>
                <a:effectLst/>
                <a:latin typeface="+mn-lt"/>
                <a:ea typeface="+mn-ea"/>
                <a:cs typeface="+mn-cs"/>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41</a:t>
            </a:fld>
            <a:endParaRPr lang="en-US" dirty="0"/>
          </a:p>
        </p:txBody>
      </p:sp>
    </p:spTree>
    <p:extLst>
      <p:ext uri="{BB962C8B-B14F-4D97-AF65-F5344CB8AC3E}">
        <p14:creationId xmlns:p14="http://schemas.microsoft.com/office/powerpoint/2010/main" val="2351695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latin typeface="Calibri" panose="020F0502020204030204" pitchFamily="34" charset="0"/>
                <a:ea typeface="Calibri" panose="020F0502020204030204" pitchFamily="34" charset="0"/>
                <a:cs typeface="Calibri" panose="020F0502020204030204" pitchFamily="34" charset="0"/>
              </a:rPr>
              <a:t>Coordination of care between Behavioral health and Physical health on behalf of our Members </a:t>
            </a:r>
            <a:r>
              <a:rPr lang="en-US" dirty="0"/>
              <a:t>is the cornerstone of Anthem</a:t>
            </a:r>
            <a:r>
              <a:rPr lang="en-US" baseline="0" dirty="0"/>
              <a:t>’s philosophy.  Treating the “whole person” is crucial in providing the best possible care and services for your patients.</a:t>
            </a:r>
          </a:p>
          <a:p>
            <a:pPr marL="302066" indent="-302066">
              <a:buFont typeface="Arial" panose="020B0604020202020204" pitchFamily="34" charset="0"/>
              <a:buChar char="•"/>
            </a:pPr>
            <a:endParaRPr lang="en-US" baseline="0" dirty="0"/>
          </a:p>
          <a:p>
            <a:pPr marL="302066" marR="0" lvl="0" indent="-30206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work collaboratively with hospitals, group practices, independent behavioral health care providers, community, government agencies, human service districts, and other resources. This enables Anthem  to successfully meet the needs of members with mental health and substance use disorders as well as those with intellectual and developmental disabilities.</a:t>
            </a:r>
          </a:p>
          <a:p>
            <a:pPr marL="302066" indent="-302066">
              <a:buFont typeface="Arial" panose="020B0604020202020204" pitchFamily="34" charset="0"/>
              <a:buChar char="•"/>
            </a:pPr>
            <a:endParaRPr lang="en-US" baseline="0" dirty="0"/>
          </a:p>
          <a:p>
            <a:r>
              <a:rPr lang="en-US" sz="1200" dirty="0">
                <a:latin typeface="+mn-lt"/>
                <a:ea typeface="Calibri" panose="020F0502020204030204" pitchFamily="34" charset="0"/>
                <a:cs typeface="Calibri"/>
              </a:rPr>
              <a:t>As Providers, </a:t>
            </a:r>
            <a:r>
              <a:rPr lang="en-US" sz="1200" dirty="0"/>
              <a:t>Anthem </a:t>
            </a:r>
            <a:r>
              <a:rPr lang="en-US" sz="1200" dirty="0">
                <a:latin typeface="+mn-lt"/>
                <a:ea typeface="Calibri" panose="020F0502020204030204" pitchFamily="34" charset="0"/>
                <a:cs typeface="Calibri"/>
              </a:rPr>
              <a:t>needs your experience and expertise in recognizing when Members have both behavioral health and physical health needs and </a:t>
            </a:r>
            <a:r>
              <a:rPr lang="en-US" dirty="0">
                <a:latin typeface="+mn-lt"/>
                <a:ea typeface="Calibri" panose="020F0502020204030204" pitchFamily="34" charset="0"/>
                <a:cs typeface="Calibri"/>
              </a:rPr>
              <a:t>to make </a:t>
            </a:r>
            <a:r>
              <a:rPr lang="en-US" sz="1200" dirty="0">
                <a:latin typeface="+mn-lt"/>
                <a:ea typeface="Calibri" panose="020F0502020204030204" pitchFamily="34" charset="0"/>
                <a:cs typeface="Calibri"/>
              </a:rPr>
              <a:t>referrals when appropriate.</a:t>
            </a:r>
            <a:r>
              <a:rPr lang="en-US" dirty="0">
                <a:latin typeface="+mn-lt"/>
                <a:ea typeface="Calibri" panose="020F0502020204030204" pitchFamily="34" charset="0"/>
                <a:cs typeface="Calibri"/>
              </a:rPr>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42</a:t>
            </a:fld>
            <a:endParaRPr lang="en-US" dirty="0"/>
          </a:p>
        </p:txBody>
      </p:sp>
    </p:spTree>
    <p:extLst>
      <p:ext uri="{BB962C8B-B14F-4D97-AF65-F5344CB8AC3E}">
        <p14:creationId xmlns:p14="http://schemas.microsoft.com/office/powerpoint/2010/main" val="632553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r>
            <a:br>
              <a:rPr lang="en-US" b="1" dirty="0"/>
            </a:br>
            <a:r>
              <a:rPr lang="en-US" sz="1200" dirty="0">
                <a:latin typeface="Arial" panose="020B0604020202020204" pitchFamily="34" charset="0"/>
                <a:cs typeface="Arial" panose="020B0604020202020204" pitchFamily="34" charset="0"/>
              </a:rPr>
              <a:t>Primary care centers provide opportunities for early intervention with at-risk substance users before more severe consequences occur. </a:t>
            </a:r>
            <a:endParaRPr lang="en-US" sz="1200" dirty="0"/>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0" dirty="0"/>
              <a:t>Delivering SBIRT services breaks down to 3 steps. Screening, Brief intervention and Referral to treatment</a:t>
            </a:r>
          </a:p>
          <a:p>
            <a:pPr marL="0" indent="0">
              <a:buFont typeface="Arial"/>
              <a:buNone/>
            </a:pPr>
            <a:endParaRPr lang="en-US"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Screening </a:t>
            </a:r>
            <a:r>
              <a:rPr lang="en-US" sz="1200" dirty="0">
                <a:latin typeface="Arial" panose="020B0604020202020204" pitchFamily="34" charset="0"/>
                <a:cs typeface="Arial" panose="020B0604020202020204" pitchFamily="34" charset="0"/>
              </a:rPr>
              <a:t>quickly assesses the severity of substance use and identifies the appropriate level of treatment. </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Brief intervention </a:t>
            </a:r>
            <a:r>
              <a:rPr lang="en-US" sz="1200" dirty="0">
                <a:latin typeface="Arial" panose="020B0604020202020204" pitchFamily="34" charset="0"/>
                <a:cs typeface="Arial" panose="020B0604020202020204" pitchFamily="34" charset="0"/>
              </a:rPr>
              <a:t>focuses on increasing insight and awareness regarding substance use and motivation toward behavioral change. </a:t>
            </a:r>
          </a:p>
          <a:p>
            <a:pPr marL="171450" indent="-171450">
              <a:buFont typeface="Arial" panose="020B0604020202020204" pitchFamily="34" charset="0"/>
              <a:buChar char="•"/>
            </a:pPr>
            <a:r>
              <a:rPr lang="en-US" sz="1200" b="1" dirty="0">
                <a:latin typeface="Arial" panose="020B0604020202020204" pitchFamily="34" charset="0"/>
                <a:cs typeface="Arial" panose="020B0604020202020204" pitchFamily="34" charset="0"/>
              </a:rPr>
              <a:t>Referral to treatment </a:t>
            </a:r>
            <a:r>
              <a:rPr lang="en-US" sz="1200" dirty="0">
                <a:latin typeface="Arial" panose="020B0604020202020204" pitchFamily="34" charset="0"/>
                <a:cs typeface="Arial" panose="020B0604020202020204" pitchFamily="34" charset="0"/>
              </a:rPr>
              <a:t>provides those identified as needing treatment that is more extensive with access to specialty care.</a:t>
            </a:r>
          </a:p>
          <a:p>
            <a:endParaRPr lang="en-US" b="0" dirty="0"/>
          </a:p>
          <a:p>
            <a:endParaRPr lang="en-US" b="1" dirty="0"/>
          </a:p>
          <a:p>
            <a:r>
              <a:rPr lang="en-US" b="1" dirty="0"/>
              <a:t>Action:</a:t>
            </a:r>
          </a:p>
          <a:p>
            <a:r>
              <a:rPr lang="en-US" b="0" dirty="0"/>
              <a:t>Advance to the next slide  </a:t>
            </a:r>
          </a:p>
          <a:p>
            <a:endParaRPr lang="en-US" b="0" dirty="0"/>
          </a:p>
          <a:p>
            <a:r>
              <a:rPr lang="en-US" b="1" dirty="0"/>
              <a:t>Supplemental Talking Points:</a:t>
            </a:r>
          </a:p>
          <a:p>
            <a:r>
              <a:rPr lang="en-US" dirty="0"/>
              <a:t>n/a</a:t>
            </a:r>
            <a:endParaRPr lang="en-US" baseline="0" dirty="0"/>
          </a:p>
          <a:p>
            <a:endParaRPr lang="en-US" dirty="0"/>
          </a:p>
        </p:txBody>
      </p:sp>
      <p:sp>
        <p:nvSpPr>
          <p:cNvPr id="4" name="Slide Number Placeholder 3"/>
          <p:cNvSpPr>
            <a:spLocks noGrp="1"/>
          </p:cNvSpPr>
          <p:nvPr>
            <p:ph type="sldNum" sz="quarter" idx="5"/>
          </p:nvPr>
        </p:nvSpPr>
        <p:spPr/>
        <p:txBody>
          <a:bodyPr/>
          <a:lstStyle/>
          <a:p>
            <a:fld id="{47434A93-8826-4BED-B490-3D105B6C975F}" type="slidenum">
              <a:rPr lang="en-US" smtClean="0"/>
              <a:t>43</a:t>
            </a:fld>
            <a:endParaRPr lang="en-US" dirty="0"/>
          </a:p>
        </p:txBody>
      </p:sp>
    </p:spTree>
    <p:extLst>
      <p:ext uri="{BB962C8B-B14F-4D97-AF65-F5344CB8AC3E}">
        <p14:creationId xmlns:p14="http://schemas.microsoft.com/office/powerpoint/2010/main" val="183754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b="0" i="0" kern="1200" dirty="0">
                <a:solidFill>
                  <a:schemeClr val="tx1"/>
                </a:solidFill>
                <a:effectLst/>
                <a:latin typeface="+mn-lt"/>
                <a:ea typeface="+mn-ea"/>
                <a:cs typeface="+mn-cs"/>
              </a:rPr>
              <a:t>PCPs and specialists must make appointments for members according to the following scheduling standards.</a:t>
            </a:r>
          </a:p>
          <a:p>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r>
              <a:rPr lang="en-US" sz="1200" b="0" i="0" kern="1200" dirty="0">
                <a:solidFill>
                  <a:schemeClr val="tx1"/>
                </a:solidFill>
                <a:effectLst/>
                <a:latin typeface="+mn-lt"/>
                <a:ea typeface="+mn-ea"/>
                <a:cs typeface="+mn-cs"/>
              </a:rPr>
              <a:t>These standards help ensure that medical appointments, emergency services and continuity of care for new and transferring members are provided fairly, reasonably and within specific time frames.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44</a:t>
            </a:fld>
            <a:endParaRPr lang="en-US" dirty="0"/>
          </a:p>
        </p:txBody>
      </p:sp>
    </p:spTree>
    <p:extLst>
      <p:ext uri="{BB962C8B-B14F-4D97-AF65-F5344CB8AC3E}">
        <p14:creationId xmlns:p14="http://schemas.microsoft.com/office/powerpoint/2010/main" val="3803534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This slide is a continuation of Access and Availability</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45</a:t>
            </a:fld>
            <a:endParaRPr lang="en-US" dirty="0"/>
          </a:p>
        </p:txBody>
      </p:sp>
    </p:spTree>
    <p:extLst>
      <p:ext uri="{BB962C8B-B14F-4D97-AF65-F5344CB8AC3E}">
        <p14:creationId xmlns:p14="http://schemas.microsoft.com/office/powerpoint/2010/main" val="2390534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Anthem monitors provider compliance with access-to-care standards on a regular basis.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46</a:t>
            </a:fld>
            <a:endParaRPr lang="en-US" dirty="0"/>
          </a:p>
        </p:txBody>
      </p:sp>
    </p:spTree>
    <p:extLst>
      <p:ext uri="{BB962C8B-B14F-4D97-AF65-F5344CB8AC3E}">
        <p14:creationId xmlns:p14="http://schemas.microsoft.com/office/powerpoint/2010/main" val="949463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Failure to comply may result in corrective action.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47</a:t>
            </a:fld>
            <a:endParaRPr lang="en-US" dirty="0"/>
          </a:p>
        </p:txBody>
      </p:sp>
    </p:spTree>
    <p:extLst>
      <p:ext uri="{BB962C8B-B14F-4D97-AF65-F5344CB8AC3E}">
        <p14:creationId xmlns:p14="http://schemas.microsoft.com/office/powerpoint/2010/main" val="35585921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Talking Points: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r>
            <a:br>
              <a:rPr lang="en-US" sz="1800" b="1"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The purpose of Healthchek is to discover and treat health problems early. The screening includes the items listed here.  If a potential health problem is found, further diagnosis and treatment are covered by Medicaid. </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Action: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Advance to the next slide.</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Supplemental Talking Points: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48</a:t>
            </a:fld>
            <a:endParaRPr lang="en-US" dirty="0"/>
          </a:p>
        </p:txBody>
      </p:sp>
    </p:spTree>
    <p:extLst>
      <p:ext uri="{BB962C8B-B14F-4D97-AF65-F5344CB8AC3E}">
        <p14:creationId xmlns:p14="http://schemas.microsoft.com/office/powerpoint/2010/main" val="4242264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Talking Points:</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The Healthchek screenings are listed on this slide.  If children are enrolled on Ohio Medicaid, Healthchek services are available to them at no cost. Our provider manual has more information regarding Healthchek and is now on our website. </a:t>
            </a: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Action: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Advance to the next slide.</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Supplemental Talking Points: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49</a:t>
            </a:fld>
            <a:endParaRPr lang="en-US" dirty="0"/>
          </a:p>
        </p:txBody>
      </p:sp>
    </p:spTree>
    <p:extLst>
      <p:ext uri="{BB962C8B-B14F-4D97-AF65-F5344CB8AC3E}">
        <p14:creationId xmlns:p14="http://schemas.microsoft.com/office/powerpoint/2010/main" val="14160669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rPr>
              <a:t>Talking Points:</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
            </a:r>
            <a:br>
              <a:rPr lang="en-US" sz="1800" b="1"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Anthem Blue Cross and Blue Shield is committed to ensuring members receive age-appropriate preventive health services. A list of panel members who, based on our claims data, may not have received EPSDT services according to schedule, is sent to PCPs each month.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Additionally, we mail information to these members encouraging them to contact their PCP’s office to set up appointments for needed services.</a:t>
            </a:r>
          </a:p>
          <a:p>
            <a:endParaRPr lang="en-US" dirty="0"/>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Action:</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Advance to the next slide.</a:t>
            </a:r>
          </a:p>
          <a:p>
            <a:pPr marL="0" marR="0">
              <a:spcBef>
                <a:spcPts val="0"/>
              </a:spcBef>
              <a:spcAft>
                <a:spcPts val="0"/>
              </a:spcAft>
            </a:pPr>
            <a:endParaRPr lang="en-US" sz="12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rPr>
              <a:t>Supplemental Talking Points:</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50</a:t>
            </a:fld>
            <a:endParaRPr lang="en-US" dirty="0"/>
          </a:p>
        </p:txBody>
      </p:sp>
    </p:spTree>
    <p:extLst>
      <p:ext uri="{BB962C8B-B14F-4D97-AF65-F5344CB8AC3E}">
        <p14:creationId xmlns:p14="http://schemas.microsoft.com/office/powerpoint/2010/main" val="108533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5</a:t>
            </a:fld>
            <a:endParaRPr lang="en-US" dirty="0"/>
          </a:p>
        </p:txBody>
      </p:sp>
    </p:spTree>
    <p:extLst>
      <p:ext uri="{BB962C8B-B14F-4D97-AF65-F5344CB8AC3E}">
        <p14:creationId xmlns:p14="http://schemas.microsoft.com/office/powerpoint/2010/main" val="27242541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dirty="0"/>
              <a:t>EPSDT training materials and a toolkit will be located on the Anthem provider website. </a:t>
            </a:r>
            <a:r>
              <a:rPr lang="en-US" sz="1200" b="0" i="0" kern="1200" dirty="0">
                <a:solidFill>
                  <a:schemeClr val="tx1"/>
                </a:solidFill>
                <a:effectLst/>
                <a:latin typeface="+mn-lt"/>
                <a:ea typeface="+mn-ea"/>
                <a:cs typeface="+mn-cs"/>
              </a:rPr>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Anthem Quality and Provider Experience teams monitor the use of ODM-developed, standardized developmental screening tools and track EPSDT screenings to ensure screenings are completed for members and ensure that members with identified needs through the screening are linked to medically necessary services</a:t>
            </a:r>
          </a:p>
        </p:txBody>
      </p:sp>
      <p:sp>
        <p:nvSpPr>
          <p:cNvPr id="4" name="Slide Number Placeholder 3"/>
          <p:cNvSpPr>
            <a:spLocks noGrp="1"/>
          </p:cNvSpPr>
          <p:nvPr>
            <p:ph type="sldNum" sz="quarter" idx="5"/>
          </p:nvPr>
        </p:nvSpPr>
        <p:spPr/>
        <p:txBody>
          <a:bodyPr/>
          <a:lstStyle/>
          <a:p>
            <a:fld id="{C1FDFCF7-1BD8-9D40-AE52-8146556F9785}" type="slidenum">
              <a:rPr lang="en-US" smtClean="0"/>
              <a:t>51</a:t>
            </a:fld>
            <a:endParaRPr lang="en-US" dirty="0"/>
          </a:p>
        </p:txBody>
      </p:sp>
    </p:spTree>
    <p:extLst>
      <p:ext uri="{BB962C8B-B14F-4D97-AF65-F5344CB8AC3E}">
        <p14:creationId xmlns:p14="http://schemas.microsoft.com/office/powerpoint/2010/main" val="1802436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b="0" dirty="0"/>
              <a:t>Next, we will review some of the additional tools and resources in place to support our members.</a:t>
            </a:r>
            <a:r>
              <a:rPr lang="en-US" b="0" dirty="0"/>
              <a:t> </a:t>
            </a: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52</a:t>
            </a:fld>
            <a:endParaRPr lang="en-US" dirty="0"/>
          </a:p>
        </p:txBody>
      </p:sp>
    </p:spTree>
    <p:extLst>
      <p:ext uri="{BB962C8B-B14F-4D97-AF65-F5344CB8AC3E}">
        <p14:creationId xmlns:p14="http://schemas.microsoft.com/office/powerpoint/2010/main" val="6466437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Source </a:t>
            </a:r>
            <a:r>
              <a:rPr lang="en-US" sz="1200" kern="1200" dirty="0">
                <a:solidFill>
                  <a:schemeClr val="tx1"/>
                </a:solidFill>
                <a:effectLst/>
                <a:latin typeface="+mn-lt"/>
                <a:ea typeface="+mn-ea"/>
                <a:cs typeface="+mn-cs"/>
              </a:rPr>
              <a:t>OH Manual required to be trained DSE.15.2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ODM has selected Gainwell Technologies to serve as the SPBM. An additional integral component to the new pharmacy model is the Pharmacy Pricing and Audit Consultant (PPAC), which will conduct actual acquisition cost surveys, cost of dispensing surveys, and perform oversight and auditing of the SPBM. ODM has selected Myers and Stauffer, LLC as the PPAC vendor.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dirty="0"/>
              <a:t>All Medicaid managed care members </a:t>
            </a:r>
            <a:r>
              <a:rPr lang="en-US" sz="1200" dirty="0"/>
              <a:t> will automatically be enrolled with </a:t>
            </a:r>
            <a:r>
              <a:rPr lang="en-US" dirty="0"/>
              <a:t>Gainwell Technologies which is the</a:t>
            </a:r>
            <a:r>
              <a:rPr lang="en-US" sz="1200" dirty="0"/>
              <a:t> single pharmacy benefit manager for all Medicaid members except MyCare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SPBM will consolidate the processing of retail pharmacy benefits and maintain a pharmacy claims system that will integrate with the Ohio Medicaid Enterprise System (OMES), new MCEs, pharmacies, and prescribers.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r>
              <a:rPr lang="en-US" dirty="0"/>
              <a:t>All Medicaid managed care members will be automatically enrolled with the SPBM under a 1915(b) waiver. Additionally, Gainwell Technologies will be required to contract with all enrolled pharmacy providers that are willing to accept the SPBM contract terms, resulting in a broad pharmacy network that will ensure access for all members statewide. For more information about the SPBM or PPAC initiatives, please email: MedicaidSPBM@medicaid.ohio.gov .</a:t>
            </a: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53</a:t>
            </a:fld>
            <a:endParaRPr lang="en-US" dirty="0"/>
          </a:p>
        </p:txBody>
      </p:sp>
    </p:spTree>
    <p:extLst>
      <p:ext uri="{BB962C8B-B14F-4D97-AF65-F5344CB8AC3E}">
        <p14:creationId xmlns:p14="http://schemas.microsoft.com/office/powerpoint/2010/main" val="1454017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kern="1200" dirty="0">
                <a:solidFill>
                  <a:schemeClr val="tx1"/>
                </a:solidFill>
                <a:effectLst/>
                <a:latin typeface="+mn-lt"/>
                <a:ea typeface="+mn-ea"/>
                <a:cs typeface="+mn-cs"/>
              </a:rPr>
              <a:t>When a provider shares their (HIE) data with Anthem we will make it available to our partners like Ohio Rise and SPBM.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we get HIE data in real time we can accept and incorporate it into our care coordination system prompting individualized outreach to both the member and their PCP.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a:p>
            <a:endParaRPr lang="en-US" dirty="0"/>
          </a:p>
          <a:p>
            <a:r>
              <a:rPr lang="en-US" dirty="0"/>
              <a:t>The two HIE’s: (Source AN.1</a:t>
            </a:r>
            <a:r>
              <a:rPr lang="en-US" baseline="0" dirty="0"/>
              <a:t> Health Information Exchange DSE.31.5)</a:t>
            </a:r>
            <a:endParaRPr lang="en-US" dirty="0"/>
          </a:p>
          <a:p>
            <a:pPr marL="228600" indent="-228600">
              <a:buAutoNum type="arabicPeriod"/>
            </a:pPr>
            <a:r>
              <a:rPr lang="en-US" dirty="0"/>
              <a:t>CliniSync</a:t>
            </a:r>
          </a:p>
          <a:p>
            <a:pPr marL="228600" indent="-228600">
              <a:buAutoNum type="arabicPeriod"/>
            </a:pPr>
            <a:r>
              <a:rPr lang="en-US" dirty="0"/>
              <a:t>The Health Collaborative</a:t>
            </a:r>
          </a:p>
          <a:p>
            <a:pPr marL="0" indent="0">
              <a:buNone/>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54</a:t>
            </a:fld>
            <a:endParaRPr lang="en-US" dirty="0"/>
          </a:p>
        </p:txBody>
      </p:sp>
    </p:spTree>
    <p:extLst>
      <p:ext uri="{BB962C8B-B14F-4D97-AF65-F5344CB8AC3E}">
        <p14:creationId xmlns:p14="http://schemas.microsoft.com/office/powerpoint/2010/main" val="763739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sz="1200" b="0" dirty="0"/>
              <a:t>For more information </a:t>
            </a:r>
            <a:r>
              <a:rPr lang="en-US" dirty="0"/>
              <a:t>visit the website HealthIT.gov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AN.2. DSE 30.1 31.2 30.3 30.5 30.7 31.4</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55</a:t>
            </a:fld>
            <a:endParaRPr lang="en-US" dirty="0"/>
          </a:p>
        </p:txBody>
      </p:sp>
    </p:spTree>
    <p:extLst>
      <p:ext uri="{BB962C8B-B14F-4D97-AF65-F5344CB8AC3E}">
        <p14:creationId xmlns:p14="http://schemas.microsoft.com/office/powerpoint/2010/main" val="3137966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sz="1200" b="0" i="0" kern="1200" dirty="0">
                <a:solidFill>
                  <a:schemeClr val="tx1"/>
                </a:solidFill>
                <a:effectLst/>
                <a:latin typeface="+mn-lt"/>
                <a:ea typeface="+mn-ea"/>
                <a:cs typeface="+mn-cs"/>
              </a:rPr>
              <a:t>ODM is providing the Sandata EVV system at no cost to providers or individuals receiving services.</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Non-agency providers </a:t>
            </a:r>
            <a:r>
              <a:rPr lang="en-US" sz="1200" b="0" i="0" kern="1200" dirty="0">
                <a:solidFill>
                  <a:schemeClr val="tx1"/>
                </a:solidFill>
                <a:effectLst/>
                <a:latin typeface="+mn-lt"/>
                <a:ea typeface="+mn-ea"/>
                <a:cs typeface="+mn-cs"/>
              </a:rPr>
              <a:t>must use the Sandata system.</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Agency providers</a:t>
            </a:r>
            <a:r>
              <a:rPr lang="en-US" sz="1200" b="0" i="0" kern="1200" dirty="0">
                <a:solidFill>
                  <a:schemeClr val="tx1"/>
                </a:solidFill>
                <a:effectLst/>
                <a:latin typeface="+mn-lt"/>
                <a:ea typeface="+mn-ea"/>
                <a:cs typeface="+mn-cs"/>
              </a:rPr>
              <a:t> can choose to use the Sandata system or a certified alternative EVV system. Alternative EVV systems must comply with all technical specifications and business rules and complete a certification process with Sandata before going into production. Neither ODM nor Sandata are responsible for any costs related to the development, certification or use of an alternate EVV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56</a:t>
            </a:fld>
            <a:endParaRPr lang="en-US" dirty="0"/>
          </a:p>
        </p:txBody>
      </p:sp>
    </p:spTree>
    <p:extLst>
      <p:ext uri="{BB962C8B-B14F-4D97-AF65-F5344CB8AC3E}">
        <p14:creationId xmlns:p14="http://schemas.microsoft.com/office/powerpoint/2010/main" val="33759365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In this last section we discussed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 to determine Medicaid Eligibility and some of the differences between members enrolled in Medicaid vs our commercial business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resources we have to improve Patient care including Cultural Competency resources, Disease and Care Management and many more resources available on our provider website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And the importance of tools such as the Health Information Exchange and Electronic Visit Verification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a:p>
            <a:r>
              <a:rPr lang="en-US" dirty="0"/>
              <a:t> </a:t>
            </a:r>
          </a:p>
        </p:txBody>
      </p:sp>
      <p:sp>
        <p:nvSpPr>
          <p:cNvPr id="4" name="Slide Number Placeholder 3"/>
          <p:cNvSpPr>
            <a:spLocks noGrp="1"/>
          </p:cNvSpPr>
          <p:nvPr>
            <p:ph type="sldNum" sz="quarter" idx="5"/>
          </p:nvPr>
        </p:nvSpPr>
        <p:spPr/>
        <p:txBody>
          <a:bodyPr/>
          <a:lstStyle/>
          <a:p>
            <a:fld id="{C1FDFCF7-1BD8-9D40-AE52-8146556F9785}" type="slidenum">
              <a:rPr lang="en-US" smtClean="0"/>
              <a:t>57</a:t>
            </a:fld>
            <a:endParaRPr lang="en-US" dirty="0"/>
          </a:p>
        </p:txBody>
      </p:sp>
    </p:spTree>
    <p:extLst>
      <p:ext uri="{BB962C8B-B14F-4D97-AF65-F5344CB8AC3E}">
        <p14:creationId xmlns:p14="http://schemas.microsoft.com/office/powerpoint/2010/main" val="37677231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In this next section we will go over the provider tools and resources available to support you when working with Anthem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n/a</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59</a:t>
            </a:fld>
            <a:endParaRPr lang="en-US" dirty="0"/>
          </a:p>
        </p:txBody>
      </p:sp>
    </p:spTree>
    <p:extLst>
      <p:ext uri="{BB962C8B-B14F-4D97-AF65-F5344CB8AC3E}">
        <p14:creationId xmlns:p14="http://schemas.microsoft.com/office/powerpoint/2010/main" val="29690703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60</a:t>
            </a:fld>
            <a:endParaRPr lang="en-US" dirty="0"/>
          </a:p>
        </p:txBody>
      </p:sp>
    </p:spTree>
    <p:extLst>
      <p:ext uri="{BB962C8B-B14F-4D97-AF65-F5344CB8AC3E}">
        <p14:creationId xmlns:p14="http://schemas.microsoft.com/office/powerpoint/2010/main" val="18071711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lang="en-US" sz="1200" dirty="0">
              <a:latin typeface="Calibri" panose="020F0502020204030204" pitchFamily="34" charset="0"/>
              <a:cs typeface="Calibri" panose="020F0502020204030204" pitchFamily="34" charset="0"/>
            </a:endParaRPr>
          </a:p>
          <a:p>
            <a:r>
              <a:rPr lang="en-US" sz="1200" b="0" i="0" kern="1200" dirty="0">
                <a:solidFill>
                  <a:schemeClr val="tx1"/>
                </a:solidFill>
                <a:effectLst/>
                <a:latin typeface="Calibri" panose="020F0502020204030204" pitchFamily="34" charset="0"/>
                <a:ea typeface="+mn-ea"/>
                <a:cs typeface="Calibri" panose="020F0502020204030204" pitchFamily="34" charset="0"/>
              </a:rPr>
              <a:t>Most providers will be submitting claims thru their ODM approved trading partner to the FI. From there, claims will be routed to the MCP’s.  Please ensure you are submitting your Anthem claims with our payer ID 0002937.</a:t>
            </a:r>
          </a:p>
          <a:p>
            <a:endParaRPr lang="en-US" sz="1200" b="0" i="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panose="020F0502020204030204" pitchFamily="34" charset="0"/>
                <a:ea typeface="+mn-ea"/>
                <a:cs typeface="Calibri" panose="020F0502020204030204" pitchFamily="34" charset="0"/>
              </a:rPr>
              <a:t>For those providers who don’t have an established relationship with an ODM trading partner they will enter claims thru Availity.  Availity is multi-payer HIPAA secure portal.  We will talk more about Availity towards the end of the presentation.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r>
              <a:rPr lang="en-US" sz="1200" b="1" i="0" u="sng" kern="1200" dirty="0">
                <a:solidFill>
                  <a:schemeClr val="tx1"/>
                </a:solidFill>
                <a:effectLst/>
                <a:latin typeface="+mn-lt"/>
                <a:ea typeface="+mn-ea"/>
                <a:cs typeface="+mn-cs"/>
              </a:rPr>
              <a:t>Details in case of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Clarification: The PNM Portal acts as the central source for providers to submit claims and PAs – while the FI is the actual system handling processing for claims, there is no direct portal for external providers to access the FI module. Independent providers will be able to submit claims directly through the PNM portal that is being set up to replace the MITS portal. Claims and prior authorizations can be submitted via EDI as well. All claims submitted to PNM or EDI will move to FI for processing and then to the MCEs for adjudication.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about attachments: Attachments submitted via the portal or EDI will be received by the EDI vendor and delivered to the appropriate MCE. Providers using the portal are expected to submit attachments at time of claim submission. If attachments are delayed providers will have to use the associated claim ID or PA ID to submit at a later date. Providers using EDI have the ability to use the associated claim ID or PA ID once received or the pk segment in the x12 transaction when submitting attachments.</a:t>
            </a: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61</a:t>
            </a:fld>
            <a:endParaRPr lang="en-US" dirty="0"/>
          </a:p>
        </p:txBody>
      </p:sp>
    </p:spTree>
    <p:extLst>
      <p:ext uri="{BB962C8B-B14F-4D97-AF65-F5344CB8AC3E}">
        <p14:creationId xmlns:p14="http://schemas.microsoft.com/office/powerpoint/2010/main" val="176277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lang="en-US" sz="1200" i="1" kern="1200" dirty="0">
                <a:solidFill>
                  <a:schemeClr val="tx1"/>
                </a:solidFill>
                <a:effectLst/>
                <a:latin typeface="+mn-lt"/>
                <a:ea typeface="+mn-ea"/>
                <a:cs typeface="+mn-cs"/>
              </a:rPr>
              <a:t>Source: OH Medicaid Provider Manual Readiness version)</a:t>
            </a: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We view our providers as partners and Anthem Blue Cross and Blue Shield is already proudly partnering with Ohio providers to serve our members with our commercial product.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Ohio Department of Medicaid’s</a:t>
            </a:r>
            <a:r>
              <a:rPr lang="en-US" sz="1200" dirty="0"/>
              <a:t> Next Generation program includes changes that will impact how you provide care for our Medicaid members, as well as some fundamental operational changes. The new Next Generation Ohio Medicaid program focuses on the individual with strong cross-agency coordination and partnership among Anthem, other MCEs, vendors, sister state agencies &amp; ODM to support specialization in addressing critical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effort depends on the collective implementation of several strategic initiatives that we will discuss</a:t>
            </a:r>
            <a:r>
              <a:rPr lang="en-US" sz="1200" b="0" i="0" kern="1200" baseline="0" dirty="0">
                <a:solidFill>
                  <a:schemeClr val="tx1"/>
                </a:solidFill>
                <a:effectLst/>
                <a:latin typeface="+mn-lt"/>
                <a:ea typeface="+mn-ea"/>
                <a:cs typeface="+mn-cs"/>
              </a:rPr>
              <a:t> throughout this orientation. Please be aware that many of these Medicaid initiatives will be different than the Anthem commercial process which will not be changing</a:t>
            </a:r>
            <a:endParaRPr lang="en-US" sz="1200" b="0" i="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6</a:t>
            </a:fld>
            <a:endParaRPr lang="en-US" dirty="0"/>
          </a:p>
        </p:txBody>
      </p:sp>
    </p:spTree>
    <p:extLst>
      <p:ext uri="{BB962C8B-B14F-4D97-AF65-F5344CB8AC3E}">
        <p14:creationId xmlns:p14="http://schemas.microsoft.com/office/powerpoint/2010/main" val="312094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Unless stated differently in your contract timely filing requirements are noted on this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r>
              <a:rPr lang="en-US" sz="1200" b="1" i="0" u="sng" kern="1200" dirty="0">
                <a:solidFill>
                  <a:schemeClr val="tx1"/>
                </a:solidFill>
                <a:effectLst/>
                <a:latin typeface="+mn-lt"/>
                <a:ea typeface="+mn-ea"/>
                <a:cs typeface="+mn-cs"/>
              </a:rPr>
              <a:t>Details in case of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Clarification: The PNM Portal acts as the central source for providers to submit claims and PAs – while the FI is the actual system handling processing for claims, there is no direct portal for external providers to access the FI module. Independent providers will be able to submit claims directly through the PNM portal that is being set up to replace the MITS portal. Claims and prior authorizations can be submitted via EDI as well. All claims submitted to PNM or EDI will move to FI for processing and then to the MCEs for adjudication.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about attachments: Attachments submitted via the portal or EDI will be received by the EDI vendor and delivered to the appropriate MCE. Providers using the portal are expected to submit attachments at time of claim submission. If attachments are delayed providers will have to use the associated claim ID or PA ID to submit at a later date. Providers using EDI have the ability to use the associated claim ID or PA ID once received or the pk segment in the x12 transaction when submitting attachments.</a:t>
            </a: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62</a:t>
            </a:fld>
            <a:endParaRPr lang="en-US" dirty="0"/>
          </a:p>
        </p:txBody>
      </p:sp>
    </p:spTree>
    <p:extLst>
      <p:ext uri="{BB962C8B-B14F-4D97-AF65-F5344CB8AC3E}">
        <p14:creationId xmlns:p14="http://schemas.microsoft.com/office/powerpoint/2010/main" val="13648802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Utilizing the incorrect claim form or not filling out the form correctly or completely causes the claim to be returned, resulting in processing and payment delays. </a:t>
            </a:r>
          </a:p>
          <a:p>
            <a:endParaRPr lang="en-US" sz="1200" b="0" i="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63</a:t>
            </a:fld>
            <a:endParaRPr lang="en-US" dirty="0"/>
          </a:p>
        </p:txBody>
      </p:sp>
    </p:spTree>
    <p:extLst>
      <p:ext uri="{BB962C8B-B14F-4D97-AF65-F5344CB8AC3E}">
        <p14:creationId xmlns:p14="http://schemas.microsoft.com/office/powerpoint/2010/main" val="2002406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457200" marR="0" lvl="1" indent="0">
              <a:spcBef>
                <a:spcPts val="0"/>
              </a:spcBef>
              <a:spcAft>
                <a:spcPts val="0"/>
              </a:spcAft>
              <a:buFont typeface="+mj-lt"/>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This slide pertains to those providers who use an ODM TP only and contains our payer id that must be submitted on claims.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r>
              <a:rPr lang="en-US" dirty="0"/>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64</a:t>
            </a:fld>
            <a:endParaRPr lang="en-US" dirty="0"/>
          </a:p>
        </p:txBody>
      </p:sp>
    </p:spTree>
    <p:extLst>
      <p:ext uri="{BB962C8B-B14F-4D97-AF65-F5344CB8AC3E}">
        <p14:creationId xmlns:p14="http://schemas.microsoft.com/office/powerpoint/2010/main" val="39790746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claims are submitted providers can check claim status thru availity, reports from their EDI clearinghouse or by calling provider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r>
              <a:rPr lang="en-US" dirty="0"/>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65</a:t>
            </a:fld>
            <a:endParaRPr lang="en-US" dirty="0"/>
          </a:p>
        </p:txBody>
      </p:sp>
    </p:spTree>
    <p:extLst>
      <p:ext uri="{BB962C8B-B14F-4D97-AF65-F5344CB8AC3E}">
        <p14:creationId xmlns:p14="http://schemas.microsoft.com/office/powerpoint/2010/main" val="812545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kumimoji="0" lang="en-US" sz="1200" b="0" i="1" u="none" strike="noStrike" kern="1200" cap="none" spc="0" normalizeH="0" baseline="0" noProof="0" dirty="0">
                <a:ln>
                  <a:noFill/>
                </a:ln>
                <a:solidFill>
                  <a:prstClr val="black"/>
                </a:solidFill>
                <a:effectLst/>
                <a:uLnTx/>
                <a:uFillTx/>
                <a:latin typeface="+mn-lt"/>
                <a:ea typeface="+mn-ea"/>
                <a:cs typeface="+mn-cs"/>
              </a:rPr>
              <a:t>source provider manual</a:t>
            </a:r>
          </a:p>
          <a:p>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r>
              <a:rPr kumimoji="0" lang="en-US" sz="1200" b="0" i="0" u="none" strike="noStrike" kern="1200" cap="none" spc="0" normalizeH="0" baseline="0" noProof="0" dirty="0">
                <a:ln>
                  <a:noFill/>
                </a:ln>
                <a:solidFill>
                  <a:prstClr val="black"/>
                </a:solidFill>
                <a:effectLst/>
                <a:uLnTx/>
                <a:uFillTx/>
                <a:latin typeface="+mn-lt"/>
                <a:ea typeface="+mn-ea"/>
                <a:cs typeface="+mn-cs"/>
              </a:rPr>
              <a:t>Let's go over why a claim may be returned. </a:t>
            </a: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b="0" i="0" kern="1200" dirty="0">
                <a:solidFill>
                  <a:schemeClr val="tx1"/>
                </a:solidFill>
                <a:effectLst/>
                <a:latin typeface="+mn-lt"/>
                <a:ea typeface="+mn-ea"/>
                <a:cs typeface="+mn-cs"/>
              </a:rPr>
              <a:t>Many of the claims returned for further information are returned for common billing errors: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Members</a:t>
            </a:r>
            <a:r>
              <a:rPr lang="en-US" sz="1200" b="0" i="0" kern="1200" baseline="0" dirty="0">
                <a:solidFill>
                  <a:schemeClr val="tx1"/>
                </a:solidFill>
                <a:effectLst/>
                <a:latin typeface="+mn-lt"/>
                <a:ea typeface="+mn-ea"/>
                <a:cs typeface="+mn-cs"/>
              </a:rPr>
              <a:t> ID is incomplete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Duplicate claim submission</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Missing codes for required service categories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Unlisted code for service</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Unreasonable numbers submitted</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Submitting batches of claims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Providers with ODM approved trading partners will submit thru their EDI trading partner.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Those w/o a TP will submit thru Availity.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66</a:t>
            </a:fld>
            <a:endParaRPr lang="en-US" dirty="0"/>
          </a:p>
        </p:txBody>
      </p:sp>
    </p:spTree>
    <p:extLst>
      <p:ext uri="{BB962C8B-B14F-4D97-AF65-F5344CB8AC3E}">
        <p14:creationId xmlns:p14="http://schemas.microsoft.com/office/powerpoint/2010/main" val="30126596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100" b="1" i="0" u="none" strike="noStrike" kern="1200" cap="none" spc="0" normalizeH="0" baseline="0" noProof="0" dirty="0">
                <a:ln>
                  <a:noFill/>
                </a:ln>
                <a:solidFill>
                  <a:prstClr val="black"/>
                </a:solidFill>
                <a:effectLst/>
                <a:uLnTx/>
                <a:uFillTx/>
                <a:latin typeface="+mn-lt"/>
                <a:ea typeface="+mn-ea"/>
                <a:cs typeface="+mn-cs"/>
              </a:rPr>
              <a:t>Talking Points: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Anthem encourages all providers to use EFT to receive payments as it allows for quicker and more secure payments. Providers can enroll in EFT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EnrollSafe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Details on EFTs and ERAs can be found in the EDI Overview included in your provider handouts and the EDI page of the provider website. If a provider does not enroll in EFT they will receive a paper check or virtual credit card. Registration for ERAs is done ODM. If you have a relationship with a clearinghouse, please work with them to ensure you are enrolled.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100" kern="1200" dirty="0">
                <a:solidFill>
                  <a:schemeClr val="tx1"/>
                </a:solidFill>
                <a:effectLst/>
                <a:latin typeface="+mn-lt"/>
                <a:ea typeface="+mn-ea"/>
                <a:cs typeface="+mn-cs"/>
              </a:rPr>
              <a:t>N/A</a:t>
            </a:r>
            <a:endParaRPr lang="en-US"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dirty="0"/>
              <a:t> </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67</a:t>
            </a:fld>
            <a:endParaRPr lang="en-US" dirty="0"/>
          </a:p>
        </p:txBody>
      </p:sp>
    </p:spTree>
    <p:extLst>
      <p:ext uri="{BB962C8B-B14F-4D97-AF65-F5344CB8AC3E}">
        <p14:creationId xmlns:p14="http://schemas.microsoft.com/office/powerpoint/2010/main" val="41824932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kumimoji="0" lang="en-US" sz="1200" b="0" i="1" u="none" strike="noStrike" kern="1200" cap="none" spc="0" normalizeH="0" baseline="0" noProof="0" dirty="0">
                <a:ln>
                  <a:noFill/>
                </a:ln>
                <a:solidFill>
                  <a:prstClr val="black"/>
                </a:solidFill>
                <a:effectLst/>
                <a:uLnTx/>
                <a:uFillTx/>
                <a:latin typeface="+mn-lt"/>
                <a:ea typeface="+mn-ea"/>
                <a:cs typeface="+mn-cs"/>
              </a:rPr>
              <a:t>Source Provider Manual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
            </a:r>
            <a:br>
              <a:rPr kumimoji="0" lang="en-US" sz="1200" b="0" i="1" u="none" strike="noStrike" kern="1200" cap="none" spc="0" normalizeH="0" baseline="0" noProof="0" dirty="0">
                <a:ln>
                  <a:noFill/>
                </a:ln>
                <a:solidFill>
                  <a:prstClr val="black"/>
                </a:solidFill>
                <a:effectLst/>
                <a:uLnTx/>
                <a:uFillTx/>
                <a:latin typeface="+mn-lt"/>
                <a:ea typeface="+mn-ea"/>
                <a:cs typeface="+mn-cs"/>
              </a:rPr>
            </a:br>
            <a:r>
              <a:rPr lang="en-US" sz="1200" dirty="0"/>
              <a:t>Anthem </a:t>
            </a:r>
            <a:r>
              <a:rPr lang="en-US" dirty="0">
                <a:latin typeface="Arial" panose="020B0604020202020204" pitchFamily="34" charset="0"/>
                <a:cs typeface="Arial" panose="020B0604020202020204" pitchFamily="34" charset="0"/>
              </a:rPr>
              <a:t>researches and notifies the provider of an overpayment by requesting a refund check. The provider may also identify an overpayment and proactively submit a refund check or authorize setup of a claims adjustment to reconcile the overpayment amount.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68</a:t>
            </a:fld>
            <a:endParaRPr lang="en-US" dirty="0"/>
          </a:p>
        </p:txBody>
      </p:sp>
    </p:spTree>
    <p:extLst>
      <p:ext uri="{BB962C8B-B14F-4D97-AF65-F5344CB8AC3E}">
        <p14:creationId xmlns:p14="http://schemas.microsoft.com/office/powerpoint/2010/main" val="42284061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kumimoji="0" lang="en-US" sz="1200" b="0" i="1" u="none" strike="noStrike" kern="1200" cap="none" spc="0" normalizeH="0" baseline="0" noProof="0" dirty="0">
                <a:ln>
                  <a:noFill/>
                </a:ln>
                <a:solidFill>
                  <a:prstClr val="black"/>
                </a:solidFill>
                <a:effectLst/>
                <a:uLnTx/>
                <a:uFillTx/>
                <a:latin typeface="+mn-lt"/>
                <a:ea typeface="+mn-ea"/>
                <a:cs typeface="+mn-cs"/>
              </a:rPr>
              <a:t>Source Provider Manual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
            </a:r>
            <a:br>
              <a:rPr kumimoji="0" lang="en-US" sz="1200" b="0" i="1" u="none" strike="noStrike" kern="1200" cap="none" spc="0" normalizeH="0" baseline="0" noProof="0" dirty="0">
                <a:ln>
                  <a:noFill/>
                </a:ln>
                <a:solidFill>
                  <a:prstClr val="black"/>
                </a:solidFill>
                <a:effectLst/>
                <a:uLnTx/>
                <a:uFillTx/>
                <a:latin typeface="+mn-lt"/>
                <a:ea typeface="+mn-ea"/>
                <a:cs typeface="+mn-cs"/>
              </a:rPr>
            </a:br>
            <a:r>
              <a:rPr lang="en-US" dirty="0">
                <a:latin typeface="Arial" panose="020B0604020202020204" pitchFamily="34" charset="0"/>
                <a:cs typeface="Arial" panose="020B0604020202020204" pitchFamily="34" charset="0"/>
              </a:rPr>
              <a:t>The Electronic Funds Transfer account is NEVER used to recover an overpayment as EFT account is a deposit only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Providers will receive 2 letters, an initial notice of the overpayment and a final notice.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60 days passes and Anthem does not receive a dispute or payment from the provider, the claim will be adjusted into a negative balance and start recouping from new day claims.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Third-party recovery</a:t>
            </a:r>
          </a:p>
          <a:p>
            <a:r>
              <a:rPr lang="en-US" dirty="0"/>
              <a:t>Providers may not interfere with or place any liens upon Ohio’s or Anthem’s right, acting as Ohio’s agent, to recovery from third-party billing.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69</a:t>
            </a:fld>
            <a:endParaRPr lang="en-US" dirty="0"/>
          </a:p>
        </p:txBody>
      </p:sp>
    </p:spTree>
    <p:extLst>
      <p:ext uri="{BB962C8B-B14F-4D97-AF65-F5344CB8AC3E}">
        <p14:creationId xmlns:p14="http://schemas.microsoft.com/office/powerpoint/2010/main" val="6760815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Talking Point</a:t>
            </a:r>
          </a:p>
          <a:p>
            <a:endParaRPr lang="en-US" dirty="0"/>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formal claim payment dispute process has two steps. First, is the claim payment reconsideration, also known as a dispute, which is the initial request for an investigation into the outcome of a claim. Most issues are resolved at this state.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 claim payment appeal is the second step.  Providers can submit a claim payment appeal when the reconsideration isn’t favorable.   </a:t>
            </a:r>
            <a:endParaRPr lang="en-US"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submitting a claim payment dispute or appeal, please include as much information as you can to help us understand why you think the claim was processed incorrectly.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Anthem will make every effort to resolve the claim payment dispute within 15 business days of receipt. If additional time is required to make a determination, a status update will be sent every five (5) business days beginning on the 15th business day until the dispute is resolved.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we cannot process a claim payment appeal without a reconsideration on file. If a claim payment appeal requires clinical expertise, it will be reviewed by appropriate clinical Anthem professionals.</a:t>
            </a:r>
          </a:p>
          <a:p>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 info if needed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 claim payment appeal determination letter will include:</a:t>
            </a:r>
          </a:p>
          <a:p>
            <a:r>
              <a:rPr lang="en-US" sz="1200" kern="1200" dirty="0">
                <a:solidFill>
                  <a:schemeClr val="tx1"/>
                </a:solidFill>
                <a:effectLst/>
                <a:latin typeface="+mn-lt"/>
                <a:ea typeface="+mn-ea"/>
                <a:cs typeface="+mn-cs"/>
              </a:rPr>
              <a:t>A statement of the provider’s claims payment appeal request.</a:t>
            </a:r>
          </a:p>
          <a:p>
            <a:r>
              <a:rPr lang="en-US" sz="1200" kern="1200" dirty="0">
                <a:solidFill>
                  <a:schemeClr val="tx1"/>
                </a:solidFill>
                <a:effectLst/>
                <a:latin typeface="+mn-lt"/>
                <a:ea typeface="+mn-ea"/>
                <a:cs typeface="+mn-cs"/>
              </a:rPr>
              <a:t>Date of initial filings of concern.</a:t>
            </a:r>
          </a:p>
          <a:p>
            <a:r>
              <a:rPr lang="en-US" sz="1200" kern="1200" dirty="0">
                <a:solidFill>
                  <a:schemeClr val="tx1"/>
                </a:solidFill>
                <a:effectLst/>
                <a:latin typeface="+mn-lt"/>
                <a:ea typeface="+mn-ea"/>
                <a:cs typeface="+mn-cs"/>
              </a:rPr>
              <a:t>A statement of what action Anthem intends to take or has taken.</a:t>
            </a:r>
          </a:p>
          <a:p>
            <a:r>
              <a:rPr lang="en-US" sz="1200" kern="1200" dirty="0">
                <a:solidFill>
                  <a:schemeClr val="tx1"/>
                </a:solidFill>
                <a:effectLst/>
                <a:latin typeface="+mn-lt"/>
                <a:ea typeface="+mn-ea"/>
                <a:cs typeface="+mn-cs"/>
              </a:rPr>
              <a:t>The reason for the action.</a:t>
            </a:r>
          </a:p>
          <a:p>
            <a:r>
              <a:rPr lang="en-US" sz="1200" kern="1200" dirty="0">
                <a:solidFill>
                  <a:schemeClr val="tx1"/>
                </a:solidFill>
                <a:effectLst/>
                <a:latin typeface="+mn-lt"/>
                <a:ea typeface="+mn-ea"/>
                <a:cs typeface="+mn-cs"/>
              </a:rPr>
              <a:t>Support for the action including applicable statutes, regulations, policies, claims, codes or provider manual references.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decision results in a claim adjustment, the payment and </a:t>
            </a:r>
            <a:r>
              <a:rPr lang="en-US" sz="1200" i="1" kern="1200" dirty="0">
                <a:solidFill>
                  <a:schemeClr val="tx1"/>
                </a:solidFill>
                <a:effectLst/>
                <a:latin typeface="+mn-lt"/>
                <a:ea typeface="+mn-ea"/>
                <a:cs typeface="+mn-cs"/>
              </a:rPr>
              <a:t>EOP</a:t>
            </a:r>
            <a:r>
              <a:rPr lang="en-US" sz="1200" kern="1200" dirty="0">
                <a:solidFill>
                  <a:schemeClr val="tx1"/>
                </a:solidFill>
                <a:effectLst/>
                <a:latin typeface="+mn-lt"/>
                <a:ea typeface="+mn-ea"/>
                <a:cs typeface="+mn-cs"/>
              </a:rPr>
              <a:t> will be sent separately.</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70</a:t>
            </a:fld>
            <a:endParaRPr lang="en-US" dirty="0"/>
          </a:p>
        </p:txBody>
      </p:sp>
    </p:spTree>
    <p:extLst>
      <p:ext uri="{BB962C8B-B14F-4D97-AF65-F5344CB8AC3E}">
        <p14:creationId xmlns:p14="http://schemas.microsoft.com/office/powerpoint/2010/main" val="25683046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Claim payment disputes and appeals can be filed by the methods noted on this slide.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However, if supporting documentation such as an EOB or medical records are needed providers will not be able to file by calling provider services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71</a:t>
            </a:fld>
            <a:endParaRPr lang="en-US" dirty="0"/>
          </a:p>
        </p:txBody>
      </p:sp>
    </p:spTree>
    <p:extLst>
      <p:ext uri="{BB962C8B-B14F-4D97-AF65-F5344CB8AC3E}">
        <p14:creationId xmlns:p14="http://schemas.microsoft.com/office/powerpoint/2010/main" val="4051614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lang="en-US" dirty="0"/>
              <a:t> from ODM website </a:t>
            </a:r>
          </a:p>
          <a:p>
            <a:pPr marL="365760" lvl="1" indent="0">
              <a:lnSpc>
                <a:spcPct val="120000"/>
              </a:lnSpc>
              <a:spcAft>
                <a:spcPts val="600"/>
              </a:spcAft>
              <a:buFont typeface="Arial" panose="020B0604020202020204" pitchFamily="34" charset="0"/>
              <a:buNone/>
            </a:pPr>
            <a:endParaRPr lang="en-US" sz="1200" b="1" i="1" dirty="0"/>
          </a:p>
          <a:p>
            <a:pPr lvl="1"/>
            <a:r>
              <a:rPr lang="en-US" sz="1200" b="1" dirty="0"/>
              <a:t>OhioRISE</a:t>
            </a:r>
            <a:r>
              <a:rPr lang="en-US" sz="1200" b="0" dirty="0"/>
              <a:t> was implemented on July 1, 2022 and</a:t>
            </a:r>
            <a:r>
              <a:rPr lang="en-US" sz="1200" b="0" i="0" kern="1200" dirty="0">
                <a:solidFill>
                  <a:schemeClr val="tx1"/>
                </a:solidFill>
                <a:effectLst/>
                <a:latin typeface="+mn-lt"/>
                <a:ea typeface="+mn-ea"/>
                <a:cs typeface="+mn-cs"/>
              </a:rPr>
              <a:t> is managed by Aetna Better Health of Ohio. OhioRISE aims to expand access to in-home and community-based services for children with complex behavioral health needs and is available for those ages 0-20. </a:t>
            </a:r>
          </a:p>
          <a:p>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Aetna has contracted with regional care management entities, also known as CME’s, to ensure OhioRISE members and their families have the resources they need to navigate their interactions with multiple systems such as juvenile justice, child protection, developmental disabilities, mental health addiction, education, and others. </a:t>
            </a:r>
          </a:p>
          <a:p>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An individual who is enrolled in the OhioRISE program will keep their managed care enrollment for their physical health benefit. Anthem will also be included in their care management.</a:t>
            </a:r>
          </a:p>
          <a:p>
            <a:pPr lvl="1"/>
            <a:endParaRPr lang="en-US" sz="1200" b="0" i="0" kern="1200" dirty="0">
              <a:solidFill>
                <a:schemeClr val="tx1"/>
              </a:solidFill>
              <a:effectLst/>
              <a:latin typeface="+mn-lt"/>
              <a:ea typeface="+mn-ea"/>
              <a:cs typeface="+mn-cs"/>
            </a:endParaRPr>
          </a:p>
          <a:p>
            <a:pPr lvl="1">
              <a:lnSpc>
                <a:spcPct val="120000"/>
              </a:lnSpc>
              <a:spcAft>
                <a:spcPts val="600"/>
              </a:spcAft>
            </a:pPr>
            <a:r>
              <a:rPr lang="en-US" b="0" dirty="0"/>
              <a:t>The</a:t>
            </a:r>
            <a:r>
              <a:rPr lang="en-US" b="1" dirty="0"/>
              <a:t> Single Pharmacy Benefit Manager </a:t>
            </a:r>
            <a:r>
              <a:rPr lang="en-US" b="0" dirty="0"/>
              <a:t>went live on October 1, 2022 and is </a:t>
            </a:r>
            <a:r>
              <a:rPr lang="en-US" sz="1200" b="0" dirty="0"/>
              <a:t>more commonly referred to as the SPBM. The SPBM is a system to</a:t>
            </a:r>
            <a:r>
              <a:rPr lang="en-US" sz="1200" dirty="0"/>
              <a:t> improve management and administration of pharmacy benefits for managed care recipients. </a:t>
            </a:r>
            <a:r>
              <a:rPr lang="en-US" sz="1200" b="0" i="0" kern="1200" dirty="0">
                <a:solidFill>
                  <a:schemeClr val="tx1"/>
                </a:solidFill>
                <a:effectLst/>
                <a:latin typeface="+mn-lt"/>
                <a:ea typeface="+mn-ea"/>
                <a:cs typeface="+mn-cs"/>
              </a:rPr>
              <a:t>For Medicaid managed care members, the SPBM will provide more choice in selecting their pharmacy due to fewer out-of-network restrictions. In addition, members will no longer need to consider pharmacy benefits as a decision-making factor when selecting a managed care plan. </a:t>
            </a:r>
          </a:p>
          <a:p>
            <a:pPr lvl="1"/>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a:t>
            </a:r>
            <a:r>
              <a:rPr lang="en-US" sz="1200" b="1" dirty="0"/>
              <a:t>entralized credentialing</a:t>
            </a:r>
            <a:r>
              <a:rPr lang="en-US" sz="1200" b="0" dirty="0"/>
              <a:t>. ODM began centralized credentialing on Oct 1, 2022.  </a:t>
            </a:r>
            <a:r>
              <a:rPr lang="en-US" sz="1200" dirty="0"/>
              <a:t>ODM’s single, centralized provider credentialing process allows providers to undergo only one credentialing and recredentialing process at the state level vs. a separate process done by each Managed Care Entity (MCE) for the Medicaid Line of Business.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 </a:t>
            </a:r>
            <a:r>
              <a:rPr lang="en-US" sz="1200" b="1" dirty="0"/>
              <a:t>Provider Network Management </a:t>
            </a:r>
            <a:r>
              <a:rPr lang="en-US" sz="1200" b="0" dirty="0"/>
              <a:t>system, is</a:t>
            </a:r>
            <a:r>
              <a:rPr lang="en-US" sz="1200" dirty="0"/>
              <a:t> a new modular component of the Ohio Medicaid Enterprise System (OMES) for provider enrollment .  A key  function of the PNM right now is providers are submitting enrollment and credentialing requests thru the PNM currently.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PNM will have future enhancements at a later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365760" lvl="1" indent="0">
              <a:lnSpc>
                <a:spcPct val="120000"/>
              </a:lnSpc>
              <a:spcAft>
                <a:spcPts val="600"/>
              </a:spcAft>
              <a:buNone/>
            </a:pPr>
            <a:endParaRPr lang="en-US" sz="1200" i="1" dirty="0"/>
          </a:p>
          <a:p>
            <a:pPr marL="365760" lvl="1" indent="0">
              <a:lnSpc>
                <a:spcPct val="120000"/>
              </a:lnSpc>
              <a:spcAft>
                <a:spcPts val="600"/>
              </a:spcAft>
              <a:buNone/>
            </a:pPr>
            <a:r>
              <a:rPr lang="en-US" sz="1200" b="1" i="1" dirty="0"/>
              <a:t>PLEASE NOTE:</a:t>
            </a:r>
          </a:p>
          <a:p>
            <a:pPr marL="365760" lvl="1" indent="0">
              <a:lnSpc>
                <a:spcPct val="120000"/>
              </a:lnSpc>
              <a:spcAft>
                <a:spcPts val="600"/>
              </a:spcAft>
              <a:buFont typeface="Arial" panose="020B0604020202020204" pitchFamily="34" charset="0"/>
              <a:buNone/>
            </a:pPr>
            <a:r>
              <a:rPr lang="en-US" sz="1200" b="1" i="1" dirty="0"/>
              <a:t>ODM’S credentialing does not replace the credentialing and recredentialing process for Anthem’s Medicare or Commercial Lines of Business.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7</a:t>
            </a:fld>
            <a:endParaRPr lang="en-US" dirty="0"/>
          </a:p>
        </p:txBody>
      </p:sp>
    </p:spTree>
    <p:extLst>
      <p:ext uri="{BB962C8B-B14F-4D97-AF65-F5344CB8AC3E}">
        <p14:creationId xmlns:p14="http://schemas.microsoft.com/office/powerpoint/2010/main" val="16387734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Slide shows what is required when providers submit claims disputes or appeals including all supporting documentation to support your rationale on why the decision should be overturned.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72</a:t>
            </a:fld>
            <a:endParaRPr lang="en-US" dirty="0"/>
          </a:p>
        </p:txBody>
      </p:sp>
    </p:spTree>
    <p:extLst>
      <p:ext uri="{BB962C8B-B14F-4D97-AF65-F5344CB8AC3E}">
        <p14:creationId xmlns:p14="http://schemas.microsoft.com/office/powerpoint/2010/main" val="18291798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kumimoji="0" lang="en-US" sz="1200" b="0" i="1" u="none" strike="noStrike" kern="1200" cap="none" spc="0" normalizeH="0" baseline="0" noProof="0" dirty="0">
                <a:ln>
                  <a:noFill/>
                </a:ln>
                <a:solidFill>
                  <a:prstClr val="black"/>
                </a:solidFill>
                <a:effectLst/>
                <a:uLnTx/>
                <a:uFillTx/>
                <a:latin typeface="+mn-lt"/>
                <a:ea typeface="+mn-ea"/>
                <a:cs typeface="+mn-cs"/>
              </a:rPr>
              <a:t>source OH Manual</a:t>
            </a:r>
            <a:br>
              <a:rPr kumimoji="0" lang="en-US" sz="1200" b="0" i="1" u="none" strike="noStrike" kern="1200" cap="none" spc="0" normalizeH="0" baseline="0" noProof="0" dirty="0">
                <a:ln>
                  <a:noFill/>
                </a:ln>
                <a:solidFill>
                  <a:prstClr val="black"/>
                </a:solidFill>
                <a:effectLst/>
                <a:uLnTx/>
                <a:uFillTx/>
                <a:latin typeface="+mn-lt"/>
                <a:ea typeface="+mn-ea"/>
                <a:cs typeface="+mn-cs"/>
              </a:rPr>
            </a:br>
            <a:endParaRPr kumimoji="0" lang="en-US" sz="1200" b="0" i="1" u="none" strike="noStrike" kern="1200" cap="none" spc="0" normalizeH="0" baseline="0" noProof="0" dirty="0">
              <a:ln>
                <a:noFill/>
              </a:ln>
              <a:solidFill>
                <a:prstClr val="black"/>
              </a:solidFill>
              <a:effectLst/>
              <a:uLnTx/>
              <a:uFillTx/>
              <a:latin typeface="+mn-lt"/>
              <a:ea typeface="+mn-ea"/>
              <a:cs typeface="+mn-cs"/>
            </a:endParaRPr>
          </a:p>
          <a:p>
            <a:r>
              <a:rPr lang="en-US" sz="1200" b="0" i="0" kern="1200" dirty="0">
                <a:solidFill>
                  <a:schemeClr val="tx1"/>
                </a:solidFill>
                <a:effectLst/>
                <a:latin typeface="+mn-lt"/>
                <a:ea typeface="+mn-ea"/>
                <a:cs typeface="+mn-cs"/>
              </a:rPr>
              <a:t>Medicaid members may not be balanced billed. A member may request a non-covered service or a covered service for which prior authorization was denied. When prior authorization of a covered service is denied, the provider must establish and demonstrate compliance before collecting payment from the member.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See below if questions come up on the complete list of compliance items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Establish that prior authorization was requested and denied before rendering service.</a:t>
            </a:r>
          </a:p>
          <a:p>
            <a:r>
              <a:rPr lang="en-US" sz="1200" b="0" i="0" kern="1200" dirty="0">
                <a:solidFill>
                  <a:schemeClr val="tx1"/>
                </a:solidFill>
                <a:effectLst/>
                <a:latin typeface="+mn-lt"/>
                <a:ea typeface="+mn-ea"/>
                <a:cs typeface="+mn-cs"/>
              </a:rPr>
              <a:t>* Request a review of Anthem’s authorization decision.</a:t>
            </a:r>
          </a:p>
          <a:p>
            <a:r>
              <a:rPr lang="en-US" sz="1200" b="0" i="0" kern="1200" dirty="0">
                <a:solidFill>
                  <a:schemeClr val="tx1"/>
                </a:solidFill>
                <a:effectLst/>
                <a:latin typeface="+mn-lt"/>
                <a:ea typeface="+mn-ea"/>
                <a:cs typeface="+mn-cs"/>
              </a:rPr>
              <a:t>* Notify the member that the service requires prior authorization, and Anthem has denied authorization. If out-of-network, the provider also must explain to the member that covered services may be available without cost when provided by an in-network provider. Prior authorization for out-of-network services is required.</a:t>
            </a:r>
          </a:p>
          <a:p>
            <a:r>
              <a:rPr lang="en-US" sz="1200" b="0" i="0" kern="1200" dirty="0">
                <a:solidFill>
                  <a:schemeClr val="tx1"/>
                </a:solidFill>
                <a:effectLst/>
                <a:latin typeface="+mn-lt"/>
                <a:ea typeface="+mn-ea"/>
                <a:cs typeface="+mn-cs"/>
              </a:rPr>
              <a:t>* Inform the member of his or her right to file a grievance if the member disagrees with the decision to deny authorization.</a:t>
            </a:r>
          </a:p>
          <a:p>
            <a:r>
              <a:rPr lang="en-US" sz="1200" b="0" i="0" kern="1200" dirty="0">
                <a:solidFill>
                  <a:schemeClr val="tx1"/>
                </a:solidFill>
                <a:effectLst/>
                <a:latin typeface="+mn-lt"/>
                <a:ea typeface="+mn-ea"/>
                <a:cs typeface="+mn-cs"/>
              </a:rPr>
              <a:t>* Obtain in writing from the member approval to bill them for a non-covered or denied covered service which clearly explains the member will be responsible for payment of such services.</a:t>
            </a:r>
          </a:p>
          <a:p>
            <a:r>
              <a:rPr lang="en-US" sz="1200" b="0" i="0" kern="1200" dirty="0">
                <a:solidFill>
                  <a:schemeClr val="tx1"/>
                </a:solidFill>
                <a:effectLst/>
                <a:latin typeface="+mn-lt"/>
                <a:ea typeface="+mn-ea"/>
                <a:cs typeface="+mn-cs"/>
              </a:rPr>
              <a:t>The charge for a service may be collected from the member if the following conditions are met prior to the delivery of that service:</a:t>
            </a:r>
          </a:p>
          <a:p>
            <a:r>
              <a:rPr lang="en-US" sz="1200" b="0" i="0" kern="1200" dirty="0">
                <a:solidFill>
                  <a:schemeClr val="tx1"/>
                </a:solidFill>
                <a:effectLst/>
                <a:latin typeface="+mn-lt"/>
                <a:ea typeface="+mn-ea"/>
                <a:cs typeface="+mn-cs"/>
              </a:rPr>
              <a:t>* The member accepts responsibility for payment, and the provider and member make payment arrangements for the service in writing with member’s signature.</a:t>
            </a:r>
          </a:p>
          <a:p>
            <a:r>
              <a:rPr lang="en-US" sz="1200" b="0" i="0" kern="1200" dirty="0">
                <a:solidFill>
                  <a:schemeClr val="tx1"/>
                </a:solidFill>
                <a:effectLst/>
                <a:latin typeface="+mn-lt"/>
                <a:ea typeface="+mn-ea"/>
                <a:cs typeface="+mn-cs"/>
              </a:rPr>
              <a:t>* If the provider uses a waiver to establish member responsibility for payment, the waiver must meet the following requirements:</a:t>
            </a:r>
          </a:p>
          <a:p>
            <a:pPr lvl="1"/>
            <a:r>
              <a:rPr lang="en-US" sz="1200" b="0" i="0" kern="1200" dirty="0">
                <a:solidFill>
                  <a:schemeClr val="tx1"/>
                </a:solidFill>
                <a:effectLst/>
                <a:latin typeface="+mn-lt"/>
                <a:ea typeface="+mn-ea"/>
                <a:cs typeface="+mn-cs"/>
              </a:rPr>
              <a:t>o The waiver is signed only after the member receives appropriate notification and before services are rendered.</a:t>
            </a:r>
          </a:p>
          <a:p>
            <a:pPr lvl="1"/>
            <a:r>
              <a:rPr lang="en-US" sz="1200" b="0" i="0" kern="1200" dirty="0">
                <a:solidFill>
                  <a:schemeClr val="tx1"/>
                </a:solidFill>
                <a:effectLst/>
                <a:latin typeface="+mn-lt"/>
                <a:ea typeface="+mn-ea"/>
                <a:cs typeface="+mn-cs"/>
              </a:rPr>
              <a:t>o The waiver does not contain any language or condition to the effect that if authorization is denied, the member is responsible for payment.</a:t>
            </a:r>
          </a:p>
          <a:p>
            <a:pPr lvl="1"/>
            <a:r>
              <a:rPr lang="en-US" sz="1200" b="0" i="0" kern="1200" dirty="0">
                <a:solidFill>
                  <a:schemeClr val="tx1"/>
                </a:solidFill>
                <a:effectLst/>
                <a:latin typeface="+mn-lt"/>
                <a:ea typeface="+mn-ea"/>
                <a:cs typeface="+mn-cs"/>
              </a:rPr>
              <a:t>o A waiver must be obtained for each encounter or member visit that falls under the scenario of the noncovered services. Providers may not use nonspecific patient waivers.</a:t>
            </a:r>
          </a:p>
          <a:p>
            <a:pPr lvl="1"/>
            <a:r>
              <a:rPr lang="en-US" sz="1200" b="0" i="0" kern="1200" dirty="0">
                <a:solidFill>
                  <a:schemeClr val="tx1"/>
                </a:solidFill>
                <a:effectLst/>
                <a:latin typeface="+mn-lt"/>
                <a:ea typeface="+mn-ea"/>
                <a:cs typeface="+mn-cs"/>
              </a:rPr>
              <a:t>o The waiver must specify the date services were provided and which services fall under the waiver's application.</a:t>
            </a:r>
          </a:p>
          <a:p>
            <a:pPr lvl="1"/>
            <a:r>
              <a:rPr lang="en-US" sz="1200" b="0" i="0" kern="1200" dirty="0">
                <a:solidFill>
                  <a:schemeClr val="tx1"/>
                </a:solidFill>
                <a:effectLst/>
                <a:latin typeface="+mn-lt"/>
                <a:ea typeface="+mn-ea"/>
                <a:cs typeface="+mn-cs"/>
              </a:rPr>
              <a:t>o The waiver must show the cost of the services and have a payment plan established.</a:t>
            </a:r>
          </a:p>
          <a:p>
            <a:r>
              <a:rPr lang="en-US" sz="1200" b="0" i="0" kern="1200" dirty="0">
                <a:solidFill>
                  <a:schemeClr val="tx1"/>
                </a:solidFill>
                <a:effectLst/>
                <a:latin typeface="+mn-lt"/>
                <a:ea typeface="+mn-ea"/>
                <a:cs typeface="+mn-cs"/>
              </a:rPr>
              <a:t>The provider has the right to appeal a denial of Anthem payment resulting from a denial of authorization. However, claim appeals of this type will be reviewed according to timely filing requirements and clinical criteria listed under Utilization Management Appeals in Chapter 6: Covered Services of this Provider Manual.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73</a:t>
            </a:fld>
            <a:endParaRPr lang="en-US" dirty="0"/>
          </a:p>
        </p:txBody>
      </p:sp>
    </p:spTree>
    <p:extLst>
      <p:ext uri="{BB962C8B-B14F-4D97-AF65-F5344CB8AC3E}">
        <p14:creationId xmlns:p14="http://schemas.microsoft.com/office/powerpoint/2010/main" val="23668613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Let’s start discussing the various components of authorizations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n/a</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74</a:t>
            </a:fld>
            <a:endParaRPr lang="en-US" dirty="0"/>
          </a:p>
        </p:txBody>
      </p:sp>
    </p:spTree>
    <p:extLst>
      <p:ext uri="{BB962C8B-B14F-4D97-AF65-F5344CB8AC3E}">
        <p14:creationId xmlns:p14="http://schemas.microsoft.com/office/powerpoint/2010/main" val="42849980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b="0" i="0" kern="1200" dirty="0">
                <a:solidFill>
                  <a:schemeClr val="tx1"/>
                </a:solidFill>
                <a:effectLst/>
                <a:latin typeface="+mn-lt"/>
                <a:ea typeface="+mn-ea"/>
                <a:cs typeface="+mn-cs"/>
              </a:rPr>
              <a:t>Anthem’s Utilization Management program is a cooperative effort with providers to promote, provide and document the appropriate use of health care resources. Our goal is to provide the right care, to the right member, at the right time, in the appropriate setting.</a:t>
            </a:r>
            <a:endParaRPr lang="en-US" dirty="0"/>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Authorizations are determined through a decision-making process based on health plan and state guidelines as well as NCQA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decision-making criteria used by the Utilization Management department are evidence-based and consensus-driven. We update criteria periodically as standards of practice and technology change. We involve practicing physicians in these updates and notify providers of changes through fax communications (such as provider bulletins) and other web postings and mailings. Based on sound clinical evidence, the Medical Management department provides the following service reviews:</a:t>
            </a:r>
          </a:p>
          <a:p>
            <a:pPr lvl="1"/>
            <a:r>
              <a:rPr lang="en-US" sz="1200" b="0" i="0" kern="1200" dirty="0">
                <a:solidFill>
                  <a:schemeClr val="tx1"/>
                </a:solidFill>
                <a:effectLst/>
                <a:latin typeface="+mn-lt"/>
                <a:ea typeface="+mn-ea"/>
                <a:cs typeface="+mn-cs"/>
              </a:rPr>
              <a:t>* Prior authorizations/initiated through Fiscal Intermediary</a:t>
            </a:r>
          </a:p>
          <a:p>
            <a:pPr lvl="1"/>
            <a:r>
              <a:rPr lang="en-US" sz="1200" b="0" i="0" kern="1200" dirty="0">
                <a:solidFill>
                  <a:schemeClr val="tx1"/>
                </a:solidFill>
                <a:effectLst/>
                <a:latin typeface="+mn-lt"/>
                <a:ea typeface="+mn-ea"/>
                <a:cs typeface="+mn-cs"/>
              </a:rPr>
              <a:t>* Concurrent/continued stay reviews/initiated through Fiscal Intermediary</a:t>
            </a:r>
          </a:p>
          <a:p>
            <a:pPr lvl="1"/>
            <a:r>
              <a:rPr lang="en-US" sz="1200" b="0" i="0" kern="1200" dirty="0">
                <a:solidFill>
                  <a:schemeClr val="tx1"/>
                </a:solidFill>
                <a:effectLst/>
                <a:latin typeface="+mn-lt"/>
                <a:ea typeface="+mn-ea"/>
                <a:cs typeface="+mn-cs"/>
              </a:rPr>
              <a:t>* Post-service reviews/initiated through Fiscal Intermediary</a:t>
            </a:r>
          </a:p>
          <a:p>
            <a:r>
              <a:rPr lang="en-US" sz="1200" b="0" i="0" kern="1200" dirty="0">
                <a:solidFill>
                  <a:schemeClr val="tx1"/>
                </a:solidFill>
                <a:effectLst/>
                <a:latin typeface="+mn-lt"/>
                <a:ea typeface="+mn-ea"/>
                <a:cs typeface="+mn-cs"/>
              </a:rPr>
              <a:t>Decisions affecting coverage or payment for services are made in a fair, consistent, and timely manner. The decision-making process incorporates nationally recognized standards of care and practice from sources including:</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American College of Cardiology</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American College of Obstetricians and Gynecologists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American Academy of Pediatrics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American Academy of Orthopedic Surgeons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Cumulative professional expertise and experience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75</a:t>
            </a:fld>
            <a:endParaRPr lang="en-US" dirty="0"/>
          </a:p>
        </p:txBody>
      </p:sp>
    </p:spTree>
    <p:extLst>
      <p:ext uri="{BB962C8B-B14F-4D97-AF65-F5344CB8AC3E}">
        <p14:creationId xmlns:p14="http://schemas.microsoft.com/office/powerpoint/2010/main" val="33837884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lang="en-US" sz="1200" dirty="0"/>
          </a:p>
          <a:p>
            <a:pPr marL="0" indent="0">
              <a:buNone/>
            </a:pPr>
            <a:r>
              <a:rPr lang="en-US" dirty="0"/>
              <a:t>Providers should obtain prior authorization before providing certain procedures, prescriptions and physical and behavioral health services.  </a:t>
            </a:r>
          </a:p>
          <a:p>
            <a:pPr marL="0" indent="0">
              <a:buNone/>
            </a:pPr>
            <a:endParaRPr lang="en-US" dirty="0"/>
          </a:p>
          <a:p>
            <a:pPr marL="0" indent="0">
              <a:buNone/>
            </a:pPr>
            <a:r>
              <a:rPr lang="en-US" dirty="0"/>
              <a:t>Prior authorizations can be requested thru Availity or by fax.  Availity </a:t>
            </a:r>
            <a:r>
              <a:rPr lang="en-US" sz="1200" dirty="0"/>
              <a:t>is a secure multi-payer portal that is owned collectively by several payers and will be reviewed in greater detail in a few moments.  Providers will need to refer to the provider manual for the correct fax number to send their request should they choose to submit by fax.  </a:t>
            </a:r>
            <a:endParaRPr lang="en-US" dirty="0"/>
          </a:p>
          <a:p>
            <a:pPr marL="0" indent="0">
              <a:buNone/>
            </a:pPr>
            <a:endParaRPr lang="en-US" dirty="0"/>
          </a:p>
          <a:p>
            <a:pPr marL="0" indent="0">
              <a:buNone/>
            </a:pPr>
            <a:r>
              <a:rPr lang="en-US" dirty="0"/>
              <a:t>Please note that prior authorization does not necessarily guarantee payment.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76</a:t>
            </a:fld>
            <a:endParaRPr lang="en-US" dirty="0"/>
          </a:p>
        </p:txBody>
      </p:sp>
    </p:spTree>
    <p:extLst>
      <p:ext uri="{BB962C8B-B14F-4D97-AF65-F5344CB8AC3E}">
        <p14:creationId xmlns:p14="http://schemas.microsoft.com/office/powerpoint/2010/main" val="191918175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All inpatient services and post-acute requests require a prior authorization regardless of participation status within our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ease, Anthem has a prior authorization look up tool for providers to see if a code requires a prior auth. Once a prior auth is submitted, providers can check status of their auth request via the Interactive Care  Reviewer located within Availity.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Authorizations approved  prior to Feb 1 by another MCO will be honored until the auth expires.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Below if questions occur </a:t>
            </a:r>
          </a:p>
          <a:p>
            <a:r>
              <a:rPr lang="en-US" sz="1200" b="1" i="0" kern="1200" dirty="0">
                <a:solidFill>
                  <a:schemeClr val="tx1"/>
                </a:solidFill>
                <a:effectLst/>
                <a:latin typeface="+mn-lt"/>
                <a:ea typeface="+mn-ea"/>
                <a:cs typeface="+mn-cs"/>
              </a:rPr>
              <a:t>Prior Authorization details a Submission   </a:t>
            </a:r>
          </a:p>
          <a:p>
            <a:r>
              <a:rPr lang="en-US" sz="1200" b="0" i="0" kern="1200" dirty="0">
                <a:solidFill>
                  <a:schemeClr val="tx1"/>
                </a:solidFill>
                <a:effectLst/>
                <a:latin typeface="+mn-lt"/>
                <a:ea typeface="+mn-ea"/>
                <a:cs typeface="+mn-cs"/>
              </a:rPr>
              <a:t>Please include in your request the following information as applicable:</a:t>
            </a:r>
          </a:p>
          <a:p>
            <a:r>
              <a:rPr lang="en-US" sz="1200" b="0" i="0" kern="1200" dirty="0">
                <a:solidFill>
                  <a:schemeClr val="tx1"/>
                </a:solidFill>
                <a:effectLst/>
                <a:latin typeface="+mn-lt"/>
                <a:ea typeface="+mn-ea"/>
                <a:cs typeface="+mn-cs"/>
              </a:rPr>
              <a:t>* Member name and ID number</a:t>
            </a:r>
          </a:p>
          <a:p>
            <a:r>
              <a:rPr lang="en-US" sz="1200" b="0" i="0" kern="1200" dirty="0">
                <a:solidFill>
                  <a:schemeClr val="tx1"/>
                </a:solidFill>
                <a:effectLst/>
                <a:latin typeface="+mn-lt"/>
                <a:ea typeface="+mn-ea"/>
                <a:cs typeface="+mn-cs"/>
              </a:rPr>
              <a:t>* Diagnosis with the ICD code</a:t>
            </a:r>
          </a:p>
          <a:p>
            <a:r>
              <a:rPr lang="en-US" sz="1200" b="0" i="0" kern="1200" dirty="0">
                <a:solidFill>
                  <a:schemeClr val="tx1"/>
                </a:solidFill>
                <a:effectLst/>
                <a:latin typeface="+mn-lt"/>
                <a:ea typeface="+mn-ea"/>
                <a:cs typeface="+mn-cs"/>
              </a:rPr>
              <a:t>* Procedure with the CPT code</a:t>
            </a:r>
          </a:p>
          <a:p>
            <a:r>
              <a:rPr lang="en-US" sz="1200" b="0" i="0" kern="1200" dirty="0">
                <a:solidFill>
                  <a:schemeClr val="tx1"/>
                </a:solidFill>
                <a:effectLst/>
                <a:latin typeface="+mn-lt"/>
                <a:ea typeface="+mn-ea"/>
                <a:cs typeface="+mn-cs"/>
              </a:rPr>
              <a:t>* Date of injury or hospital admission and third-party liability information, if applicable</a:t>
            </a:r>
          </a:p>
          <a:p>
            <a:r>
              <a:rPr lang="en-US" sz="1200" b="0" i="0" kern="1200" dirty="0">
                <a:solidFill>
                  <a:schemeClr val="tx1"/>
                </a:solidFill>
                <a:effectLst/>
                <a:latin typeface="+mn-lt"/>
                <a:ea typeface="+mn-ea"/>
                <a:cs typeface="+mn-cs"/>
              </a:rPr>
              <a:t>* Facility name, if applicable</a:t>
            </a:r>
          </a:p>
          <a:p>
            <a:r>
              <a:rPr lang="en-US" sz="1200" b="0" i="0" kern="1200" dirty="0">
                <a:solidFill>
                  <a:schemeClr val="tx1"/>
                </a:solidFill>
                <a:effectLst/>
                <a:latin typeface="+mn-lt"/>
                <a:ea typeface="+mn-ea"/>
                <a:cs typeface="+mn-cs"/>
              </a:rPr>
              <a:t>* PCP</a:t>
            </a:r>
          </a:p>
          <a:p>
            <a:r>
              <a:rPr lang="en-US" sz="1200" b="0" i="0" kern="1200" dirty="0">
                <a:solidFill>
                  <a:schemeClr val="tx1"/>
                </a:solidFill>
                <a:effectLst/>
                <a:latin typeface="+mn-lt"/>
                <a:ea typeface="+mn-ea"/>
                <a:cs typeface="+mn-cs"/>
              </a:rPr>
              <a:t>* Specialist or attending physician name</a:t>
            </a:r>
          </a:p>
          <a:p>
            <a:r>
              <a:rPr lang="en-US" sz="1200" b="0" i="0" kern="1200" dirty="0">
                <a:solidFill>
                  <a:schemeClr val="tx1"/>
                </a:solidFill>
                <a:effectLst/>
                <a:latin typeface="+mn-lt"/>
                <a:ea typeface="+mn-ea"/>
                <a:cs typeface="+mn-cs"/>
              </a:rPr>
              <a:t>* Clinical justification for the request</a:t>
            </a:r>
          </a:p>
          <a:p>
            <a:r>
              <a:rPr lang="en-US" sz="1200" b="0" i="0" kern="1200" dirty="0">
                <a:solidFill>
                  <a:schemeClr val="tx1"/>
                </a:solidFill>
                <a:effectLst/>
                <a:latin typeface="+mn-lt"/>
                <a:ea typeface="+mn-ea"/>
                <a:cs typeface="+mn-cs"/>
              </a:rPr>
              <a:t>* Level of care</a:t>
            </a:r>
          </a:p>
          <a:p>
            <a:r>
              <a:rPr lang="en-US" sz="1200" b="0" i="0" kern="1200" dirty="0">
                <a:solidFill>
                  <a:schemeClr val="tx1"/>
                </a:solidFill>
                <a:effectLst/>
                <a:latin typeface="+mn-lt"/>
                <a:ea typeface="+mn-ea"/>
                <a:cs typeface="+mn-cs"/>
              </a:rPr>
              <a:t>* Lab, radiology and pathology test results</a:t>
            </a:r>
          </a:p>
          <a:p>
            <a:r>
              <a:rPr lang="en-US" sz="1200" b="0" i="0" kern="1200" dirty="0">
                <a:solidFill>
                  <a:schemeClr val="tx1"/>
                </a:solidFill>
                <a:effectLst/>
                <a:latin typeface="+mn-lt"/>
                <a:ea typeface="+mn-ea"/>
                <a:cs typeface="+mn-cs"/>
              </a:rPr>
              <a:t>* Medications</a:t>
            </a:r>
          </a:p>
          <a:p>
            <a:r>
              <a:rPr lang="en-US" sz="1200" b="0" i="0" kern="1200" dirty="0">
                <a:solidFill>
                  <a:schemeClr val="tx1"/>
                </a:solidFill>
                <a:effectLst/>
                <a:latin typeface="+mn-lt"/>
                <a:ea typeface="+mn-ea"/>
                <a:cs typeface="+mn-cs"/>
              </a:rPr>
              <a:t>* Treatment plan, including time frames</a:t>
            </a:r>
          </a:p>
          <a:p>
            <a:r>
              <a:rPr lang="en-US" sz="1200" b="0" i="0" kern="1200" dirty="0">
                <a:solidFill>
                  <a:schemeClr val="tx1"/>
                </a:solidFill>
                <a:effectLst/>
                <a:latin typeface="+mn-lt"/>
                <a:ea typeface="+mn-ea"/>
                <a:cs typeface="+mn-cs"/>
              </a:rPr>
              <a:t>* Prognosis</a:t>
            </a:r>
          </a:p>
          <a:p>
            <a:r>
              <a:rPr lang="en-US" sz="1200" b="0" i="0" kern="1200" dirty="0">
                <a:solidFill>
                  <a:schemeClr val="tx1"/>
                </a:solidFill>
                <a:effectLst/>
                <a:latin typeface="+mn-lt"/>
                <a:ea typeface="+mn-ea"/>
                <a:cs typeface="+mn-cs"/>
              </a:rPr>
              <a:t>* Psychosocial status</a:t>
            </a:r>
          </a:p>
          <a:p>
            <a:r>
              <a:rPr lang="en-US" sz="1200" b="0" i="0" kern="1200" dirty="0">
                <a:solidFill>
                  <a:schemeClr val="tx1"/>
                </a:solidFill>
                <a:effectLst/>
                <a:latin typeface="+mn-lt"/>
                <a:ea typeface="+mn-ea"/>
                <a:cs typeface="+mn-cs"/>
              </a:rPr>
              <a:t>* Exceptional or special needs issues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Ability to perform activities of daily living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a delivery the NB assessment needs to be submitted.</a:t>
            </a:r>
          </a:p>
          <a:p>
            <a:r>
              <a:rPr lang="en-US" sz="1200" b="0" i="0" kern="1200" dirty="0">
                <a:solidFill>
                  <a:schemeClr val="tx1"/>
                </a:solidFill>
                <a:effectLst/>
                <a:latin typeface="+mn-lt"/>
                <a:ea typeface="+mn-ea"/>
                <a:cs typeface="+mn-cs"/>
              </a:rPr>
              <a:t>* Discharge plans</a:t>
            </a:r>
          </a:p>
          <a:p>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Clarification for talking points: Prior authorizations will flow from PNM or EDI to FI for a tracking number to be assigned prior to it getting sent to the MCE. There is no portal in terms of FI for claims submission or prior authorization submission.</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77</a:t>
            </a:fld>
            <a:endParaRPr lang="en-US" dirty="0"/>
          </a:p>
        </p:txBody>
      </p:sp>
    </p:spTree>
    <p:extLst>
      <p:ext uri="{BB962C8B-B14F-4D97-AF65-F5344CB8AC3E}">
        <p14:creationId xmlns:p14="http://schemas.microsoft.com/office/powerpoint/2010/main" val="11221839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prior authorization look up tool can be found on our website and is easy to use.  Simply enter the market, member product and code or drug name.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78</a:t>
            </a:fld>
            <a:endParaRPr lang="en-US" dirty="0"/>
          </a:p>
        </p:txBody>
      </p:sp>
    </p:spTree>
    <p:extLst>
      <p:ext uri="{BB962C8B-B14F-4D97-AF65-F5344CB8AC3E}">
        <p14:creationId xmlns:p14="http://schemas.microsoft.com/office/powerpoint/2010/main" val="62795460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dirty="0"/>
              <a:t>For routine, non-urgent requests, the UM team will provide notice to the provider and member as expeditiously as the member's health condition requires </a:t>
            </a:r>
            <a:r>
              <a:rPr lang="en-US" b="0" dirty="0"/>
              <a:t>but no later than ten (10) calendar </a:t>
            </a:r>
            <a:r>
              <a:rPr lang="en-US" dirty="0"/>
              <a:t>days following receipt of the request for service. Requests that do not meet medical policy guidelines are sent to the physician advisor or medical director for further review.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79</a:t>
            </a:fld>
            <a:endParaRPr lang="en-US" dirty="0"/>
          </a:p>
        </p:txBody>
      </p:sp>
    </p:spTree>
    <p:extLst>
      <p:ext uri="{BB962C8B-B14F-4D97-AF65-F5344CB8AC3E}">
        <p14:creationId xmlns:p14="http://schemas.microsoft.com/office/powerpoint/2010/main" val="18605401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a:spcBef>
                <a:spcPts val="0"/>
              </a:spcBef>
              <a:spcAft>
                <a:spcPts val="0"/>
              </a:spcAft>
            </a:pPr>
            <a:r>
              <a:rPr lang="en-US" sz="1200" dirty="0">
                <a:effectLst/>
                <a:highlight>
                  <a:srgbClr val="FFFF00"/>
                </a:highlight>
                <a:latin typeface="Calibri" panose="020F0502020204030204" pitchFamily="34" charset="0"/>
              </a:rPr>
              <a:t>Urgent request: A request for medical care or services where application of the time frame for making routine or non-life threatening care determinations: </a:t>
            </a:r>
          </a:p>
          <a:p>
            <a:pPr marL="0" marR="0">
              <a:spcBef>
                <a:spcPts val="0"/>
              </a:spcBef>
              <a:spcAft>
                <a:spcPts val="0"/>
              </a:spcAft>
            </a:pPr>
            <a:r>
              <a:rPr lang="en-US" sz="1200" dirty="0">
                <a:effectLst/>
                <a:highlight>
                  <a:srgbClr val="FFFF00"/>
                </a:highlight>
                <a:latin typeface="Calibri" panose="020F0502020204030204" pitchFamily="34" charset="0"/>
              </a:rPr>
              <a:t>• Could seriously jeopardize the life or health of the member or the member’s ability to regain maximum function, based on a prudent layperson’s judgment, or</a:t>
            </a:r>
          </a:p>
          <a:p>
            <a:pPr marL="0" marR="0">
              <a:spcBef>
                <a:spcPts val="0"/>
              </a:spcBef>
              <a:spcAft>
                <a:spcPts val="0"/>
              </a:spcAft>
            </a:pPr>
            <a:r>
              <a:rPr lang="en-US" sz="1200" dirty="0">
                <a:effectLst/>
                <a:highlight>
                  <a:srgbClr val="FFFF00"/>
                </a:highlight>
                <a:latin typeface="Calibri" panose="020F0502020204030204" pitchFamily="34" charset="0"/>
              </a:rPr>
              <a:t> • Could seriously jeopardize the life, health or safety of the member or others, due to the member’s psychological state, or</a:t>
            </a:r>
          </a:p>
          <a:p>
            <a:pPr marL="0" marR="0">
              <a:spcBef>
                <a:spcPts val="0"/>
              </a:spcBef>
              <a:spcAft>
                <a:spcPts val="0"/>
              </a:spcAft>
            </a:pPr>
            <a:r>
              <a:rPr lang="en-US" sz="1200" dirty="0">
                <a:effectLst/>
                <a:highlight>
                  <a:srgbClr val="FFFF00"/>
                </a:highlight>
                <a:latin typeface="Calibri" panose="020F0502020204030204" pitchFamily="34" charset="0"/>
              </a:rPr>
              <a:t> • In the opinion of a practitioner with knowledge of the member’s medical or behavioral condition, would subject the member to adverse health consequences without the care or treatment that is the subject of the request.   Urgent requests will be update to an “elective” request by the UM department, if the above definition is not met</a:t>
            </a:r>
            <a:r>
              <a:rPr lang="en-US" sz="1200" dirty="0">
                <a:effectLst/>
                <a:latin typeface="Calibri" panose="020F0502020204030204" pitchFamily="34" charset="0"/>
              </a:rPr>
              <a:t>. </a:t>
            </a:r>
          </a:p>
          <a:p>
            <a:endParaRPr lang="en-US" dirty="0"/>
          </a:p>
          <a:p>
            <a:r>
              <a:rPr lang="en-US" dirty="0"/>
              <a:t>Urgent Requests: the UM team will provide notice of the authorization decision as expeditiously as the member's health condition requires but no later than forty-eight (48) hours after receipt of the request for service. Generally speaking, the provider is responsible for contacting us to request pre-service review via the PNM portal or through ODM’s Fiscal Intermediary for both professional and institutional services.</a:t>
            </a:r>
          </a:p>
          <a:p>
            <a:r>
              <a:rPr lang="en-US" dirty="0"/>
              <a:t>However, the hospital or ancillary provider should also contact Anthem to verify pre-service review status for all non-urgent care before rendering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80</a:t>
            </a:fld>
            <a:endParaRPr lang="en-US" dirty="0"/>
          </a:p>
        </p:txBody>
      </p:sp>
    </p:spTree>
    <p:extLst>
      <p:ext uri="{BB962C8B-B14F-4D97-AF65-F5344CB8AC3E}">
        <p14:creationId xmlns:p14="http://schemas.microsoft.com/office/powerpoint/2010/main" val="25877277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r>
              <a:rPr kumimoji="0" lang="en-US" sz="1200" b="0" i="1" u="none" strike="noStrike" kern="1200" cap="none" spc="0" normalizeH="0" baseline="0" noProof="0" dirty="0">
                <a:ln>
                  <a:noFill/>
                </a:ln>
                <a:solidFill>
                  <a:prstClr val="black"/>
                </a:solidFill>
                <a:effectLst/>
                <a:uLnTx/>
                <a:uFillTx/>
                <a:latin typeface="+mn-lt"/>
                <a:ea typeface="+mn-ea"/>
                <a:cs typeface="+mn-cs"/>
              </a:rPr>
              <a:t>: source Provider Manual</a:t>
            </a: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Providers who disagree with a medical necessity decision can request a Peer to Peer by contacting Anthem within 48 hours of the initial determination.  Anthem will acknowledge the request within 24 hours and scheduled a peer to peer. </a:t>
            </a: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81</a:t>
            </a:fld>
            <a:endParaRPr lang="en-US" dirty="0"/>
          </a:p>
        </p:txBody>
      </p:sp>
    </p:spTree>
    <p:extLst>
      <p:ext uri="{BB962C8B-B14F-4D97-AF65-F5344CB8AC3E}">
        <p14:creationId xmlns:p14="http://schemas.microsoft.com/office/powerpoint/2010/main" val="331157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 </a:t>
            </a:r>
            <a:r>
              <a:rPr lang="en-US" dirty="0"/>
              <a:t> from ODM website </a:t>
            </a:r>
          </a:p>
          <a:p>
            <a:pPr lvl="1">
              <a:lnSpc>
                <a:spcPct val="120000"/>
              </a:lnSpc>
              <a:spcAft>
                <a:spcPts val="600"/>
              </a:spcAft>
            </a:pPr>
            <a:endParaRPr lang="en-US" sz="3600" dirty="0"/>
          </a:p>
          <a:p>
            <a:pPr algn="l" rtl="0">
              <a:buFont typeface="Arial" panose="020B0604020202020204" pitchFamily="34" charset="0"/>
              <a:buNone/>
            </a:pPr>
            <a:r>
              <a:rPr lang="en-US" sz="4800" b="0" i="0" dirty="0">
                <a:solidFill>
                  <a:srgbClr val="4A4A4A"/>
                </a:solidFill>
                <a:effectLst/>
                <a:latin typeface="Source Sans Pro" panose="020B0503030403020204" pitchFamily="34" charset="0"/>
              </a:rPr>
              <a:t>On February 1, 2023, ODM will launch the Next Generation managed care plans.  This is when Anthem will become a state-wide Medicaid plan. ODM will also implement the new Electronic Data Interchange (EDI), increasing transparency and visibility of member care and services.  </a:t>
            </a:r>
          </a:p>
          <a:p>
            <a:pPr algn="l" rtl="0">
              <a:buFont typeface="Arial" panose="020B0604020202020204" pitchFamily="34" charset="0"/>
              <a:buNone/>
            </a:pPr>
            <a:endParaRPr lang="en-US" sz="4800" b="0" i="0" dirty="0">
              <a:solidFill>
                <a:srgbClr val="4A4A4A"/>
              </a:solidFill>
              <a:effectLst/>
              <a:latin typeface="Source Sans Pro" panose="020B0503030403020204" pitchFamily="34" charset="0"/>
            </a:endParaRPr>
          </a:p>
          <a:p>
            <a:pPr algn="l" rtl="0">
              <a:buFont typeface="Arial" panose="020B0604020202020204" pitchFamily="34" charset="0"/>
              <a:buNone/>
            </a:pPr>
            <a:r>
              <a:rPr lang="en-US" sz="4800" b="0" i="0" dirty="0">
                <a:solidFill>
                  <a:srgbClr val="4A4A4A"/>
                </a:solidFill>
                <a:effectLst/>
                <a:latin typeface="Source Sans Pro" panose="020B0503030403020204" pitchFamily="34" charset="0"/>
              </a:rPr>
              <a:t>At a later date ODM will fully launch OMES modules to provide streamlined processes for claims, prior authorizations, and other administrative tasks for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8</a:t>
            </a:fld>
            <a:endParaRPr lang="en-US" dirty="0"/>
          </a:p>
        </p:txBody>
      </p:sp>
    </p:spTree>
    <p:extLst>
      <p:ext uri="{BB962C8B-B14F-4D97-AF65-F5344CB8AC3E}">
        <p14:creationId xmlns:p14="http://schemas.microsoft.com/office/powerpoint/2010/main" val="10598518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82</a:t>
            </a:fld>
            <a:endParaRPr lang="en-US" dirty="0"/>
          </a:p>
        </p:txBody>
      </p:sp>
    </p:spTree>
    <p:extLst>
      <p:ext uri="{BB962C8B-B14F-4D97-AF65-F5344CB8AC3E}">
        <p14:creationId xmlns:p14="http://schemas.microsoft.com/office/powerpoint/2010/main" val="18651138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Preservice authorization appeals --If an authorization is denied prior to the service being rendered to the member, either the member or the provider on behalf of a member can submit an appeal.   This appeal type requires the members written consent when submitted by the provider. </a:t>
            </a:r>
          </a:p>
          <a:p>
            <a:endParaRPr lang="en-US" dirty="0"/>
          </a:p>
          <a:p>
            <a:r>
              <a:rPr lang="en-US" dirty="0"/>
              <a:t>These type of denials are to be submitted utilizing the standard appeal form found on ODM, or the Anthem website. </a:t>
            </a:r>
          </a:p>
          <a:p>
            <a:endParaRPr lang="en-US" dirty="0"/>
          </a:p>
          <a:p>
            <a:r>
              <a:rPr lang="en-US" dirty="0"/>
              <a:t>Appeals submitted by the provider can be submitted via the following methods:</a:t>
            </a:r>
          </a:p>
          <a:p>
            <a:endParaRPr lang="en-US" dirty="0"/>
          </a:p>
          <a:p>
            <a:r>
              <a:rPr lang="en-US" dirty="0"/>
              <a:t>Availity, provider portal</a:t>
            </a:r>
          </a:p>
          <a:p>
            <a:r>
              <a:rPr lang="en-US" dirty="0"/>
              <a:t>Fax</a:t>
            </a:r>
          </a:p>
          <a:p>
            <a:r>
              <a:rPr lang="en-US" dirty="0"/>
              <a:t>Email</a:t>
            </a:r>
          </a:p>
          <a:p>
            <a:r>
              <a:rPr lang="en-US" dirty="0"/>
              <a:t>Mail </a:t>
            </a:r>
          </a:p>
          <a:p>
            <a:r>
              <a:rPr lang="en-US" dirty="0"/>
              <a:t>By calling Anthem Provider Services </a:t>
            </a:r>
          </a:p>
        </p:txBody>
      </p:sp>
      <p:sp>
        <p:nvSpPr>
          <p:cNvPr id="4" name="Slide Number Placeholder 3"/>
          <p:cNvSpPr>
            <a:spLocks noGrp="1"/>
          </p:cNvSpPr>
          <p:nvPr>
            <p:ph type="sldNum" sz="quarter" idx="5"/>
          </p:nvPr>
        </p:nvSpPr>
        <p:spPr/>
        <p:txBody>
          <a:bodyPr/>
          <a:lstStyle/>
          <a:p>
            <a:fld id="{C1FDFCF7-1BD8-9D40-AE52-8146556F9785}" type="slidenum">
              <a:rPr lang="en-US" smtClean="0"/>
              <a:t>83</a:t>
            </a:fld>
            <a:endParaRPr lang="en-US" dirty="0"/>
          </a:p>
        </p:txBody>
      </p:sp>
    </p:spTree>
    <p:extLst>
      <p:ext uri="{BB962C8B-B14F-4D97-AF65-F5344CB8AC3E}">
        <p14:creationId xmlns:p14="http://schemas.microsoft.com/office/powerpoint/2010/main" val="279861944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Whether the appeal is decided wholly in favor of the member or not letters will be sent.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84</a:t>
            </a:fld>
            <a:endParaRPr lang="en-US" dirty="0"/>
          </a:p>
        </p:txBody>
      </p:sp>
    </p:spTree>
    <p:extLst>
      <p:ext uri="{BB962C8B-B14F-4D97-AF65-F5344CB8AC3E}">
        <p14:creationId xmlns:p14="http://schemas.microsoft.com/office/powerpoint/2010/main" val="20372691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 appeal timelines fall within these parameters: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Anthem acknowledges the appeal within 3 business days of receipt of the appeal.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Standard appeals are resolved within 15 calendar days of receipt.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Expediated appeals are resolved within 72 hours of Anthem’s receipt of the appeal.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remembers extensions can occur during the appeals process.  If this occurs, you will be notified.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Members and providers both can request a state fair hearing when they are not in agreement with the appeals decision.  We’ll chat bout state fair hearings in a few moments.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85</a:t>
            </a:fld>
            <a:endParaRPr lang="en-US" dirty="0"/>
          </a:p>
        </p:txBody>
      </p:sp>
    </p:spTree>
    <p:extLst>
      <p:ext uri="{BB962C8B-B14F-4D97-AF65-F5344CB8AC3E}">
        <p14:creationId xmlns:p14="http://schemas.microsoft.com/office/powerpoint/2010/main" val="1396740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NEW PART </a:t>
            </a:r>
          </a:p>
          <a:p>
            <a:endParaRPr lang="en-US" dirty="0"/>
          </a:p>
          <a:p>
            <a:r>
              <a:rPr lang="en-US" dirty="0"/>
              <a:t>When services are denied prior to being rendered to the member providers also have the option to file an appeal with Anthem </a:t>
            </a:r>
            <a:r>
              <a:rPr lang="en-US" b="1" dirty="0"/>
              <a:t>not</a:t>
            </a:r>
            <a:r>
              <a:rPr lang="en-US" dirty="0"/>
              <a:t> requiring the member’s consent.  </a:t>
            </a:r>
          </a:p>
          <a:p>
            <a:endParaRPr lang="en-US" dirty="0"/>
          </a:p>
          <a:p>
            <a:r>
              <a:rPr lang="en-US" dirty="0"/>
              <a:t>These appeals can be filed  in our secure provider portal, Availity, and by fax.  </a:t>
            </a:r>
          </a:p>
          <a:p>
            <a:endParaRPr lang="en-US" dirty="0"/>
          </a:p>
          <a:p>
            <a:r>
              <a:rPr lang="en-US" dirty="0"/>
              <a:t>These appeals must be submitted within 30 calendar days from the date of the initial determination.  Like appeals filed for preservice authorization denials discussed on the prior slides Anthem will acknowledge the appeal within 3 business days of receipt.  Anthem will decision all preservice appeals filed by the provider within 10 calendar days if non-urgent and 48 hours if urgent. </a:t>
            </a:r>
          </a:p>
          <a:p>
            <a:endParaRPr lang="en-US" dirty="0"/>
          </a:p>
          <a:p>
            <a:r>
              <a:rPr lang="en-US" dirty="0"/>
              <a:t>NOTE:  these appeals are NOT eligible for a State Fair Hearing.  BUT, are eligible for an external medical review if the decision isn’t agreeable by the provider.  More to come on the external medical review process in a few moments. </a:t>
            </a:r>
          </a:p>
        </p:txBody>
      </p:sp>
      <p:sp>
        <p:nvSpPr>
          <p:cNvPr id="4" name="Slide Number Placeholder 3"/>
          <p:cNvSpPr>
            <a:spLocks noGrp="1"/>
          </p:cNvSpPr>
          <p:nvPr>
            <p:ph type="sldNum" sz="quarter" idx="5"/>
          </p:nvPr>
        </p:nvSpPr>
        <p:spPr/>
        <p:txBody>
          <a:bodyPr/>
          <a:lstStyle/>
          <a:p>
            <a:fld id="{C1FDFCF7-1BD8-9D40-AE52-8146556F9785}" type="slidenum">
              <a:rPr lang="en-US" smtClean="0"/>
              <a:t>86</a:t>
            </a:fld>
            <a:endParaRPr lang="en-US" dirty="0"/>
          </a:p>
        </p:txBody>
      </p:sp>
    </p:spTree>
    <p:extLst>
      <p:ext uri="{BB962C8B-B14F-4D97-AF65-F5344CB8AC3E}">
        <p14:creationId xmlns:p14="http://schemas.microsoft.com/office/powerpoint/2010/main" val="9287604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Patti Mitchell email and PCDR </a:t>
            </a:r>
          </a:p>
          <a:p>
            <a:endParaRPr lang="en-US" dirty="0"/>
          </a:p>
          <a:p>
            <a:r>
              <a:rPr lang="en-US" dirty="0"/>
              <a:t>Talking points: </a:t>
            </a:r>
          </a:p>
          <a:p>
            <a:endParaRPr lang="en-US"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Providers who fail to obtain a PA can request a retro auth.  However, this needs to be done after the claim denies for no auth.  To request the retro auth the provides should  submit the request as a payment dispute thru Availity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with the medical records and a detailed explanation as to why the auth was not requested preservice.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Should the retro request be denied  for medical necessity the provider can appeal.  The appeal should be submitted by the provider thru Availity or by fax within 30 calendar days from the initial denial.  In turn, Anthem will respond to this appeal type within 30 days.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appeal is upheld the provider can file an EMR.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87</a:t>
            </a:fld>
            <a:endParaRPr lang="en-US" dirty="0"/>
          </a:p>
        </p:txBody>
      </p:sp>
    </p:spTree>
    <p:extLst>
      <p:ext uri="{BB962C8B-B14F-4D97-AF65-F5344CB8AC3E}">
        <p14:creationId xmlns:p14="http://schemas.microsoft.com/office/powerpoint/2010/main" val="4453940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Should a denial for medical necessity be upheld thru an appeal providers can request an external medical review thru </a:t>
            </a:r>
            <a:r>
              <a:rPr kumimoji="0" lang="en-US" sz="1200" b="0" i="0" u="none" strike="noStrike" kern="1200" cap="none" spc="0" normalizeH="0" baseline="0" noProof="0" dirty="0" err="1">
                <a:ln>
                  <a:noFill/>
                </a:ln>
                <a:solidFill>
                  <a:prstClr val="black"/>
                </a:solidFill>
                <a:effectLst/>
                <a:uLnTx/>
                <a:uFillTx/>
                <a:latin typeface="+mn-lt"/>
                <a:ea typeface="+mn-ea"/>
                <a:cs typeface="+mn-cs"/>
              </a:rPr>
              <a:t>thru</a:t>
            </a:r>
            <a:r>
              <a:rPr kumimoji="0" lang="en-US" sz="1200" b="0"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err="1">
                <a:ln>
                  <a:noFill/>
                </a:ln>
                <a:solidFill>
                  <a:prstClr val="black"/>
                </a:solidFill>
                <a:effectLst/>
                <a:uLnTx/>
                <a:uFillTx/>
                <a:latin typeface="+mn-lt"/>
                <a:ea typeface="+mn-ea"/>
                <a:cs typeface="+mn-cs"/>
              </a:rPr>
              <a:t>Permedion</a:t>
            </a:r>
            <a:r>
              <a:rPr kumimoji="0" lang="en-US" sz="1200" b="0" i="0" u="none" strike="noStrike" kern="1200" cap="none" spc="0" normalizeH="0" baseline="0" noProof="0" dirty="0">
                <a:ln>
                  <a:noFill/>
                </a:ln>
                <a:solidFill>
                  <a:prstClr val="black"/>
                </a:solidFill>
                <a:effectLst/>
                <a:uLnTx/>
                <a:uFillTx/>
                <a:latin typeface="+mn-lt"/>
                <a:ea typeface="+mn-ea"/>
                <a:cs typeface="+mn-cs"/>
              </a:rPr>
              <a:t> within 30 calendar days of notification of the denial.  Information regarding Permedion is found on this slide as well on ODM’s website and our provider manual. </a:t>
            </a: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88</a:t>
            </a:fld>
            <a:endParaRPr lang="en-US" dirty="0"/>
          </a:p>
        </p:txBody>
      </p:sp>
    </p:spTree>
    <p:extLst>
      <p:ext uri="{BB962C8B-B14F-4D97-AF65-F5344CB8AC3E}">
        <p14:creationId xmlns:p14="http://schemas.microsoft.com/office/powerpoint/2010/main" val="20194555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Members must exhaust the Anthem appeals process before requesting a State Fair Hearing. Details regarding the state fair hearing are available here as well on ODM’s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89</a:t>
            </a:fld>
            <a:endParaRPr lang="en-US" dirty="0"/>
          </a:p>
        </p:txBody>
      </p:sp>
    </p:spTree>
    <p:extLst>
      <p:ext uri="{BB962C8B-B14F-4D97-AF65-F5344CB8AC3E}">
        <p14:creationId xmlns:p14="http://schemas.microsoft.com/office/powerpoint/2010/main" val="24917084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Details on a State Fair hearing are available here as well as ODMs 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r>
              <a:rPr lang="en-US"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90</a:t>
            </a:fld>
            <a:endParaRPr lang="en-US" dirty="0"/>
          </a:p>
        </p:txBody>
      </p:sp>
    </p:spTree>
    <p:extLst>
      <p:ext uri="{BB962C8B-B14F-4D97-AF65-F5344CB8AC3E}">
        <p14:creationId xmlns:p14="http://schemas.microsoft.com/office/powerpoint/2010/main" val="19667151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Anthem will maintain a Claims Payment Systemic Errors (CPSE) report and have it available on our provider web site. If you are experiencing any claims issues, please check this report to see issues that have been identified and the resolution progress before submitting a complaint.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91</a:t>
            </a:fld>
            <a:endParaRPr lang="en-US" dirty="0"/>
          </a:p>
        </p:txBody>
      </p:sp>
    </p:spTree>
    <p:extLst>
      <p:ext uri="{BB962C8B-B14F-4D97-AF65-F5344CB8AC3E}">
        <p14:creationId xmlns:p14="http://schemas.microsoft.com/office/powerpoint/2010/main" val="207774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a:t>
            </a:r>
            <a:r>
              <a:rPr lang="en-US" sz="1200" b="0" i="0" kern="1200" dirty="0">
                <a:solidFill>
                  <a:schemeClr val="tx1"/>
                </a:solidFill>
                <a:effectLst/>
                <a:latin typeface="+mn-lt"/>
                <a:ea typeface="+mn-ea"/>
                <a:cs typeface="+mn-cs"/>
              </a:rPr>
              <a:t>We understand the success of our network relies heavily on Partnerships. Partnerships that include OhioRise, Community Based Organizations (CBOs), Educational resources and Telehealth</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a:p>
            <a:r>
              <a:rPr lang="en-US" dirty="0"/>
              <a:t>	 </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9</a:t>
            </a:fld>
            <a:endParaRPr lang="en-US" dirty="0"/>
          </a:p>
        </p:txBody>
      </p:sp>
    </p:spTree>
    <p:extLst>
      <p:ext uri="{BB962C8B-B14F-4D97-AF65-F5344CB8AC3E}">
        <p14:creationId xmlns:p14="http://schemas.microsoft.com/office/powerpoint/2010/main" val="23340455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dirty="0"/>
              <a:t>This next section goes over FWA, fraud, waste and abuse.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92</a:t>
            </a:fld>
            <a:endParaRPr lang="en-US" dirty="0"/>
          </a:p>
        </p:txBody>
      </p:sp>
    </p:spTree>
    <p:extLst>
      <p:ext uri="{BB962C8B-B14F-4D97-AF65-F5344CB8AC3E}">
        <p14:creationId xmlns:p14="http://schemas.microsoft.com/office/powerpoint/2010/main" val="3940732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endParaRPr lang="en-US" dirty="0">
              <a:cs typeface="Calibri"/>
            </a:endParaRPr>
          </a:p>
          <a:p>
            <a:endParaRPr lang="en-US" sz="1200" dirty="0"/>
          </a:p>
          <a:p>
            <a:pPr defTabSz="966612"/>
            <a:r>
              <a:rPr lang="en-US" dirty="0"/>
              <a:t>Fraud is intentionally falsifying information and knowing that deception will result in improper payment and/or unauthorized benefits.  </a:t>
            </a:r>
          </a:p>
          <a:p>
            <a:pPr defTabSz="966612"/>
            <a:endParaRPr lang="en-US" dirty="0"/>
          </a:p>
          <a:p>
            <a:pPr defTabSz="966612"/>
            <a:r>
              <a:rPr lang="en-US" dirty="0"/>
              <a:t>Waste is overusing services, or other practices that directly or indirectly result in unnecessary costs.  </a:t>
            </a:r>
          </a:p>
          <a:p>
            <a:pPr defTabSz="966612"/>
            <a:endParaRPr lang="en-US" dirty="0">
              <a:cs typeface="Calibri"/>
            </a:endParaRPr>
          </a:p>
          <a:p>
            <a:pPr defTabSz="966612"/>
            <a:r>
              <a:rPr lang="en-US" dirty="0"/>
              <a:t>Abuse is when health care providers or suppliers do not follow good medical practices resulting in unnecessary or excessive costs.  </a:t>
            </a:r>
          </a:p>
          <a:p>
            <a:pPr defTabSz="966612"/>
            <a:endParaRPr lang="en-US" dirty="0"/>
          </a:p>
          <a:p>
            <a:r>
              <a:rPr lang="en-US" dirty="0"/>
              <a:t>Some examples of </a:t>
            </a:r>
            <a:r>
              <a:rPr lang="en-US" b="1" dirty="0"/>
              <a:t>provider </a:t>
            </a:r>
            <a:r>
              <a:rPr lang="en-US" dirty="0"/>
              <a:t>fraud, waste and abuse are: </a:t>
            </a:r>
            <a:r>
              <a:rPr lang="en-US" b="1" dirty="0"/>
              <a:t>(read 2) </a:t>
            </a:r>
          </a:p>
          <a:p>
            <a:r>
              <a:rPr lang="en-US" dirty="0"/>
              <a:t>* Altering medical records</a:t>
            </a:r>
          </a:p>
          <a:p>
            <a:r>
              <a:rPr lang="en-US" dirty="0"/>
              <a:t>* Billing for services not provided</a:t>
            </a:r>
          </a:p>
          <a:p>
            <a:r>
              <a:rPr lang="en-US" dirty="0"/>
              <a:t>* Billing for medically unnecessary tests</a:t>
            </a:r>
          </a:p>
          <a:p>
            <a:r>
              <a:rPr lang="en-US" dirty="0"/>
              <a:t>* Billing professional services performed by untrained personnel</a:t>
            </a:r>
          </a:p>
          <a:p>
            <a:r>
              <a:rPr lang="en-US" dirty="0"/>
              <a:t>* Misrepresentation of diagnosis or services</a:t>
            </a:r>
          </a:p>
          <a:p>
            <a:r>
              <a:rPr lang="en-US" dirty="0"/>
              <a:t>* Soliciting, offering or receiving kickbacks or bribes</a:t>
            </a:r>
          </a:p>
          <a:p>
            <a:r>
              <a:rPr lang="en-US" dirty="0"/>
              <a:t>* Unbundling</a:t>
            </a:r>
          </a:p>
          <a:p>
            <a:r>
              <a:rPr lang="en-US" dirty="0"/>
              <a:t>* Upcoding</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Some examples of </a:t>
            </a:r>
            <a:r>
              <a:rPr lang="en-US" b="1" dirty="0">
                <a:solidFill>
                  <a:srgbClr val="000000"/>
                </a:solidFill>
                <a:latin typeface="Times New Roman" panose="02020603050405020304" pitchFamily="18" charset="0"/>
              </a:rPr>
              <a:t>member </a:t>
            </a:r>
            <a:r>
              <a:rPr lang="en-US" dirty="0">
                <a:solidFill>
                  <a:srgbClr val="000000"/>
                </a:solidFill>
                <a:latin typeface="Times New Roman" panose="02020603050405020304" pitchFamily="18" charset="0"/>
              </a:rPr>
              <a:t>fraud, waste and abuse are: </a:t>
            </a:r>
            <a:r>
              <a:rPr lang="en-US" b="1" dirty="0">
                <a:solidFill>
                  <a:srgbClr val="000000"/>
                </a:solidFill>
                <a:latin typeface="Times New Roman" panose="02020603050405020304" pitchFamily="18" charset="0"/>
              </a:rPr>
              <a:t>(read 2)</a:t>
            </a:r>
          </a:p>
          <a:p>
            <a:r>
              <a:rPr lang="en-US" dirty="0">
                <a:solidFill>
                  <a:srgbClr val="000000"/>
                </a:solidFill>
                <a:latin typeface="Times New Roman" panose="02020603050405020304" pitchFamily="18" charset="0"/>
              </a:rPr>
              <a:t>* Forging, altering or selling prescriptions</a:t>
            </a:r>
          </a:p>
          <a:p>
            <a:r>
              <a:rPr lang="en-US" dirty="0">
                <a:solidFill>
                  <a:srgbClr val="000000"/>
                </a:solidFill>
                <a:latin typeface="Times New Roman" panose="02020603050405020304" pitchFamily="18" charset="0"/>
              </a:rPr>
              <a:t>* Letting someone else use a member’s identification (ID) card</a:t>
            </a:r>
          </a:p>
          <a:p>
            <a:r>
              <a:rPr lang="en-US" dirty="0">
                <a:solidFill>
                  <a:srgbClr val="000000"/>
                </a:solidFill>
                <a:latin typeface="Times New Roman" panose="02020603050405020304" pitchFamily="18" charset="0"/>
              </a:rPr>
              <a:t>* Not telling the truth about the amount of money or resources the member has for the purpose of obtaining benefits</a:t>
            </a:r>
          </a:p>
          <a:p>
            <a:r>
              <a:rPr lang="en-US" dirty="0">
                <a:solidFill>
                  <a:srgbClr val="000000"/>
                </a:solidFill>
                <a:latin typeface="Times New Roman" panose="02020603050405020304" pitchFamily="18" charset="0"/>
              </a:rPr>
              <a:t>* Obtaining controlled substances from multiple providers (doctor shopping, but typically related to a larger problem)</a:t>
            </a:r>
          </a:p>
          <a:p>
            <a:r>
              <a:rPr lang="en-US" dirty="0">
                <a:solidFill>
                  <a:srgbClr val="000000"/>
                </a:solidFill>
                <a:latin typeface="Times New Roman" panose="02020603050405020304" pitchFamily="18" charset="0"/>
              </a:rPr>
              <a:t>* Not notifying the health plan when relocating to an out-of-service area</a:t>
            </a:r>
          </a:p>
          <a:p>
            <a:pPr defTabSz="966612"/>
            <a:endParaRPr lang="en-US" dirty="0">
              <a:cs typeface="Calibri"/>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93</a:t>
            </a:fld>
            <a:endParaRPr lang="en-US" dirty="0"/>
          </a:p>
        </p:txBody>
      </p:sp>
    </p:spTree>
    <p:extLst>
      <p:ext uri="{BB962C8B-B14F-4D97-AF65-F5344CB8AC3E}">
        <p14:creationId xmlns:p14="http://schemas.microsoft.com/office/powerpoint/2010/main" val="9781062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endParaRPr lang="en-US" sz="1200" dirty="0"/>
          </a:p>
          <a:p>
            <a:pPr defTabSz="966612"/>
            <a:r>
              <a:rPr lang="en-US" dirty="0"/>
              <a:t>This slide includes some to the steps you can take to help fight fraud. </a:t>
            </a:r>
          </a:p>
          <a:p>
            <a:pPr defTabSz="966612"/>
            <a:endParaRPr lang="en-US" dirty="0">
              <a:cs typeface="Calibri"/>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1200" dirty="0"/>
              <a:t> </a:t>
            </a:r>
            <a:endParaRPr lang="en-US" dirty="0"/>
          </a:p>
          <a:p>
            <a:pPr defTabSz="966612"/>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 Note to facilitator share a  couple of examples of provider and member fraud below</a:t>
            </a:r>
          </a:p>
          <a:p>
            <a:pPr lvl="0"/>
            <a:r>
              <a:rPr lang="en-US" sz="1200" kern="1200" dirty="0">
                <a:solidFill>
                  <a:schemeClr val="tx1"/>
                </a:solidFill>
                <a:effectLst/>
                <a:latin typeface="+mn-lt"/>
                <a:ea typeface="+mn-ea"/>
                <a:cs typeface="+mn-cs"/>
              </a:rPr>
              <a:t>Examples if needed</a:t>
            </a:r>
            <a:endParaRPr lang="en-US" sz="1200" b="1" dirty="0"/>
          </a:p>
          <a:p>
            <a:pPr defTabSz="966612"/>
            <a:endParaRPr lang="en-US" dirty="0"/>
          </a:p>
          <a:p>
            <a:r>
              <a:rPr lang="en-US" dirty="0"/>
              <a:t>The following are examples of </a:t>
            </a:r>
            <a:r>
              <a:rPr lang="en-US" b="1" dirty="0"/>
              <a:t>provider </a:t>
            </a:r>
            <a:r>
              <a:rPr lang="en-US" dirty="0"/>
              <a:t>fraud, waste and abuse:</a:t>
            </a:r>
          </a:p>
          <a:p>
            <a:r>
              <a:rPr lang="en-US" dirty="0"/>
              <a:t>* Altering medical records</a:t>
            </a:r>
          </a:p>
          <a:p>
            <a:r>
              <a:rPr lang="en-US" dirty="0"/>
              <a:t>* Billing for services not provided</a:t>
            </a:r>
          </a:p>
          <a:p>
            <a:r>
              <a:rPr lang="en-US" dirty="0"/>
              <a:t>* Billing for medically unnecessary tests</a:t>
            </a:r>
          </a:p>
          <a:p>
            <a:r>
              <a:rPr lang="en-US" dirty="0"/>
              <a:t>* Billing professional services performed by untrained personnel</a:t>
            </a:r>
          </a:p>
          <a:p>
            <a:r>
              <a:rPr lang="en-US" dirty="0"/>
              <a:t>* Misrepresentation of diagnosis or services</a:t>
            </a:r>
          </a:p>
          <a:p>
            <a:r>
              <a:rPr lang="en-US" dirty="0"/>
              <a:t>* Soliciting, offering or receiving kickbacks or bribes</a:t>
            </a:r>
          </a:p>
          <a:p>
            <a:r>
              <a:rPr lang="en-US" dirty="0"/>
              <a:t>* Unbundling</a:t>
            </a:r>
          </a:p>
          <a:p>
            <a:r>
              <a:rPr lang="en-US" dirty="0"/>
              <a:t>* Upcoding</a:t>
            </a:r>
          </a:p>
          <a:p>
            <a:endParaRPr lang="en-US" dirty="0">
              <a:solidFill>
                <a:srgbClr val="000000"/>
              </a:solidFill>
              <a:latin typeface="Times New Roman" panose="02020603050405020304" pitchFamily="18" charset="0"/>
            </a:endParaRPr>
          </a:p>
          <a:p>
            <a:r>
              <a:rPr lang="en-US" dirty="0">
                <a:solidFill>
                  <a:srgbClr val="000000"/>
                </a:solidFill>
                <a:latin typeface="Times New Roman" panose="02020603050405020304" pitchFamily="18" charset="0"/>
              </a:rPr>
              <a:t>The following are examples of </a:t>
            </a:r>
            <a:r>
              <a:rPr lang="en-US" b="1" dirty="0">
                <a:solidFill>
                  <a:srgbClr val="000000"/>
                </a:solidFill>
                <a:latin typeface="Times New Roman" panose="02020603050405020304" pitchFamily="18" charset="0"/>
              </a:rPr>
              <a:t>member </a:t>
            </a:r>
            <a:r>
              <a:rPr lang="en-US" dirty="0">
                <a:solidFill>
                  <a:srgbClr val="000000"/>
                </a:solidFill>
                <a:latin typeface="Times New Roman" panose="02020603050405020304" pitchFamily="18" charset="0"/>
              </a:rPr>
              <a:t>fraud, waste and abuse:</a:t>
            </a:r>
          </a:p>
          <a:p>
            <a:r>
              <a:rPr lang="en-US" dirty="0">
                <a:solidFill>
                  <a:srgbClr val="000000"/>
                </a:solidFill>
                <a:latin typeface="Times New Roman" panose="02020603050405020304" pitchFamily="18" charset="0"/>
              </a:rPr>
              <a:t>* Forging, altering or selling prescriptions</a:t>
            </a:r>
          </a:p>
          <a:p>
            <a:r>
              <a:rPr lang="en-US" dirty="0">
                <a:solidFill>
                  <a:srgbClr val="000000"/>
                </a:solidFill>
                <a:latin typeface="Times New Roman" panose="02020603050405020304" pitchFamily="18" charset="0"/>
              </a:rPr>
              <a:t>* Letting someone else use a member’s identification (ID) card</a:t>
            </a:r>
          </a:p>
          <a:p>
            <a:r>
              <a:rPr lang="en-US" dirty="0">
                <a:solidFill>
                  <a:srgbClr val="000000"/>
                </a:solidFill>
                <a:latin typeface="Times New Roman" panose="02020603050405020304" pitchFamily="18" charset="0"/>
              </a:rPr>
              <a:t>* Not telling the truth about the amount of money or resources the member has for the purpose of obtaining benefits</a:t>
            </a:r>
          </a:p>
          <a:p>
            <a:r>
              <a:rPr lang="en-US" dirty="0">
                <a:solidFill>
                  <a:srgbClr val="000000"/>
                </a:solidFill>
                <a:latin typeface="Times New Roman" panose="02020603050405020304" pitchFamily="18" charset="0"/>
              </a:rPr>
              <a:t>* Obtaining controlled substances from multiple providers (doctor shopping, but typically related to a larger problem)</a:t>
            </a:r>
          </a:p>
          <a:p>
            <a:r>
              <a:rPr lang="en-US" dirty="0">
                <a:solidFill>
                  <a:srgbClr val="000000"/>
                </a:solidFill>
                <a:latin typeface="Times New Roman" panose="02020603050405020304" pitchFamily="18" charset="0"/>
              </a:rPr>
              <a:t>* Not notifying the health plan when relocating to an out-of-service area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94</a:t>
            </a:fld>
            <a:endParaRPr lang="en-US" dirty="0"/>
          </a:p>
        </p:txBody>
      </p:sp>
    </p:spTree>
    <p:extLst>
      <p:ext uri="{BB962C8B-B14F-4D97-AF65-F5344CB8AC3E}">
        <p14:creationId xmlns:p14="http://schemas.microsoft.com/office/powerpoint/2010/main" val="18584602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If you suspect any provider has committed Fraud,</a:t>
            </a:r>
            <a:r>
              <a:rPr lang="en-US" sz="1200" baseline="0" dirty="0"/>
              <a:t> </a:t>
            </a:r>
            <a:r>
              <a:rPr lang="en-US" sz="1200" dirty="0"/>
              <a:t>Waste or Abuse, you can report it without retaliation by visiting our website and completing </a:t>
            </a:r>
            <a:r>
              <a:rPr lang="en-US" dirty="0"/>
              <a:t>an online</a:t>
            </a:r>
            <a:r>
              <a:rPr lang="en-US" sz="1200" dirty="0"/>
              <a:t> form, calling provider services, or calling the Special Investigation Unit (SIU) hotline.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Details below if needed</a:t>
            </a:r>
          </a:p>
          <a:p>
            <a:endParaRPr lang="en-US" dirty="0"/>
          </a:p>
          <a:p>
            <a:r>
              <a:rPr lang="en-US" sz="1200" kern="1200" dirty="0">
                <a:solidFill>
                  <a:schemeClr val="tx1"/>
                </a:solidFill>
                <a:effectLst/>
                <a:latin typeface="+mn-lt"/>
                <a:ea typeface="+mn-ea"/>
                <a:cs typeface="+mn-cs"/>
              </a:rPr>
              <a:t>ODM by phone at 1-614-466-0722 or online at </a:t>
            </a:r>
            <a:r>
              <a:rPr lang="en-US" sz="1200" u="sng" kern="1200" dirty="0">
                <a:solidFill>
                  <a:schemeClr val="tx1"/>
                </a:solidFill>
                <a:effectLst/>
                <a:latin typeface="+mn-lt"/>
                <a:ea typeface="+mn-ea"/>
                <a:cs typeface="+mn-cs"/>
                <a:hlinkClick r:id="rId3" tooltip="https://medicaid.ohio.gov/wps/portal/gov/medicaid/stakeholders-and-partners/helpfullinks/reporting-suspected-medicaid-fraud;"/>
              </a:rPr>
              <a:t>https://medicaid.ohio.gov/wps/portal/gov/medicaid/stakeholders-and-partners/helpfullinks/reporting-suspected-medicaid-fraud;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Ohio Attorney General's Office Medicaid Fraud Control Unit (MFCU) by phone at 1-800-642-2873 or online at </a:t>
            </a:r>
            <a:r>
              <a:rPr lang="en-US" sz="1200" u="sng" kern="1200" dirty="0">
                <a:solidFill>
                  <a:schemeClr val="tx1"/>
                </a:solidFill>
                <a:effectLst/>
                <a:latin typeface="+mn-lt"/>
                <a:ea typeface="+mn-ea"/>
                <a:cs typeface="+mn-cs"/>
                <a:hlinkClick r:id="rId4" tooltip="http://www.ohioattorneygeneral.gov/individuals-and-families/victims/submit-a-tip/report-medicaid-fraud;"/>
              </a:rPr>
              <a:t>http://www.ohioattorneygeneral.gov/Individuals-and-Families/Victims/Submit-a-Tip/Report-Medicaid-Fraud;</a:t>
            </a:r>
            <a:r>
              <a:rPr lang="en-US" sz="1200" kern="1200" dirty="0">
                <a:solidFill>
                  <a:schemeClr val="tx1"/>
                </a:solidFill>
                <a:effectLst/>
                <a:latin typeface="+mn-lt"/>
                <a:ea typeface="+mn-ea"/>
                <a:cs typeface="+mn-cs"/>
              </a:rPr>
              <a:t> and</a:t>
            </a:r>
          </a:p>
          <a:p>
            <a:r>
              <a:rPr lang="en-US" sz="1200" kern="1200" dirty="0">
                <a:solidFill>
                  <a:schemeClr val="tx1"/>
                </a:solidFill>
                <a:effectLst/>
                <a:latin typeface="+mn-lt"/>
                <a:ea typeface="+mn-ea"/>
                <a:cs typeface="+mn-cs"/>
              </a:rPr>
              <a:t>The Ohio Auditor of State (AOS) by phone at 1-866-FRAUD-OH or by email at </a:t>
            </a:r>
            <a:r>
              <a:rPr lang="en-US" sz="1200" u="sng" kern="1200" dirty="0">
                <a:solidFill>
                  <a:schemeClr val="tx1"/>
                </a:solidFill>
                <a:effectLst/>
                <a:latin typeface="+mn-lt"/>
                <a:ea typeface="+mn-ea"/>
                <a:cs typeface="+mn-cs"/>
                <a:hlinkClick r:id="rId5"/>
              </a:rPr>
              <a:t>fraudohio@ohioauditor.gov</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Hours: Monday to Friday, 7 a.m. to 8 p.m. EST</a:t>
            </a:r>
            <a:endParaRPr lang="en-US" dirty="0"/>
          </a:p>
          <a:p>
            <a:endParaRPr lang="en-US" dirty="0"/>
          </a:p>
          <a:p>
            <a:r>
              <a:rPr lang="en-US" dirty="0"/>
              <a:t>See manual for more details</a:t>
            </a:r>
            <a:r>
              <a:rPr lang="en-US" baseline="0" dirty="0"/>
              <a:t> on the investigation process and investigative findings (copies below as FYI): </a:t>
            </a:r>
          </a:p>
          <a:p>
            <a:r>
              <a:rPr lang="en-US" sz="1200" b="0" i="0" kern="1200" dirty="0">
                <a:solidFill>
                  <a:schemeClr val="tx1"/>
                </a:solidFill>
                <a:effectLst/>
                <a:latin typeface="+mn-lt"/>
                <a:ea typeface="+mn-ea"/>
                <a:cs typeface="+mn-cs"/>
              </a:rPr>
              <a:t>Investigation Process</a:t>
            </a:r>
          </a:p>
          <a:p>
            <a:r>
              <a:rPr lang="en-US" sz="1200" b="0" i="0" kern="1200" dirty="0">
                <a:solidFill>
                  <a:schemeClr val="tx1"/>
                </a:solidFill>
                <a:effectLst/>
                <a:latin typeface="+mn-lt"/>
                <a:ea typeface="+mn-ea"/>
                <a:cs typeface="+mn-cs"/>
              </a:rPr>
              <a:t>We investigate all reports of fraud, waste and abuse for all services provided under the contract. If appropriate, allegations and the investigative findings are reported to all appropriate state, regulatory and/or law enforcement agencies. In addition to reporting, we may take corrective action with provider fraud, waste or abuse, which may include, but is not limited to:</a:t>
            </a:r>
          </a:p>
          <a:p>
            <a:r>
              <a:rPr lang="en-US" sz="1200" b="0" i="0" kern="1200" dirty="0">
                <a:solidFill>
                  <a:schemeClr val="tx1"/>
                </a:solidFill>
                <a:effectLst/>
                <a:latin typeface="+mn-lt"/>
                <a:ea typeface="+mn-ea"/>
                <a:cs typeface="+mn-cs"/>
              </a:rPr>
              <a:t>* Written warning and/or education: We send certified letters to the provider documenting the issues and the need for improvement. Letters may include education or requests for recoveries, or may advise of further action.</a:t>
            </a:r>
          </a:p>
          <a:p>
            <a:r>
              <a:rPr lang="en-US" sz="1200" b="0" i="0" kern="1200" dirty="0">
                <a:solidFill>
                  <a:schemeClr val="tx1"/>
                </a:solidFill>
                <a:effectLst/>
                <a:latin typeface="+mn-lt"/>
                <a:ea typeface="+mn-ea"/>
                <a:cs typeface="+mn-cs"/>
              </a:rPr>
              <a:t>* Medical record review: We review medical records to substantiate allegations or validate claims submissions.</a:t>
            </a:r>
          </a:p>
          <a:p>
            <a:r>
              <a:rPr lang="en-US" sz="1200" b="0" i="0" kern="1200" dirty="0">
                <a:solidFill>
                  <a:schemeClr val="tx1"/>
                </a:solidFill>
                <a:effectLst/>
                <a:latin typeface="+mn-lt"/>
                <a:ea typeface="+mn-ea"/>
                <a:cs typeface="+mn-cs"/>
              </a:rPr>
              <a:t>* Special claims review: A certified professional coder evaluates claims prior to payment of designated claims. This edit prevents automatic claim payment in specific situations.</a:t>
            </a:r>
          </a:p>
          <a:p>
            <a:r>
              <a:rPr lang="en-US" sz="1200" b="0" i="0" kern="1200" dirty="0">
                <a:solidFill>
                  <a:schemeClr val="tx1"/>
                </a:solidFill>
                <a:effectLst/>
                <a:latin typeface="+mn-lt"/>
                <a:ea typeface="+mn-ea"/>
                <a:cs typeface="+mn-cs"/>
              </a:rPr>
              <a:t>* Recoveries: We recover overpayments directly from the provider. Failure of the provider to return the overpayment may result in reduced payment of future claims and/or further legal action.</a:t>
            </a:r>
          </a:p>
          <a:p>
            <a:r>
              <a:rPr lang="en-US" sz="1200" b="0" i="0" kern="1200" dirty="0">
                <a:solidFill>
                  <a:schemeClr val="tx1"/>
                </a:solidFill>
                <a:effectLst/>
                <a:latin typeface="+mn-lt"/>
                <a:ea typeface="+mn-ea"/>
                <a:cs typeface="+mn-cs"/>
              </a:rPr>
              <a:t>If you are working with the SIU, all communication (checks, correspondence) should be sent to:</a:t>
            </a:r>
          </a:p>
          <a:p>
            <a:r>
              <a:rPr lang="en-US" sz="1200" b="0" i="0" kern="1200" dirty="0">
                <a:solidFill>
                  <a:schemeClr val="tx1"/>
                </a:solidFill>
                <a:effectLst/>
                <a:latin typeface="+mn-lt"/>
                <a:ea typeface="+mn-ea"/>
                <a:cs typeface="+mn-cs"/>
              </a:rPr>
              <a:t>Anthem, Inc.</a:t>
            </a:r>
          </a:p>
          <a:p>
            <a:r>
              <a:rPr lang="en-US" sz="1200" b="0" i="0" kern="1200" dirty="0">
                <a:solidFill>
                  <a:schemeClr val="tx1"/>
                </a:solidFill>
                <a:effectLst/>
                <a:latin typeface="+mn-lt"/>
                <a:ea typeface="+mn-ea"/>
                <a:cs typeface="+mn-cs"/>
              </a:rPr>
              <a:t>Special Investigations Unit</a:t>
            </a:r>
          </a:p>
          <a:p>
            <a:r>
              <a:rPr lang="en-US" sz="1200" b="0" i="0" kern="1200" dirty="0">
                <a:solidFill>
                  <a:schemeClr val="tx1"/>
                </a:solidFill>
                <a:effectLst/>
                <a:latin typeface="+mn-lt"/>
                <a:ea typeface="+mn-ea"/>
                <a:cs typeface="+mn-cs"/>
              </a:rPr>
              <a:t>740 W Peachtree Street NW</a:t>
            </a:r>
          </a:p>
          <a:p>
            <a:r>
              <a:rPr lang="en-US" sz="1200" b="0" i="0" kern="1200" dirty="0">
                <a:solidFill>
                  <a:schemeClr val="tx1"/>
                </a:solidFill>
                <a:effectLst/>
                <a:latin typeface="+mn-lt"/>
                <a:ea typeface="+mn-ea"/>
                <a:cs typeface="+mn-cs"/>
              </a:rPr>
              <a:t>Atlanta, Georgia 30308</a:t>
            </a:r>
          </a:p>
          <a:p>
            <a:r>
              <a:rPr lang="en-US" sz="1200" b="0" i="0" kern="1200" dirty="0">
                <a:solidFill>
                  <a:schemeClr val="tx1"/>
                </a:solidFill>
                <a:effectLst/>
                <a:latin typeface="+mn-lt"/>
                <a:ea typeface="+mn-ea"/>
                <a:cs typeface="+mn-cs"/>
              </a:rPr>
              <a:t>Attn: investigator name, #case number</a:t>
            </a:r>
          </a:p>
          <a:p>
            <a:r>
              <a:rPr lang="en-US" sz="1200" b="0" i="0" kern="1200" dirty="0">
                <a:solidFill>
                  <a:schemeClr val="tx1"/>
                </a:solidFill>
                <a:effectLst/>
                <a:latin typeface="+mn-lt"/>
                <a:ea typeface="+mn-ea"/>
                <a:cs typeface="+mn-cs"/>
              </a:rPr>
              <a:t>Paper medical records and claims are a different address, which is supplied in correspondence from the SIU. If you have questions, contact your investigator. An opportunity to submit claims and medical records electronically is an option if you register for an Availity account. Contact Availity Client Services at 800-AVAILITY (282-4548) for more information.</a:t>
            </a:r>
          </a:p>
          <a:p>
            <a:r>
              <a:rPr lang="en-US" sz="1200" b="0" i="0" kern="1200" dirty="0">
                <a:solidFill>
                  <a:schemeClr val="tx1"/>
                </a:solidFill>
                <a:effectLst/>
                <a:latin typeface="+mn-lt"/>
                <a:ea typeface="+mn-ea"/>
                <a:cs typeface="+mn-cs"/>
              </a:rPr>
              <a:t>Acting on Investigative Findings</a:t>
            </a:r>
          </a:p>
          <a:p>
            <a:r>
              <a:rPr lang="en-US" sz="1200" b="0" i="0" kern="1200" dirty="0">
                <a:solidFill>
                  <a:schemeClr val="tx1"/>
                </a:solidFill>
                <a:effectLst/>
                <a:latin typeface="+mn-lt"/>
                <a:ea typeface="+mn-ea"/>
                <a:cs typeface="+mn-cs"/>
              </a:rPr>
              <a:t>We refer all criminal activity committed by a member or provider to the appropriate regulatory and law enforcement agencies.</a:t>
            </a:r>
          </a:p>
          <a:p>
            <a:r>
              <a:rPr lang="en-US" sz="1200" b="0" i="0" kern="1200" dirty="0">
                <a:solidFill>
                  <a:schemeClr val="tx1"/>
                </a:solidFill>
                <a:effectLst/>
                <a:latin typeface="+mn-lt"/>
                <a:ea typeface="+mn-ea"/>
                <a:cs typeface="+mn-cs"/>
              </a:rPr>
              <a:t>If a provider appears to have committed fraud, waste, or abuse the provider:</a:t>
            </a:r>
          </a:p>
          <a:p>
            <a:r>
              <a:rPr lang="en-US" sz="1200" b="0" i="0" kern="1200" dirty="0">
                <a:solidFill>
                  <a:schemeClr val="tx1"/>
                </a:solidFill>
                <a:effectLst/>
                <a:latin typeface="+mn-lt"/>
                <a:ea typeface="+mn-ea"/>
                <a:cs typeface="+mn-cs"/>
              </a:rPr>
              <a:t>* Will be referred to the Special Investigations Unit</a:t>
            </a:r>
          </a:p>
          <a:p>
            <a:r>
              <a:rPr lang="en-US" sz="1200" b="0" i="0" kern="1200" dirty="0">
                <a:solidFill>
                  <a:schemeClr val="tx1"/>
                </a:solidFill>
                <a:effectLst/>
                <a:latin typeface="+mn-lt"/>
                <a:ea typeface="+mn-ea"/>
                <a:cs typeface="+mn-cs"/>
              </a:rPr>
              <a:t>* May be presented to the credentials committee and/or peer review committee for disciplinary action, including provider termination</a:t>
            </a:r>
          </a:p>
          <a:p>
            <a:r>
              <a:rPr lang="en-US" sz="1200" b="0" i="0" kern="1200" dirty="0">
                <a:solidFill>
                  <a:schemeClr val="tx1"/>
                </a:solidFill>
                <a:effectLst/>
                <a:latin typeface="+mn-lt"/>
                <a:ea typeface="+mn-ea"/>
                <a:cs typeface="+mn-cs"/>
              </a:rPr>
              <a:t>* Will be referred to other authorities as applicable and/or designated by the State</a:t>
            </a:r>
          </a:p>
          <a:p>
            <a:r>
              <a:rPr lang="en-US" sz="1200" b="0" i="0" kern="1200" dirty="0">
                <a:solidFill>
                  <a:schemeClr val="tx1"/>
                </a:solidFill>
                <a:effectLst/>
                <a:latin typeface="+mn-lt"/>
                <a:ea typeface="+mn-ea"/>
                <a:cs typeface="+mn-cs"/>
              </a:rPr>
              <a:t>Failure to comply with program policy or procedures, or any violation of the contract, may result in termination from our plan.</a:t>
            </a:r>
          </a:p>
          <a:p>
            <a:r>
              <a:rPr lang="en-US" sz="1200" b="0" i="0" kern="1200" dirty="0">
                <a:solidFill>
                  <a:schemeClr val="tx1"/>
                </a:solidFill>
                <a:effectLst/>
                <a:latin typeface="+mn-lt"/>
                <a:ea typeface="+mn-ea"/>
                <a:cs typeface="+mn-cs"/>
              </a:rPr>
              <a:t>If a member appears to have committed fraud, waste or abuse or has failed to correct issues, the member may be involuntarily dis-enrolled from our health care plan, with state approval.</a:t>
            </a: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95</a:t>
            </a:fld>
            <a:endParaRPr lang="en-US" dirty="0"/>
          </a:p>
        </p:txBody>
      </p:sp>
    </p:spTree>
    <p:extLst>
      <p:ext uri="{BB962C8B-B14F-4D97-AF65-F5344CB8AC3E}">
        <p14:creationId xmlns:p14="http://schemas.microsoft.com/office/powerpoint/2010/main" val="325203716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Talking Points: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rPr>
              <a:t>In this section we went over </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Prior Authorizations</a:t>
            </a:r>
            <a:endParaRPr lang="en-US" sz="1200" b="0" i="0"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What are the authorization tools used and where you can find them</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rgbClr val="FF0000"/>
                </a:solidFill>
                <a:effectLst/>
                <a:latin typeface="+mn-lt"/>
                <a:ea typeface="+mn-ea"/>
                <a:cs typeface="+mn-cs"/>
              </a:rPr>
              <a:t>Claims submissions</a:t>
            </a:r>
            <a:endParaRPr lang="en-US" sz="1200" b="0" i="0" kern="1200" dirty="0">
              <a:solidFill>
                <a:srgbClr val="FF0000"/>
              </a:solidFill>
              <a:effectLst/>
              <a:latin typeface="+mn-lt"/>
              <a:ea typeface="+mn-ea"/>
              <a:cs typeface="+mn-cs"/>
            </a:endParaRP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process and how to submit claims disputes and authorization grievances and appeals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 to identify and report fraud</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Action:</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 advance slide</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1" i="0" u="none" strike="noStrike" kern="1200" dirty="0">
                <a:solidFill>
                  <a:schemeClr val="tx1"/>
                </a:solidFill>
                <a:effectLst/>
                <a:latin typeface="+mn-lt"/>
                <a:ea typeface="+mn-ea"/>
                <a:cs typeface="+mn-cs"/>
              </a:rPr>
              <a:t>Supplemental Talking Points:</a:t>
            </a:r>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n/a</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96</a:t>
            </a:fld>
            <a:endParaRPr lang="en-US" dirty="0"/>
          </a:p>
        </p:txBody>
      </p:sp>
    </p:spTree>
    <p:extLst>
      <p:ext uri="{BB962C8B-B14F-4D97-AF65-F5344CB8AC3E}">
        <p14:creationId xmlns:p14="http://schemas.microsoft.com/office/powerpoint/2010/main" val="13024576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In our last section we will go over the tools and resources available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97</a:t>
            </a:fld>
            <a:endParaRPr lang="en-US" dirty="0"/>
          </a:p>
        </p:txBody>
      </p:sp>
    </p:spTree>
    <p:extLst>
      <p:ext uri="{BB962C8B-B14F-4D97-AF65-F5344CB8AC3E}">
        <p14:creationId xmlns:p14="http://schemas.microsoft.com/office/powerpoint/2010/main" val="3400249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Anthem provides many ways to stay connected. Each month we post a communications update for providers to be aware of any changes.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We have a provider website to find policies, guidelines and the provider manual, among other information.  And We conduct surveys to be aware of ways Anthem can improve.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98</a:t>
            </a:fld>
            <a:endParaRPr lang="en-US" dirty="0"/>
          </a:p>
        </p:txBody>
      </p:sp>
    </p:spTree>
    <p:extLst>
      <p:ext uri="{BB962C8B-B14F-4D97-AF65-F5344CB8AC3E}">
        <p14:creationId xmlns:p14="http://schemas.microsoft.com/office/powerpoint/2010/main" val="221392362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dirty="0"/>
              <a:t> Let's go over how Anthem shares information you need to know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n/a</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DFCF7-1BD8-9D40-AE52-8146556F9785}" type="slidenum">
              <a:rPr lang="en-US" smtClean="0"/>
              <a:t>99</a:t>
            </a:fld>
            <a:endParaRPr lang="en-US" dirty="0"/>
          </a:p>
        </p:txBody>
      </p:sp>
    </p:spTree>
    <p:extLst>
      <p:ext uri="{BB962C8B-B14F-4D97-AF65-F5344CB8AC3E}">
        <p14:creationId xmlns:p14="http://schemas.microsoft.com/office/powerpoint/2010/main" val="13010188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Provider communications in the form of newsletters and bulletins are the primary ways we share business and process updates with providers. </a:t>
            </a:r>
            <a:r>
              <a:rPr lang="en-US" sz="1200" dirty="0"/>
              <a:t>If you would like to receive provider communications and newsletters by email, just visit our provider website and register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Advance to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lvl="0"/>
            <a:r>
              <a:rPr lang="en-US" sz="1200" kern="1200" dirty="0">
                <a:solidFill>
                  <a:schemeClr val="tx1"/>
                </a:solidFill>
                <a:effectLst/>
                <a:latin typeface="+mn-lt"/>
                <a:ea typeface="+mn-ea"/>
                <a:cs typeface="+mn-cs"/>
              </a:rPr>
              <a:t>N/A</a:t>
            </a:r>
            <a:endParaRPr lang="en-US" sz="1200" b="1" dirty="0"/>
          </a:p>
          <a:p>
            <a:endParaRPr lang="en-US" dirty="0"/>
          </a:p>
        </p:txBody>
      </p:sp>
      <p:sp>
        <p:nvSpPr>
          <p:cNvPr id="4" name="Slide Number Placeholder 3"/>
          <p:cNvSpPr>
            <a:spLocks noGrp="1"/>
          </p:cNvSpPr>
          <p:nvPr>
            <p:ph type="sldNum" sz="quarter" idx="5"/>
          </p:nvPr>
        </p:nvSpPr>
        <p:spPr/>
        <p:txBody>
          <a:bodyPr/>
          <a:lstStyle/>
          <a:p>
            <a:fld id="{C1FDFCF7-1BD8-9D40-AE52-8146556F9785}" type="slidenum">
              <a:rPr lang="en-US" smtClean="0"/>
              <a:t>100</a:t>
            </a:fld>
            <a:endParaRPr lang="en-US" dirty="0"/>
          </a:p>
        </p:txBody>
      </p:sp>
    </p:spTree>
    <p:extLst>
      <p:ext uri="{BB962C8B-B14F-4D97-AF65-F5344CB8AC3E}">
        <p14:creationId xmlns:p14="http://schemas.microsoft.com/office/powerpoint/2010/main" val="176858544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Talking Points:</a:t>
            </a:r>
            <a:br>
              <a:rPr kumimoji="0" lang="en-US" sz="1200" b="1" i="0" u="none" strike="noStrike" kern="1200" cap="none" spc="0" normalizeH="0" baseline="0" noProof="0" dirty="0">
                <a:ln>
                  <a:noFill/>
                </a:ln>
                <a:solidFill>
                  <a:prstClr val="black"/>
                </a:solidFill>
                <a:effectLst/>
                <a:uLnTx/>
                <a:uFillTx/>
                <a:latin typeface="+mn-lt"/>
                <a:ea typeface="+mn-ea"/>
                <a:cs typeface="+mn-cs"/>
              </a:rPr>
            </a:b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 want to be sure your information is up to date with Anthem.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
            </a:r>
            <a:br>
              <a:rPr kumimoji="0" lang="en-US" sz="1200" b="1" i="0" u="none" strike="noStrike" kern="1200" cap="none" spc="0" normalizeH="0" baseline="0" noProof="0" dirty="0">
                <a:ln>
                  <a:noFill/>
                </a:ln>
                <a:solidFill>
                  <a:prstClr val="black"/>
                </a:solidFill>
                <a:effectLst/>
                <a:uLnTx/>
                <a:uFillTx/>
                <a:latin typeface="+mn-lt"/>
                <a:ea typeface="+mn-ea"/>
                <a:cs typeface="+mn-cs"/>
              </a:rPr>
            </a:br>
            <a:r>
              <a:rPr lang="en-US" sz="1200" kern="1200" dirty="0">
                <a:solidFill>
                  <a:schemeClr val="tx1"/>
                </a:solidFill>
                <a:effectLst/>
                <a:latin typeface="+mn-lt"/>
                <a:ea typeface="+mn-ea"/>
                <a:cs typeface="+mn-cs"/>
              </a:rPr>
              <a:t>The Provider Network Management (PNM) module serves as the source of truth for provider data for ODM and Anthem. As a result, data in the PNM is used in both the plan’s provider directory and ODM provider directory. To ensure provider information remains current it is important for providers to keep their information up to date in the PNM.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  requests or changes  must be received 30 days in advance. Any requests received within less than 30 days’ notice may be assigned a future effective date. Contractual terms may supersede effective date request.</a:t>
            </a:r>
          </a:p>
          <a:p>
            <a:r>
              <a:rPr lang="en-US" sz="1200" b="0" i="0" kern="1200" dirty="0">
                <a:solidFill>
                  <a:schemeClr val="tx1"/>
                </a:solidFill>
                <a:effectLst/>
                <a:latin typeface="+mn-lt"/>
                <a:ea typeface="+mn-ea"/>
                <a:cs typeface="+mn-cs"/>
              </a:rPr>
              <a:t>If updates are not submitted 30 days prior to the change, Claims submitted for Members may be the responsibility of the Provider or Facility.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Types of demographic data updates can include, but are not limited to: (facilitator select a few examples)</a:t>
            </a:r>
          </a:p>
          <a:p>
            <a:r>
              <a:rPr lang="en-US" sz="1200" b="0" i="0" kern="1200" dirty="0">
                <a:solidFill>
                  <a:schemeClr val="tx1"/>
                </a:solidFill>
                <a:effectLst/>
                <a:latin typeface="+mn-lt"/>
                <a:ea typeface="+mn-ea"/>
                <a:cs typeface="+mn-cs"/>
              </a:rPr>
              <a:t>* Accepting New Patients</a:t>
            </a:r>
          </a:p>
          <a:p>
            <a:r>
              <a:rPr lang="en-US" sz="1200" b="0" i="0" kern="1200" dirty="0">
                <a:solidFill>
                  <a:schemeClr val="tx1"/>
                </a:solidFill>
                <a:effectLst/>
                <a:latin typeface="+mn-lt"/>
                <a:ea typeface="+mn-ea"/>
                <a:cs typeface="+mn-cs"/>
              </a:rPr>
              <a:t>* Address – Additions, Terminations, Updates (including physical and billing locations)</a:t>
            </a:r>
          </a:p>
          <a:p>
            <a:r>
              <a:rPr lang="en-US" sz="1200" b="0" i="0" kern="1200" dirty="0">
                <a:solidFill>
                  <a:schemeClr val="tx1"/>
                </a:solidFill>
                <a:effectLst/>
                <a:latin typeface="+mn-lt"/>
                <a:ea typeface="+mn-ea"/>
                <a:cs typeface="+mn-cs"/>
              </a:rPr>
              <a:t>* Areas of Expertise (Behavioral Health Only)</a:t>
            </a:r>
          </a:p>
          <a:p>
            <a:r>
              <a:rPr lang="en-US" sz="1200" b="0" i="0" kern="1200" dirty="0">
                <a:solidFill>
                  <a:schemeClr val="tx1"/>
                </a:solidFill>
                <a:effectLst/>
                <a:latin typeface="+mn-lt"/>
                <a:ea typeface="+mn-ea"/>
                <a:cs typeface="+mn-cs"/>
              </a:rPr>
              <a:t>* Email Address</a:t>
            </a:r>
          </a:p>
          <a:p>
            <a:r>
              <a:rPr lang="en-US" sz="1200" b="0" i="0" kern="1200" dirty="0">
                <a:solidFill>
                  <a:schemeClr val="tx1"/>
                </a:solidFill>
                <a:effectLst/>
                <a:latin typeface="+mn-lt"/>
                <a:ea typeface="+mn-ea"/>
                <a:cs typeface="+mn-cs"/>
              </a:rPr>
              <a:t>* Handicapped Accessibility</a:t>
            </a:r>
          </a:p>
          <a:p>
            <a:r>
              <a:rPr lang="en-US" sz="1200" b="0" i="0" kern="1200" dirty="0">
                <a:solidFill>
                  <a:schemeClr val="tx1"/>
                </a:solidFill>
                <a:effectLst/>
                <a:latin typeface="+mn-lt"/>
                <a:ea typeface="+mn-ea"/>
                <a:cs typeface="+mn-cs"/>
              </a:rPr>
              <a:t>* Hospital Affiliation and Admitting Privileges</a:t>
            </a:r>
          </a:p>
          <a:p>
            <a:r>
              <a:rPr lang="en-US" sz="1200" b="0" i="0" kern="1200" dirty="0">
                <a:solidFill>
                  <a:schemeClr val="tx1"/>
                </a:solidFill>
                <a:effectLst/>
                <a:latin typeface="+mn-lt"/>
                <a:ea typeface="+mn-ea"/>
                <a:cs typeface="+mn-cs"/>
              </a:rPr>
              <a:t>* Languages Spoken</a:t>
            </a:r>
          </a:p>
          <a:p>
            <a:r>
              <a:rPr lang="en-US" sz="1200" b="0" i="0" kern="1200" dirty="0">
                <a:solidFill>
                  <a:schemeClr val="tx1"/>
                </a:solidFill>
                <a:effectLst/>
                <a:latin typeface="+mn-lt"/>
                <a:ea typeface="+mn-ea"/>
                <a:cs typeface="+mn-cs"/>
              </a:rPr>
              <a:t>* License Number</a:t>
            </a:r>
          </a:p>
          <a:p>
            <a:r>
              <a:rPr lang="en-US" sz="1200" b="0" i="0" kern="1200" dirty="0">
                <a:solidFill>
                  <a:schemeClr val="tx1"/>
                </a:solidFill>
                <a:effectLst/>
                <a:latin typeface="+mn-lt"/>
                <a:ea typeface="+mn-ea"/>
                <a:cs typeface="+mn-cs"/>
              </a:rPr>
              <a:t>* Name change (Provider/Organization or Practice)</a:t>
            </a:r>
          </a:p>
          <a:p>
            <a:r>
              <a:rPr lang="en-US" sz="1200" b="0" i="0" kern="1200" dirty="0">
                <a:solidFill>
                  <a:schemeClr val="tx1"/>
                </a:solidFill>
                <a:effectLst/>
                <a:latin typeface="+mn-lt"/>
                <a:ea typeface="+mn-ea"/>
                <a:cs typeface="+mn-cs"/>
              </a:rPr>
              <a:t>* National Provider Identifier (NPI)</a:t>
            </a:r>
          </a:p>
          <a:p>
            <a:r>
              <a:rPr lang="en-US" sz="1200" b="0" i="0" kern="1200" dirty="0">
                <a:solidFill>
                  <a:schemeClr val="tx1"/>
                </a:solidFill>
                <a:effectLst/>
                <a:latin typeface="+mn-lt"/>
                <a:ea typeface="+mn-ea"/>
                <a:cs typeface="+mn-cs"/>
              </a:rPr>
              <a:t>* Network Participation</a:t>
            </a:r>
          </a:p>
          <a:p>
            <a:r>
              <a:rPr lang="en-US" sz="1200" b="0" i="0" kern="1200" dirty="0">
                <a:solidFill>
                  <a:schemeClr val="tx1"/>
                </a:solidFill>
                <a:effectLst/>
                <a:latin typeface="+mn-lt"/>
                <a:ea typeface="+mn-ea"/>
                <a:cs typeface="+mn-cs"/>
              </a:rPr>
              <a:t>* Office Hours/Days of Operation</a:t>
            </a:r>
          </a:p>
          <a:p>
            <a:r>
              <a:rPr lang="en-US" sz="1200" b="0" i="0" kern="1200" dirty="0">
                <a:solidFill>
                  <a:schemeClr val="tx1"/>
                </a:solidFill>
                <a:effectLst/>
                <a:latin typeface="+mn-lt"/>
                <a:ea typeface="+mn-ea"/>
                <a:cs typeface="+mn-cs"/>
              </a:rPr>
              <a:t>* Patient Age/Gender Preference</a:t>
            </a:r>
          </a:p>
          <a:p>
            <a:r>
              <a:rPr lang="en-US" sz="1200" b="0" i="0" kern="1200" dirty="0">
                <a:solidFill>
                  <a:schemeClr val="tx1"/>
                </a:solidFill>
                <a:effectLst/>
                <a:latin typeface="+mn-lt"/>
                <a:ea typeface="+mn-ea"/>
                <a:cs typeface="+mn-cs"/>
              </a:rPr>
              <a:t>* Phone/Fax Number</a:t>
            </a:r>
          </a:p>
          <a:p>
            <a:r>
              <a:rPr lang="en-US" sz="1200" b="0" i="0" kern="1200" dirty="0">
                <a:solidFill>
                  <a:schemeClr val="tx1"/>
                </a:solidFill>
                <a:effectLst/>
                <a:latin typeface="+mn-lt"/>
                <a:ea typeface="+mn-ea"/>
                <a:cs typeface="+mn-cs"/>
              </a:rPr>
              <a:t>* Provider Leaving Group, Retiring, or Joining another Practice*</a:t>
            </a:r>
          </a:p>
          <a:p>
            <a:r>
              <a:rPr lang="en-US" sz="1200" b="0" i="0" kern="1200" dirty="0">
                <a:solidFill>
                  <a:schemeClr val="tx1"/>
                </a:solidFill>
                <a:effectLst/>
                <a:latin typeface="+mn-lt"/>
                <a:ea typeface="+mn-ea"/>
                <a:cs typeface="+mn-cs"/>
              </a:rPr>
              <a:t>* Specialty</a:t>
            </a:r>
          </a:p>
          <a:p>
            <a:r>
              <a:rPr lang="en-US" sz="1200" b="0" i="0" kern="1200" dirty="0">
                <a:solidFill>
                  <a:schemeClr val="tx1"/>
                </a:solidFill>
                <a:effectLst/>
                <a:latin typeface="+mn-lt"/>
                <a:ea typeface="+mn-ea"/>
                <a:cs typeface="+mn-cs"/>
              </a:rPr>
              <a:t>* Tax Identification Number (TIN) (must be accompanied by a W-9 to be valid)</a:t>
            </a:r>
          </a:p>
          <a:p>
            <a:r>
              <a:rPr lang="en-US" sz="1200" b="0" i="0" kern="1200" dirty="0">
                <a:solidFill>
                  <a:schemeClr val="tx1"/>
                </a:solidFill>
                <a:effectLst/>
                <a:latin typeface="+mn-lt"/>
                <a:ea typeface="+mn-ea"/>
                <a:cs typeface="+mn-cs"/>
              </a:rPr>
              <a:t>* Termination of Provider Participation Agreement</a:t>
            </a:r>
          </a:p>
          <a:p>
            <a:r>
              <a:rPr lang="en-US" sz="1200" b="0" i="0" kern="1200" dirty="0">
                <a:solidFill>
                  <a:schemeClr val="tx1"/>
                </a:solidFill>
                <a:effectLst/>
                <a:latin typeface="+mn-lt"/>
                <a:ea typeface="+mn-ea"/>
                <a:cs typeface="+mn-cs"/>
              </a:rPr>
              <a:t>* Web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Supplemental Talking Points: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Updating the PNM: When there is a change in a provider’s information, please log in to the system, choose the provider you are editing, and click the appropriate button to begin an update. Self service functions include location changes, specialty changes, and key demographic (IE name, NPI etc.) changes. This information is sent to Anthem on a daily basis for use in our directory. The provider must update their information in the PNM system first. Anthem is required to direct providers back to the PNM if there are changes.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1FDFCF7-1BD8-9D40-AE52-8146556F9785}" type="slidenum">
              <a:rPr lang="en-US" smtClean="0"/>
              <a:t>101</a:t>
            </a:fld>
            <a:endParaRPr lang="en-US" dirty="0"/>
          </a:p>
        </p:txBody>
      </p:sp>
    </p:spTree>
    <p:extLst>
      <p:ext uri="{BB962C8B-B14F-4D97-AF65-F5344CB8AC3E}">
        <p14:creationId xmlns:p14="http://schemas.microsoft.com/office/powerpoint/2010/main" val="2011080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ver 2">
    <p:spTree>
      <p:nvGrpSpPr>
        <p:cNvPr id="1" name=""/>
        <p:cNvGrpSpPr/>
        <p:nvPr/>
      </p:nvGrpSpPr>
      <p:grpSpPr>
        <a:xfrm>
          <a:off x="0" y="0"/>
          <a:ext cx="0" cy="0"/>
          <a:chOff x="0" y="0"/>
          <a:chExt cx="0" cy="0"/>
        </a:xfrm>
      </p:grpSpPr>
      <p:pic>
        <p:nvPicPr>
          <p:cNvPr id="15" name="Picture 14" descr="A picture containing person, person, computer&#10;&#10;Description automatically generated">
            <a:extLst>
              <a:ext uri="{FF2B5EF4-FFF2-40B4-BE49-F238E27FC236}">
                <a16:creationId xmlns:a16="http://schemas.microsoft.com/office/drawing/2014/main" xmlns="" id="{A42F6472-252D-E84E-A598-44F382C2DB2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9" name="Graphic 8">
            <a:extLst>
              <a:ext uri="{FF2B5EF4-FFF2-40B4-BE49-F238E27FC236}">
                <a16:creationId xmlns:a16="http://schemas.microsoft.com/office/drawing/2014/main" xmlns="" id="{DAB9A6A7-7024-C14B-8057-F9A1ECC3F64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flipH="1">
            <a:off x="0" y="414867"/>
            <a:ext cx="5029200" cy="6028266"/>
          </a:xfrm>
          <a:prstGeom prst="rect">
            <a:avLst/>
          </a:prstGeom>
        </p:spPr>
      </p:pic>
      <p:sp>
        <p:nvSpPr>
          <p:cNvPr id="11" name="Title 1">
            <a:extLst>
              <a:ext uri="{FF2B5EF4-FFF2-40B4-BE49-F238E27FC236}">
                <a16:creationId xmlns:a16="http://schemas.microsoft.com/office/drawing/2014/main" xmlns="" id="{C9482A89-FE72-114A-BB44-431CDC4F0D00}"/>
              </a:ext>
            </a:extLst>
          </p:cNvPr>
          <p:cNvSpPr>
            <a:spLocks noGrp="1"/>
          </p:cNvSpPr>
          <p:nvPr>
            <p:ph type="ctrTitle" hasCustomPrompt="1"/>
          </p:nvPr>
        </p:nvSpPr>
        <p:spPr>
          <a:xfrm>
            <a:off x="268941" y="2241860"/>
            <a:ext cx="4431647" cy="2374285"/>
          </a:xfrm>
        </p:spPr>
        <p:txBody>
          <a:bodyPr lIns="0" tIns="0" rIns="0" bIns="0" anchor="ctr" anchorCtr="0">
            <a:noAutofit/>
          </a:bodyPr>
          <a:lstStyle>
            <a:lvl1pPr algn="l">
              <a:defRPr sz="3200">
                <a:solidFill>
                  <a:schemeClr val="tx2"/>
                </a:solidFill>
                <a:latin typeface="+mj-lt"/>
              </a:defRPr>
            </a:lvl1pPr>
          </a:lstStyle>
          <a:p>
            <a:r>
              <a:rPr lang="en-US" dirty="0"/>
              <a:t>Header – Arial, Bold – 32-40 </a:t>
            </a:r>
            <a:r>
              <a:rPr lang="en-US" dirty="0" err="1"/>
              <a:t>pt</a:t>
            </a:r>
            <a:r>
              <a:rPr lang="en-US" dirty="0"/>
              <a:t> –R0/G121/B194 – Left-aligned</a:t>
            </a:r>
          </a:p>
        </p:txBody>
      </p:sp>
      <p:sp>
        <p:nvSpPr>
          <p:cNvPr id="12" name="Subtitle 2">
            <a:extLst>
              <a:ext uri="{FF2B5EF4-FFF2-40B4-BE49-F238E27FC236}">
                <a16:creationId xmlns:a16="http://schemas.microsoft.com/office/drawing/2014/main" xmlns="" id="{2BA5BE7F-1B68-B041-B43B-0556FF83A536}"/>
              </a:ext>
            </a:extLst>
          </p:cNvPr>
          <p:cNvSpPr>
            <a:spLocks noGrp="1"/>
          </p:cNvSpPr>
          <p:nvPr>
            <p:ph type="subTitle" idx="1" hasCustomPrompt="1"/>
          </p:nvPr>
        </p:nvSpPr>
        <p:spPr>
          <a:xfrm>
            <a:off x="268941" y="4885344"/>
            <a:ext cx="4431647" cy="851439"/>
          </a:xfrm>
        </p:spPr>
        <p:txBody>
          <a:bodyPr anchor="t" anchorCtr="0">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 Arial – 20-28 </a:t>
            </a:r>
            <a:r>
              <a:rPr lang="en-US" dirty="0" err="1"/>
              <a:t>pt</a:t>
            </a:r>
            <a:r>
              <a:rPr lang="en-US" dirty="0"/>
              <a:t>– Black – Left-aligned</a:t>
            </a:r>
          </a:p>
        </p:txBody>
      </p:sp>
      <p:sp>
        <p:nvSpPr>
          <p:cNvPr id="18" name="Text Placeholder 2">
            <a:extLst>
              <a:ext uri="{FF2B5EF4-FFF2-40B4-BE49-F238E27FC236}">
                <a16:creationId xmlns:a16="http://schemas.microsoft.com/office/drawing/2014/main" xmlns="" id="{9511DD2A-898A-8A44-B577-5A14CA85E787}"/>
              </a:ext>
            </a:extLst>
          </p:cNvPr>
          <p:cNvSpPr txBox="1">
            <a:spLocks/>
          </p:cNvSpPr>
          <p:nvPr userDrawn="1"/>
        </p:nvSpPr>
        <p:spPr>
          <a:xfrm>
            <a:off x="268940" y="0"/>
            <a:ext cx="4760259" cy="430696"/>
          </a:xfrm>
          <a:prstGeom prst="rect">
            <a:avLst/>
          </a:prstGeom>
        </p:spPr>
        <p:txBody>
          <a:bodyPr lIns="0" tIns="0" rIns="0" bIns="0" anchor="ctr" anchorCtr="0"/>
          <a:lstStyle>
            <a:lvl1pPr marL="0" marR="0" indent="0" algn="r" defTabSz="457200" rtl="0" eaLnBrk="1" fontAlgn="auto" latinLnBrk="0" hangingPunct="1">
              <a:lnSpc>
                <a:spcPct val="100000"/>
              </a:lnSpc>
              <a:spcBef>
                <a:spcPts val="0"/>
              </a:spcBef>
              <a:spcAft>
                <a:spcPts val="0"/>
              </a:spcAft>
              <a:buClrTx/>
              <a:buSzTx/>
              <a:buFontTx/>
              <a:buNone/>
              <a:tabLst/>
              <a:defRPr lang="en-US" sz="1100" kern="1200" baseline="0" smtClean="0">
                <a:solidFill>
                  <a:schemeClr val="tx1"/>
                </a:solidFill>
                <a:effectLst/>
                <a:latin typeface="+mn-lt"/>
                <a:ea typeface="+mn-ea"/>
                <a:cs typeface="+mn-cs"/>
              </a:defRPr>
            </a:lvl1pPr>
            <a:lvl2pPr marL="457200" indent="-228600" algn="l" defTabSz="914400" rtl="0" eaLnBrk="1" latinLnBrk="0" hangingPunct="1">
              <a:lnSpc>
                <a:spcPct val="100000"/>
              </a:lnSpc>
              <a:spcBef>
                <a:spcPts val="600"/>
              </a:spcBef>
              <a:buClr>
                <a:schemeClr val="tx2"/>
              </a:buClr>
              <a:buSzPct val="100000"/>
              <a:buFont typeface="System Font Regular"/>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Clr>
                <a:schemeClr val="tx2"/>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Clr>
                <a:schemeClr val="tx2"/>
              </a:buClr>
              <a:buSzPct val="100000"/>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l">
              <a:lnSpc>
                <a:spcPct val="100000"/>
              </a:lnSpc>
              <a:spcBef>
                <a:spcPts val="0"/>
              </a:spcBef>
              <a:spcAft>
                <a:spcPts val="0"/>
              </a:spcAft>
            </a:pPr>
            <a:r>
              <a:rPr lang="en-US" sz="1100" b="0" i="0" dirty="0">
                <a:solidFill>
                  <a:schemeClr val="tx1"/>
                </a:solidFill>
                <a:effectLst/>
                <a:latin typeface="Arial Narrow" panose="020B0604020202020204" pitchFamily="34" charset="0"/>
                <a:ea typeface="MS Mincho"/>
                <a:cs typeface="Arial Narrow" panose="020B0604020202020204" pitchFamily="34" charset="0"/>
              </a:rPr>
              <a:t>Anthem Blue Cross and Blue Shield Medicaid | Ohio Medicaid Managed Care</a:t>
            </a:r>
          </a:p>
        </p:txBody>
      </p:sp>
      <p:pic>
        <p:nvPicPr>
          <p:cNvPr id="19" name="Picture 18">
            <a:extLst>
              <a:ext uri="{FF2B5EF4-FFF2-40B4-BE49-F238E27FC236}">
                <a16:creationId xmlns:a16="http://schemas.microsoft.com/office/drawing/2014/main" xmlns="" id="{28859549-3BEC-1647-B98D-10FF8F46CBF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8941" y="903360"/>
            <a:ext cx="2743200" cy="425002"/>
          </a:xfrm>
          <a:prstGeom prst="rect">
            <a:avLst/>
          </a:prstGeom>
        </p:spPr>
      </p:pic>
    </p:spTree>
    <p:extLst>
      <p:ext uri="{BB962C8B-B14F-4D97-AF65-F5344CB8AC3E}">
        <p14:creationId xmlns:p14="http://schemas.microsoft.com/office/powerpoint/2010/main" val="260535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kBlu_Content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2821BDCD-19C3-A349-B820-201233262559}"/>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rcRect t="65461"/>
          <a:stretch/>
        </p:blipFill>
        <p:spPr>
          <a:xfrm>
            <a:off x="-30476" y="-14307"/>
            <a:ext cx="11887200" cy="571108"/>
          </a:xfrm>
          <a:prstGeom prst="rect">
            <a:avLst/>
          </a:prstGeom>
        </p:spPr>
      </p:pic>
      <p:sp>
        <p:nvSpPr>
          <p:cNvPr id="2" name="Title 1"/>
          <p:cNvSpPr>
            <a:spLocks noGrp="1"/>
          </p:cNvSpPr>
          <p:nvPr>
            <p:ph type="title" hasCustomPrompt="1"/>
          </p:nvPr>
        </p:nvSpPr>
        <p:spPr>
          <a:xfrm>
            <a:off x="304799" y="567597"/>
            <a:ext cx="11521437" cy="914400"/>
          </a:xfrm>
        </p:spPr>
        <p:txBody>
          <a:bodyPr lIns="0" tIns="0" rIns="0" bIns="0"/>
          <a:lstStyle>
            <a:lvl1pPr>
              <a:lnSpc>
                <a:spcPct val="100000"/>
              </a:lnSpc>
              <a:defRPr sz="2800">
                <a:solidFill>
                  <a:schemeClr val="tx2"/>
                </a:solidFill>
                <a:latin typeface="+mj-lt"/>
              </a:defRPr>
            </a:lvl1pPr>
          </a:lstStyle>
          <a:p>
            <a:r>
              <a:rPr lang="en-US" dirty="0"/>
              <a:t>Header – Arial, Bold – 28-32 </a:t>
            </a:r>
            <a:r>
              <a:rPr lang="en-US" dirty="0" err="1"/>
              <a:t>pt</a:t>
            </a:r>
            <a:r>
              <a:rPr lang="en-US" dirty="0"/>
              <a:t> – R0/G121/B194 – Left-aligned</a:t>
            </a:r>
          </a:p>
        </p:txBody>
      </p:sp>
      <p:sp>
        <p:nvSpPr>
          <p:cNvPr id="5" name="Footer Placeholder 4"/>
          <p:cNvSpPr>
            <a:spLocks noGrp="1"/>
          </p:cNvSpPr>
          <p:nvPr>
            <p:ph type="ftr" sz="quarter" idx="11"/>
          </p:nvPr>
        </p:nvSpPr>
        <p:spPr>
          <a:xfrm>
            <a:off x="304800" y="6492874"/>
            <a:ext cx="8534400" cy="182880"/>
          </a:xfrm>
        </p:spPr>
        <p:txBody>
          <a:bodyPr/>
          <a:lstStyle/>
          <a:p>
            <a:endParaRPr lang="en-US" dirty="0"/>
          </a:p>
        </p:txBody>
      </p:sp>
      <p:sp>
        <p:nvSpPr>
          <p:cNvPr id="6" name="Slide Number Placeholder 5"/>
          <p:cNvSpPr>
            <a:spLocks noGrp="1"/>
          </p:cNvSpPr>
          <p:nvPr>
            <p:ph type="sldNum" sz="quarter" idx="12"/>
          </p:nvPr>
        </p:nvSpPr>
        <p:spPr/>
        <p:txBody>
          <a:bodyPr/>
          <a:lstStyle>
            <a:lvl1pPr>
              <a:defRPr b="1"/>
            </a:lvl1pPr>
          </a:lstStyle>
          <a:p>
            <a:fld id="{E1B9BB50-1CF7-D048-8262-B3B03613F80F}" type="slidenum">
              <a:rPr lang="en-US" smtClean="0"/>
              <a:pPr/>
              <a:t>‹#›</a:t>
            </a:fld>
            <a:endParaRPr lang="en-US" dirty="0"/>
          </a:p>
        </p:txBody>
      </p:sp>
      <p:sp>
        <p:nvSpPr>
          <p:cNvPr id="10" name="Text Placeholder 8">
            <a:extLst>
              <a:ext uri="{FF2B5EF4-FFF2-40B4-BE49-F238E27FC236}">
                <a16:creationId xmlns:a16="http://schemas.microsoft.com/office/drawing/2014/main" xmlns="" id="{8FFB2961-3DEE-9B4A-9A7B-D69D8F7AC15E}"/>
              </a:ext>
            </a:extLst>
          </p:cNvPr>
          <p:cNvSpPr>
            <a:spLocks noGrp="1"/>
          </p:cNvSpPr>
          <p:nvPr>
            <p:ph type="body" sz="quarter" idx="13"/>
          </p:nvPr>
        </p:nvSpPr>
        <p:spPr>
          <a:xfrm>
            <a:off x="304800" y="1614488"/>
            <a:ext cx="11521437" cy="46037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778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kBlu_Content 5">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1"/>
            </a:lvl1pPr>
          </a:lstStyle>
          <a:p>
            <a:fld id="{E1B9BB50-1CF7-D048-8262-B3B03613F80F}" type="slidenum">
              <a:rPr lang="en-US" smtClean="0"/>
              <a:pPr/>
              <a:t>‹#›</a:t>
            </a:fld>
            <a:endParaRPr lang="en-US" dirty="0"/>
          </a:p>
        </p:txBody>
      </p:sp>
      <p:sp>
        <p:nvSpPr>
          <p:cNvPr id="13" name="Title 1">
            <a:extLst>
              <a:ext uri="{FF2B5EF4-FFF2-40B4-BE49-F238E27FC236}">
                <a16:creationId xmlns:a16="http://schemas.microsoft.com/office/drawing/2014/main" xmlns="" id="{12AFD375-9195-3342-824F-6E79556ADE99}"/>
              </a:ext>
            </a:extLst>
          </p:cNvPr>
          <p:cNvSpPr>
            <a:spLocks noGrp="1"/>
          </p:cNvSpPr>
          <p:nvPr>
            <p:ph type="title" hasCustomPrompt="1"/>
          </p:nvPr>
        </p:nvSpPr>
        <p:spPr>
          <a:xfrm>
            <a:off x="304799" y="567597"/>
            <a:ext cx="11521437" cy="914400"/>
          </a:xfrm>
        </p:spPr>
        <p:txBody>
          <a:bodyPr lIns="0" tIns="0" rIns="0" bIns="0"/>
          <a:lstStyle>
            <a:lvl1pPr>
              <a:lnSpc>
                <a:spcPct val="100000"/>
              </a:lnSpc>
              <a:defRPr sz="2800">
                <a:solidFill>
                  <a:schemeClr val="tx2"/>
                </a:solidFill>
                <a:latin typeface="+mj-lt"/>
              </a:defRPr>
            </a:lvl1pPr>
          </a:lstStyle>
          <a:p>
            <a:r>
              <a:rPr lang="en-US" dirty="0"/>
              <a:t>Header – Arial, Bold – 28-32 </a:t>
            </a:r>
            <a:r>
              <a:rPr lang="en-US" dirty="0" err="1"/>
              <a:t>pt</a:t>
            </a:r>
            <a:r>
              <a:rPr lang="en-US" dirty="0"/>
              <a:t> – R0/G121/B194 – Left-aligned</a:t>
            </a:r>
          </a:p>
        </p:txBody>
      </p:sp>
      <p:sp>
        <p:nvSpPr>
          <p:cNvPr id="14" name="Graphic 8">
            <a:extLst>
              <a:ext uri="{FF2B5EF4-FFF2-40B4-BE49-F238E27FC236}">
                <a16:creationId xmlns:a16="http://schemas.microsoft.com/office/drawing/2014/main" xmlns="" id="{2D7C705D-5C86-1C4E-8520-516EAA4A0147}"/>
              </a:ext>
            </a:extLst>
          </p:cNvPr>
          <p:cNvSpPr>
            <a:spLocks/>
          </p:cNvSpPr>
          <p:nvPr userDrawn="1"/>
        </p:nvSpPr>
        <p:spPr>
          <a:xfrm>
            <a:off x="8563126" y="1492793"/>
            <a:ext cx="3643163" cy="5000081"/>
          </a:xfrm>
          <a:custGeom>
            <a:avLst/>
            <a:gdLst>
              <a:gd name="connsiteX0" fmla="*/ 4358508 w 4365233"/>
              <a:gd name="connsiteY0" fmla="*/ 9520 h 5991089"/>
              <a:gd name="connsiteX1" fmla="*/ 4358508 w 4365233"/>
              <a:gd name="connsiteY1" fmla="*/ 5986394 h 5991089"/>
              <a:gd name="connsiteX2" fmla="*/ 120171 w 4365233"/>
              <a:gd name="connsiteY2" fmla="*/ 5853879 h 5991089"/>
              <a:gd name="connsiteX3" fmla="*/ 9517 w 4365233"/>
              <a:gd name="connsiteY3" fmla="*/ 5739642 h 5991089"/>
              <a:gd name="connsiteX4" fmla="*/ 9517 w 4365233"/>
              <a:gd name="connsiteY4" fmla="*/ 256271 h 5991089"/>
              <a:gd name="connsiteX5" fmla="*/ 120171 w 4365233"/>
              <a:gd name="connsiteY5" fmla="*/ 142035 h 599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65233" h="5991089">
                <a:moveTo>
                  <a:pt x="4358508" y="9520"/>
                </a:moveTo>
                <a:lnTo>
                  <a:pt x="4358508" y="5986394"/>
                </a:lnTo>
                <a:lnTo>
                  <a:pt x="120171" y="5853879"/>
                </a:lnTo>
                <a:cubicBezTo>
                  <a:pt x="58488" y="5851959"/>
                  <a:pt x="9487" y="5801371"/>
                  <a:pt x="9517" y="5739642"/>
                </a:cubicBezTo>
                <a:lnTo>
                  <a:pt x="9517" y="256271"/>
                </a:lnTo>
                <a:cubicBezTo>
                  <a:pt x="9487" y="194542"/>
                  <a:pt x="58488" y="143955"/>
                  <a:pt x="120171" y="142035"/>
                </a:cubicBezTo>
                <a:close/>
              </a:path>
            </a:pathLst>
          </a:custGeom>
          <a:blipFill>
            <a:blip r:embed="rId2" cstate="email">
              <a:extLst>
                <a:ext uri="{28A0092B-C50C-407E-A947-70E740481C1C}">
                  <a14:useLocalDpi xmlns:a14="http://schemas.microsoft.com/office/drawing/2010/main"/>
                </a:ext>
              </a:extLst>
            </a:blip>
            <a:stretch>
              <a:fillRect b="159"/>
            </a:stretch>
          </a:blipFill>
          <a:ln w="9525" cap="flat">
            <a:noFill/>
            <a:prstDash val="solid"/>
            <a:miter/>
          </a:ln>
        </p:spPr>
        <p:txBody>
          <a:bodyPr rtlCol="0" anchor="ctr"/>
          <a:lstStyle/>
          <a:p>
            <a:endParaRPr lang="en-US" dirty="0"/>
          </a:p>
        </p:txBody>
      </p:sp>
      <p:sp>
        <p:nvSpPr>
          <p:cNvPr id="15" name="Text Placeholder 2">
            <a:extLst>
              <a:ext uri="{FF2B5EF4-FFF2-40B4-BE49-F238E27FC236}">
                <a16:creationId xmlns:a16="http://schemas.microsoft.com/office/drawing/2014/main" xmlns="" id="{089BC4A1-61B2-6B4A-B1FB-2BBB5694F941}"/>
              </a:ext>
            </a:extLst>
          </p:cNvPr>
          <p:cNvSpPr>
            <a:spLocks noGrp="1"/>
          </p:cNvSpPr>
          <p:nvPr>
            <p:ph type="body" sz="quarter" idx="13"/>
          </p:nvPr>
        </p:nvSpPr>
        <p:spPr>
          <a:xfrm>
            <a:off x="304800" y="1614488"/>
            <a:ext cx="7981950" cy="46037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Graphic 7">
            <a:extLst>
              <a:ext uri="{FF2B5EF4-FFF2-40B4-BE49-F238E27FC236}">
                <a16:creationId xmlns:a16="http://schemas.microsoft.com/office/drawing/2014/main" xmlns="" id="{FACC87DD-429F-C441-BB2B-43D5C0B52C48}"/>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t="65461"/>
          <a:stretch/>
        </p:blipFill>
        <p:spPr>
          <a:xfrm>
            <a:off x="-30476" y="-14307"/>
            <a:ext cx="11887200" cy="571108"/>
          </a:xfrm>
          <a:prstGeom prst="rect">
            <a:avLst/>
          </a:prstGeom>
        </p:spPr>
      </p:pic>
    </p:spTree>
    <p:extLst>
      <p:ext uri="{BB962C8B-B14F-4D97-AF65-F5344CB8AC3E}">
        <p14:creationId xmlns:p14="http://schemas.microsoft.com/office/powerpoint/2010/main" val="299381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kBlu_Divider 2">
    <p:spTree>
      <p:nvGrpSpPr>
        <p:cNvPr id="1" name=""/>
        <p:cNvGrpSpPr/>
        <p:nvPr/>
      </p:nvGrpSpPr>
      <p:grpSpPr>
        <a:xfrm>
          <a:off x="0" y="0"/>
          <a:ext cx="0" cy="0"/>
          <a:chOff x="0" y="0"/>
          <a:chExt cx="0" cy="0"/>
        </a:xfrm>
      </p:grpSpPr>
      <p:pic>
        <p:nvPicPr>
          <p:cNvPr id="15" name="Picture 14" descr="A person carrying a child&#10;&#10;Description automatically generated with medium confidence">
            <a:extLst>
              <a:ext uri="{FF2B5EF4-FFF2-40B4-BE49-F238E27FC236}">
                <a16:creationId xmlns:a16="http://schemas.microsoft.com/office/drawing/2014/main" xmlns="" id="{9CB33D31-28D7-3F45-9DD7-E3343168809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7483"/>
            <a:ext cx="12213771" cy="6858001"/>
          </a:xfrm>
          <a:prstGeom prst="rect">
            <a:avLst/>
          </a:prstGeom>
        </p:spPr>
      </p:pic>
      <p:sp>
        <p:nvSpPr>
          <p:cNvPr id="13" name="Slide Number Placeholder 12">
            <a:extLst>
              <a:ext uri="{FF2B5EF4-FFF2-40B4-BE49-F238E27FC236}">
                <a16:creationId xmlns:a16="http://schemas.microsoft.com/office/drawing/2014/main" xmlns="" id="{6DEA2D96-E828-4E4E-9697-72AFB0F659BC}"/>
              </a:ext>
            </a:extLst>
          </p:cNvPr>
          <p:cNvSpPr>
            <a:spLocks noGrp="1"/>
          </p:cNvSpPr>
          <p:nvPr>
            <p:ph type="sldNum" sz="quarter" idx="12"/>
          </p:nvPr>
        </p:nvSpPr>
        <p:spPr/>
        <p:txBody>
          <a:bodyPr/>
          <a:lstStyle>
            <a:lvl1pPr>
              <a:defRPr b="1">
                <a:solidFill>
                  <a:schemeClr val="bg1"/>
                </a:solidFill>
              </a:defRPr>
            </a:lvl1pPr>
          </a:lstStyle>
          <a:p>
            <a:fld id="{E1B9BB50-1CF7-D048-8262-B3B03613F80F}" type="slidenum">
              <a:rPr lang="en-US" smtClean="0"/>
              <a:pPr/>
              <a:t>‹#›</a:t>
            </a:fld>
            <a:endParaRPr lang="en-US" dirty="0"/>
          </a:p>
        </p:txBody>
      </p:sp>
      <p:pic>
        <p:nvPicPr>
          <p:cNvPr id="7" name="Graphic 6">
            <a:extLst>
              <a:ext uri="{FF2B5EF4-FFF2-40B4-BE49-F238E27FC236}">
                <a16:creationId xmlns:a16="http://schemas.microsoft.com/office/drawing/2014/main" xmlns="" id="{83B08D08-E9F0-714E-8DC9-601B30637EF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0" y="921900"/>
            <a:ext cx="4575039" cy="5042775"/>
          </a:xfrm>
          <a:prstGeom prst="rect">
            <a:avLst/>
          </a:prstGeom>
        </p:spPr>
      </p:pic>
      <p:sp>
        <p:nvSpPr>
          <p:cNvPr id="8" name="Subtitle 2">
            <a:extLst>
              <a:ext uri="{FF2B5EF4-FFF2-40B4-BE49-F238E27FC236}">
                <a16:creationId xmlns:a16="http://schemas.microsoft.com/office/drawing/2014/main" xmlns="" id="{E848E8B2-625C-DD40-AF69-DE9DD4DA19B9}"/>
              </a:ext>
            </a:extLst>
          </p:cNvPr>
          <p:cNvSpPr>
            <a:spLocks noGrp="1"/>
          </p:cNvSpPr>
          <p:nvPr>
            <p:ph type="subTitle" idx="1" hasCustomPrompt="1"/>
          </p:nvPr>
        </p:nvSpPr>
        <p:spPr>
          <a:xfrm>
            <a:off x="358591" y="4304820"/>
            <a:ext cx="3833848" cy="1213478"/>
          </a:xfrm>
        </p:spPr>
        <p:txBody>
          <a:bodyPr anchor="ctr"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 Arial – 20-28 </a:t>
            </a:r>
            <a:r>
              <a:rPr lang="en-US" dirty="0" err="1"/>
              <a:t>pt</a:t>
            </a:r>
            <a:r>
              <a:rPr lang="en-US" dirty="0"/>
              <a:t> – White – Left-aligned</a:t>
            </a:r>
          </a:p>
        </p:txBody>
      </p:sp>
      <p:sp>
        <p:nvSpPr>
          <p:cNvPr id="11" name="Title 1">
            <a:extLst>
              <a:ext uri="{FF2B5EF4-FFF2-40B4-BE49-F238E27FC236}">
                <a16:creationId xmlns:a16="http://schemas.microsoft.com/office/drawing/2014/main" xmlns="" id="{DF0E789D-DB18-9943-932D-F0F3C4DD8FEA}"/>
              </a:ext>
            </a:extLst>
          </p:cNvPr>
          <p:cNvSpPr>
            <a:spLocks noGrp="1"/>
          </p:cNvSpPr>
          <p:nvPr>
            <p:ph type="ctrTitle" hasCustomPrompt="1"/>
          </p:nvPr>
        </p:nvSpPr>
        <p:spPr>
          <a:xfrm>
            <a:off x="358591" y="1339705"/>
            <a:ext cx="3833848" cy="2695919"/>
          </a:xfrm>
        </p:spPr>
        <p:txBody>
          <a:bodyPr lIns="0" tIns="0" rIns="0" bIns="0" anchor="ctr" anchorCtr="0">
            <a:noAutofit/>
          </a:bodyPr>
          <a:lstStyle>
            <a:lvl1pPr algn="l">
              <a:defRPr sz="2800">
                <a:solidFill>
                  <a:schemeClr val="bg1"/>
                </a:solidFill>
                <a:latin typeface="+mj-lt"/>
              </a:defRPr>
            </a:lvl1pPr>
          </a:lstStyle>
          <a:p>
            <a:r>
              <a:rPr lang="en-US" dirty="0"/>
              <a:t>Section Header – Arial, Bold – 28-32 </a:t>
            </a:r>
            <a:r>
              <a:rPr lang="en-US" dirty="0" err="1"/>
              <a:t>pt</a:t>
            </a:r>
            <a:r>
              <a:rPr lang="en-US" dirty="0"/>
              <a:t> – White – Left-aligned</a:t>
            </a:r>
          </a:p>
        </p:txBody>
      </p:sp>
    </p:spTree>
    <p:extLst>
      <p:ext uri="{BB962C8B-B14F-4D97-AF65-F5344CB8AC3E}">
        <p14:creationId xmlns:p14="http://schemas.microsoft.com/office/powerpoint/2010/main" val="348828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DkBlu_Divider 2">
    <p:spTree>
      <p:nvGrpSpPr>
        <p:cNvPr id="1" name=""/>
        <p:cNvGrpSpPr/>
        <p:nvPr/>
      </p:nvGrpSpPr>
      <p:grpSpPr>
        <a:xfrm>
          <a:off x="0" y="0"/>
          <a:ext cx="0" cy="0"/>
          <a:chOff x="0" y="0"/>
          <a:chExt cx="0" cy="0"/>
        </a:xfrm>
      </p:grpSpPr>
      <p:pic>
        <p:nvPicPr>
          <p:cNvPr id="3" name="Picture 2" descr="A picture containing tree, person, outdoor&#10;&#10;Description automatically generated">
            <a:extLst>
              <a:ext uri="{FF2B5EF4-FFF2-40B4-BE49-F238E27FC236}">
                <a16:creationId xmlns:a16="http://schemas.microsoft.com/office/drawing/2014/main" xmlns="" id="{AF27DC26-C089-7C48-BC47-A48F97D687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13" name="Slide Number Placeholder 12">
            <a:extLst>
              <a:ext uri="{FF2B5EF4-FFF2-40B4-BE49-F238E27FC236}">
                <a16:creationId xmlns:a16="http://schemas.microsoft.com/office/drawing/2014/main" xmlns="" id="{6DEA2D96-E828-4E4E-9697-72AFB0F659BC}"/>
              </a:ext>
            </a:extLst>
          </p:cNvPr>
          <p:cNvSpPr>
            <a:spLocks noGrp="1"/>
          </p:cNvSpPr>
          <p:nvPr>
            <p:ph type="sldNum" sz="quarter" idx="12"/>
          </p:nvPr>
        </p:nvSpPr>
        <p:spPr/>
        <p:txBody>
          <a:bodyPr/>
          <a:lstStyle>
            <a:lvl1pPr>
              <a:defRPr b="1">
                <a:solidFill>
                  <a:schemeClr val="bg1"/>
                </a:solidFill>
              </a:defRPr>
            </a:lvl1pPr>
          </a:lstStyle>
          <a:p>
            <a:fld id="{E1B9BB50-1CF7-D048-8262-B3B03613F80F}" type="slidenum">
              <a:rPr lang="en-US" smtClean="0"/>
              <a:pPr/>
              <a:t>‹#›</a:t>
            </a:fld>
            <a:endParaRPr lang="en-US" dirty="0"/>
          </a:p>
        </p:txBody>
      </p:sp>
      <p:pic>
        <p:nvPicPr>
          <p:cNvPr id="7" name="Graphic 6">
            <a:extLst>
              <a:ext uri="{FF2B5EF4-FFF2-40B4-BE49-F238E27FC236}">
                <a16:creationId xmlns:a16="http://schemas.microsoft.com/office/drawing/2014/main" xmlns="" id="{83B08D08-E9F0-714E-8DC9-601B30637EF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0" y="921900"/>
            <a:ext cx="4575039" cy="5042775"/>
          </a:xfrm>
          <a:prstGeom prst="rect">
            <a:avLst/>
          </a:prstGeom>
        </p:spPr>
      </p:pic>
      <p:sp>
        <p:nvSpPr>
          <p:cNvPr id="8" name="Subtitle 2">
            <a:extLst>
              <a:ext uri="{FF2B5EF4-FFF2-40B4-BE49-F238E27FC236}">
                <a16:creationId xmlns:a16="http://schemas.microsoft.com/office/drawing/2014/main" xmlns="" id="{E848E8B2-625C-DD40-AF69-DE9DD4DA19B9}"/>
              </a:ext>
            </a:extLst>
          </p:cNvPr>
          <p:cNvSpPr>
            <a:spLocks noGrp="1"/>
          </p:cNvSpPr>
          <p:nvPr>
            <p:ph type="subTitle" idx="1" hasCustomPrompt="1"/>
          </p:nvPr>
        </p:nvSpPr>
        <p:spPr>
          <a:xfrm>
            <a:off x="358591" y="4304820"/>
            <a:ext cx="3833848" cy="1213478"/>
          </a:xfrm>
        </p:spPr>
        <p:txBody>
          <a:bodyPr anchor="ctr"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 Arial – 20-28 </a:t>
            </a:r>
            <a:r>
              <a:rPr lang="en-US" dirty="0" err="1"/>
              <a:t>pt</a:t>
            </a:r>
            <a:r>
              <a:rPr lang="en-US" dirty="0"/>
              <a:t> – White – Left-aligned</a:t>
            </a:r>
          </a:p>
        </p:txBody>
      </p:sp>
      <p:sp>
        <p:nvSpPr>
          <p:cNvPr id="11" name="Title 1">
            <a:extLst>
              <a:ext uri="{FF2B5EF4-FFF2-40B4-BE49-F238E27FC236}">
                <a16:creationId xmlns:a16="http://schemas.microsoft.com/office/drawing/2014/main" xmlns="" id="{DF0E789D-DB18-9943-932D-F0F3C4DD8FEA}"/>
              </a:ext>
            </a:extLst>
          </p:cNvPr>
          <p:cNvSpPr>
            <a:spLocks noGrp="1"/>
          </p:cNvSpPr>
          <p:nvPr>
            <p:ph type="ctrTitle" hasCustomPrompt="1"/>
          </p:nvPr>
        </p:nvSpPr>
        <p:spPr>
          <a:xfrm>
            <a:off x="358591" y="1339705"/>
            <a:ext cx="3833848" cy="2695919"/>
          </a:xfrm>
        </p:spPr>
        <p:txBody>
          <a:bodyPr lIns="0" tIns="0" rIns="0" bIns="0" anchor="ctr" anchorCtr="0">
            <a:noAutofit/>
          </a:bodyPr>
          <a:lstStyle>
            <a:lvl1pPr algn="l">
              <a:defRPr sz="2800">
                <a:solidFill>
                  <a:schemeClr val="bg1"/>
                </a:solidFill>
                <a:latin typeface="+mj-lt"/>
              </a:defRPr>
            </a:lvl1pPr>
          </a:lstStyle>
          <a:p>
            <a:r>
              <a:rPr lang="en-US" dirty="0"/>
              <a:t>Section Header – Arial, Bold – 28-32 </a:t>
            </a:r>
            <a:r>
              <a:rPr lang="en-US" dirty="0" err="1"/>
              <a:t>pt</a:t>
            </a:r>
            <a:r>
              <a:rPr lang="en-US" dirty="0"/>
              <a:t> – White – Left-aligned</a:t>
            </a:r>
          </a:p>
        </p:txBody>
      </p:sp>
    </p:spTree>
    <p:extLst>
      <p:ext uri="{BB962C8B-B14F-4D97-AF65-F5344CB8AC3E}">
        <p14:creationId xmlns:p14="http://schemas.microsoft.com/office/powerpoint/2010/main" val="3976215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kBlu_Divider 2">
    <p:spTree>
      <p:nvGrpSpPr>
        <p:cNvPr id="1" name=""/>
        <p:cNvGrpSpPr/>
        <p:nvPr/>
      </p:nvGrpSpPr>
      <p:grpSpPr>
        <a:xfrm>
          <a:off x="0" y="0"/>
          <a:ext cx="0" cy="0"/>
          <a:chOff x="0" y="0"/>
          <a:chExt cx="0" cy="0"/>
        </a:xfrm>
      </p:grpSpPr>
      <p:pic>
        <p:nvPicPr>
          <p:cNvPr id="18" name="Picture 17" descr="A couple of men holding a dog&#10;&#10;Description automatically generated with medium confidence">
            <a:extLst>
              <a:ext uri="{FF2B5EF4-FFF2-40B4-BE49-F238E27FC236}">
                <a16:creationId xmlns:a16="http://schemas.microsoft.com/office/drawing/2014/main" xmlns="" id="{AC002EE3-895D-9046-8534-B238FBF717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Slide Number Placeholder 12">
            <a:extLst>
              <a:ext uri="{FF2B5EF4-FFF2-40B4-BE49-F238E27FC236}">
                <a16:creationId xmlns:a16="http://schemas.microsoft.com/office/drawing/2014/main" xmlns="" id="{6DEA2D96-E828-4E4E-9697-72AFB0F659BC}"/>
              </a:ext>
            </a:extLst>
          </p:cNvPr>
          <p:cNvSpPr>
            <a:spLocks noGrp="1"/>
          </p:cNvSpPr>
          <p:nvPr>
            <p:ph type="sldNum" sz="quarter" idx="12"/>
          </p:nvPr>
        </p:nvSpPr>
        <p:spPr/>
        <p:txBody>
          <a:bodyPr/>
          <a:lstStyle>
            <a:lvl1pPr>
              <a:defRPr b="1">
                <a:solidFill>
                  <a:schemeClr val="bg1"/>
                </a:solidFill>
              </a:defRPr>
            </a:lvl1pPr>
          </a:lstStyle>
          <a:p>
            <a:fld id="{E1B9BB50-1CF7-D048-8262-B3B03613F80F}" type="slidenum">
              <a:rPr lang="en-US" smtClean="0"/>
              <a:pPr/>
              <a:t>‹#›</a:t>
            </a:fld>
            <a:endParaRPr lang="en-US" dirty="0"/>
          </a:p>
        </p:txBody>
      </p:sp>
      <p:pic>
        <p:nvPicPr>
          <p:cNvPr id="7" name="Graphic 6">
            <a:extLst>
              <a:ext uri="{FF2B5EF4-FFF2-40B4-BE49-F238E27FC236}">
                <a16:creationId xmlns:a16="http://schemas.microsoft.com/office/drawing/2014/main" xmlns="" id="{83B08D08-E9F0-714E-8DC9-601B30637EF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0" y="921900"/>
            <a:ext cx="4575039" cy="5042775"/>
          </a:xfrm>
          <a:prstGeom prst="rect">
            <a:avLst/>
          </a:prstGeom>
        </p:spPr>
      </p:pic>
      <p:sp>
        <p:nvSpPr>
          <p:cNvPr id="8" name="Subtitle 2">
            <a:extLst>
              <a:ext uri="{FF2B5EF4-FFF2-40B4-BE49-F238E27FC236}">
                <a16:creationId xmlns:a16="http://schemas.microsoft.com/office/drawing/2014/main" xmlns="" id="{E848E8B2-625C-DD40-AF69-DE9DD4DA19B9}"/>
              </a:ext>
            </a:extLst>
          </p:cNvPr>
          <p:cNvSpPr>
            <a:spLocks noGrp="1"/>
          </p:cNvSpPr>
          <p:nvPr>
            <p:ph type="subTitle" idx="1" hasCustomPrompt="1"/>
          </p:nvPr>
        </p:nvSpPr>
        <p:spPr>
          <a:xfrm>
            <a:off x="358591" y="4304820"/>
            <a:ext cx="3833848" cy="1213478"/>
          </a:xfrm>
        </p:spPr>
        <p:txBody>
          <a:bodyPr anchor="ctr" anchorCtr="0">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 Arial – 20-28 </a:t>
            </a:r>
            <a:r>
              <a:rPr lang="en-US" dirty="0" err="1"/>
              <a:t>pt</a:t>
            </a:r>
            <a:r>
              <a:rPr lang="en-US" dirty="0"/>
              <a:t> – White – Left-aligned</a:t>
            </a:r>
          </a:p>
        </p:txBody>
      </p:sp>
      <p:sp>
        <p:nvSpPr>
          <p:cNvPr id="11" name="Title 1">
            <a:extLst>
              <a:ext uri="{FF2B5EF4-FFF2-40B4-BE49-F238E27FC236}">
                <a16:creationId xmlns:a16="http://schemas.microsoft.com/office/drawing/2014/main" xmlns="" id="{DF0E789D-DB18-9943-932D-F0F3C4DD8FEA}"/>
              </a:ext>
            </a:extLst>
          </p:cNvPr>
          <p:cNvSpPr>
            <a:spLocks noGrp="1"/>
          </p:cNvSpPr>
          <p:nvPr>
            <p:ph type="ctrTitle" hasCustomPrompt="1"/>
          </p:nvPr>
        </p:nvSpPr>
        <p:spPr>
          <a:xfrm>
            <a:off x="358591" y="1339705"/>
            <a:ext cx="3833848" cy="2695919"/>
          </a:xfrm>
        </p:spPr>
        <p:txBody>
          <a:bodyPr lIns="0" tIns="0" rIns="0" bIns="0" anchor="ctr" anchorCtr="0">
            <a:noAutofit/>
          </a:bodyPr>
          <a:lstStyle>
            <a:lvl1pPr algn="l">
              <a:defRPr sz="2800">
                <a:solidFill>
                  <a:schemeClr val="bg1"/>
                </a:solidFill>
                <a:latin typeface="+mj-lt"/>
              </a:defRPr>
            </a:lvl1pPr>
          </a:lstStyle>
          <a:p>
            <a:r>
              <a:rPr lang="en-US" dirty="0"/>
              <a:t>Section Header – Arial, Bold – 28-32 </a:t>
            </a:r>
            <a:r>
              <a:rPr lang="en-US" dirty="0" err="1"/>
              <a:t>pt</a:t>
            </a:r>
            <a:r>
              <a:rPr lang="en-US" dirty="0"/>
              <a:t> – White – Left-aligned</a:t>
            </a:r>
          </a:p>
        </p:txBody>
      </p:sp>
    </p:spTree>
    <p:extLst>
      <p:ext uri="{BB962C8B-B14F-4D97-AF65-F5344CB8AC3E}">
        <p14:creationId xmlns:p14="http://schemas.microsoft.com/office/powerpoint/2010/main" val="342444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them only">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957B093-0596-F646-88D0-62B2F71B03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24400" y="3216499"/>
            <a:ext cx="2743200" cy="425002"/>
          </a:xfrm>
          <a:prstGeom prst="rect">
            <a:avLst/>
          </a:prstGeom>
        </p:spPr>
      </p:pic>
    </p:spTree>
    <p:extLst>
      <p:ext uri="{BB962C8B-B14F-4D97-AF65-F5344CB8AC3E}">
        <p14:creationId xmlns:p14="http://schemas.microsoft.com/office/powerpoint/2010/main" val="104849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5126"/>
            <a:ext cx="10728960" cy="1005840"/>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731519" y="1645920"/>
            <a:ext cx="10728960" cy="45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4799" y="6492874"/>
            <a:ext cx="10363200" cy="182880"/>
          </a:xfrm>
          <a:prstGeom prst="rect">
            <a:avLst/>
          </a:prstGeom>
        </p:spPr>
        <p:txBody>
          <a:bodyPr vert="horz" lIns="0" tIns="0" rIns="0" bIns="0" rtlCol="0" anchor="b" anchorCtr="0"/>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1277600" y="6492874"/>
            <a:ext cx="609600" cy="182880"/>
          </a:xfrm>
          <a:prstGeom prst="rect">
            <a:avLst/>
          </a:prstGeom>
        </p:spPr>
        <p:txBody>
          <a:bodyPr vert="horz" lIns="0" tIns="0" rIns="0" bIns="0" rtlCol="0" anchor="b" anchorCtr="0"/>
          <a:lstStyle>
            <a:lvl1pPr algn="r">
              <a:defRPr sz="1000">
                <a:solidFill>
                  <a:schemeClr val="tx1"/>
                </a:solidFill>
              </a:defRPr>
            </a:lvl1pPr>
          </a:lstStyle>
          <a:p>
            <a:fld id="{E1B9BB50-1CF7-D048-8262-B3B03613F80F}" type="slidenum">
              <a:rPr lang="en-US" smtClean="0"/>
              <a:pPr/>
              <a:t>‹#›</a:t>
            </a:fld>
            <a:endParaRPr lang="en-US" dirty="0"/>
          </a:p>
        </p:txBody>
      </p:sp>
    </p:spTree>
    <p:extLst>
      <p:ext uri="{BB962C8B-B14F-4D97-AF65-F5344CB8AC3E}">
        <p14:creationId xmlns:p14="http://schemas.microsoft.com/office/powerpoint/2010/main" val="91906578"/>
      </p:ext>
    </p:extLst>
  </p:cSld>
  <p:clrMap bg1="lt1" tx1="dk1" bg2="lt2" tx2="dk2" accent1="accent1" accent2="accent2" accent3="accent3" accent4="accent4" accent5="accent5" accent6="accent6" hlink="hlink" folHlink="folHlink"/>
  <p:sldLayoutIdLst>
    <p:sldLayoutId id="2147483883" r:id="rId1"/>
    <p:sldLayoutId id="2147483662" r:id="rId2"/>
    <p:sldLayoutId id="2147483903" r:id="rId3"/>
    <p:sldLayoutId id="2147483885" r:id="rId4"/>
    <p:sldLayoutId id="2147483901" r:id="rId5"/>
    <p:sldLayoutId id="2147483899" r:id="rId6"/>
    <p:sldLayoutId id="2147483861" r:id="rId7"/>
  </p:sldLayoutIdLs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Times New Roman" panose="02020603050405020304" pitchFamily="18" charset="0"/>
        </a:defRPr>
      </a:lvl1pPr>
    </p:titleStyle>
    <p:bodyStyle>
      <a:lvl1pPr marL="231775" indent="-231775" algn="l" defTabSz="914400" rtl="0" eaLnBrk="1" latinLnBrk="0" hangingPunct="1">
        <a:lnSpc>
          <a:spcPct val="100000"/>
        </a:lnSpc>
        <a:spcBef>
          <a:spcPts val="600"/>
        </a:spcBef>
        <a:buClr>
          <a:schemeClr val="tx2"/>
        </a:buClr>
        <a:buFont typeface="Arial" panose="020B0604020202020204" pitchFamily="34" charset="0"/>
        <a:buChar char="•"/>
        <a:tabLst/>
        <a:defRPr sz="2000" kern="1200">
          <a:solidFill>
            <a:schemeClr val="tx1"/>
          </a:solidFill>
          <a:latin typeface="+mn-lt"/>
          <a:ea typeface="+mn-ea"/>
          <a:cs typeface="+mn-cs"/>
        </a:defRPr>
      </a:lvl1pPr>
      <a:lvl2pPr marL="457200" indent="-228600" algn="l" defTabSz="914400" rtl="0" eaLnBrk="1" latinLnBrk="0" hangingPunct="1">
        <a:lnSpc>
          <a:spcPct val="100000"/>
        </a:lnSpc>
        <a:spcBef>
          <a:spcPts val="600"/>
        </a:spcBef>
        <a:buClr>
          <a:schemeClr val="tx2"/>
        </a:buClr>
        <a:buSzPct val="100000"/>
        <a:buFont typeface="System Font Regular"/>
        <a:buChar char="◦"/>
        <a:defRPr sz="2000" kern="1200">
          <a:solidFill>
            <a:schemeClr val="tx1"/>
          </a:solidFill>
          <a:latin typeface="+mn-lt"/>
          <a:ea typeface="+mn-ea"/>
          <a:cs typeface="+mn-cs"/>
        </a:defRPr>
      </a:lvl2pPr>
      <a:lvl3pPr marL="685800" indent="-228600" algn="l" defTabSz="914400" rtl="0" eaLnBrk="1" latinLnBrk="0" hangingPunct="1">
        <a:lnSpc>
          <a:spcPct val="100000"/>
        </a:lnSpc>
        <a:spcBef>
          <a:spcPts val="600"/>
        </a:spcBef>
        <a:buClr>
          <a:schemeClr val="tx2"/>
        </a:buClr>
        <a:buFont typeface="Wingdings" pitchFamily="2" charset="2"/>
        <a:buChar char="§"/>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100000"/>
        </a:lnSpc>
        <a:spcBef>
          <a:spcPts val="600"/>
        </a:spcBef>
        <a:buClr>
          <a:schemeClr val="tx2"/>
        </a:buClr>
        <a:buSzPct val="100000"/>
        <a:buFont typeface="System Font Regula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00.xml.rels><?xml version="1.0" encoding="UTF-8" standalone="yes"?>
<Relationships xmlns="http://schemas.openxmlformats.org/package/2006/relationships"><Relationship Id="rId3" Type="http://schemas.openxmlformats.org/officeDocument/2006/relationships/hyperlink" Target="https://providers.anthem.com/oh"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mailto:GBDProviderCommunications@email.anthem.com" TargetMode="Externa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diagramColors" Target="../diagrams/colors24.xml"/><Relationship Id="rId3" Type="http://schemas.openxmlformats.org/officeDocument/2006/relationships/notesSlide" Target="../notesSlides/notesSlide100.xml"/><Relationship Id="rId7" Type="http://schemas.openxmlformats.org/officeDocument/2006/relationships/diagramQuickStyle" Target="../diagrams/quickStyle24.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diagramLayout" Target="../diagrams/layout24.xml"/><Relationship Id="rId5" Type="http://schemas.openxmlformats.org/officeDocument/2006/relationships/diagramData" Target="../diagrams/data24.xml"/><Relationship Id="rId4" Type="http://schemas.openxmlformats.org/officeDocument/2006/relationships/image" Target="../media/image20.jpeg"/><Relationship Id="rId9" Type="http://schemas.microsoft.com/office/2007/relationships/diagramDrawing" Target="../diagrams/drawing2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notesSlide" Target="../notesSlides/notesSlide103.xml"/><Relationship Id="rId7" Type="http://schemas.openxmlformats.org/officeDocument/2006/relationships/diagramColors" Target="../diagrams/colors25.xml"/><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10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hyperlink" Target="https://providers.anthem.com/ohio-provider/welcome"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www.availity.com/"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09.xml.rels><?xml version="1.0" encoding="UTF-8" standalone="yes"?>
<Relationships xmlns="http://schemas.openxmlformats.org/package/2006/relationships"><Relationship Id="rId8" Type="http://schemas.openxmlformats.org/officeDocument/2006/relationships/diagramColors" Target="../diagrams/colors26.xml"/><Relationship Id="rId3" Type="http://schemas.openxmlformats.org/officeDocument/2006/relationships/image" Target="../media/image25.png"/><Relationship Id="rId7" Type="http://schemas.openxmlformats.org/officeDocument/2006/relationships/diagramQuickStyle" Target="../diagrams/quickStyle26.xm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diagramLayout" Target="../diagrams/layout26.xml"/><Relationship Id="rId5" Type="http://schemas.openxmlformats.org/officeDocument/2006/relationships/diagramData" Target="../diagrams/data26.xml"/><Relationship Id="rId4" Type="http://schemas.openxmlformats.org/officeDocument/2006/relationships/image" Target="../media/image30.svg"/><Relationship Id="rId9" Type="http://schemas.microsoft.com/office/2007/relationships/diagramDrawing" Target="../diagrams/drawing2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0.xml.rels><?xml version="1.0" encoding="UTF-8" standalone="yes"?>
<Relationships xmlns="http://schemas.openxmlformats.org/package/2006/relationships"><Relationship Id="rId3" Type="http://schemas.openxmlformats.org/officeDocument/2006/relationships/hyperlink" Target="https://providers.anthem.com/oh"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hyperlink" Target="mailto:OhioMedicaidProvider@anthem.com"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hyperlink" Target="http://www.patientexptraining.com/"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patientexptraining.com/"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www.patientexptraining.com/"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s://providers.anthem.com/oh" TargetMode="Externa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4.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hyperlink" Target="https://www.anthem.com/docs/public/inline/JON_OH.pdf" TargetMode="Externa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16.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7.xml"/><Relationship Id="rId7" Type="http://schemas.openxmlformats.org/officeDocument/2006/relationships/diagramColors" Target="../diagrams/colors7.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www.availity.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ydiversepatients.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yDiversePatients.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myadvocatehelps.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dicaid.ohio.gov/wps/portal/gov/medicaid/resources-for-providers/special-programs-and-initiatives/praf/pra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brightfutures.aap.org/Pages/default.aspx"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5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8.jpeg"/><Relationship Id="rId7" Type="http://schemas.openxmlformats.org/officeDocument/2006/relationships/diagramColors" Target="../diagrams/colors1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medicaid.ohio.gov/resources-for-providers/special-programs-and-initiatives/electronic-visit-verification" TargetMode="External"/></Relationships>
</file>

<file path=ppt/slides/_rels/slide5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56.xml"/><Relationship Id="rId7" Type="http://schemas.openxmlformats.org/officeDocument/2006/relationships/diagramColors" Target="../diagrams/colors13.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57.xml"/><Relationship Id="rId7" Type="http://schemas.openxmlformats.org/officeDocument/2006/relationships/diagramColors" Target="../diagrams/colors14.xml"/><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microsoft.com/office/2007/relationships/diagramDrawing" Target="../diagrams/drawing15.xml"/><Relationship Id="rId13" Type="http://schemas.microsoft.com/office/2007/relationships/diagramDrawing" Target="../diagrams/drawing16.xml"/><Relationship Id="rId3" Type="http://schemas.openxmlformats.org/officeDocument/2006/relationships/notesSlide" Target="../notesSlides/notesSlide58.xml"/><Relationship Id="rId7" Type="http://schemas.openxmlformats.org/officeDocument/2006/relationships/diagramColors" Target="../diagrams/colors15.xml"/><Relationship Id="rId12" Type="http://schemas.openxmlformats.org/officeDocument/2006/relationships/diagramColors" Target="../diagrams/colors16.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diagramQuickStyle" Target="../diagrams/quickStyle15.xml"/><Relationship Id="rId11" Type="http://schemas.openxmlformats.org/officeDocument/2006/relationships/diagramQuickStyle" Target="../diagrams/quickStyle16.xml"/><Relationship Id="rId5" Type="http://schemas.openxmlformats.org/officeDocument/2006/relationships/diagramLayout" Target="../diagrams/layout15.xml"/><Relationship Id="rId10" Type="http://schemas.openxmlformats.org/officeDocument/2006/relationships/diagramLayout" Target="../diagrams/layout16.xml"/><Relationship Id="rId4" Type="http://schemas.openxmlformats.org/officeDocument/2006/relationships/diagramData" Target="../diagrams/data15.xml"/><Relationship Id="rId9" Type="http://schemas.openxmlformats.org/officeDocument/2006/relationships/diagramData" Target="../diagrams/data16.xml"/></Relationships>
</file>

<file path=ppt/slides/_rels/slide61.xml.rels><?xml version="1.0" encoding="UTF-8" standalone="yes"?>
<Relationships xmlns="http://schemas.openxmlformats.org/package/2006/relationships"><Relationship Id="rId3" Type="http://schemas.openxmlformats.org/officeDocument/2006/relationships/hyperlink" Target="https://medicaid.ohio.gov/resources-for-providers/billing/trading-partners/trading-partners"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availity.com/"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availity.co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enrollsafe.payeehub.or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medicaid.ohio.gov/static/Resources/Publications/Forms/ODM06306fillx.pdf"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providers.anthem.com/oh"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managedcare.medicaid.ohio.gov/managed-care/centralized-credentialing" TargetMode="External"/><Relationship Id="rId5" Type="http://schemas.openxmlformats.org/officeDocument/2006/relationships/hyperlink" Target="https://managedcare.medicaid.ohio.gov/managed-care/single-pharmacy-benefit-manager" TargetMode="External"/><Relationship Id="rId4" Type="http://schemas.openxmlformats.org/officeDocument/2006/relationships/hyperlink" Target="https://managedcare.medicaid.ohio.gov/wps/portal/gov/manc/managed-care/ohiorise/ohiorise"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availity.com/"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microsoft.com/office/2007/relationships/diagramDrawing" Target="../diagrams/drawing17.xml"/><Relationship Id="rId13" Type="http://schemas.microsoft.com/office/2007/relationships/diagramDrawing" Target="../diagrams/drawing18.xml"/><Relationship Id="rId3" Type="http://schemas.openxmlformats.org/officeDocument/2006/relationships/notesSlide" Target="../notesSlides/notesSlide72.xml"/><Relationship Id="rId7" Type="http://schemas.openxmlformats.org/officeDocument/2006/relationships/diagramColors" Target="../diagrams/colors17.xml"/><Relationship Id="rId12" Type="http://schemas.openxmlformats.org/officeDocument/2006/relationships/diagramColors" Target="../diagrams/colors18.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17.xml"/><Relationship Id="rId11" Type="http://schemas.openxmlformats.org/officeDocument/2006/relationships/diagramQuickStyle" Target="../diagrams/quickStyle18.xml"/><Relationship Id="rId5" Type="http://schemas.openxmlformats.org/officeDocument/2006/relationships/diagramLayout" Target="../diagrams/layout17.xml"/><Relationship Id="rId10" Type="http://schemas.openxmlformats.org/officeDocument/2006/relationships/diagramLayout" Target="../diagrams/layout18.xml"/><Relationship Id="rId4" Type="http://schemas.openxmlformats.org/officeDocument/2006/relationships/diagramData" Target="../diagrams/data17.xml"/><Relationship Id="rId9" Type="http://schemas.openxmlformats.org/officeDocument/2006/relationships/diagramData" Target="../diagrams/data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77.xml.rels><?xml version="1.0" encoding="UTF-8" standalone="yes"?>
<Relationships xmlns="http://schemas.openxmlformats.org/package/2006/relationships"><Relationship Id="rId3" Type="http://schemas.openxmlformats.org/officeDocument/2006/relationships/hyperlink" Target="https://providers.anthem.com/oh"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hyperlink" Target="https://providers.anthem.com/oh"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medicaid.ohio.gov/resources-for-providers/billing/trading-partners/omes-golive" TargetMode="External"/><Relationship Id="rId4" Type="http://schemas.openxmlformats.org/officeDocument/2006/relationships/hyperlink" Target="https://www.ohiomh.com/" TargetMode="Externa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notesSlide" Target="../notesSlides/notesSlide80.xml"/><Relationship Id="rId7" Type="http://schemas.openxmlformats.org/officeDocument/2006/relationships/diagramColors" Target="../diagrams/colors19.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83.xml.rels><?xml version="1.0" encoding="UTF-8" standalone="yes"?>
<Relationships xmlns="http://schemas.openxmlformats.org/package/2006/relationships"><Relationship Id="rId3" Type="http://schemas.openxmlformats.org/officeDocument/2006/relationships/hyperlink" Target="https://providers.anthem.com/oh"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Availity.com"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www.hmspermedion.com/"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hyperlink" Target="https://ecenter.hmsy.com/" TargetMode="Externa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notesSlide" Target="../notesSlides/notesSlide9.xml"/><Relationship Id="rId7" Type="http://schemas.openxmlformats.org/officeDocument/2006/relationships/diagramQuickStyle" Target="../diagrams/quickStyle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2.jpeg"/><Relationship Id="rId9" Type="http://schemas.microsoft.com/office/2007/relationships/diagramDrawing" Target="../diagrams/drawing4.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91.xml.rels><?xml version="1.0" encoding="UTF-8" standalone="yes"?>
<Relationships xmlns="http://schemas.openxmlformats.org/package/2006/relationships"><Relationship Id="rId3" Type="http://schemas.openxmlformats.org/officeDocument/2006/relationships/hyperlink" Target="https://providercomplaints.ohiomh.com/ComplaintForm.aspx?forceredirect=true"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providers.anthem.com/oh" TargetMode="Externa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ww.fighthealthcarefraud.com/"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fighthealthcarefraud.com/"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notesSlide" Target="../notesSlides/notesSlide96.xml"/><Relationship Id="rId7" Type="http://schemas.openxmlformats.org/officeDocument/2006/relationships/diagramColors" Target="../diagrams/colors22.xml"/><Relationship Id="rId2" Type="http://schemas.openxmlformats.org/officeDocument/2006/relationships/slideLayout" Target="../slideLayouts/slideLayout3.xml"/><Relationship Id="rId1" Type="http://schemas.openxmlformats.org/officeDocument/2006/relationships/tags" Target="../tags/tag33.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99.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notesSlide" Target="../notesSlides/notesSlide97.xml"/><Relationship Id="rId7" Type="http://schemas.openxmlformats.org/officeDocument/2006/relationships/diagramColors" Target="../diagrams/colors23.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09B3EA-5291-44CA-81F4-BB6983E4E607}"/>
              </a:ext>
            </a:extLst>
          </p:cNvPr>
          <p:cNvSpPr>
            <a:spLocks noGrp="1"/>
          </p:cNvSpPr>
          <p:nvPr>
            <p:ph type="ctrTitle"/>
          </p:nvPr>
        </p:nvSpPr>
        <p:spPr/>
        <p:txBody>
          <a:bodyPr/>
          <a:lstStyle/>
          <a:p>
            <a:r>
              <a:rPr lang="en-US" dirty="0"/>
              <a:t>Anthem Blue Cross and Blue Shield (Anthem) provider orientation</a:t>
            </a:r>
          </a:p>
        </p:txBody>
      </p:sp>
      <p:sp>
        <p:nvSpPr>
          <p:cNvPr id="3" name="Subtitle 2">
            <a:extLst>
              <a:ext uri="{FF2B5EF4-FFF2-40B4-BE49-F238E27FC236}">
                <a16:creationId xmlns:a16="http://schemas.microsoft.com/office/drawing/2014/main" xmlns="" id="{E74DF047-D3D3-4300-8C0A-FFA54077D9B9}"/>
              </a:ext>
            </a:extLst>
          </p:cNvPr>
          <p:cNvSpPr>
            <a:spLocks noGrp="1"/>
          </p:cNvSpPr>
          <p:nvPr>
            <p:ph type="subTitle" idx="1"/>
          </p:nvPr>
        </p:nvSpPr>
        <p:spPr/>
        <p:txBody>
          <a:bodyPr/>
          <a:lstStyle/>
          <a:p>
            <a:r>
              <a:rPr lang="en-US" sz="2000" dirty="0"/>
              <a:t>Ohio Medicaid Managed Care (OMMC)</a:t>
            </a:r>
          </a:p>
          <a:p>
            <a:endParaRPr lang="en-US" dirty="0"/>
          </a:p>
        </p:txBody>
      </p:sp>
    </p:spTree>
    <p:extLst>
      <p:ext uri="{BB962C8B-B14F-4D97-AF65-F5344CB8AC3E}">
        <p14:creationId xmlns:p14="http://schemas.microsoft.com/office/powerpoint/2010/main" val="2805528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OhioRISE</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10</a:t>
            </a:fld>
            <a:endParaRPr lang="en-US" dirty="0"/>
          </a:p>
        </p:txBody>
      </p:sp>
      <p:sp>
        <p:nvSpPr>
          <p:cNvPr id="3" name="Content Placeholder 2"/>
          <p:cNvSpPr>
            <a:spLocks noGrp="1"/>
          </p:cNvSpPr>
          <p:nvPr>
            <p:ph type="body" sz="quarter" idx="13"/>
          </p:nvPr>
        </p:nvSpPr>
        <p:spPr>
          <a:xfrm>
            <a:off x="304800" y="1614488"/>
            <a:ext cx="11521437" cy="4603751"/>
          </a:xfrm>
        </p:spPr>
        <p:txBody>
          <a:bodyPr>
            <a:normAutofit lnSpcReduction="10000"/>
          </a:bodyPr>
          <a:lstStyle/>
          <a:p>
            <a:r>
              <a:rPr lang="en-US" dirty="0"/>
              <a:t>OhioRISE is a specialized managed care program for youth with complex behavioral health and multisystem needs:</a:t>
            </a:r>
          </a:p>
          <a:p>
            <a:pPr lvl="1"/>
            <a:r>
              <a:rPr lang="en-US" dirty="0"/>
              <a:t>ODM selected Aetna Better Health of Ohio to serve as the new OhioRISE specialized MCO.</a:t>
            </a:r>
          </a:p>
          <a:p>
            <a:pPr lvl="1"/>
            <a:r>
              <a:rPr lang="en-US" dirty="0"/>
              <a:t>OhioRISE members and families will have the resources they need to navigate their interactions with multiple systems, such as juvenile justice, child protection, developmental disabilities, mental health and addiction, education, and others. </a:t>
            </a:r>
          </a:p>
          <a:p>
            <a:pPr lvl="1"/>
            <a:r>
              <a:rPr lang="en-US" dirty="0"/>
              <a:t>Individuals enrolled in OhioRISE will keep their Anthem managed care enrollment for their physical health, and Anthem will be included in their care management.</a:t>
            </a:r>
          </a:p>
          <a:p>
            <a:r>
              <a:rPr lang="en-US" dirty="0"/>
              <a:t>To be eligible for OhioRISE, an individual must:</a:t>
            </a:r>
          </a:p>
          <a:p>
            <a:pPr lvl="1"/>
            <a:r>
              <a:rPr lang="en-US" dirty="0"/>
              <a:t>Be enrolled in Ohio Medicaid, either managed care or fee-for-service.</a:t>
            </a:r>
          </a:p>
          <a:p>
            <a:pPr lvl="1"/>
            <a:r>
              <a:rPr lang="en-US" dirty="0"/>
              <a:t>Be under the age of 21.</a:t>
            </a:r>
          </a:p>
          <a:p>
            <a:pPr lvl="1"/>
            <a:r>
              <a:rPr lang="en-US" dirty="0"/>
              <a:t>Meet a functional needs threshold for behavioral health care, as identified by the </a:t>
            </a:r>
            <a:r>
              <a:rPr lang="en-US" i="1" dirty="0"/>
              <a:t>Child and Adolescent Needs and Strengths </a:t>
            </a:r>
            <a:r>
              <a:rPr lang="en-US" dirty="0"/>
              <a:t>(</a:t>
            </a:r>
            <a:r>
              <a:rPr lang="en-US" i="1" dirty="0"/>
              <a:t>CANS</a:t>
            </a:r>
            <a:r>
              <a:rPr lang="en-US" dirty="0"/>
              <a:t>) assessment tool or by use of an inpatient behavioral health service.</a:t>
            </a:r>
          </a:p>
          <a:p>
            <a:endParaRPr lang="en-US" dirty="0"/>
          </a:p>
        </p:txBody>
      </p:sp>
    </p:spTree>
    <p:custDataLst>
      <p:tags r:id="rId1"/>
    </p:custDataLst>
    <p:extLst>
      <p:ext uri="{BB962C8B-B14F-4D97-AF65-F5344CB8AC3E}">
        <p14:creationId xmlns:p14="http://schemas.microsoft.com/office/powerpoint/2010/main" val="3712961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A9E81C0-9976-4A58-A1C7-F4415AC3DFB4}"/>
              </a:ext>
            </a:extLst>
          </p:cNvPr>
          <p:cNvSpPr>
            <a:spLocks noGrp="1"/>
          </p:cNvSpPr>
          <p:nvPr>
            <p:ph type="title"/>
          </p:nvPr>
        </p:nvSpPr>
        <p:spPr>
          <a:xfrm>
            <a:off x="304799" y="567597"/>
            <a:ext cx="11521437" cy="914400"/>
          </a:xfrm>
        </p:spPr>
        <p:txBody>
          <a:bodyPr/>
          <a:lstStyle/>
          <a:p>
            <a:r>
              <a:rPr lang="en-US" dirty="0"/>
              <a:t>Stay in touch!</a:t>
            </a:r>
          </a:p>
        </p:txBody>
      </p:sp>
      <p:sp>
        <p:nvSpPr>
          <p:cNvPr id="6" name="Slide Number Placeholder 5">
            <a:extLst>
              <a:ext uri="{FF2B5EF4-FFF2-40B4-BE49-F238E27FC236}">
                <a16:creationId xmlns:a16="http://schemas.microsoft.com/office/drawing/2014/main" xmlns="" id="{01062AD4-240F-4F87-B1D3-E130D55E9061}"/>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100</a:t>
            </a:fld>
            <a:endParaRPr lang="en-US" dirty="0"/>
          </a:p>
        </p:txBody>
      </p:sp>
      <p:sp>
        <p:nvSpPr>
          <p:cNvPr id="8" name="Text Placeholder 7">
            <a:extLst>
              <a:ext uri="{FF2B5EF4-FFF2-40B4-BE49-F238E27FC236}">
                <a16:creationId xmlns:a16="http://schemas.microsoft.com/office/drawing/2014/main" xmlns="" id="{338AED3F-9107-406A-9055-BFF60C950BDD}"/>
              </a:ext>
            </a:extLst>
          </p:cNvPr>
          <p:cNvSpPr>
            <a:spLocks noGrp="1"/>
          </p:cNvSpPr>
          <p:nvPr>
            <p:ph type="body" sz="quarter" idx="13"/>
          </p:nvPr>
        </p:nvSpPr>
        <p:spPr>
          <a:xfrm>
            <a:off x="304800" y="1614488"/>
            <a:ext cx="8803341" cy="4603751"/>
          </a:xfrm>
        </p:spPr>
        <p:txBody>
          <a:bodyPr/>
          <a:lstStyle/>
          <a:p>
            <a:pPr marL="0" indent="0">
              <a:buNone/>
            </a:pPr>
            <a:r>
              <a:rPr lang="en-US" dirty="0"/>
              <a:t>Register to stay in touch and receive all provider communications and our monthly provider newsletter, Provider News, via email. Register now by going to </a:t>
            </a:r>
            <a:r>
              <a:rPr lang="en-US" dirty="0">
                <a:hlinkClick r:id="rId3"/>
              </a:rPr>
              <a:t>https://providers.anthem.com/oh</a:t>
            </a:r>
            <a:r>
              <a:rPr lang="en-US" dirty="0"/>
              <a:t>.</a:t>
            </a:r>
          </a:p>
          <a:p>
            <a:pPr marL="0" indent="0">
              <a:buNone/>
            </a:pPr>
            <a:endParaRPr lang="en-US" dirty="0"/>
          </a:p>
          <a:p>
            <a:pPr marL="0" indent="0">
              <a:buNone/>
            </a:pPr>
            <a:r>
              <a:rPr lang="en-US" b="1" dirty="0"/>
              <a:t>Note: </a:t>
            </a:r>
            <a:r>
              <a:rPr lang="en-US" dirty="0"/>
              <a:t>Provider News emails will come from </a:t>
            </a:r>
            <a:r>
              <a:rPr lang="en-US" dirty="0">
                <a:hlinkClick r:id="rId4"/>
              </a:rPr>
              <a:t>GBDProviderCommunications@email.anthem.com</a:t>
            </a:r>
            <a:r>
              <a:rPr lang="en-US" dirty="0"/>
              <a:t> so add them to your safe sender/recipient list to ensure you receive our emails.</a:t>
            </a:r>
          </a:p>
          <a:p>
            <a:endParaRPr lang="en-US" dirty="0"/>
          </a:p>
        </p:txBody>
      </p:sp>
      <p:pic>
        <p:nvPicPr>
          <p:cNvPr id="3" name="Picture 2" descr="Icon&#10;&#10;Description automatically generated">
            <a:extLst>
              <a:ext uri="{FF2B5EF4-FFF2-40B4-BE49-F238E27FC236}">
                <a16:creationId xmlns:a16="http://schemas.microsoft.com/office/drawing/2014/main" xmlns="" id="{59BA9531-8586-44FC-802C-F3C40858CF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1883" y="2706323"/>
            <a:ext cx="1281112" cy="1281112"/>
          </a:xfrm>
          <a:prstGeom prst="rect">
            <a:avLst/>
          </a:prstGeom>
        </p:spPr>
      </p:pic>
    </p:spTree>
    <p:extLst>
      <p:ext uri="{BB962C8B-B14F-4D97-AF65-F5344CB8AC3E}">
        <p14:creationId xmlns:p14="http://schemas.microsoft.com/office/powerpoint/2010/main" val="6013972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Updating your business information </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101</a:t>
            </a:fld>
            <a:endParaRPr lang="en-US" dirty="0"/>
          </a:p>
        </p:txBody>
      </p:sp>
      <p:sp>
        <p:nvSpPr>
          <p:cNvPr id="7" name="Content Placeholder 6"/>
          <p:cNvSpPr>
            <a:spLocks noGrp="1"/>
          </p:cNvSpPr>
          <p:nvPr>
            <p:ph type="body" sz="quarter" idx="13"/>
          </p:nvPr>
        </p:nvSpPr>
        <p:spPr>
          <a:xfrm>
            <a:off x="304800" y="1614488"/>
            <a:ext cx="11521437" cy="4603751"/>
          </a:xfrm>
        </p:spPr>
        <p:txBody>
          <a:bodyPr>
            <a:normAutofit/>
          </a:bodyPr>
          <a:lstStyle/>
          <a:p>
            <a:pPr marL="0" indent="0">
              <a:buNone/>
            </a:pPr>
            <a:r>
              <a:rPr lang="en-US" dirty="0"/>
              <a:t>It is critical members receive accurate and current data related to provider availability. Providers and facilities must notify ODM’s PNM, which acts as ODM’s central credentialing website of any demographic changes. All requests must be received 30 days prior to change/update. Any requests received within less than 30 days notice may be assigned a future effective date. Contractual terms may supersede the effective date request.</a:t>
            </a:r>
          </a:p>
          <a:p>
            <a:pPr marL="0" indent="0">
              <a:buNone/>
            </a:pPr>
            <a:endParaRPr lang="en-US" dirty="0"/>
          </a:p>
          <a:p>
            <a:pPr marL="0" indent="0">
              <a:buNone/>
            </a:pPr>
            <a:r>
              <a:rPr lang="en-US" b="1" dirty="0"/>
              <a:t>Note: </a:t>
            </a:r>
            <a:r>
              <a:rPr lang="en-US" dirty="0"/>
              <a:t>If updates are not submitted 30 days prior to the change, claims submitted for members may be the responsibility of the provider or facility.</a:t>
            </a:r>
          </a:p>
          <a:p>
            <a:endParaRPr lang="en-US" dirty="0"/>
          </a:p>
          <a:p>
            <a:endParaRPr lang="en-US" dirty="0"/>
          </a:p>
        </p:txBody>
      </p:sp>
    </p:spTree>
    <p:extLst>
      <p:ext uri="{BB962C8B-B14F-4D97-AF65-F5344CB8AC3E}">
        <p14:creationId xmlns:p14="http://schemas.microsoft.com/office/powerpoint/2010/main" val="827074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Surveys</a:t>
            </a:r>
          </a:p>
        </p:txBody>
      </p:sp>
      <p:sp>
        <p:nvSpPr>
          <p:cNvPr id="5" name="Slide Number Placeholder 4"/>
          <p:cNvSpPr>
            <a:spLocks noGrp="1"/>
          </p:cNvSpPr>
          <p:nvPr>
            <p:ph type="sldNum" sz="quarter" idx="12"/>
          </p:nvPr>
        </p:nvSpPr>
        <p:spPr/>
        <p:txBody>
          <a:bodyPr/>
          <a:lstStyle/>
          <a:p>
            <a:fld id="{E1B9BB50-1CF7-D048-8262-B3B03613F80F}" type="slidenum">
              <a:rPr lang="en-US" smtClean="0"/>
              <a:pPr/>
              <a:t>102</a:t>
            </a:fld>
            <a:endParaRPr lang="en-US" dirty="0"/>
          </a:p>
        </p:txBody>
      </p:sp>
      <p:pic>
        <p:nvPicPr>
          <p:cNvPr id="4" name="Picture 3" descr="A picture containing person, floor, indoor&#10;&#10;Description automatically generated">
            <a:extLst>
              <a:ext uri="{FF2B5EF4-FFF2-40B4-BE49-F238E27FC236}">
                <a16:creationId xmlns:a16="http://schemas.microsoft.com/office/drawing/2014/main" xmlns="" id="{DBD09047-5749-494F-94DD-CF0E1C14F5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43046" y="2072323"/>
            <a:ext cx="5532120" cy="3688080"/>
          </a:xfrm>
          <a:prstGeom prst="rect">
            <a:avLst/>
          </a:prstGeom>
        </p:spPr>
      </p:pic>
      <p:graphicFrame>
        <p:nvGraphicFramePr>
          <p:cNvPr id="3" name="Diagram 2">
            <a:extLst>
              <a:ext uri="{FF2B5EF4-FFF2-40B4-BE49-F238E27FC236}">
                <a16:creationId xmlns:a16="http://schemas.microsoft.com/office/drawing/2014/main" xmlns="" id="{97CB7FA3-9D2C-40E1-BD70-89F0761DA9A1}"/>
              </a:ext>
            </a:extLst>
          </p:cNvPr>
          <p:cNvGraphicFramePr/>
          <p:nvPr>
            <p:extLst>
              <p:ext uri="{D42A27DB-BD31-4B8C-83A1-F6EECF244321}">
                <p14:modId xmlns:p14="http://schemas.microsoft.com/office/powerpoint/2010/main" val="2714175895"/>
              </p:ext>
            </p:extLst>
          </p:nvPr>
        </p:nvGraphicFramePr>
        <p:xfrm>
          <a:off x="218446" y="2072323"/>
          <a:ext cx="5830510" cy="24606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768577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Provider satisfaction surveys and administration </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103</a:t>
            </a:fld>
            <a:endParaRPr lang="en-US" dirty="0"/>
          </a:p>
        </p:txBody>
      </p:sp>
      <p:sp>
        <p:nvSpPr>
          <p:cNvPr id="3" name="Content Placeholder 2"/>
          <p:cNvSpPr>
            <a:spLocks noGrp="1"/>
          </p:cNvSpPr>
          <p:nvPr>
            <p:ph type="body" sz="quarter" idx="13"/>
          </p:nvPr>
        </p:nvSpPr>
        <p:spPr>
          <a:xfrm>
            <a:off x="304800" y="1614488"/>
            <a:ext cx="11521437" cy="4603751"/>
          </a:xfrm>
        </p:spPr>
        <p:txBody>
          <a:bodyPr>
            <a:normAutofit/>
          </a:bodyPr>
          <a:lstStyle/>
          <a:p>
            <a:r>
              <a:rPr lang="en-US" dirty="0"/>
              <a:t>Anthem may conduct provider surveys to monitor and measure provider satisfaction with our services and identify areas for improvement. Provider participation in these surveys is highly encouraged, and your feedback is very important. We inform providers of the results and plans for improvement through provider bulletins, newsletters, meetings, and training sessions.</a:t>
            </a:r>
          </a:p>
          <a:p>
            <a:r>
              <a:rPr lang="en-US" dirty="0"/>
              <a:t>We conduct medical record and facility site reviews to determine provider:</a:t>
            </a:r>
          </a:p>
          <a:p>
            <a:pPr lvl="1"/>
            <a:r>
              <a:rPr lang="en-US" dirty="0"/>
              <a:t>Compliance with standards for providing healthcare.</a:t>
            </a:r>
          </a:p>
          <a:p>
            <a:pPr lvl="1"/>
            <a:r>
              <a:rPr lang="en-US" dirty="0"/>
              <a:t>Compliance with standards for storing medical records.</a:t>
            </a:r>
          </a:p>
          <a:p>
            <a:pPr lvl="1"/>
            <a:r>
              <a:rPr lang="en-US" dirty="0"/>
              <a:t>Compliance with processes that maintain safety standards and practices.</a:t>
            </a:r>
          </a:p>
          <a:p>
            <a:pPr lvl="1"/>
            <a:r>
              <a:rPr lang="en-US" dirty="0"/>
              <a:t>Involvement in the continuity and coordination of member care.</a:t>
            </a:r>
          </a:p>
          <a:p>
            <a:pPr marL="0" indent="0">
              <a:buNone/>
            </a:pPr>
            <a:endParaRPr lang="en-US" dirty="0"/>
          </a:p>
          <a:p>
            <a:pPr marL="0" indent="0">
              <a:buNone/>
            </a:pPr>
            <a:r>
              <a:rPr lang="en-US" b="1" dirty="0"/>
              <a:t>Note: </a:t>
            </a:r>
            <a:r>
              <a:rPr lang="en-US" dirty="0"/>
              <a:t>We perform all inspections and evaluations in such a manner as to not unduly delay work, in accordance with the </a:t>
            </a:r>
            <a:r>
              <a:rPr lang="en-US" i="1" dirty="0"/>
              <a:t>Provider Agreement</a:t>
            </a:r>
            <a:r>
              <a:rPr lang="en-US" dirty="0"/>
              <a:t>.</a:t>
            </a:r>
          </a:p>
          <a:p>
            <a:endParaRPr lang="en-US" dirty="0"/>
          </a:p>
        </p:txBody>
      </p:sp>
    </p:spTree>
    <p:extLst>
      <p:ext uri="{BB962C8B-B14F-4D97-AF65-F5344CB8AC3E}">
        <p14:creationId xmlns:p14="http://schemas.microsoft.com/office/powerpoint/2010/main" val="3240976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satisfaction surveys</a:t>
            </a:r>
          </a:p>
        </p:txBody>
      </p:sp>
      <p:sp>
        <p:nvSpPr>
          <p:cNvPr id="5" name="Slide Number Placeholder 4"/>
          <p:cNvSpPr>
            <a:spLocks noGrp="1"/>
          </p:cNvSpPr>
          <p:nvPr>
            <p:ph type="sldNum" sz="quarter" idx="12"/>
          </p:nvPr>
        </p:nvSpPr>
        <p:spPr/>
        <p:txBody>
          <a:bodyPr/>
          <a:lstStyle/>
          <a:p>
            <a:fld id="{E1B9BB50-1CF7-D048-8262-B3B03613F80F}" type="slidenum">
              <a:rPr lang="en-US" smtClean="0"/>
              <a:t>104</a:t>
            </a:fld>
            <a:endParaRPr lang="en-US" dirty="0"/>
          </a:p>
        </p:txBody>
      </p:sp>
      <p:sp>
        <p:nvSpPr>
          <p:cNvPr id="3" name="Content Placeholder 2"/>
          <p:cNvSpPr>
            <a:spLocks noGrp="1"/>
          </p:cNvSpPr>
          <p:nvPr>
            <p:ph type="body" sz="quarter" idx="13"/>
          </p:nvPr>
        </p:nvSpPr>
        <p:spPr/>
        <p:txBody>
          <a:bodyPr/>
          <a:lstStyle/>
          <a:p>
            <a:pPr marL="0" indent="0">
              <a:buNone/>
            </a:pPr>
            <a:r>
              <a:rPr lang="en-US" sz="1800" dirty="0"/>
              <a:t>Member satisfaction with Anthem's healthcare services is measured every year through the annual member satisfaction survey. An NCQA-certified vendor conducts a survey called the CAHPS</a:t>
            </a:r>
            <a:r>
              <a:rPr lang="en-US" sz="1800" baseline="30000" dirty="0"/>
              <a:t>®</a:t>
            </a:r>
            <a:r>
              <a:rPr lang="en-US" sz="1800" dirty="0"/>
              <a:t>. The survey is designed to measure member satisfaction with our services, including:</a:t>
            </a:r>
          </a:p>
          <a:p>
            <a:r>
              <a:rPr lang="en-US" sz="1800" dirty="0"/>
              <a:t> Access to care.</a:t>
            </a:r>
          </a:p>
          <a:p>
            <a:r>
              <a:rPr lang="en-US" sz="1800" dirty="0"/>
              <a:t> Anthem customer service.</a:t>
            </a:r>
          </a:p>
          <a:p>
            <a:r>
              <a:rPr lang="en-US" sz="1800" dirty="0"/>
              <a:t> Provider communications.</a:t>
            </a:r>
          </a:p>
          <a:p>
            <a:r>
              <a:rPr lang="en-US" sz="1800" dirty="0"/>
              <a:t> Provider office staff performance.</a:t>
            </a:r>
          </a:p>
          <a:p>
            <a:pPr marL="0" indent="0">
              <a:buNone/>
            </a:pPr>
            <a:endParaRPr lang="en-US" sz="1800" dirty="0"/>
          </a:p>
          <a:p>
            <a:pPr marL="0" indent="0">
              <a:buNone/>
            </a:pPr>
            <a:r>
              <a:rPr lang="en-US" sz="1800" dirty="0"/>
              <a:t>We distribute the results of the CAHPS survey to both members and providers. Providers should review the results, share the results with office staff, and incorporate appropriate changes in their offices.</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sz="1200" dirty="0">
                <a:effectLst/>
                <a:latin typeface="+mj-lt"/>
              </a:rPr>
              <a:t>CAHPS® is a registered trademark of the Agency for Healthcare Research and Quality (AHRQ).</a:t>
            </a:r>
            <a:endParaRPr lang="en-US" sz="1200" dirty="0">
              <a:latin typeface="+mj-lt"/>
            </a:endParaRPr>
          </a:p>
          <a:p>
            <a:endParaRPr lang="en-US" dirty="0"/>
          </a:p>
        </p:txBody>
      </p:sp>
    </p:spTree>
    <p:extLst>
      <p:ext uri="{BB962C8B-B14F-4D97-AF65-F5344CB8AC3E}">
        <p14:creationId xmlns:p14="http://schemas.microsoft.com/office/powerpoint/2010/main" val="22147622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Provider websites</a:t>
            </a:r>
          </a:p>
        </p:txBody>
      </p:sp>
      <p:sp>
        <p:nvSpPr>
          <p:cNvPr id="5" name="Slide Number Placeholder 4"/>
          <p:cNvSpPr>
            <a:spLocks noGrp="1"/>
          </p:cNvSpPr>
          <p:nvPr>
            <p:ph type="sldNum" sz="quarter" idx="12"/>
          </p:nvPr>
        </p:nvSpPr>
        <p:spPr/>
        <p:txBody>
          <a:bodyPr/>
          <a:lstStyle/>
          <a:p>
            <a:fld id="{E1B9BB50-1CF7-D048-8262-B3B03613F80F}" type="slidenum">
              <a:rPr lang="en-US" smtClean="0"/>
              <a:pPr/>
              <a:t>105</a:t>
            </a:fld>
            <a:endParaRPr lang="en-US" dirty="0"/>
          </a:p>
        </p:txBody>
      </p:sp>
      <p:graphicFrame>
        <p:nvGraphicFramePr>
          <p:cNvPr id="3" name="Diagram 2">
            <a:extLst>
              <a:ext uri="{FF2B5EF4-FFF2-40B4-BE49-F238E27FC236}">
                <a16:creationId xmlns:a16="http://schemas.microsoft.com/office/drawing/2014/main" xmlns="" id="{AEBD860A-4294-4500-BDBD-0C84ED329C3D}"/>
              </a:ext>
            </a:extLst>
          </p:cNvPr>
          <p:cNvGraphicFramePr/>
          <p:nvPr>
            <p:extLst>
              <p:ext uri="{D42A27DB-BD31-4B8C-83A1-F6EECF244321}">
                <p14:modId xmlns:p14="http://schemas.microsoft.com/office/powerpoint/2010/main" val="346787827"/>
              </p:ext>
            </p:extLst>
          </p:nvPr>
        </p:nvGraphicFramePr>
        <p:xfrm>
          <a:off x="365763" y="1387619"/>
          <a:ext cx="8128000" cy="4798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6945462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Anthem provider website</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106</a:t>
            </a:fld>
            <a:endParaRPr lang="en-US" dirty="0"/>
          </a:p>
        </p:txBody>
      </p:sp>
      <p:pic>
        <p:nvPicPr>
          <p:cNvPr id="4" name="Picture 3">
            <a:extLst>
              <a:ext uri="{FF2B5EF4-FFF2-40B4-BE49-F238E27FC236}">
                <a16:creationId xmlns:a16="http://schemas.microsoft.com/office/drawing/2014/main" xmlns="" id="{3719C84A-2B0E-43E5-8421-D242C0CD0F98}"/>
              </a:ext>
            </a:extLst>
          </p:cNvPr>
          <p:cNvPicPr>
            <a:picLocks noChangeAspect="1"/>
          </p:cNvPicPr>
          <p:nvPr/>
        </p:nvPicPr>
        <p:blipFill>
          <a:blip r:embed="rId3"/>
          <a:stretch>
            <a:fillRect/>
          </a:stretch>
        </p:blipFill>
        <p:spPr>
          <a:xfrm>
            <a:off x="365765" y="1501876"/>
            <a:ext cx="7732643" cy="4599712"/>
          </a:xfrm>
          <a:prstGeom prst="rect">
            <a:avLst/>
          </a:prstGeom>
        </p:spPr>
      </p:pic>
      <p:sp>
        <p:nvSpPr>
          <p:cNvPr id="9" name="TextBox 8">
            <a:extLst>
              <a:ext uri="{FF2B5EF4-FFF2-40B4-BE49-F238E27FC236}">
                <a16:creationId xmlns:a16="http://schemas.microsoft.com/office/drawing/2014/main" xmlns="" id="{F58BB00B-A956-4A2E-AD1B-B93238477362}"/>
              </a:ext>
            </a:extLst>
          </p:cNvPr>
          <p:cNvSpPr txBox="1"/>
          <p:nvPr/>
        </p:nvSpPr>
        <p:spPr>
          <a:xfrm>
            <a:off x="8502599" y="2233109"/>
            <a:ext cx="3323635" cy="2308324"/>
          </a:xfrm>
          <a:prstGeom prst="rect">
            <a:avLst/>
          </a:prstGeom>
          <a:noFill/>
        </p:spPr>
        <p:txBody>
          <a:bodyPr wrap="square" rtlCol="0">
            <a:spAutoFit/>
          </a:bodyPr>
          <a:lstStyle/>
          <a:p>
            <a:r>
              <a:rPr lang="en-US" sz="2000" dirty="0"/>
              <a:t>The Anthem provider website is available at </a:t>
            </a:r>
            <a:r>
              <a:rPr lang="en-US" sz="2000" dirty="0">
                <a:hlinkClick r:id="rId4"/>
              </a:rPr>
              <a:t>https://providers.anthem.com/ohio-provider/welcome</a:t>
            </a:r>
            <a:r>
              <a:rPr lang="en-US" sz="2000" dirty="0"/>
              <a:t>. </a:t>
            </a:r>
          </a:p>
          <a:p>
            <a:endParaRPr lang="en-US" sz="2000" dirty="0"/>
          </a:p>
          <a:p>
            <a:r>
              <a:rPr lang="en-US" sz="2000" dirty="0"/>
              <a:t>The full site will be launched by go-live.</a:t>
            </a:r>
          </a:p>
        </p:txBody>
      </p:sp>
    </p:spTree>
    <p:extLst>
      <p:ext uri="{BB962C8B-B14F-4D97-AF65-F5344CB8AC3E}">
        <p14:creationId xmlns:p14="http://schemas.microsoft.com/office/powerpoint/2010/main" val="2142033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58CA9E-A1FF-4F16-8FE7-182B4C64DF93}"/>
              </a:ext>
            </a:extLst>
          </p:cNvPr>
          <p:cNvSpPr>
            <a:spLocks noGrp="1"/>
          </p:cNvSpPr>
          <p:nvPr>
            <p:ph type="title"/>
          </p:nvPr>
        </p:nvSpPr>
        <p:spPr>
          <a:xfrm>
            <a:off x="304799" y="567597"/>
            <a:ext cx="11521437" cy="914400"/>
          </a:xfrm>
        </p:spPr>
        <p:txBody>
          <a:bodyPr/>
          <a:lstStyle/>
          <a:p>
            <a:r>
              <a:rPr lang="en-US" dirty="0"/>
              <a:t>Provider Pathways</a:t>
            </a:r>
          </a:p>
        </p:txBody>
      </p:sp>
      <p:sp>
        <p:nvSpPr>
          <p:cNvPr id="5" name="Slide Number Placeholder 4">
            <a:extLst>
              <a:ext uri="{FF2B5EF4-FFF2-40B4-BE49-F238E27FC236}">
                <a16:creationId xmlns:a16="http://schemas.microsoft.com/office/drawing/2014/main" xmlns="" id="{B9EFDC02-09C0-458B-9C76-E3EDFABA772F}"/>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107</a:t>
            </a:fld>
            <a:endParaRPr lang="en-US" dirty="0"/>
          </a:p>
        </p:txBody>
      </p:sp>
      <p:sp>
        <p:nvSpPr>
          <p:cNvPr id="3" name="Content Placeholder 2">
            <a:extLst>
              <a:ext uri="{FF2B5EF4-FFF2-40B4-BE49-F238E27FC236}">
                <a16:creationId xmlns:a16="http://schemas.microsoft.com/office/drawing/2014/main" xmlns="" id="{05996D7E-45AE-4240-8858-7A9D3AF37249}"/>
              </a:ext>
            </a:extLst>
          </p:cNvPr>
          <p:cNvSpPr>
            <a:spLocks noGrp="1"/>
          </p:cNvSpPr>
          <p:nvPr>
            <p:ph type="body" sz="quarter" idx="13"/>
          </p:nvPr>
        </p:nvSpPr>
        <p:spPr>
          <a:xfrm>
            <a:off x="304800" y="1614488"/>
            <a:ext cx="11521437" cy="4603751"/>
          </a:xfrm>
        </p:spPr>
        <p:txBody>
          <a:bodyPr>
            <a:normAutofit lnSpcReduction="10000"/>
          </a:bodyPr>
          <a:lstStyle/>
          <a:p>
            <a:r>
              <a:rPr lang="en-US" dirty="0"/>
              <a:t>We’re using Provider Pathways to make sharing information about our Anthem tools and resources more useful to you. Provider Pathways is a 24/7 digital resource that provides a foundation for working with.</a:t>
            </a:r>
          </a:p>
          <a:p>
            <a:r>
              <a:rPr lang="en-US" dirty="0"/>
              <a:t>This self-paced offering provides an easy, on-demand option for sharing information on our most frequently used provider tools and resources, including:</a:t>
            </a:r>
          </a:p>
          <a:p>
            <a:pPr lvl="1"/>
            <a:r>
              <a:rPr lang="en-US" dirty="0"/>
              <a:t>Joining our network.</a:t>
            </a:r>
          </a:p>
          <a:p>
            <a:pPr lvl="1"/>
            <a:r>
              <a:rPr lang="en-US" dirty="0"/>
              <a:t>Registering for Availity.</a:t>
            </a:r>
          </a:p>
          <a:p>
            <a:pPr lvl="1"/>
            <a:r>
              <a:rPr lang="en-US" dirty="0"/>
              <a:t>Enrolling in EFT or ERA.</a:t>
            </a:r>
          </a:p>
          <a:p>
            <a:pPr lvl="1"/>
            <a:r>
              <a:rPr lang="en-US" sz="2000" dirty="0"/>
              <a:t>Checking member eligibility and claim status.</a:t>
            </a:r>
          </a:p>
          <a:p>
            <a:pPr lvl="1"/>
            <a:r>
              <a:rPr lang="en-US" sz="2000" dirty="0"/>
              <a:t>Authorizations.</a:t>
            </a:r>
          </a:p>
          <a:p>
            <a:pPr lvl="1"/>
            <a:r>
              <a:rPr lang="en-US" sz="2000" dirty="0"/>
              <a:t>Reporting possible fraud and abuse.</a:t>
            </a:r>
          </a:p>
          <a:p>
            <a:r>
              <a:rPr lang="en-US" dirty="0"/>
              <a:t>In addition, Provider Pathways’ eLearning gives you the </a:t>
            </a:r>
          </a:p>
          <a:p>
            <a:pPr marL="0" indent="0">
              <a:buNone/>
            </a:pPr>
            <a:r>
              <a:rPr lang="en-US" dirty="0"/>
              <a:t>   flexibility to schedule training for yourself and your staff.</a:t>
            </a:r>
          </a:p>
        </p:txBody>
      </p:sp>
      <p:pic>
        <p:nvPicPr>
          <p:cNvPr id="6" name="Picture 5">
            <a:extLst>
              <a:ext uri="{FF2B5EF4-FFF2-40B4-BE49-F238E27FC236}">
                <a16:creationId xmlns:a16="http://schemas.microsoft.com/office/drawing/2014/main" xmlns="" id="{5DF23384-125F-46B5-8859-C31B71FCE7C2}"/>
              </a:ext>
            </a:extLst>
          </p:cNvPr>
          <p:cNvPicPr/>
          <p:nvPr/>
        </p:nvPicPr>
        <p:blipFill rotWithShape="1">
          <a:blip r:embed="rId3" cstate="email">
            <a:extLst>
              <a:ext uri="{28A0092B-C50C-407E-A947-70E740481C1C}">
                <a14:useLocalDpi xmlns:a14="http://schemas.microsoft.com/office/drawing/2010/main"/>
              </a:ext>
            </a:extLst>
          </a:blip>
          <a:srcRect l="-3" b="-480"/>
          <a:stretch/>
        </p:blipFill>
        <p:spPr bwMode="auto">
          <a:xfrm>
            <a:off x="7988935" y="3291751"/>
            <a:ext cx="3288665" cy="26003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56385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Availity resources and Custom Learning Center</a:t>
            </a:r>
          </a:p>
        </p:txBody>
      </p:sp>
      <p:sp>
        <p:nvSpPr>
          <p:cNvPr id="5" name="Slide Number Placeholder 4"/>
          <p:cNvSpPr>
            <a:spLocks noGrp="1"/>
          </p:cNvSpPr>
          <p:nvPr>
            <p:ph type="sldNum" sz="quarter" idx="12"/>
          </p:nvPr>
        </p:nvSpPr>
        <p:spPr/>
        <p:txBody>
          <a:bodyPr/>
          <a:lstStyle/>
          <a:p>
            <a:fld id="{E1B9BB50-1CF7-D048-8262-B3B03613F80F}" type="slidenum">
              <a:rPr lang="en-US" smtClean="0"/>
              <a:pPr/>
              <a:t>108</a:t>
            </a:fld>
            <a:endParaRPr lang="en-US" dirty="0"/>
          </a:p>
        </p:txBody>
      </p:sp>
      <p:sp>
        <p:nvSpPr>
          <p:cNvPr id="7" name="Content Placeholder 6"/>
          <p:cNvSpPr>
            <a:spLocks noGrp="1"/>
          </p:cNvSpPr>
          <p:nvPr>
            <p:ph type="body" sz="quarter" idx="13"/>
          </p:nvPr>
        </p:nvSpPr>
        <p:spPr/>
        <p:txBody>
          <a:bodyPr/>
          <a:lstStyle/>
          <a:p>
            <a:pPr marR="5080"/>
            <a:r>
              <a:rPr lang="en-US" spc="10" dirty="0"/>
              <a:t>Availity (</a:t>
            </a:r>
            <a:r>
              <a:rPr lang="en-US" spc="10" dirty="0">
                <a:hlinkClick r:id="rId3"/>
              </a:rPr>
              <a:t>www.availity.com</a:t>
            </a:r>
            <a:r>
              <a:rPr lang="en-US" spc="10" dirty="0"/>
              <a:t>) is a web portal used by providers to securely access patient information, such as eligibility, benefits, claim status, authorizations, and other proprietary information.</a:t>
            </a:r>
          </a:p>
          <a:p>
            <a:pPr marR="5080"/>
            <a:r>
              <a:rPr lang="en-US" spc="10" dirty="0"/>
              <a:t>Healthcare providers can use a single login to access multiple health plan providers at no cost. T</a:t>
            </a:r>
            <a:r>
              <a:rPr lang="en-US" dirty="0"/>
              <a:t>he</a:t>
            </a:r>
            <a:r>
              <a:rPr lang="en-US" spc="-20" dirty="0"/>
              <a:t> </a:t>
            </a:r>
            <a:r>
              <a:rPr lang="en-US" dirty="0"/>
              <a:t>re</a:t>
            </a:r>
            <a:r>
              <a:rPr lang="en-US" spc="-10" dirty="0"/>
              <a:t>g</a:t>
            </a:r>
            <a:r>
              <a:rPr lang="en-US" dirty="0"/>
              <a:t>istrati</a:t>
            </a:r>
            <a:r>
              <a:rPr lang="en-US" spc="-10" dirty="0"/>
              <a:t>o</a:t>
            </a:r>
            <a:r>
              <a:rPr lang="en-US" dirty="0"/>
              <a:t>n</a:t>
            </a:r>
            <a:r>
              <a:rPr lang="en-US" spc="5" dirty="0"/>
              <a:t> </a:t>
            </a:r>
            <a:r>
              <a:rPr lang="en-US" dirty="0"/>
              <a:t>pr</a:t>
            </a:r>
            <a:r>
              <a:rPr lang="en-US" spc="-10" dirty="0"/>
              <a:t>o</a:t>
            </a:r>
            <a:r>
              <a:rPr lang="en-US" dirty="0"/>
              <a:t>cess</a:t>
            </a:r>
            <a:r>
              <a:rPr lang="en-US" spc="5" dirty="0"/>
              <a:t> </a:t>
            </a:r>
            <a:r>
              <a:rPr lang="en-US" dirty="0"/>
              <a:t>is e</a:t>
            </a:r>
            <a:r>
              <a:rPr lang="en-US" spc="-10" dirty="0"/>
              <a:t>a</a:t>
            </a:r>
            <a:r>
              <a:rPr lang="en-US" dirty="0"/>
              <a:t>s</a:t>
            </a:r>
            <a:r>
              <a:rPr lang="en-US" spc="-160" dirty="0"/>
              <a:t>y, and m</a:t>
            </a:r>
            <a:r>
              <a:rPr lang="en-US" dirty="0"/>
              <a:t>u</a:t>
            </a:r>
            <a:r>
              <a:rPr lang="en-US" spc="-10" dirty="0"/>
              <a:t>l</a:t>
            </a:r>
            <a:r>
              <a:rPr lang="en-US" dirty="0"/>
              <a:t>tip</a:t>
            </a:r>
            <a:r>
              <a:rPr lang="en-US" spc="-10" dirty="0"/>
              <a:t>l</a:t>
            </a:r>
            <a:r>
              <a:rPr lang="en-US" dirty="0"/>
              <a:t>e</a:t>
            </a:r>
            <a:r>
              <a:rPr lang="en-US" spc="5" dirty="0"/>
              <a:t> </a:t>
            </a:r>
            <a:r>
              <a:rPr lang="en-US" dirty="0"/>
              <a:t>res</a:t>
            </a:r>
            <a:r>
              <a:rPr lang="en-US" spc="-10" dirty="0"/>
              <a:t>o</a:t>
            </a:r>
            <a:r>
              <a:rPr lang="en-US" dirty="0"/>
              <a:t>urc</a:t>
            </a:r>
            <a:r>
              <a:rPr lang="en-US" spc="-10" dirty="0"/>
              <a:t>e</a:t>
            </a:r>
            <a:r>
              <a:rPr lang="en-US" dirty="0"/>
              <a:t>s</a:t>
            </a:r>
            <a:r>
              <a:rPr lang="en-US" spc="10" dirty="0"/>
              <a:t> </a:t>
            </a:r>
            <a:r>
              <a:rPr lang="en-US" dirty="0"/>
              <a:t>a</a:t>
            </a:r>
            <a:r>
              <a:rPr lang="en-US" spc="-10" dirty="0"/>
              <a:t>n</a:t>
            </a:r>
            <a:r>
              <a:rPr lang="en-US" dirty="0"/>
              <a:t>d</a:t>
            </a:r>
            <a:r>
              <a:rPr lang="en-US" spc="5" dirty="0"/>
              <a:t> </a:t>
            </a:r>
            <a:r>
              <a:rPr lang="en-US" dirty="0"/>
              <a:t>trai</a:t>
            </a:r>
            <a:r>
              <a:rPr lang="en-US" spc="-10" dirty="0"/>
              <a:t>n</a:t>
            </a:r>
            <a:r>
              <a:rPr lang="en-US" dirty="0"/>
              <a:t>i</a:t>
            </a:r>
            <a:r>
              <a:rPr lang="en-US" spc="-10" dirty="0"/>
              <a:t>n</a:t>
            </a:r>
            <a:r>
              <a:rPr lang="en-US" dirty="0"/>
              <a:t>gs</a:t>
            </a:r>
            <a:r>
              <a:rPr lang="en-US" spc="5" dirty="0"/>
              <a:t> </a:t>
            </a:r>
            <a:r>
              <a:rPr lang="en-US" dirty="0"/>
              <a:t>a</a:t>
            </a:r>
            <a:r>
              <a:rPr lang="en-US" spc="-10" dirty="0"/>
              <a:t>b</a:t>
            </a:r>
            <a:r>
              <a:rPr lang="en-US" dirty="0"/>
              <a:t>o</a:t>
            </a:r>
            <a:r>
              <a:rPr lang="en-US" spc="-10" dirty="0"/>
              <a:t>u</a:t>
            </a:r>
            <a:r>
              <a:rPr lang="en-US" dirty="0"/>
              <a:t>t</a:t>
            </a:r>
            <a:r>
              <a:rPr lang="en-US" spc="15" dirty="0"/>
              <a:t> </a:t>
            </a:r>
            <a:r>
              <a:rPr lang="en-US" dirty="0"/>
              <a:t>site n</a:t>
            </a:r>
            <a:r>
              <a:rPr lang="en-US" spc="-10" dirty="0"/>
              <a:t>a</a:t>
            </a:r>
            <a:r>
              <a:rPr lang="en-US" dirty="0"/>
              <a:t>vi</a:t>
            </a:r>
            <a:r>
              <a:rPr lang="en-US" spc="-10" dirty="0"/>
              <a:t>g</a:t>
            </a:r>
            <a:r>
              <a:rPr lang="en-US" dirty="0"/>
              <a:t>ati</a:t>
            </a:r>
            <a:r>
              <a:rPr lang="en-US" spc="-10" dirty="0"/>
              <a:t>o</a:t>
            </a:r>
            <a:r>
              <a:rPr lang="en-US" dirty="0"/>
              <a:t>n</a:t>
            </a:r>
            <a:r>
              <a:rPr lang="en-US" spc="20" dirty="0"/>
              <a:t> </a:t>
            </a:r>
            <a:r>
              <a:rPr lang="en-US" dirty="0"/>
              <a:t>are</a:t>
            </a:r>
            <a:r>
              <a:rPr lang="en-US" spc="-10" dirty="0"/>
              <a:t> </a:t>
            </a:r>
            <a:r>
              <a:rPr lang="en-US" dirty="0"/>
              <a:t>av</a:t>
            </a:r>
            <a:r>
              <a:rPr lang="en-US" spc="-10" dirty="0"/>
              <a:t>a</a:t>
            </a:r>
            <a:r>
              <a:rPr lang="en-US" dirty="0"/>
              <a:t>i</a:t>
            </a:r>
            <a:r>
              <a:rPr lang="en-US" spc="-10" dirty="0"/>
              <a:t>l</a:t>
            </a:r>
            <a:r>
              <a:rPr lang="en-US" dirty="0"/>
              <a:t>a</a:t>
            </a:r>
            <a:r>
              <a:rPr lang="en-US" spc="-10" dirty="0"/>
              <a:t>b</a:t>
            </a:r>
            <a:r>
              <a:rPr lang="en-US" dirty="0"/>
              <a:t>l</a:t>
            </a:r>
            <a:r>
              <a:rPr lang="en-US" spc="-10" dirty="0"/>
              <a:t>e</a:t>
            </a:r>
            <a:r>
              <a:rPr lang="en-US" dirty="0"/>
              <a:t>.</a:t>
            </a:r>
          </a:p>
        </p:txBody>
      </p:sp>
      <p:pic>
        <p:nvPicPr>
          <p:cNvPr id="8" name="Picture 7">
            <a:extLst>
              <a:ext uri="{FF2B5EF4-FFF2-40B4-BE49-F238E27FC236}">
                <a16:creationId xmlns:a16="http://schemas.microsoft.com/office/drawing/2014/main" xmlns="" id="{1FC2AD1E-E155-42C7-A4E7-8F77C400AA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98016" y="3429000"/>
            <a:ext cx="5290674" cy="3060158"/>
          </a:xfrm>
          <a:prstGeom prst="rect">
            <a:avLst/>
          </a:prstGeom>
        </p:spPr>
      </p:pic>
      <p:pic>
        <p:nvPicPr>
          <p:cNvPr id="3" name="Picture 2">
            <a:extLst>
              <a:ext uri="{FF2B5EF4-FFF2-40B4-BE49-F238E27FC236}">
                <a16:creationId xmlns:a16="http://schemas.microsoft.com/office/drawing/2014/main" xmlns="" id="{17324E3A-2184-4092-B67B-305274B78F11}"/>
              </a:ext>
            </a:extLst>
          </p:cNvPr>
          <p:cNvPicPr>
            <a:picLocks noChangeAspect="1"/>
          </p:cNvPicPr>
          <p:nvPr/>
        </p:nvPicPr>
        <p:blipFill>
          <a:blip r:embed="rId5"/>
          <a:stretch>
            <a:fillRect/>
          </a:stretch>
        </p:blipFill>
        <p:spPr>
          <a:xfrm>
            <a:off x="2086190" y="3378588"/>
            <a:ext cx="2771429" cy="3114286"/>
          </a:xfrm>
          <a:prstGeom prst="rect">
            <a:avLst/>
          </a:prstGeom>
        </p:spPr>
      </p:pic>
    </p:spTree>
    <p:extLst>
      <p:ext uri="{BB962C8B-B14F-4D97-AF65-F5344CB8AC3E}">
        <p14:creationId xmlns:p14="http://schemas.microsoft.com/office/powerpoint/2010/main" val="2629725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xmlns="" id="{8ABCD455-A60B-E24F-AA0B-97369C4D7434}"/>
              </a:ext>
            </a:extLst>
          </p:cNvPr>
          <p:cNvSpPr>
            <a:spLocks noGrp="1"/>
          </p:cNvSpPr>
          <p:nvPr>
            <p:ph type="title"/>
          </p:nvPr>
        </p:nvSpPr>
        <p:spPr>
          <a:xfrm>
            <a:off x="304799" y="567597"/>
            <a:ext cx="11521437" cy="914400"/>
          </a:xfrm>
        </p:spPr>
        <p:txBody>
          <a:bodyPr/>
          <a:lstStyle/>
          <a:p>
            <a:r>
              <a:rPr lang="en-US" dirty="0"/>
              <a:t>Staying connected </a:t>
            </a:r>
            <a:r>
              <a:rPr lang="en-US" dirty="0">
                <a:latin typeface="Arial" panose="020B0604020202020204" pitchFamily="34" charset="0"/>
                <a:cs typeface="Arial" panose="020B0604020202020204" pitchFamily="34" charset="0"/>
              </a:rPr>
              <a:t>—</a:t>
            </a:r>
            <a:r>
              <a:rPr lang="en-US" dirty="0"/>
              <a:t> review</a:t>
            </a:r>
          </a:p>
        </p:txBody>
      </p:sp>
      <p:sp>
        <p:nvSpPr>
          <p:cNvPr id="5" name="Slide Number Placeholder 4">
            <a:extLst>
              <a:ext uri="{FF2B5EF4-FFF2-40B4-BE49-F238E27FC236}">
                <a16:creationId xmlns:a16="http://schemas.microsoft.com/office/drawing/2014/main" xmlns="" id="{4C866900-7246-8A4D-A353-1737F84EC696}"/>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109</a:t>
            </a:fld>
            <a:endParaRPr lang="en-US" dirty="0"/>
          </a:p>
        </p:txBody>
      </p:sp>
      <p:pic>
        <p:nvPicPr>
          <p:cNvPr id="13" name="Graphic 12" descr="Checkmark">
            <a:extLst>
              <a:ext uri="{FF2B5EF4-FFF2-40B4-BE49-F238E27FC236}">
                <a16:creationId xmlns:a16="http://schemas.microsoft.com/office/drawing/2014/main" xmlns="" id="{24285FA8-BF81-4A40-978E-7B48A044C6F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821983" y="2432870"/>
            <a:ext cx="357983" cy="357983"/>
          </a:xfrm>
          <a:prstGeom prst="rect">
            <a:avLst/>
          </a:prstGeom>
        </p:spPr>
      </p:pic>
      <p:pic>
        <p:nvPicPr>
          <p:cNvPr id="14" name="Graphic 13" descr="Checkmark">
            <a:extLst>
              <a:ext uri="{FF2B5EF4-FFF2-40B4-BE49-F238E27FC236}">
                <a16:creationId xmlns:a16="http://schemas.microsoft.com/office/drawing/2014/main" xmlns="" id="{D70D201F-1950-45E3-B33E-1872A273527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849173" y="3673166"/>
            <a:ext cx="357983" cy="357983"/>
          </a:xfrm>
          <a:prstGeom prst="rect">
            <a:avLst/>
          </a:prstGeom>
        </p:spPr>
      </p:pic>
      <p:pic>
        <p:nvPicPr>
          <p:cNvPr id="15" name="Graphic 14" descr="Checkmark">
            <a:extLst>
              <a:ext uri="{FF2B5EF4-FFF2-40B4-BE49-F238E27FC236}">
                <a16:creationId xmlns:a16="http://schemas.microsoft.com/office/drawing/2014/main" xmlns="" id="{90E021E4-2ED4-4A04-BDBF-E26E4DF414B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2860690" y="4890637"/>
            <a:ext cx="357983" cy="357983"/>
          </a:xfrm>
          <a:prstGeom prst="rect">
            <a:avLst/>
          </a:prstGeom>
        </p:spPr>
      </p:pic>
      <p:graphicFrame>
        <p:nvGraphicFramePr>
          <p:cNvPr id="2" name="Diagram 1">
            <a:extLst>
              <a:ext uri="{FF2B5EF4-FFF2-40B4-BE49-F238E27FC236}">
                <a16:creationId xmlns:a16="http://schemas.microsoft.com/office/drawing/2014/main" xmlns="" id="{1379ADB2-4EF0-4214-BA90-1359270D1366}"/>
              </a:ext>
            </a:extLst>
          </p:cNvPr>
          <p:cNvGraphicFramePr/>
          <p:nvPr>
            <p:extLst>
              <p:ext uri="{D42A27DB-BD31-4B8C-83A1-F6EECF244321}">
                <p14:modId xmlns:p14="http://schemas.microsoft.com/office/powerpoint/2010/main" val="227023751"/>
              </p:ext>
            </p:extLst>
          </p:nvPr>
        </p:nvGraphicFramePr>
        <p:xfrm>
          <a:off x="365763" y="1607851"/>
          <a:ext cx="8304696" cy="41306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5172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68325"/>
            <a:ext cx="11522075" cy="914400"/>
          </a:xfrm>
        </p:spPr>
        <p:txBody>
          <a:bodyPr/>
          <a:lstStyle/>
          <a:p>
            <a:pPr marL="0" indent="0">
              <a:buNone/>
            </a:pPr>
            <a:r>
              <a:rPr lang="en-US" b="1" dirty="0"/>
              <a:t>Community-based organizations</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11</a:t>
            </a:fld>
            <a:endParaRPr lang="en-US" dirty="0"/>
          </a:p>
        </p:txBody>
      </p:sp>
      <p:sp>
        <p:nvSpPr>
          <p:cNvPr id="6" name="Text Placeholder 5">
            <a:extLst>
              <a:ext uri="{FF2B5EF4-FFF2-40B4-BE49-F238E27FC236}">
                <a16:creationId xmlns:a16="http://schemas.microsoft.com/office/drawing/2014/main" xmlns="" id="{9BD9F120-0135-45C7-9FF3-B256553F3C88}"/>
              </a:ext>
            </a:extLst>
          </p:cNvPr>
          <p:cNvSpPr>
            <a:spLocks noGrp="1"/>
          </p:cNvSpPr>
          <p:nvPr>
            <p:ph type="body" sz="quarter" idx="13"/>
          </p:nvPr>
        </p:nvSpPr>
        <p:spPr/>
        <p:txBody>
          <a:bodyPr/>
          <a:lstStyle/>
          <a:p>
            <a:r>
              <a:rPr lang="en-US" b="1" dirty="0">
                <a:solidFill>
                  <a:schemeClr val="tx1"/>
                </a:solidFill>
              </a:rPr>
              <a:t>Motivo</a:t>
            </a:r>
            <a:r>
              <a:rPr lang="en-US" b="1" dirty="0"/>
              <a:t>: </a:t>
            </a:r>
            <a:r>
              <a:rPr lang="en-US" dirty="0"/>
              <a:t>In</a:t>
            </a:r>
            <a:r>
              <a:rPr lang="en-US" sz="2000" dirty="0"/>
              <a:t>creasing access to mental health services in order to increase the workforce and accelerate access to mental health services in rural Ohio</a:t>
            </a:r>
            <a:endParaRPr lang="en-US" dirty="0">
              <a:solidFill>
                <a:schemeClr val="tx1"/>
              </a:solidFill>
            </a:endParaRPr>
          </a:p>
          <a:p>
            <a:r>
              <a:rPr lang="en-US" b="1" dirty="0">
                <a:solidFill>
                  <a:schemeClr val="tx1"/>
                </a:solidFill>
              </a:rPr>
              <a:t>OhioDRIVE: </a:t>
            </a:r>
            <a:r>
              <a:rPr lang="en-US" dirty="0"/>
              <a:t>A</a:t>
            </a:r>
            <a:r>
              <a:rPr lang="en-US" dirty="0">
                <a:solidFill>
                  <a:schemeClr val="tx1"/>
                </a:solidFill>
              </a:rPr>
              <a:t> </a:t>
            </a:r>
            <a:r>
              <a:rPr lang="en-US" sz="2000" dirty="0"/>
              <a:t>collaboration between Anthem’s Transportation team and other organizations to address innovative solutions to transportation challenges </a:t>
            </a:r>
          </a:p>
          <a:p>
            <a:r>
              <a:rPr lang="en-US" b="1" dirty="0">
                <a:solidFill>
                  <a:schemeClr val="tx1"/>
                </a:solidFill>
              </a:rPr>
              <a:t>Expanding mobile clinic capacity: </a:t>
            </a:r>
            <a:r>
              <a:rPr lang="en-US" sz="2000" dirty="0"/>
              <a:t>Anthem will work with select providers to provide mobile clinic services as part of our overall relationship, and to increase the frequency of visits and the number of counties they serve </a:t>
            </a:r>
          </a:p>
          <a:p>
            <a:endParaRPr lang="en-US" dirty="0">
              <a:solidFill>
                <a:schemeClr val="tx1"/>
              </a:solidFill>
            </a:endParaRP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832941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2BA54E-ADF6-49EC-B80C-087792EC0AB0}"/>
              </a:ext>
            </a:extLst>
          </p:cNvPr>
          <p:cNvSpPr>
            <a:spLocks noGrp="1"/>
          </p:cNvSpPr>
          <p:nvPr>
            <p:ph type="title"/>
          </p:nvPr>
        </p:nvSpPr>
        <p:spPr/>
        <p:txBody>
          <a:bodyPr/>
          <a:lstStyle/>
          <a:p>
            <a:r>
              <a:rPr lang="en-US" dirty="0"/>
              <a:t>Thank you</a:t>
            </a:r>
            <a:endParaRPr lang="en-US" dirty="0">
              <a:solidFill>
                <a:srgbClr val="FF0000"/>
              </a:solidFill>
            </a:endParaRPr>
          </a:p>
        </p:txBody>
      </p:sp>
      <p:sp>
        <p:nvSpPr>
          <p:cNvPr id="5" name="Slide Number Placeholder 4">
            <a:extLst>
              <a:ext uri="{FF2B5EF4-FFF2-40B4-BE49-F238E27FC236}">
                <a16:creationId xmlns:a16="http://schemas.microsoft.com/office/drawing/2014/main" xmlns="" id="{4D84361D-30CD-40A4-98CE-B799C6176A9D}"/>
              </a:ext>
            </a:extLst>
          </p:cNvPr>
          <p:cNvSpPr>
            <a:spLocks noGrp="1"/>
          </p:cNvSpPr>
          <p:nvPr>
            <p:ph type="sldNum" sz="quarter" idx="12"/>
          </p:nvPr>
        </p:nvSpPr>
        <p:spPr/>
        <p:txBody>
          <a:bodyPr/>
          <a:lstStyle/>
          <a:p>
            <a:fld id="{E1B9BB50-1CF7-D048-8262-B3B03613F80F}" type="slidenum">
              <a:rPr lang="en-US" smtClean="0"/>
              <a:t>110</a:t>
            </a:fld>
            <a:endParaRPr lang="en-US" dirty="0"/>
          </a:p>
        </p:txBody>
      </p:sp>
      <p:sp>
        <p:nvSpPr>
          <p:cNvPr id="3" name="Content Placeholder 2">
            <a:extLst>
              <a:ext uri="{FF2B5EF4-FFF2-40B4-BE49-F238E27FC236}">
                <a16:creationId xmlns:a16="http://schemas.microsoft.com/office/drawing/2014/main" xmlns="" id="{67AADF46-7087-4DEA-A348-95AFE65F8323}"/>
              </a:ext>
            </a:extLst>
          </p:cNvPr>
          <p:cNvSpPr>
            <a:spLocks noGrp="1"/>
          </p:cNvSpPr>
          <p:nvPr>
            <p:ph type="body" sz="quarter" idx="13"/>
          </p:nvPr>
        </p:nvSpPr>
        <p:spPr>
          <a:xfrm>
            <a:off x="304799" y="1614488"/>
            <a:ext cx="11521437" cy="4603751"/>
          </a:xfrm>
        </p:spPr>
        <p:txBody>
          <a:bodyPr>
            <a:normAutofit lnSpcReduction="10000"/>
          </a:bodyPr>
          <a:lstStyle/>
          <a:p>
            <a:pPr marL="0" marR="188595" indent="0">
              <a:buNone/>
            </a:pPr>
            <a:r>
              <a:rPr lang="en-US" spc="-35" dirty="0">
                <a:solidFill>
                  <a:srgbClr val="131212"/>
                </a:solidFill>
                <a:cs typeface="Arial"/>
              </a:rPr>
              <a:t>W</a:t>
            </a:r>
            <a:r>
              <a:rPr lang="en-US" dirty="0">
                <a:solidFill>
                  <a:srgbClr val="131212"/>
                </a:solidFill>
                <a:cs typeface="Arial"/>
              </a:rPr>
              <a:t>e </a:t>
            </a:r>
            <a:r>
              <a:rPr lang="en-US" spc="-10" dirty="0">
                <a:solidFill>
                  <a:srgbClr val="131212"/>
                </a:solidFill>
                <a:cs typeface="Arial"/>
              </a:rPr>
              <a:t>a</a:t>
            </a:r>
            <a:r>
              <a:rPr lang="en-US" dirty="0">
                <a:solidFill>
                  <a:srgbClr val="131212"/>
                </a:solidFill>
                <a:cs typeface="Arial"/>
              </a:rPr>
              <a:t>p</a:t>
            </a:r>
            <a:r>
              <a:rPr lang="en-US" spc="-10" dirty="0">
                <a:solidFill>
                  <a:srgbClr val="131212"/>
                </a:solidFill>
                <a:cs typeface="Arial"/>
              </a:rPr>
              <a:t>p</a:t>
            </a:r>
            <a:r>
              <a:rPr lang="en-US" dirty="0">
                <a:solidFill>
                  <a:srgbClr val="131212"/>
                </a:solidFill>
                <a:cs typeface="Arial"/>
              </a:rPr>
              <a:t>rec</a:t>
            </a:r>
            <a:r>
              <a:rPr lang="en-US" spc="-10" dirty="0">
                <a:solidFill>
                  <a:srgbClr val="131212"/>
                </a:solidFill>
                <a:cs typeface="Arial"/>
              </a:rPr>
              <a:t>i</a:t>
            </a:r>
            <a:r>
              <a:rPr lang="en-US" dirty="0">
                <a:solidFill>
                  <a:srgbClr val="131212"/>
                </a:solidFill>
                <a:cs typeface="Arial"/>
              </a:rPr>
              <a:t>ate</a:t>
            </a:r>
            <a:r>
              <a:rPr lang="en-US" spc="15" dirty="0">
                <a:solidFill>
                  <a:srgbClr val="131212"/>
                </a:solidFill>
                <a:cs typeface="Arial"/>
              </a:rPr>
              <a:t> </a:t>
            </a:r>
            <a:r>
              <a:rPr lang="en-US" spc="-25" dirty="0">
                <a:solidFill>
                  <a:srgbClr val="131212"/>
                </a:solidFill>
                <a:cs typeface="Arial"/>
              </a:rPr>
              <a:t>y</a:t>
            </a:r>
            <a:r>
              <a:rPr lang="en-US" dirty="0">
                <a:solidFill>
                  <a:srgbClr val="131212"/>
                </a:solidFill>
                <a:cs typeface="Arial"/>
              </a:rPr>
              <a:t>ou</a:t>
            </a:r>
            <a:r>
              <a:rPr lang="en-US" spc="15" dirty="0">
                <a:solidFill>
                  <a:srgbClr val="131212"/>
                </a:solidFill>
                <a:cs typeface="Arial"/>
              </a:rPr>
              <a:t> </a:t>
            </a:r>
            <a:r>
              <a:rPr lang="en-US" dirty="0">
                <a:solidFill>
                  <a:srgbClr val="131212"/>
                </a:solidFill>
                <a:cs typeface="Arial"/>
              </a:rPr>
              <a:t>taki</a:t>
            </a:r>
            <a:r>
              <a:rPr lang="en-US" spc="-10" dirty="0">
                <a:solidFill>
                  <a:srgbClr val="131212"/>
                </a:solidFill>
                <a:cs typeface="Arial"/>
              </a:rPr>
              <a:t>n</a:t>
            </a:r>
            <a:r>
              <a:rPr lang="en-US" dirty="0">
                <a:solidFill>
                  <a:srgbClr val="131212"/>
                </a:solidFill>
                <a:cs typeface="Arial"/>
              </a:rPr>
              <a:t>g</a:t>
            </a:r>
            <a:r>
              <a:rPr lang="en-US" spc="5" dirty="0">
                <a:solidFill>
                  <a:srgbClr val="131212"/>
                </a:solidFill>
                <a:cs typeface="Arial"/>
              </a:rPr>
              <a:t> </a:t>
            </a:r>
            <a:r>
              <a:rPr lang="en-US" dirty="0">
                <a:solidFill>
                  <a:srgbClr val="131212"/>
                </a:solidFill>
                <a:cs typeface="Arial"/>
              </a:rPr>
              <a:t>the</a:t>
            </a:r>
            <a:r>
              <a:rPr lang="en-US" spc="-10" dirty="0">
                <a:solidFill>
                  <a:srgbClr val="131212"/>
                </a:solidFill>
                <a:cs typeface="Arial"/>
              </a:rPr>
              <a:t> </a:t>
            </a:r>
            <a:r>
              <a:rPr lang="en-US" spc="5" dirty="0">
                <a:solidFill>
                  <a:srgbClr val="131212"/>
                </a:solidFill>
                <a:cs typeface="Arial"/>
              </a:rPr>
              <a:t>t</a:t>
            </a:r>
            <a:r>
              <a:rPr lang="en-US" dirty="0">
                <a:solidFill>
                  <a:srgbClr val="131212"/>
                </a:solidFill>
                <a:cs typeface="Arial"/>
              </a:rPr>
              <a:t>ime</a:t>
            </a:r>
            <a:r>
              <a:rPr lang="en-US" spc="-10" dirty="0">
                <a:solidFill>
                  <a:srgbClr val="131212"/>
                </a:solidFill>
                <a:cs typeface="Arial"/>
              </a:rPr>
              <a:t> </a:t>
            </a:r>
            <a:r>
              <a:rPr lang="en-US" spc="5" dirty="0">
                <a:solidFill>
                  <a:srgbClr val="131212"/>
                </a:solidFill>
                <a:cs typeface="Arial"/>
              </a:rPr>
              <a:t>t</a:t>
            </a:r>
            <a:r>
              <a:rPr lang="en-US" dirty="0">
                <a:solidFill>
                  <a:srgbClr val="131212"/>
                </a:solidFill>
                <a:cs typeface="Arial"/>
              </a:rPr>
              <a:t>o</a:t>
            </a:r>
            <a:r>
              <a:rPr lang="en-US" spc="-15" dirty="0">
                <a:solidFill>
                  <a:srgbClr val="131212"/>
                </a:solidFill>
                <a:cs typeface="Arial"/>
              </a:rPr>
              <a:t> </a:t>
            </a:r>
            <a:r>
              <a:rPr lang="en-US" dirty="0">
                <a:solidFill>
                  <a:srgbClr val="131212"/>
                </a:solidFill>
                <a:cs typeface="Arial"/>
              </a:rPr>
              <a:t>atte</a:t>
            </a:r>
            <a:r>
              <a:rPr lang="en-US" spc="-10" dirty="0">
                <a:solidFill>
                  <a:srgbClr val="131212"/>
                </a:solidFill>
                <a:cs typeface="Arial"/>
              </a:rPr>
              <a:t>n</a:t>
            </a:r>
            <a:r>
              <a:rPr lang="en-US" dirty="0">
                <a:solidFill>
                  <a:srgbClr val="131212"/>
                </a:solidFill>
                <a:cs typeface="Arial"/>
              </a:rPr>
              <a:t>d</a:t>
            </a:r>
            <a:r>
              <a:rPr lang="en-US" spc="5" dirty="0">
                <a:solidFill>
                  <a:srgbClr val="131212"/>
                </a:solidFill>
                <a:cs typeface="Arial"/>
              </a:rPr>
              <a:t> </a:t>
            </a:r>
            <a:r>
              <a:rPr lang="en-US" dirty="0">
                <a:solidFill>
                  <a:srgbClr val="131212"/>
                </a:solidFill>
                <a:cs typeface="Arial"/>
              </a:rPr>
              <a:t>o</a:t>
            </a:r>
            <a:r>
              <a:rPr lang="en-US" spc="-10" dirty="0">
                <a:solidFill>
                  <a:srgbClr val="131212"/>
                </a:solidFill>
                <a:cs typeface="Arial"/>
              </a:rPr>
              <a:t>u</a:t>
            </a:r>
            <a:r>
              <a:rPr lang="en-US" dirty="0">
                <a:solidFill>
                  <a:srgbClr val="131212"/>
                </a:solidFill>
                <a:cs typeface="Arial"/>
              </a:rPr>
              <a:t>r </a:t>
            </a:r>
            <a:r>
              <a:rPr lang="en-US" spc="5" dirty="0">
                <a:solidFill>
                  <a:srgbClr val="131212"/>
                </a:solidFill>
                <a:cs typeface="Arial"/>
              </a:rPr>
              <a:t>t</a:t>
            </a:r>
            <a:r>
              <a:rPr lang="en-US" dirty="0">
                <a:solidFill>
                  <a:srgbClr val="131212"/>
                </a:solidFill>
                <a:cs typeface="Arial"/>
              </a:rPr>
              <a:t>ra</a:t>
            </a:r>
            <a:r>
              <a:rPr lang="en-US" spc="-10" dirty="0">
                <a:solidFill>
                  <a:srgbClr val="131212"/>
                </a:solidFill>
                <a:cs typeface="Arial"/>
              </a:rPr>
              <a:t>i</a:t>
            </a:r>
            <a:r>
              <a:rPr lang="en-US" dirty="0">
                <a:solidFill>
                  <a:srgbClr val="131212"/>
                </a:solidFill>
                <a:cs typeface="Arial"/>
              </a:rPr>
              <a:t>n</a:t>
            </a:r>
            <a:r>
              <a:rPr lang="en-US" spc="-10" dirty="0">
                <a:solidFill>
                  <a:srgbClr val="131212"/>
                </a:solidFill>
                <a:cs typeface="Arial"/>
              </a:rPr>
              <a:t>i</a:t>
            </a:r>
            <a:r>
              <a:rPr lang="en-US" dirty="0">
                <a:solidFill>
                  <a:srgbClr val="131212"/>
                </a:solidFill>
                <a:cs typeface="Arial"/>
              </a:rPr>
              <a:t>ng</a:t>
            </a:r>
            <a:r>
              <a:rPr lang="en-US" spc="5" dirty="0">
                <a:solidFill>
                  <a:srgbClr val="131212"/>
                </a:solidFill>
                <a:cs typeface="Arial"/>
              </a:rPr>
              <a:t> </a:t>
            </a:r>
            <a:r>
              <a:rPr lang="en-US" dirty="0">
                <a:solidFill>
                  <a:srgbClr val="131212"/>
                </a:solidFill>
                <a:cs typeface="Arial"/>
              </a:rPr>
              <a:t>a</a:t>
            </a:r>
            <a:r>
              <a:rPr lang="en-US" spc="-10" dirty="0">
                <a:solidFill>
                  <a:srgbClr val="131212"/>
                </a:solidFill>
                <a:cs typeface="Arial"/>
              </a:rPr>
              <a:t>n</a:t>
            </a:r>
            <a:r>
              <a:rPr lang="en-US" dirty="0">
                <a:solidFill>
                  <a:srgbClr val="131212"/>
                </a:solidFill>
                <a:cs typeface="Arial"/>
              </a:rPr>
              <a:t>d</a:t>
            </a:r>
            <a:r>
              <a:rPr lang="en-US" spc="5" dirty="0">
                <a:solidFill>
                  <a:srgbClr val="131212"/>
                </a:solidFill>
                <a:cs typeface="Arial"/>
              </a:rPr>
              <a:t> </a:t>
            </a:r>
            <a:r>
              <a:rPr lang="en-US" dirty="0">
                <a:solidFill>
                  <a:srgbClr val="131212"/>
                </a:solidFill>
                <a:cs typeface="Arial"/>
              </a:rPr>
              <a:t>h</a:t>
            </a:r>
            <a:r>
              <a:rPr lang="en-US" spc="-10" dirty="0">
                <a:solidFill>
                  <a:srgbClr val="131212"/>
                </a:solidFill>
                <a:cs typeface="Arial"/>
              </a:rPr>
              <a:t>o</a:t>
            </a:r>
            <a:r>
              <a:rPr lang="en-US" dirty="0">
                <a:solidFill>
                  <a:srgbClr val="131212"/>
                </a:solidFill>
                <a:cs typeface="Arial"/>
              </a:rPr>
              <a:t>pe</a:t>
            </a:r>
            <a:r>
              <a:rPr lang="en-US" spc="5" dirty="0">
                <a:solidFill>
                  <a:srgbClr val="131212"/>
                </a:solidFill>
                <a:cs typeface="Arial"/>
              </a:rPr>
              <a:t> </a:t>
            </a:r>
            <a:r>
              <a:rPr lang="en-US" dirty="0">
                <a:solidFill>
                  <a:srgbClr val="131212"/>
                </a:solidFill>
                <a:cs typeface="Arial"/>
              </a:rPr>
              <a:t>the i</a:t>
            </a:r>
            <a:r>
              <a:rPr lang="en-US" spc="-10" dirty="0">
                <a:solidFill>
                  <a:srgbClr val="131212"/>
                </a:solidFill>
                <a:cs typeface="Arial"/>
              </a:rPr>
              <a:t>n</a:t>
            </a:r>
            <a:r>
              <a:rPr lang="en-US" dirty="0">
                <a:solidFill>
                  <a:srgbClr val="131212"/>
                </a:solidFill>
                <a:cs typeface="Arial"/>
              </a:rPr>
              <a:t>formati</a:t>
            </a:r>
            <a:r>
              <a:rPr lang="en-US" spc="-10" dirty="0">
                <a:solidFill>
                  <a:srgbClr val="131212"/>
                </a:solidFill>
                <a:cs typeface="Arial"/>
              </a:rPr>
              <a:t>o</a:t>
            </a:r>
            <a:r>
              <a:rPr lang="en-US" dirty="0">
                <a:solidFill>
                  <a:srgbClr val="131212"/>
                </a:solidFill>
                <a:cs typeface="Arial"/>
              </a:rPr>
              <a:t>n</a:t>
            </a:r>
            <a:r>
              <a:rPr lang="en-US" spc="5" dirty="0">
                <a:solidFill>
                  <a:srgbClr val="131212"/>
                </a:solidFill>
                <a:cs typeface="Arial"/>
              </a:rPr>
              <a:t> </a:t>
            </a:r>
            <a:r>
              <a:rPr lang="en-US" dirty="0">
                <a:solidFill>
                  <a:srgbClr val="131212"/>
                </a:solidFill>
                <a:cs typeface="Arial"/>
              </a:rPr>
              <a:t>cov</a:t>
            </a:r>
            <a:r>
              <a:rPr lang="en-US" spc="-10" dirty="0">
                <a:solidFill>
                  <a:srgbClr val="131212"/>
                </a:solidFill>
                <a:cs typeface="Arial"/>
              </a:rPr>
              <a:t>e</a:t>
            </a:r>
            <a:r>
              <a:rPr lang="en-US" dirty="0">
                <a:solidFill>
                  <a:srgbClr val="131212"/>
                </a:solidFill>
                <a:cs typeface="Arial"/>
              </a:rPr>
              <a:t>red</a:t>
            </a:r>
            <a:r>
              <a:rPr lang="en-US" spc="5" dirty="0">
                <a:solidFill>
                  <a:srgbClr val="131212"/>
                </a:solidFill>
                <a:cs typeface="Arial"/>
              </a:rPr>
              <a:t> </a:t>
            </a:r>
            <a:r>
              <a:rPr lang="en-US" dirty="0">
                <a:solidFill>
                  <a:srgbClr val="131212"/>
                </a:solidFill>
                <a:cs typeface="Arial"/>
              </a:rPr>
              <a:t>to</a:t>
            </a:r>
            <a:r>
              <a:rPr lang="en-US" spc="-10" dirty="0">
                <a:solidFill>
                  <a:srgbClr val="131212"/>
                </a:solidFill>
                <a:cs typeface="Arial"/>
              </a:rPr>
              <a:t>d</a:t>
            </a:r>
            <a:r>
              <a:rPr lang="en-US" dirty="0">
                <a:solidFill>
                  <a:srgbClr val="131212"/>
                </a:solidFill>
                <a:cs typeface="Arial"/>
              </a:rPr>
              <a:t>ay</a:t>
            </a:r>
            <a:r>
              <a:rPr lang="en-US" spc="5" dirty="0">
                <a:solidFill>
                  <a:srgbClr val="131212"/>
                </a:solidFill>
                <a:cs typeface="Arial"/>
              </a:rPr>
              <a:t> </a:t>
            </a:r>
            <a:r>
              <a:rPr lang="en-US" dirty="0">
                <a:solidFill>
                  <a:srgbClr val="131212"/>
                </a:solidFill>
                <a:cs typeface="Arial"/>
              </a:rPr>
              <a:t>a</a:t>
            </a:r>
            <a:r>
              <a:rPr lang="en-US" spc="-10" dirty="0">
                <a:solidFill>
                  <a:srgbClr val="131212"/>
                </a:solidFill>
                <a:cs typeface="Arial"/>
              </a:rPr>
              <a:t>n</a:t>
            </a:r>
            <a:r>
              <a:rPr lang="en-US" dirty="0">
                <a:solidFill>
                  <a:srgbClr val="131212"/>
                </a:solidFill>
                <a:cs typeface="Arial"/>
              </a:rPr>
              <a:t>s</a:t>
            </a:r>
            <a:r>
              <a:rPr lang="en-US" spc="-40" dirty="0">
                <a:solidFill>
                  <a:srgbClr val="131212"/>
                </a:solidFill>
                <a:cs typeface="Arial"/>
              </a:rPr>
              <a:t>w</a:t>
            </a:r>
            <a:r>
              <a:rPr lang="en-US" dirty="0">
                <a:solidFill>
                  <a:srgbClr val="131212"/>
                </a:solidFill>
                <a:cs typeface="Arial"/>
              </a:rPr>
              <a:t>er</a:t>
            </a:r>
            <a:r>
              <a:rPr lang="en-US" spc="-10" dirty="0">
                <a:solidFill>
                  <a:srgbClr val="131212"/>
                </a:solidFill>
                <a:cs typeface="Arial"/>
              </a:rPr>
              <a:t>e</a:t>
            </a:r>
            <a:r>
              <a:rPr lang="en-US" dirty="0">
                <a:solidFill>
                  <a:srgbClr val="131212"/>
                </a:solidFill>
                <a:cs typeface="Arial"/>
              </a:rPr>
              <a:t>d</a:t>
            </a:r>
            <a:r>
              <a:rPr lang="en-US" spc="45" dirty="0">
                <a:solidFill>
                  <a:srgbClr val="131212"/>
                </a:solidFill>
                <a:cs typeface="Arial"/>
              </a:rPr>
              <a:t> </a:t>
            </a:r>
            <a:r>
              <a:rPr lang="en-US" dirty="0">
                <a:solidFill>
                  <a:srgbClr val="131212"/>
                </a:solidFill>
                <a:cs typeface="Arial"/>
              </a:rPr>
              <a:t>a</a:t>
            </a:r>
            <a:r>
              <a:rPr lang="en-US" spc="-10" dirty="0">
                <a:solidFill>
                  <a:srgbClr val="131212"/>
                </a:solidFill>
                <a:cs typeface="Arial"/>
              </a:rPr>
              <a:t>n</a:t>
            </a:r>
            <a:r>
              <a:rPr lang="en-US" dirty="0">
                <a:solidFill>
                  <a:srgbClr val="131212"/>
                </a:solidFill>
                <a:cs typeface="Arial"/>
              </a:rPr>
              <a:t>y</a:t>
            </a:r>
            <a:r>
              <a:rPr lang="en-US" spc="10" dirty="0">
                <a:solidFill>
                  <a:srgbClr val="131212"/>
                </a:solidFill>
                <a:cs typeface="Arial"/>
              </a:rPr>
              <a:t> </a:t>
            </a:r>
            <a:r>
              <a:rPr lang="en-US" dirty="0">
                <a:solidFill>
                  <a:srgbClr val="131212"/>
                </a:solidFill>
                <a:cs typeface="Arial"/>
              </a:rPr>
              <a:t>of</a:t>
            </a:r>
            <a:r>
              <a:rPr lang="en-US" spc="-10" dirty="0">
                <a:solidFill>
                  <a:srgbClr val="131212"/>
                </a:solidFill>
                <a:cs typeface="Arial"/>
              </a:rPr>
              <a:t> </a:t>
            </a:r>
            <a:r>
              <a:rPr lang="en-US" spc="-25" dirty="0">
                <a:solidFill>
                  <a:srgbClr val="131212"/>
                </a:solidFill>
                <a:cs typeface="Arial"/>
              </a:rPr>
              <a:t>y</a:t>
            </a:r>
            <a:r>
              <a:rPr lang="en-US" dirty="0">
                <a:solidFill>
                  <a:srgbClr val="131212"/>
                </a:solidFill>
                <a:cs typeface="Arial"/>
              </a:rPr>
              <a:t>o</a:t>
            </a:r>
            <a:r>
              <a:rPr lang="en-US" spc="-10" dirty="0">
                <a:solidFill>
                  <a:srgbClr val="131212"/>
                </a:solidFill>
                <a:cs typeface="Arial"/>
              </a:rPr>
              <a:t>u</a:t>
            </a:r>
            <a:r>
              <a:rPr lang="en-US" dirty="0">
                <a:solidFill>
                  <a:srgbClr val="131212"/>
                </a:solidFill>
                <a:cs typeface="Arial"/>
              </a:rPr>
              <a:t>r</a:t>
            </a:r>
            <a:r>
              <a:rPr lang="en-US" spc="35" dirty="0">
                <a:solidFill>
                  <a:srgbClr val="131212"/>
                </a:solidFill>
                <a:cs typeface="Arial"/>
              </a:rPr>
              <a:t> </a:t>
            </a:r>
            <a:r>
              <a:rPr lang="en-US" dirty="0">
                <a:solidFill>
                  <a:srgbClr val="131212"/>
                </a:solidFill>
                <a:cs typeface="Arial"/>
              </a:rPr>
              <a:t>q</a:t>
            </a:r>
            <a:r>
              <a:rPr lang="en-US" spc="-10" dirty="0">
                <a:solidFill>
                  <a:srgbClr val="131212"/>
                </a:solidFill>
                <a:cs typeface="Arial"/>
              </a:rPr>
              <a:t>u</a:t>
            </a:r>
            <a:r>
              <a:rPr lang="en-US" dirty="0">
                <a:solidFill>
                  <a:srgbClr val="131212"/>
                </a:solidFill>
                <a:cs typeface="Arial"/>
              </a:rPr>
              <a:t>esti</a:t>
            </a:r>
            <a:r>
              <a:rPr lang="en-US" spc="-10" dirty="0">
                <a:solidFill>
                  <a:srgbClr val="131212"/>
                </a:solidFill>
                <a:cs typeface="Arial"/>
              </a:rPr>
              <a:t>o</a:t>
            </a:r>
            <a:r>
              <a:rPr lang="en-US" dirty="0">
                <a:solidFill>
                  <a:srgbClr val="131212"/>
                </a:solidFill>
                <a:cs typeface="Arial"/>
              </a:rPr>
              <a:t>ns.</a:t>
            </a:r>
            <a:endParaRPr lang="en-US" dirty="0">
              <a:cs typeface="Arial"/>
            </a:endParaRPr>
          </a:p>
          <a:p>
            <a:pPr>
              <a:spcBef>
                <a:spcPts val="37"/>
              </a:spcBef>
            </a:pPr>
            <a:endParaRPr lang="en-US" dirty="0">
              <a:cs typeface="Times New Roman"/>
            </a:endParaRPr>
          </a:p>
          <a:p>
            <a:pPr marL="0" marR="92075" indent="0">
              <a:buNone/>
            </a:pPr>
            <a:r>
              <a:rPr lang="en-US" dirty="0">
                <a:solidFill>
                  <a:srgbClr val="131212"/>
                </a:solidFill>
                <a:cs typeface="Arial"/>
              </a:rPr>
              <a:t>In a </a:t>
            </a:r>
            <a:r>
              <a:rPr lang="en-US" spc="-40" dirty="0">
                <a:solidFill>
                  <a:srgbClr val="131212"/>
                </a:solidFill>
                <a:cs typeface="Arial"/>
              </a:rPr>
              <a:t>w</a:t>
            </a:r>
            <a:r>
              <a:rPr lang="en-US" dirty="0">
                <a:solidFill>
                  <a:srgbClr val="131212"/>
                </a:solidFill>
                <a:cs typeface="Arial"/>
              </a:rPr>
              <a:t>or</a:t>
            </a:r>
            <a:r>
              <a:rPr lang="en-US" spc="-10" dirty="0">
                <a:solidFill>
                  <a:srgbClr val="131212"/>
                </a:solidFill>
                <a:cs typeface="Arial"/>
              </a:rPr>
              <a:t>l</a:t>
            </a:r>
            <a:r>
              <a:rPr lang="en-US" dirty="0">
                <a:solidFill>
                  <a:srgbClr val="131212"/>
                </a:solidFill>
                <a:cs typeface="Arial"/>
              </a:rPr>
              <a:t>d</a:t>
            </a:r>
            <a:r>
              <a:rPr lang="en-US" spc="45" dirty="0">
                <a:solidFill>
                  <a:srgbClr val="131212"/>
                </a:solidFill>
                <a:cs typeface="Arial"/>
              </a:rPr>
              <a:t> </a:t>
            </a:r>
            <a:r>
              <a:rPr lang="en-US" dirty="0">
                <a:solidFill>
                  <a:srgbClr val="131212"/>
                </a:solidFill>
                <a:cs typeface="Arial"/>
              </a:rPr>
              <a:t>of</a:t>
            </a:r>
            <a:r>
              <a:rPr lang="en-US" spc="-10" dirty="0">
                <a:solidFill>
                  <a:srgbClr val="131212"/>
                </a:solidFill>
                <a:cs typeface="Arial"/>
              </a:rPr>
              <a:t> </a:t>
            </a:r>
            <a:r>
              <a:rPr lang="en-US" dirty="0">
                <a:solidFill>
                  <a:srgbClr val="131212"/>
                </a:solidFill>
                <a:cs typeface="Arial"/>
              </a:rPr>
              <a:t>esc</a:t>
            </a:r>
            <a:r>
              <a:rPr lang="en-US" spc="-10" dirty="0">
                <a:solidFill>
                  <a:srgbClr val="131212"/>
                </a:solidFill>
                <a:cs typeface="Arial"/>
              </a:rPr>
              <a:t>a</a:t>
            </a:r>
            <a:r>
              <a:rPr lang="en-US" dirty="0">
                <a:solidFill>
                  <a:srgbClr val="131212"/>
                </a:solidFill>
                <a:cs typeface="Arial"/>
              </a:rPr>
              <a:t>l</a:t>
            </a:r>
            <a:r>
              <a:rPr lang="en-US" spc="-10" dirty="0">
                <a:solidFill>
                  <a:srgbClr val="131212"/>
                </a:solidFill>
                <a:cs typeface="Arial"/>
              </a:rPr>
              <a:t>a</a:t>
            </a:r>
            <a:r>
              <a:rPr lang="en-US" dirty="0">
                <a:solidFill>
                  <a:srgbClr val="131212"/>
                </a:solidFill>
                <a:cs typeface="Arial"/>
              </a:rPr>
              <a:t>ting</a:t>
            </a:r>
            <a:r>
              <a:rPr lang="en-US" spc="15" dirty="0">
                <a:solidFill>
                  <a:srgbClr val="131212"/>
                </a:solidFill>
                <a:cs typeface="Arial"/>
              </a:rPr>
              <a:t> </a:t>
            </a:r>
            <a:r>
              <a:rPr lang="en-US" dirty="0">
                <a:solidFill>
                  <a:srgbClr val="131212"/>
                </a:solidFill>
                <a:cs typeface="Arial"/>
              </a:rPr>
              <a:t>healthcare</a:t>
            </a:r>
            <a:r>
              <a:rPr lang="en-US" spc="-10" dirty="0">
                <a:solidFill>
                  <a:srgbClr val="131212"/>
                </a:solidFill>
                <a:cs typeface="Arial"/>
              </a:rPr>
              <a:t> </a:t>
            </a:r>
            <a:r>
              <a:rPr lang="en-US" dirty="0">
                <a:solidFill>
                  <a:srgbClr val="131212"/>
                </a:solidFill>
                <a:cs typeface="Arial"/>
              </a:rPr>
              <a:t>costs, </a:t>
            </a:r>
            <a:r>
              <a:rPr lang="en-US" spc="-40" dirty="0">
                <a:solidFill>
                  <a:srgbClr val="131212"/>
                </a:solidFill>
                <a:cs typeface="Arial"/>
              </a:rPr>
              <a:t>w</a:t>
            </a:r>
            <a:r>
              <a:rPr lang="en-US" dirty="0">
                <a:solidFill>
                  <a:srgbClr val="131212"/>
                </a:solidFill>
                <a:cs typeface="Arial"/>
              </a:rPr>
              <a:t>e</a:t>
            </a:r>
            <a:r>
              <a:rPr lang="en-US" spc="30" dirty="0">
                <a:solidFill>
                  <a:srgbClr val="131212"/>
                </a:solidFill>
                <a:cs typeface="Arial"/>
              </a:rPr>
              <a:t> </a:t>
            </a:r>
            <a:r>
              <a:rPr lang="en-US" spc="-40" dirty="0">
                <a:solidFill>
                  <a:srgbClr val="131212"/>
                </a:solidFill>
                <a:cs typeface="Arial"/>
              </a:rPr>
              <a:t>w</a:t>
            </a:r>
            <a:r>
              <a:rPr lang="en-US" dirty="0">
                <a:solidFill>
                  <a:srgbClr val="131212"/>
                </a:solidFill>
                <a:cs typeface="Arial"/>
              </a:rPr>
              <a:t>ork</a:t>
            </a:r>
            <a:r>
              <a:rPr lang="en-US" spc="30" dirty="0">
                <a:solidFill>
                  <a:srgbClr val="131212"/>
                </a:solidFill>
                <a:cs typeface="Arial"/>
              </a:rPr>
              <a:t> </a:t>
            </a:r>
            <a:r>
              <a:rPr lang="en-US" dirty="0">
                <a:solidFill>
                  <a:srgbClr val="131212"/>
                </a:solidFill>
                <a:cs typeface="Arial"/>
              </a:rPr>
              <a:t>to e</a:t>
            </a:r>
            <a:r>
              <a:rPr lang="en-US" spc="-10" dirty="0">
                <a:solidFill>
                  <a:srgbClr val="131212"/>
                </a:solidFill>
                <a:cs typeface="Arial"/>
              </a:rPr>
              <a:t>d</a:t>
            </a:r>
            <a:r>
              <a:rPr lang="en-US" dirty="0">
                <a:solidFill>
                  <a:srgbClr val="131212"/>
                </a:solidFill>
                <a:cs typeface="Arial"/>
              </a:rPr>
              <a:t>uc</a:t>
            </a:r>
            <a:r>
              <a:rPr lang="en-US" spc="-10" dirty="0">
                <a:solidFill>
                  <a:srgbClr val="131212"/>
                </a:solidFill>
                <a:cs typeface="Arial"/>
              </a:rPr>
              <a:t>a</a:t>
            </a:r>
            <a:r>
              <a:rPr lang="en-US" dirty="0">
                <a:solidFill>
                  <a:srgbClr val="131212"/>
                </a:solidFill>
                <a:cs typeface="Arial"/>
              </a:rPr>
              <a:t>te</a:t>
            </a:r>
            <a:r>
              <a:rPr lang="en-US" spc="10" dirty="0">
                <a:solidFill>
                  <a:srgbClr val="131212"/>
                </a:solidFill>
                <a:cs typeface="Arial"/>
              </a:rPr>
              <a:t> </a:t>
            </a:r>
            <a:r>
              <a:rPr lang="en-US" dirty="0">
                <a:solidFill>
                  <a:srgbClr val="131212"/>
                </a:solidFill>
                <a:cs typeface="Arial"/>
              </a:rPr>
              <a:t>o</a:t>
            </a:r>
            <a:r>
              <a:rPr lang="en-US" spc="-10" dirty="0">
                <a:solidFill>
                  <a:srgbClr val="131212"/>
                </a:solidFill>
                <a:cs typeface="Arial"/>
              </a:rPr>
              <a:t>u</a:t>
            </a:r>
            <a:r>
              <a:rPr lang="en-US" dirty="0">
                <a:solidFill>
                  <a:srgbClr val="131212"/>
                </a:solidFill>
                <a:cs typeface="Arial"/>
              </a:rPr>
              <a:t>r mem</a:t>
            </a:r>
            <a:r>
              <a:rPr lang="en-US" spc="-10" dirty="0">
                <a:solidFill>
                  <a:srgbClr val="131212"/>
                </a:solidFill>
                <a:cs typeface="Arial"/>
              </a:rPr>
              <a:t>b</a:t>
            </a:r>
            <a:r>
              <a:rPr lang="en-US" dirty="0">
                <a:solidFill>
                  <a:srgbClr val="131212"/>
                </a:solidFill>
                <a:cs typeface="Arial"/>
              </a:rPr>
              <a:t>ers</a:t>
            </a:r>
            <a:r>
              <a:rPr lang="en-US" spc="5" dirty="0">
                <a:solidFill>
                  <a:srgbClr val="131212"/>
                </a:solidFill>
                <a:cs typeface="Arial"/>
              </a:rPr>
              <a:t> </a:t>
            </a:r>
            <a:r>
              <a:rPr lang="en-US" dirty="0">
                <a:solidFill>
                  <a:srgbClr val="131212"/>
                </a:solidFill>
                <a:cs typeface="Arial"/>
              </a:rPr>
              <a:t>a</a:t>
            </a:r>
            <a:r>
              <a:rPr lang="en-US" spc="-10" dirty="0">
                <a:solidFill>
                  <a:srgbClr val="131212"/>
                </a:solidFill>
                <a:cs typeface="Arial"/>
              </a:rPr>
              <a:t>b</a:t>
            </a:r>
            <a:r>
              <a:rPr lang="en-US" dirty="0">
                <a:solidFill>
                  <a:srgbClr val="131212"/>
                </a:solidFill>
                <a:cs typeface="Arial"/>
              </a:rPr>
              <a:t>o</a:t>
            </a:r>
            <a:r>
              <a:rPr lang="en-US" spc="-10" dirty="0">
                <a:solidFill>
                  <a:srgbClr val="131212"/>
                </a:solidFill>
                <a:cs typeface="Arial"/>
              </a:rPr>
              <a:t>u</a:t>
            </a:r>
            <a:r>
              <a:rPr lang="en-US" dirty="0">
                <a:solidFill>
                  <a:srgbClr val="131212"/>
                </a:solidFill>
                <a:cs typeface="Arial"/>
              </a:rPr>
              <a:t>t</a:t>
            </a:r>
            <a:r>
              <a:rPr lang="en-US" spc="5" dirty="0">
                <a:solidFill>
                  <a:srgbClr val="131212"/>
                </a:solidFill>
                <a:cs typeface="Arial"/>
              </a:rPr>
              <a:t> </a:t>
            </a:r>
            <a:r>
              <a:rPr lang="en-US" dirty="0">
                <a:solidFill>
                  <a:srgbClr val="131212"/>
                </a:solidFill>
                <a:cs typeface="Arial"/>
              </a:rPr>
              <a:t>the</a:t>
            </a:r>
            <a:r>
              <a:rPr lang="en-US" spc="-10" dirty="0">
                <a:solidFill>
                  <a:srgbClr val="131212"/>
                </a:solidFill>
                <a:cs typeface="Arial"/>
              </a:rPr>
              <a:t> </a:t>
            </a:r>
            <a:r>
              <a:rPr lang="en-US" dirty="0">
                <a:solidFill>
                  <a:srgbClr val="131212"/>
                </a:solidFill>
                <a:cs typeface="Arial"/>
              </a:rPr>
              <a:t>a</a:t>
            </a:r>
            <a:r>
              <a:rPr lang="en-US" spc="-10" dirty="0">
                <a:solidFill>
                  <a:srgbClr val="131212"/>
                </a:solidFill>
                <a:cs typeface="Arial"/>
              </a:rPr>
              <a:t>p</a:t>
            </a:r>
            <a:r>
              <a:rPr lang="en-US" dirty="0">
                <a:solidFill>
                  <a:srgbClr val="131212"/>
                </a:solidFill>
                <a:cs typeface="Arial"/>
              </a:rPr>
              <a:t>pr</a:t>
            </a:r>
            <a:r>
              <a:rPr lang="en-US" spc="-10" dirty="0">
                <a:solidFill>
                  <a:srgbClr val="131212"/>
                </a:solidFill>
                <a:cs typeface="Arial"/>
              </a:rPr>
              <a:t>o</a:t>
            </a:r>
            <a:r>
              <a:rPr lang="en-US" dirty="0">
                <a:solidFill>
                  <a:srgbClr val="131212"/>
                </a:solidFill>
                <a:cs typeface="Arial"/>
              </a:rPr>
              <a:t>pr</a:t>
            </a:r>
            <a:r>
              <a:rPr lang="en-US" spc="-10" dirty="0">
                <a:solidFill>
                  <a:srgbClr val="131212"/>
                </a:solidFill>
                <a:cs typeface="Arial"/>
              </a:rPr>
              <a:t>i</a:t>
            </a:r>
            <a:r>
              <a:rPr lang="en-US" dirty="0">
                <a:solidFill>
                  <a:srgbClr val="131212"/>
                </a:solidFill>
                <a:cs typeface="Arial"/>
              </a:rPr>
              <a:t>ate</a:t>
            </a:r>
            <a:r>
              <a:rPr lang="en-US" spc="15" dirty="0">
                <a:solidFill>
                  <a:srgbClr val="131212"/>
                </a:solidFill>
                <a:cs typeface="Arial"/>
              </a:rPr>
              <a:t> </a:t>
            </a:r>
            <a:r>
              <a:rPr lang="en-US" dirty="0">
                <a:solidFill>
                  <a:srgbClr val="131212"/>
                </a:solidFill>
                <a:cs typeface="Arial"/>
              </a:rPr>
              <a:t>acc</a:t>
            </a:r>
            <a:r>
              <a:rPr lang="en-US" spc="-10" dirty="0">
                <a:solidFill>
                  <a:srgbClr val="131212"/>
                </a:solidFill>
                <a:cs typeface="Arial"/>
              </a:rPr>
              <a:t>e</a:t>
            </a:r>
            <a:r>
              <a:rPr lang="en-US" dirty="0">
                <a:solidFill>
                  <a:srgbClr val="131212"/>
                </a:solidFill>
                <a:cs typeface="Arial"/>
              </a:rPr>
              <a:t>ss</a:t>
            </a:r>
            <a:r>
              <a:rPr lang="en-US" spc="10" dirty="0">
                <a:solidFill>
                  <a:srgbClr val="131212"/>
                </a:solidFill>
                <a:cs typeface="Arial"/>
              </a:rPr>
              <a:t> </a:t>
            </a:r>
            <a:r>
              <a:rPr lang="en-US" dirty="0">
                <a:solidFill>
                  <a:srgbClr val="131212"/>
                </a:solidFill>
                <a:cs typeface="Arial"/>
              </a:rPr>
              <a:t>to</a:t>
            </a:r>
            <a:r>
              <a:rPr lang="en-US" spc="-10" dirty="0">
                <a:solidFill>
                  <a:srgbClr val="131212"/>
                </a:solidFill>
                <a:cs typeface="Arial"/>
              </a:rPr>
              <a:t> </a:t>
            </a:r>
            <a:r>
              <a:rPr lang="en-US" dirty="0">
                <a:solidFill>
                  <a:srgbClr val="131212"/>
                </a:solidFill>
                <a:cs typeface="Arial"/>
              </a:rPr>
              <a:t>care</a:t>
            </a:r>
            <a:r>
              <a:rPr lang="en-US" spc="5" dirty="0">
                <a:solidFill>
                  <a:srgbClr val="131212"/>
                </a:solidFill>
                <a:cs typeface="Arial"/>
              </a:rPr>
              <a:t> </a:t>
            </a:r>
            <a:r>
              <a:rPr lang="en-US" dirty="0">
                <a:solidFill>
                  <a:srgbClr val="131212"/>
                </a:solidFill>
                <a:cs typeface="Arial"/>
              </a:rPr>
              <a:t>a</a:t>
            </a:r>
            <a:r>
              <a:rPr lang="en-US" spc="-10" dirty="0">
                <a:solidFill>
                  <a:srgbClr val="131212"/>
                </a:solidFill>
                <a:cs typeface="Arial"/>
              </a:rPr>
              <a:t>n</a:t>
            </a:r>
            <a:r>
              <a:rPr lang="en-US" dirty="0">
                <a:solidFill>
                  <a:srgbClr val="131212"/>
                </a:solidFill>
                <a:cs typeface="Arial"/>
              </a:rPr>
              <a:t>d th</a:t>
            </a:r>
            <a:r>
              <a:rPr lang="en-US" spc="-10" dirty="0">
                <a:solidFill>
                  <a:srgbClr val="131212"/>
                </a:solidFill>
                <a:cs typeface="Arial"/>
              </a:rPr>
              <a:t>e</a:t>
            </a:r>
            <a:r>
              <a:rPr lang="en-US" dirty="0">
                <a:solidFill>
                  <a:srgbClr val="131212"/>
                </a:solidFill>
                <a:cs typeface="Arial"/>
              </a:rPr>
              <a:t>ir</a:t>
            </a:r>
            <a:r>
              <a:rPr lang="en-US" spc="10" dirty="0">
                <a:solidFill>
                  <a:srgbClr val="131212"/>
                </a:solidFill>
                <a:cs typeface="Arial"/>
              </a:rPr>
              <a:t> </a:t>
            </a:r>
            <a:r>
              <a:rPr lang="en-US" dirty="0">
                <a:solidFill>
                  <a:srgbClr val="131212"/>
                </a:solidFill>
                <a:cs typeface="Arial"/>
              </a:rPr>
              <a:t>i</a:t>
            </a:r>
            <a:r>
              <a:rPr lang="en-US" spc="-10" dirty="0">
                <a:solidFill>
                  <a:srgbClr val="131212"/>
                </a:solidFill>
                <a:cs typeface="Arial"/>
              </a:rPr>
              <a:t>n</a:t>
            </a:r>
            <a:r>
              <a:rPr lang="en-US" dirty="0">
                <a:solidFill>
                  <a:srgbClr val="131212"/>
                </a:solidFill>
                <a:cs typeface="Arial"/>
              </a:rPr>
              <a:t>vo</a:t>
            </a:r>
            <a:r>
              <a:rPr lang="en-US" spc="-10" dirty="0">
                <a:solidFill>
                  <a:srgbClr val="131212"/>
                </a:solidFill>
                <a:cs typeface="Arial"/>
              </a:rPr>
              <a:t>l</a:t>
            </a:r>
            <a:r>
              <a:rPr lang="en-US" dirty="0">
                <a:solidFill>
                  <a:srgbClr val="131212"/>
                </a:solidFill>
                <a:cs typeface="Arial"/>
              </a:rPr>
              <a:t>vem</a:t>
            </a:r>
            <a:r>
              <a:rPr lang="en-US" spc="-10" dirty="0">
                <a:solidFill>
                  <a:srgbClr val="131212"/>
                </a:solidFill>
                <a:cs typeface="Arial"/>
              </a:rPr>
              <a:t>e</a:t>
            </a:r>
            <a:r>
              <a:rPr lang="en-US" dirty="0">
                <a:solidFill>
                  <a:srgbClr val="131212"/>
                </a:solidFill>
                <a:cs typeface="Arial"/>
              </a:rPr>
              <a:t>nt</a:t>
            </a:r>
            <a:r>
              <a:rPr lang="en-US" spc="10" dirty="0">
                <a:solidFill>
                  <a:srgbClr val="131212"/>
                </a:solidFill>
                <a:cs typeface="Arial"/>
              </a:rPr>
              <a:t> </a:t>
            </a:r>
            <a:r>
              <a:rPr lang="en-US" dirty="0">
                <a:solidFill>
                  <a:srgbClr val="131212"/>
                </a:solidFill>
                <a:cs typeface="Arial"/>
              </a:rPr>
              <a:t>in a</a:t>
            </a:r>
            <a:r>
              <a:rPr lang="en-US" spc="-10" dirty="0">
                <a:solidFill>
                  <a:srgbClr val="131212"/>
                </a:solidFill>
                <a:cs typeface="Arial"/>
              </a:rPr>
              <a:t>l</a:t>
            </a:r>
            <a:r>
              <a:rPr lang="en-US" dirty="0">
                <a:solidFill>
                  <a:srgbClr val="131212"/>
                </a:solidFill>
                <a:cs typeface="Arial"/>
              </a:rPr>
              <a:t>l</a:t>
            </a:r>
            <a:r>
              <a:rPr lang="en-US" spc="10" dirty="0">
                <a:solidFill>
                  <a:srgbClr val="131212"/>
                </a:solidFill>
                <a:cs typeface="Arial"/>
              </a:rPr>
              <a:t> </a:t>
            </a:r>
            <a:r>
              <a:rPr lang="en-US" dirty="0">
                <a:solidFill>
                  <a:srgbClr val="131212"/>
                </a:solidFill>
                <a:cs typeface="Arial"/>
              </a:rPr>
              <a:t>as</a:t>
            </a:r>
            <a:r>
              <a:rPr lang="en-US" spc="-10" dirty="0">
                <a:solidFill>
                  <a:srgbClr val="131212"/>
                </a:solidFill>
                <a:cs typeface="Arial"/>
              </a:rPr>
              <a:t>p</a:t>
            </a:r>
            <a:r>
              <a:rPr lang="en-US" dirty="0">
                <a:solidFill>
                  <a:srgbClr val="131212"/>
                </a:solidFill>
                <a:cs typeface="Arial"/>
              </a:rPr>
              <a:t>ects of </a:t>
            </a:r>
            <a:r>
              <a:rPr lang="en-US" spc="5" dirty="0">
                <a:solidFill>
                  <a:srgbClr val="131212"/>
                </a:solidFill>
                <a:cs typeface="Arial"/>
              </a:rPr>
              <a:t>t</a:t>
            </a:r>
            <a:r>
              <a:rPr lang="en-US" dirty="0">
                <a:solidFill>
                  <a:srgbClr val="131212"/>
                </a:solidFill>
                <a:cs typeface="Arial"/>
              </a:rPr>
              <a:t>h</a:t>
            </a:r>
            <a:r>
              <a:rPr lang="en-US" spc="-10" dirty="0">
                <a:solidFill>
                  <a:srgbClr val="131212"/>
                </a:solidFill>
                <a:cs typeface="Arial"/>
              </a:rPr>
              <a:t>e</a:t>
            </a:r>
            <a:r>
              <a:rPr lang="en-US" dirty="0">
                <a:solidFill>
                  <a:srgbClr val="131212"/>
                </a:solidFill>
                <a:cs typeface="Arial"/>
              </a:rPr>
              <a:t>ir healthcare.</a:t>
            </a:r>
            <a:endParaRPr lang="en-US" dirty="0">
              <a:cs typeface="Arial"/>
            </a:endParaRPr>
          </a:p>
          <a:p>
            <a:pPr>
              <a:spcBef>
                <a:spcPts val="6"/>
              </a:spcBef>
            </a:pPr>
            <a:endParaRPr lang="en-US" dirty="0">
              <a:cs typeface="Times New Roman"/>
            </a:endParaRPr>
          </a:p>
          <a:p>
            <a:pPr marL="0" marR="5080" indent="0">
              <a:buNone/>
            </a:pPr>
            <a:r>
              <a:rPr lang="en-US" spc="-30" dirty="0">
                <a:solidFill>
                  <a:srgbClr val="131212"/>
                </a:solidFill>
                <a:cs typeface="Arial"/>
              </a:rPr>
              <a:t>W</a:t>
            </a:r>
            <a:r>
              <a:rPr lang="en-US" dirty="0">
                <a:solidFill>
                  <a:srgbClr val="131212"/>
                </a:solidFill>
                <a:cs typeface="Arial"/>
              </a:rPr>
              <a:t>e l</a:t>
            </a:r>
            <a:r>
              <a:rPr lang="en-US" spc="5" dirty="0">
                <a:solidFill>
                  <a:srgbClr val="131212"/>
                </a:solidFill>
                <a:cs typeface="Arial"/>
              </a:rPr>
              <a:t>oo</a:t>
            </a:r>
            <a:r>
              <a:rPr lang="en-US" dirty="0">
                <a:solidFill>
                  <a:srgbClr val="131212"/>
                </a:solidFill>
                <a:cs typeface="Arial"/>
              </a:rPr>
              <a:t>k</a:t>
            </a:r>
            <a:r>
              <a:rPr lang="en-US" spc="-15" dirty="0">
                <a:solidFill>
                  <a:srgbClr val="131212"/>
                </a:solidFill>
                <a:cs typeface="Arial"/>
              </a:rPr>
              <a:t> </a:t>
            </a:r>
            <a:r>
              <a:rPr lang="en-US" dirty="0">
                <a:solidFill>
                  <a:srgbClr val="131212"/>
                </a:solidFill>
                <a:cs typeface="Arial"/>
              </a:rPr>
              <a:t>f</a:t>
            </a:r>
            <a:r>
              <a:rPr lang="en-US" spc="5" dirty="0">
                <a:solidFill>
                  <a:srgbClr val="131212"/>
                </a:solidFill>
                <a:cs typeface="Arial"/>
              </a:rPr>
              <a:t>o</a:t>
            </a:r>
            <a:r>
              <a:rPr lang="en-US" dirty="0">
                <a:solidFill>
                  <a:srgbClr val="131212"/>
                </a:solidFill>
                <a:cs typeface="Arial"/>
              </a:rPr>
              <a:t>r</a:t>
            </a:r>
            <a:r>
              <a:rPr lang="en-US" spc="35" dirty="0">
                <a:solidFill>
                  <a:srgbClr val="131212"/>
                </a:solidFill>
                <a:cs typeface="Arial"/>
              </a:rPr>
              <a:t>w</a:t>
            </a:r>
            <a:r>
              <a:rPr lang="en-US" dirty="0">
                <a:solidFill>
                  <a:srgbClr val="131212"/>
                </a:solidFill>
                <a:cs typeface="Arial"/>
              </a:rPr>
              <a:t>a</a:t>
            </a:r>
            <a:r>
              <a:rPr lang="en-US" spc="-10" dirty="0">
                <a:solidFill>
                  <a:srgbClr val="131212"/>
                </a:solidFill>
                <a:cs typeface="Arial"/>
              </a:rPr>
              <a:t>r</a:t>
            </a:r>
            <a:r>
              <a:rPr lang="en-US" dirty="0">
                <a:solidFill>
                  <a:srgbClr val="131212"/>
                </a:solidFill>
                <a:cs typeface="Arial"/>
              </a:rPr>
              <a:t>d</a:t>
            </a:r>
            <a:r>
              <a:rPr lang="en-US" spc="-30" dirty="0">
                <a:solidFill>
                  <a:srgbClr val="131212"/>
                </a:solidFill>
                <a:cs typeface="Arial"/>
              </a:rPr>
              <a:t> </a:t>
            </a:r>
            <a:r>
              <a:rPr lang="en-US" dirty="0">
                <a:solidFill>
                  <a:srgbClr val="131212"/>
                </a:solidFill>
                <a:cs typeface="Arial"/>
              </a:rPr>
              <a:t>to</a:t>
            </a:r>
            <a:r>
              <a:rPr lang="en-US" spc="-5" dirty="0">
                <a:solidFill>
                  <a:srgbClr val="131212"/>
                </a:solidFill>
                <a:cs typeface="Arial"/>
              </a:rPr>
              <a:t> </a:t>
            </a:r>
            <a:r>
              <a:rPr lang="en-US" spc="35" dirty="0">
                <a:solidFill>
                  <a:srgbClr val="131212"/>
                </a:solidFill>
                <a:cs typeface="Arial"/>
              </a:rPr>
              <a:t>w</a:t>
            </a:r>
            <a:r>
              <a:rPr lang="en-US" spc="-10" dirty="0">
                <a:solidFill>
                  <a:srgbClr val="131212"/>
                </a:solidFill>
                <a:cs typeface="Arial"/>
              </a:rPr>
              <a:t>o</a:t>
            </a:r>
            <a:r>
              <a:rPr lang="en-US" dirty="0">
                <a:solidFill>
                  <a:srgbClr val="131212"/>
                </a:solidFill>
                <a:cs typeface="Arial"/>
              </a:rPr>
              <a:t>r</a:t>
            </a:r>
            <a:r>
              <a:rPr lang="en-US" spc="-10" dirty="0">
                <a:solidFill>
                  <a:srgbClr val="131212"/>
                </a:solidFill>
                <a:cs typeface="Arial"/>
              </a:rPr>
              <a:t>k</a:t>
            </a:r>
            <a:r>
              <a:rPr lang="en-US" dirty="0">
                <a:solidFill>
                  <a:srgbClr val="131212"/>
                </a:solidFill>
                <a:cs typeface="Arial"/>
              </a:rPr>
              <a:t>i</a:t>
            </a:r>
            <a:r>
              <a:rPr lang="en-US" spc="5" dirty="0">
                <a:solidFill>
                  <a:srgbClr val="131212"/>
                </a:solidFill>
                <a:cs typeface="Arial"/>
              </a:rPr>
              <a:t>n</a:t>
            </a:r>
            <a:r>
              <a:rPr lang="en-US" dirty="0">
                <a:solidFill>
                  <a:srgbClr val="131212"/>
                </a:solidFill>
                <a:cs typeface="Arial"/>
              </a:rPr>
              <a:t>g</a:t>
            </a:r>
            <a:r>
              <a:rPr lang="en-US" spc="-30" dirty="0">
                <a:solidFill>
                  <a:srgbClr val="131212"/>
                </a:solidFill>
                <a:cs typeface="Arial"/>
              </a:rPr>
              <a:t> </a:t>
            </a:r>
            <a:r>
              <a:rPr lang="en-US" spc="25" dirty="0">
                <a:solidFill>
                  <a:srgbClr val="131212"/>
                </a:solidFill>
                <a:cs typeface="Arial"/>
              </a:rPr>
              <a:t>w</a:t>
            </a:r>
            <a:r>
              <a:rPr lang="en-US" dirty="0">
                <a:solidFill>
                  <a:srgbClr val="131212"/>
                </a:solidFill>
                <a:cs typeface="Arial"/>
              </a:rPr>
              <a:t>ith</a:t>
            </a:r>
            <a:r>
              <a:rPr lang="en-US" spc="-40" dirty="0">
                <a:solidFill>
                  <a:srgbClr val="131212"/>
                </a:solidFill>
                <a:cs typeface="Arial"/>
              </a:rPr>
              <a:t> </a:t>
            </a:r>
            <a:r>
              <a:rPr lang="en-US" spc="-20" dirty="0">
                <a:solidFill>
                  <a:srgbClr val="131212"/>
                </a:solidFill>
                <a:cs typeface="Arial"/>
              </a:rPr>
              <a:t>y</a:t>
            </a:r>
            <a:r>
              <a:rPr lang="en-US" spc="5" dirty="0">
                <a:solidFill>
                  <a:srgbClr val="131212"/>
                </a:solidFill>
                <a:cs typeface="Arial"/>
              </a:rPr>
              <a:t>o</a:t>
            </a:r>
            <a:r>
              <a:rPr lang="en-US" dirty="0">
                <a:solidFill>
                  <a:srgbClr val="131212"/>
                </a:solidFill>
                <a:cs typeface="Arial"/>
              </a:rPr>
              <a:t>u</a:t>
            </a:r>
            <a:r>
              <a:rPr lang="en-US" spc="15" dirty="0">
                <a:solidFill>
                  <a:srgbClr val="131212"/>
                </a:solidFill>
                <a:cs typeface="Arial"/>
              </a:rPr>
              <a:t> </a:t>
            </a:r>
            <a:r>
              <a:rPr lang="en-US" dirty="0">
                <a:solidFill>
                  <a:srgbClr val="131212"/>
                </a:solidFill>
                <a:cs typeface="Arial"/>
              </a:rPr>
              <a:t>to</a:t>
            </a:r>
            <a:r>
              <a:rPr lang="en-US" spc="-5" dirty="0">
                <a:solidFill>
                  <a:srgbClr val="131212"/>
                </a:solidFill>
                <a:cs typeface="Arial"/>
              </a:rPr>
              <a:t> </a:t>
            </a:r>
            <a:r>
              <a:rPr lang="en-US" dirty="0">
                <a:solidFill>
                  <a:srgbClr val="131212"/>
                </a:solidFill>
                <a:cs typeface="Arial"/>
              </a:rPr>
              <a:t>co</a:t>
            </a:r>
            <a:r>
              <a:rPr lang="en-US" spc="5" dirty="0">
                <a:solidFill>
                  <a:srgbClr val="131212"/>
                </a:solidFill>
                <a:cs typeface="Arial"/>
              </a:rPr>
              <a:t>n</a:t>
            </a:r>
            <a:r>
              <a:rPr lang="en-US" dirty="0">
                <a:solidFill>
                  <a:srgbClr val="131212"/>
                </a:solidFill>
                <a:cs typeface="Arial"/>
              </a:rPr>
              <a:t>ti</a:t>
            </a:r>
            <a:r>
              <a:rPr lang="en-US" spc="5" dirty="0">
                <a:solidFill>
                  <a:srgbClr val="131212"/>
                </a:solidFill>
                <a:cs typeface="Arial"/>
              </a:rPr>
              <a:t>nu</a:t>
            </a:r>
            <a:r>
              <a:rPr lang="en-US" dirty="0">
                <a:solidFill>
                  <a:srgbClr val="131212"/>
                </a:solidFill>
                <a:cs typeface="Arial"/>
              </a:rPr>
              <a:t>e</a:t>
            </a:r>
            <a:r>
              <a:rPr lang="en-US" spc="-15" dirty="0">
                <a:solidFill>
                  <a:srgbClr val="131212"/>
                </a:solidFill>
                <a:cs typeface="Arial"/>
              </a:rPr>
              <a:t> </a:t>
            </a:r>
            <a:r>
              <a:rPr lang="en-US" dirty="0">
                <a:solidFill>
                  <a:srgbClr val="131212"/>
                </a:solidFill>
                <a:cs typeface="Arial"/>
              </a:rPr>
              <a:t>t</a:t>
            </a:r>
            <a:r>
              <a:rPr lang="en-US" spc="5" dirty="0">
                <a:solidFill>
                  <a:srgbClr val="131212"/>
                </a:solidFill>
                <a:cs typeface="Arial"/>
              </a:rPr>
              <a:t>h</a:t>
            </a:r>
            <a:r>
              <a:rPr lang="en-US" dirty="0">
                <a:solidFill>
                  <a:srgbClr val="131212"/>
                </a:solidFill>
                <a:cs typeface="Arial"/>
              </a:rPr>
              <a:t>is</a:t>
            </a:r>
            <a:r>
              <a:rPr lang="en-US" spc="-10" dirty="0">
                <a:solidFill>
                  <a:srgbClr val="131212"/>
                </a:solidFill>
                <a:cs typeface="Arial"/>
              </a:rPr>
              <a:t> </a:t>
            </a:r>
            <a:r>
              <a:rPr lang="en-US" dirty="0">
                <a:solidFill>
                  <a:srgbClr val="131212"/>
                </a:solidFill>
                <a:cs typeface="Arial"/>
              </a:rPr>
              <a:t>ed</a:t>
            </a:r>
            <a:r>
              <a:rPr lang="en-US" spc="5" dirty="0">
                <a:solidFill>
                  <a:srgbClr val="131212"/>
                </a:solidFill>
                <a:cs typeface="Arial"/>
              </a:rPr>
              <a:t>u</a:t>
            </a:r>
            <a:r>
              <a:rPr lang="en-US" dirty="0">
                <a:solidFill>
                  <a:srgbClr val="131212"/>
                </a:solidFill>
                <a:cs typeface="Arial"/>
              </a:rPr>
              <a:t>cation</a:t>
            </a:r>
            <a:r>
              <a:rPr lang="en-US" spc="-5" dirty="0">
                <a:solidFill>
                  <a:srgbClr val="131212"/>
                </a:solidFill>
                <a:cs typeface="Arial"/>
              </a:rPr>
              <a:t> </a:t>
            </a:r>
            <a:r>
              <a:rPr lang="en-US" dirty="0">
                <a:solidFill>
                  <a:srgbClr val="131212"/>
                </a:solidFill>
                <a:cs typeface="Arial"/>
              </a:rPr>
              <a:t>and pro</a:t>
            </a:r>
            <a:r>
              <a:rPr lang="en-US" spc="-40" dirty="0">
                <a:solidFill>
                  <a:srgbClr val="131212"/>
                </a:solidFill>
                <a:cs typeface="Arial"/>
              </a:rPr>
              <a:t>v</a:t>
            </a:r>
            <a:r>
              <a:rPr lang="en-US" dirty="0">
                <a:solidFill>
                  <a:srgbClr val="131212"/>
                </a:solidFill>
                <a:cs typeface="Arial"/>
              </a:rPr>
              <a:t>i</a:t>
            </a:r>
            <a:r>
              <a:rPr lang="en-US" spc="5" dirty="0">
                <a:solidFill>
                  <a:srgbClr val="131212"/>
                </a:solidFill>
                <a:cs typeface="Arial"/>
              </a:rPr>
              <a:t>d</a:t>
            </a:r>
            <a:r>
              <a:rPr lang="en-US" dirty="0">
                <a:solidFill>
                  <a:srgbClr val="131212"/>
                </a:solidFill>
                <a:cs typeface="Arial"/>
              </a:rPr>
              <a:t>e</a:t>
            </a:r>
            <a:r>
              <a:rPr lang="en-US" spc="20" dirty="0">
                <a:solidFill>
                  <a:srgbClr val="131212"/>
                </a:solidFill>
                <a:cs typeface="Arial"/>
              </a:rPr>
              <a:t> </a:t>
            </a:r>
            <a:r>
              <a:rPr lang="en-US" spc="-45" dirty="0">
                <a:solidFill>
                  <a:srgbClr val="131212"/>
                </a:solidFill>
                <a:cs typeface="Arial"/>
              </a:rPr>
              <a:t>v</a:t>
            </a:r>
            <a:r>
              <a:rPr lang="en-US" dirty="0">
                <a:solidFill>
                  <a:srgbClr val="131212"/>
                </a:solidFill>
                <a:cs typeface="Arial"/>
              </a:rPr>
              <a:t>aluable</a:t>
            </a:r>
            <a:r>
              <a:rPr lang="en-US" spc="30" dirty="0">
                <a:solidFill>
                  <a:srgbClr val="131212"/>
                </a:solidFill>
                <a:cs typeface="Arial"/>
              </a:rPr>
              <a:t> </a:t>
            </a:r>
            <a:r>
              <a:rPr lang="en-US" dirty="0">
                <a:solidFill>
                  <a:srgbClr val="131212"/>
                </a:solidFill>
                <a:cs typeface="Arial"/>
              </a:rPr>
              <a:t>healthcare</a:t>
            </a:r>
            <a:r>
              <a:rPr lang="en-US" spc="5" dirty="0">
                <a:solidFill>
                  <a:srgbClr val="131212"/>
                </a:solidFill>
                <a:cs typeface="Arial"/>
              </a:rPr>
              <a:t> </a:t>
            </a:r>
            <a:r>
              <a:rPr lang="en-US" dirty="0">
                <a:solidFill>
                  <a:srgbClr val="131212"/>
                </a:solidFill>
                <a:cs typeface="Arial"/>
              </a:rPr>
              <a:t>to</a:t>
            </a:r>
            <a:r>
              <a:rPr lang="en-US" spc="5" dirty="0">
                <a:solidFill>
                  <a:srgbClr val="131212"/>
                </a:solidFill>
                <a:cs typeface="Arial"/>
              </a:rPr>
              <a:t> </a:t>
            </a:r>
            <a:r>
              <a:rPr lang="en-US" dirty="0">
                <a:solidFill>
                  <a:srgbClr val="131212"/>
                </a:solidFill>
                <a:cs typeface="Arial"/>
              </a:rPr>
              <a:t>o</a:t>
            </a:r>
            <a:r>
              <a:rPr lang="en-US" spc="5" dirty="0">
                <a:solidFill>
                  <a:srgbClr val="131212"/>
                </a:solidFill>
                <a:cs typeface="Arial"/>
              </a:rPr>
              <a:t>u</a:t>
            </a:r>
            <a:r>
              <a:rPr lang="en-US" dirty="0">
                <a:solidFill>
                  <a:srgbClr val="131212"/>
                </a:solidFill>
                <a:cs typeface="Arial"/>
              </a:rPr>
              <a:t>r</a:t>
            </a:r>
            <a:r>
              <a:rPr lang="en-US" spc="-15" dirty="0">
                <a:solidFill>
                  <a:srgbClr val="131212"/>
                </a:solidFill>
                <a:cs typeface="Arial"/>
              </a:rPr>
              <a:t> </a:t>
            </a:r>
            <a:r>
              <a:rPr lang="en-US" dirty="0">
                <a:solidFill>
                  <a:srgbClr val="131212"/>
                </a:solidFill>
                <a:cs typeface="Arial"/>
              </a:rPr>
              <a:t>m</a:t>
            </a:r>
            <a:r>
              <a:rPr lang="en-US" spc="-10" dirty="0">
                <a:solidFill>
                  <a:srgbClr val="131212"/>
                </a:solidFill>
                <a:cs typeface="Arial"/>
              </a:rPr>
              <a:t>e</a:t>
            </a:r>
            <a:r>
              <a:rPr lang="en-US" dirty="0">
                <a:solidFill>
                  <a:srgbClr val="131212"/>
                </a:solidFill>
                <a:cs typeface="Arial"/>
              </a:rPr>
              <a:t>mbe</a:t>
            </a:r>
            <a:r>
              <a:rPr lang="en-US" spc="-10" dirty="0">
                <a:solidFill>
                  <a:srgbClr val="131212"/>
                </a:solidFill>
                <a:cs typeface="Arial"/>
              </a:rPr>
              <a:t>r</a:t>
            </a:r>
            <a:r>
              <a:rPr lang="en-US" dirty="0">
                <a:solidFill>
                  <a:srgbClr val="131212"/>
                </a:solidFill>
                <a:cs typeface="Arial"/>
              </a:rPr>
              <a:t>s</a:t>
            </a:r>
            <a:r>
              <a:rPr lang="en-US" spc="25" dirty="0">
                <a:solidFill>
                  <a:srgbClr val="131212"/>
                </a:solidFill>
                <a:cs typeface="Arial"/>
              </a:rPr>
              <a:t> </a:t>
            </a:r>
            <a:r>
              <a:rPr lang="en-US" dirty="0">
                <a:solidFill>
                  <a:srgbClr val="131212"/>
                </a:solidFill>
                <a:cs typeface="Arial"/>
              </a:rPr>
              <a:t>— </a:t>
            </a:r>
            <a:r>
              <a:rPr lang="en-US" spc="-20" dirty="0">
                <a:solidFill>
                  <a:srgbClr val="131212"/>
                </a:solidFill>
                <a:cs typeface="Arial"/>
              </a:rPr>
              <a:t>y</a:t>
            </a:r>
            <a:r>
              <a:rPr lang="en-US" dirty="0">
                <a:solidFill>
                  <a:srgbClr val="131212"/>
                </a:solidFill>
                <a:cs typeface="Arial"/>
              </a:rPr>
              <a:t>o</a:t>
            </a:r>
            <a:r>
              <a:rPr lang="en-US" spc="5" dirty="0">
                <a:solidFill>
                  <a:srgbClr val="131212"/>
                </a:solidFill>
                <a:cs typeface="Arial"/>
              </a:rPr>
              <a:t>u</a:t>
            </a:r>
            <a:r>
              <a:rPr lang="en-US" dirty="0">
                <a:solidFill>
                  <a:srgbClr val="131212"/>
                </a:solidFill>
                <a:cs typeface="Arial"/>
              </a:rPr>
              <a:t>r</a:t>
            </a:r>
            <a:r>
              <a:rPr lang="en-US" spc="5" dirty="0">
                <a:solidFill>
                  <a:srgbClr val="131212"/>
                </a:solidFill>
                <a:cs typeface="Arial"/>
              </a:rPr>
              <a:t> </a:t>
            </a:r>
            <a:r>
              <a:rPr lang="en-US" dirty="0">
                <a:solidFill>
                  <a:srgbClr val="131212"/>
                </a:solidFill>
                <a:cs typeface="Arial"/>
              </a:rPr>
              <a:t>patients.</a:t>
            </a:r>
          </a:p>
          <a:p>
            <a:pPr marL="0" marR="5080" indent="0">
              <a:buNone/>
            </a:pPr>
            <a:endParaRPr lang="en-US" b="1" dirty="0">
              <a:solidFill>
                <a:srgbClr val="131212"/>
              </a:solidFill>
              <a:cs typeface="Arial"/>
            </a:endParaRPr>
          </a:p>
          <a:p>
            <a:pPr marL="0" marR="5080" indent="0">
              <a:buNone/>
            </a:pPr>
            <a:r>
              <a:rPr lang="en-US" dirty="0">
                <a:solidFill>
                  <a:srgbClr val="131212"/>
                </a:solidFill>
                <a:cs typeface="Arial"/>
              </a:rPr>
              <a:t>Contact information:</a:t>
            </a:r>
          </a:p>
          <a:p>
            <a:pPr marR="5080"/>
            <a:r>
              <a:rPr lang="en-US" dirty="0">
                <a:solidFill>
                  <a:srgbClr val="131212"/>
                </a:solidFill>
                <a:cs typeface="Arial"/>
              </a:rPr>
              <a:t>Provider website: </a:t>
            </a:r>
            <a:r>
              <a:rPr lang="en-US" dirty="0">
                <a:solidFill>
                  <a:srgbClr val="131212"/>
                </a:solidFill>
                <a:cs typeface="Arial"/>
                <a:hlinkClick r:id="rId3"/>
              </a:rPr>
              <a:t>https://providers.anthem.com/oh</a:t>
            </a:r>
            <a:endParaRPr lang="en-US" dirty="0">
              <a:solidFill>
                <a:srgbClr val="131212"/>
              </a:solidFill>
              <a:cs typeface="Arial"/>
            </a:endParaRPr>
          </a:p>
          <a:p>
            <a:pPr marR="5080"/>
            <a:r>
              <a:rPr lang="en-US" dirty="0">
                <a:solidFill>
                  <a:srgbClr val="131212"/>
                </a:solidFill>
                <a:cs typeface="Arial"/>
              </a:rPr>
              <a:t>Provider Services: </a:t>
            </a:r>
            <a:r>
              <a:rPr lang="en-US" b="1" dirty="0">
                <a:solidFill>
                  <a:srgbClr val="131212"/>
                </a:solidFill>
                <a:cs typeface="Arial"/>
              </a:rPr>
              <a:t>844-912-1226 </a:t>
            </a:r>
            <a:r>
              <a:rPr lang="en-US" b="1" dirty="0">
                <a:cs typeface="Arial"/>
              </a:rPr>
              <a:t>(operational once we are a live plan)</a:t>
            </a:r>
            <a:r>
              <a:rPr lang="en-US" b="1" dirty="0">
                <a:solidFill>
                  <a:srgbClr val="FF0000"/>
                </a:solidFill>
                <a:cs typeface="Arial"/>
              </a:rPr>
              <a:t> </a:t>
            </a:r>
            <a:endParaRPr lang="en-US" strike="sngStrike" dirty="0">
              <a:solidFill>
                <a:srgbClr val="FF0000"/>
              </a:solidFill>
              <a:cs typeface="Arial"/>
            </a:endParaRPr>
          </a:p>
          <a:p>
            <a:pPr marR="5080"/>
            <a:r>
              <a:rPr lang="en-US" sz="2000" dirty="0">
                <a:solidFill>
                  <a:srgbClr val="141313"/>
                </a:solidFill>
                <a:cs typeface="Arial"/>
              </a:rPr>
              <a:t>Please send any questions not covered in this presentation or Frequently Asked Questions to </a:t>
            </a:r>
            <a:r>
              <a:rPr lang="en-US" sz="2000" u="none" strike="noStrike" dirty="0">
                <a:solidFill>
                  <a:srgbClr val="0563C1"/>
                </a:solidFill>
                <a:effectLst/>
                <a:ea typeface="Calibri" panose="020F0502020204030204" pitchFamily="34" charset="0"/>
                <a:cs typeface="Calibri" panose="020F0502020204030204" pitchFamily="34" charset="0"/>
                <a:hlinkClick r:id="rId4"/>
              </a:rPr>
              <a:t>OhioMedicaidProvider@anthem.com</a:t>
            </a:r>
            <a:r>
              <a:rPr lang="en-US" sz="2000" dirty="0">
                <a:solidFill>
                  <a:srgbClr val="141313"/>
                </a:solidFill>
                <a:cs typeface="Arial"/>
              </a:rPr>
              <a:t>. </a:t>
            </a:r>
          </a:p>
          <a:p>
            <a:pPr marR="5080"/>
            <a:endParaRPr lang="en-US" dirty="0">
              <a:solidFill>
                <a:srgbClr val="131212"/>
              </a:solidFill>
              <a:cs typeface="Arial"/>
            </a:endParaRPr>
          </a:p>
          <a:p>
            <a:pPr marL="0" marR="5080" indent="0">
              <a:buNone/>
            </a:pPr>
            <a:endParaRPr lang="en-US" sz="1800" b="1" dirty="0">
              <a:solidFill>
                <a:srgbClr val="131212"/>
              </a:solidFill>
              <a:cs typeface="Arial"/>
            </a:endParaRPr>
          </a:p>
        </p:txBody>
      </p:sp>
    </p:spTree>
    <p:extLst>
      <p:ext uri="{BB962C8B-B14F-4D97-AF65-F5344CB8AC3E}">
        <p14:creationId xmlns:p14="http://schemas.microsoft.com/office/powerpoint/2010/main" val="41681660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CE5833-29BC-6446-8D4F-6581299D05A7}"/>
              </a:ext>
            </a:extLst>
          </p:cNvPr>
          <p:cNvSpPr txBox="1"/>
          <p:nvPr/>
        </p:nvSpPr>
        <p:spPr>
          <a:xfrm>
            <a:off x="300038" y="5781297"/>
            <a:ext cx="11572875" cy="830997"/>
          </a:xfrm>
          <a:prstGeom prst="rect">
            <a:avLst/>
          </a:prstGeom>
          <a:noFill/>
        </p:spPr>
        <p:txBody>
          <a:bodyPr wrap="square" lIns="0" tIns="0" rIns="0" bIns="0" rtlCol="0" anchor="b" anchorCtr="0">
            <a:noAutofit/>
          </a:bodyPr>
          <a:lstStyle/>
          <a:p>
            <a:pPr marR="0" lvl="0" algn="l" defTabSz="457200" rtl="0" eaLnBrk="1" fontAlgn="auto" latinLnBrk="0" hangingPunct="1">
              <a:lnSpc>
                <a:spcPct val="100000"/>
              </a:lnSpc>
              <a:spcBef>
                <a:spcPts val="0"/>
              </a:spcBef>
              <a:spcAft>
                <a:spcPts val="0"/>
              </a:spcAft>
              <a:buClrTx/>
              <a:buSzTx/>
              <a:tabLst/>
              <a:defRPr/>
            </a:pPr>
            <a:endParaRPr lang="en-US" sz="1000" dirty="0"/>
          </a:p>
        </p:txBody>
      </p:sp>
      <p:sp>
        <p:nvSpPr>
          <p:cNvPr id="2" name="TextBox 1">
            <a:extLst>
              <a:ext uri="{FF2B5EF4-FFF2-40B4-BE49-F238E27FC236}">
                <a16:creationId xmlns:a16="http://schemas.microsoft.com/office/drawing/2014/main" xmlns="" id="{065FD95A-81B9-BFD9-3D7E-43ED1386D8B4}"/>
              </a:ext>
            </a:extLst>
          </p:cNvPr>
          <p:cNvSpPr txBox="1"/>
          <p:nvPr/>
        </p:nvSpPr>
        <p:spPr>
          <a:xfrm>
            <a:off x="1166132" y="1368194"/>
            <a:ext cx="6800709" cy="1815882"/>
          </a:xfrm>
          <a:prstGeom prst="rect">
            <a:avLst/>
          </a:prstGeom>
          <a:noFill/>
        </p:spPr>
        <p:txBody>
          <a:bodyPr wrap="square" rtlCol="0">
            <a:spAutoFit/>
          </a:bodyPr>
          <a:lstStyle/>
          <a:p>
            <a:r>
              <a:rPr lang="en-US" sz="2800" dirty="0"/>
              <a:t>Addendum – The following slides contain additional information on Consumer Assessment of Healthcare Provider and Systems (CAHPS)</a:t>
            </a:r>
          </a:p>
        </p:txBody>
      </p:sp>
    </p:spTree>
    <p:extLst>
      <p:ext uri="{BB962C8B-B14F-4D97-AF65-F5344CB8AC3E}">
        <p14:creationId xmlns:p14="http://schemas.microsoft.com/office/powerpoint/2010/main" val="3227781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5DF58-D054-4ABF-8951-D66EAC5A7E46}"/>
              </a:ext>
            </a:extLst>
          </p:cNvPr>
          <p:cNvSpPr>
            <a:spLocks noGrp="1"/>
          </p:cNvSpPr>
          <p:nvPr>
            <p:ph type="title"/>
          </p:nvPr>
        </p:nvSpPr>
        <p:spPr>
          <a:xfrm>
            <a:off x="304799" y="567597"/>
            <a:ext cx="11521437" cy="914400"/>
          </a:xfrm>
        </p:spPr>
        <p:txBody>
          <a:bodyPr/>
          <a:lstStyle/>
          <a:p>
            <a:r>
              <a:rPr lang="en-US" dirty="0"/>
              <a:t>CAHPS</a:t>
            </a:r>
          </a:p>
        </p:txBody>
      </p:sp>
      <p:sp>
        <p:nvSpPr>
          <p:cNvPr id="4" name="Slide Number Placeholder 3">
            <a:extLst>
              <a:ext uri="{FF2B5EF4-FFF2-40B4-BE49-F238E27FC236}">
                <a16:creationId xmlns:a16="http://schemas.microsoft.com/office/drawing/2014/main" xmlns="" id="{8B44703A-DF9B-4EFC-A601-4FDD2E8E0AD3}"/>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112</a:t>
            </a:fld>
            <a:endParaRPr lang="en-US" dirty="0"/>
          </a:p>
        </p:txBody>
      </p:sp>
      <p:sp>
        <p:nvSpPr>
          <p:cNvPr id="5" name="Text Placeholder 4">
            <a:extLst>
              <a:ext uri="{FF2B5EF4-FFF2-40B4-BE49-F238E27FC236}">
                <a16:creationId xmlns:a16="http://schemas.microsoft.com/office/drawing/2014/main" xmlns="" id="{872AEFEB-7052-4D36-8F76-00B0A22EEA81}"/>
              </a:ext>
            </a:extLst>
          </p:cNvPr>
          <p:cNvSpPr>
            <a:spLocks noGrp="1"/>
          </p:cNvSpPr>
          <p:nvPr>
            <p:ph type="body" sz="quarter" idx="13"/>
          </p:nvPr>
        </p:nvSpPr>
        <p:spPr>
          <a:xfrm>
            <a:off x="304800" y="1614488"/>
            <a:ext cx="11521437" cy="4603751"/>
          </a:xfrm>
        </p:spPr>
        <p:txBody>
          <a:bodyPr/>
          <a:lstStyle/>
          <a:p>
            <a:r>
              <a:rPr lang="en-US" b="1" dirty="0"/>
              <a:t>What is CAHPS?</a:t>
            </a:r>
          </a:p>
          <a:p>
            <a:pPr lvl="1"/>
            <a:r>
              <a:rPr lang="en-US" dirty="0"/>
              <a:t>Annual survey to assess consumers’ experience with their health plan and healthcare services</a:t>
            </a:r>
          </a:p>
          <a:p>
            <a:pPr lvl="1"/>
            <a:r>
              <a:rPr lang="en-US" dirty="0"/>
              <a:t>Asks your patients to rate and evaluate their experience with their:</a:t>
            </a:r>
          </a:p>
          <a:p>
            <a:pPr lvl="2"/>
            <a:r>
              <a:rPr lang="en-US" dirty="0"/>
              <a:t>Personal doctor.</a:t>
            </a:r>
          </a:p>
          <a:p>
            <a:pPr lvl="2"/>
            <a:r>
              <a:rPr lang="en-US" dirty="0"/>
              <a:t>Specialist they see most often.</a:t>
            </a:r>
          </a:p>
          <a:p>
            <a:pPr lvl="2"/>
            <a:r>
              <a:rPr lang="en-US" dirty="0"/>
              <a:t>Health plan.</a:t>
            </a:r>
          </a:p>
          <a:p>
            <a:pPr lvl="2"/>
            <a:r>
              <a:rPr lang="en-US" dirty="0"/>
              <a:t>Healthcare.</a:t>
            </a:r>
          </a:p>
        </p:txBody>
      </p:sp>
      <p:pic>
        <p:nvPicPr>
          <p:cNvPr id="6" name="Picture 5" descr="Icon&#10;&#10;Description automatically generated">
            <a:extLst>
              <a:ext uri="{FF2B5EF4-FFF2-40B4-BE49-F238E27FC236}">
                <a16:creationId xmlns:a16="http://schemas.microsoft.com/office/drawing/2014/main" xmlns="" id="{37FA7EE5-DB67-47A8-ACF5-C7679042F2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8206" y="3140286"/>
            <a:ext cx="1512061" cy="1552153"/>
          </a:xfrm>
          <a:prstGeom prst="rect">
            <a:avLst/>
          </a:prstGeom>
        </p:spPr>
      </p:pic>
      <p:sp>
        <p:nvSpPr>
          <p:cNvPr id="7" name="Footer Placeholder 2">
            <a:extLst>
              <a:ext uri="{FF2B5EF4-FFF2-40B4-BE49-F238E27FC236}">
                <a16:creationId xmlns:a16="http://schemas.microsoft.com/office/drawing/2014/main" xmlns="" id="{7EC13098-566F-4109-A4B6-DAD4FDAA3D1F}"/>
              </a:ext>
            </a:extLst>
          </p:cNvPr>
          <p:cNvSpPr txBox="1">
            <a:spLocks/>
          </p:cNvSpPr>
          <p:nvPr/>
        </p:nvSpPr>
        <p:spPr>
          <a:xfrm>
            <a:off x="304800" y="6393044"/>
            <a:ext cx="8534400" cy="182880"/>
          </a:xfrm>
          <a:prstGeom prst="rect">
            <a:avLst/>
          </a:prstGeom>
        </p:spPr>
        <p:txBody>
          <a:bodyPr vert="horz" lIns="0" tIns="0" rIns="0" bIns="0" rtlCol="0" anchor="b" anchorCtr="0"/>
          <a:lstStyle>
            <a:defPPr>
              <a:defRPr lang="en-US"/>
            </a:defPPr>
            <a:lvl1pPr marL="0" algn="l" defTabSz="457200" rtl="0" eaLnBrk="1" latinLnBrk="0" hangingPunct="1">
              <a:defRPr sz="1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Additional resource: What Matters Most: Improving the Patient Experience (</a:t>
            </a:r>
            <a:r>
              <a:rPr lang="en-US" dirty="0">
                <a:hlinkClick r:id="rId4"/>
              </a:rPr>
              <a:t>www.patientexptraining.com</a:t>
            </a:r>
            <a:r>
              <a:rPr lang="en-US" dirty="0"/>
              <a:t>). For a full CAHPS overview, visit the Provider Training Academy/Provider Education webpage. </a:t>
            </a:r>
          </a:p>
        </p:txBody>
      </p:sp>
    </p:spTree>
    <p:extLst>
      <p:ext uri="{BB962C8B-B14F-4D97-AF65-F5344CB8AC3E}">
        <p14:creationId xmlns:p14="http://schemas.microsoft.com/office/powerpoint/2010/main" val="37590540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5DF58-D054-4ABF-8951-D66EAC5A7E46}"/>
              </a:ext>
            </a:extLst>
          </p:cNvPr>
          <p:cNvSpPr>
            <a:spLocks noGrp="1"/>
          </p:cNvSpPr>
          <p:nvPr>
            <p:ph type="title"/>
          </p:nvPr>
        </p:nvSpPr>
        <p:spPr>
          <a:xfrm>
            <a:off x="304799" y="567597"/>
            <a:ext cx="11521437" cy="914400"/>
          </a:xfrm>
        </p:spPr>
        <p:txBody>
          <a:bodyPr/>
          <a:lstStyle/>
          <a:p>
            <a:r>
              <a:rPr lang="en-US" dirty="0"/>
              <a:t>CAHPS (cont.)</a:t>
            </a:r>
          </a:p>
        </p:txBody>
      </p:sp>
      <p:sp>
        <p:nvSpPr>
          <p:cNvPr id="3" name="Footer Placeholder 2">
            <a:extLst>
              <a:ext uri="{FF2B5EF4-FFF2-40B4-BE49-F238E27FC236}">
                <a16:creationId xmlns:a16="http://schemas.microsoft.com/office/drawing/2014/main" xmlns="" id="{D0446BA2-61DA-4DFB-97E6-B22EC8977859}"/>
              </a:ext>
            </a:extLst>
          </p:cNvPr>
          <p:cNvSpPr>
            <a:spLocks noGrp="1"/>
          </p:cNvSpPr>
          <p:nvPr>
            <p:ph type="ftr" sz="quarter" idx="11"/>
          </p:nvPr>
        </p:nvSpPr>
        <p:spPr>
          <a:xfrm>
            <a:off x="304800" y="6492874"/>
            <a:ext cx="8534400" cy="182880"/>
          </a:xfrm>
        </p:spPr>
        <p:txBody>
          <a:bodyPr/>
          <a:lstStyle/>
          <a:p>
            <a:pPr lvl="0"/>
            <a:r>
              <a:rPr lang="en-US" dirty="0"/>
              <a:t>Additional resource: What Matters Most: Improving the Patient Experience (</a:t>
            </a:r>
            <a:r>
              <a:rPr lang="en-US" noProof="0" dirty="0">
                <a:hlinkClick r:id="rId3"/>
              </a:rPr>
              <a:t>www.patientexptraining.com</a:t>
            </a:r>
            <a:r>
              <a:rPr lang="en-US" noProof="0" dirty="0"/>
              <a:t>).</a:t>
            </a:r>
            <a:r>
              <a:rPr lang="en-US" dirty="0"/>
              <a:t>.For a full CAHPS overview, visit the Provider Training Academy/Provider Education webpage. </a:t>
            </a:r>
          </a:p>
        </p:txBody>
      </p:sp>
      <p:sp>
        <p:nvSpPr>
          <p:cNvPr id="4" name="Slide Number Placeholder 3">
            <a:extLst>
              <a:ext uri="{FF2B5EF4-FFF2-40B4-BE49-F238E27FC236}">
                <a16:creationId xmlns:a16="http://schemas.microsoft.com/office/drawing/2014/main" xmlns="" id="{8B44703A-DF9B-4EFC-A601-4FDD2E8E0AD3}"/>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113</a:t>
            </a:fld>
            <a:endParaRPr lang="en-US" dirty="0"/>
          </a:p>
        </p:txBody>
      </p:sp>
      <p:sp>
        <p:nvSpPr>
          <p:cNvPr id="5" name="Text Placeholder 4">
            <a:extLst>
              <a:ext uri="{FF2B5EF4-FFF2-40B4-BE49-F238E27FC236}">
                <a16:creationId xmlns:a16="http://schemas.microsoft.com/office/drawing/2014/main" xmlns="" id="{872AEFEB-7052-4D36-8F76-00B0A22EEA81}"/>
              </a:ext>
            </a:extLst>
          </p:cNvPr>
          <p:cNvSpPr>
            <a:spLocks noGrp="1"/>
          </p:cNvSpPr>
          <p:nvPr>
            <p:ph type="body" sz="quarter" idx="13"/>
          </p:nvPr>
        </p:nvSpPr>
        <p:spPr>
          <a:xfrm>
            <a:off x="304800" y="1614488"/>
            <a:ext cx="11521437" cy="4603751"/>
          </a:xfrm>
        </p:spPr>
        <p:txBody>
          <a:bodyPr/>
          <a:lstStyle/>
          <a:p>
            <a:r>
              <a:rPr lang="en-US" b="1" dirty="0"/>
              <a:t>Why focus on patient experience?</a:t>
            </a:r>
          </a:p>
          <a:p>
            <a:pPr lvl="1"/>
            <a:r>
              <a:rPr lang="en-US" dirty="0"/>
              <a:t>Strong correlation between patient experience and positive healthcare outcomes</a:t>
            </a:r>
          </a:p>
          <a:p>
            <a:pPr lvl="1"/>
            <a:r>
              <a:rPr lang="en-US" dirty="0"/>
              <a:t>Patients with chronic conditions demonstrate greater self-management skills and quality</a:t>
            </a:r>
            <a:br>
              <a:rPr lang="en-US" dirty="0"/>
            </a:br>
            <a:r>
              <a:rPr lang="en-US" dirty="0"/>
              <a:t>of life when they have a positive provider experience</a:t>
            </a:r>
          </a:p>
          <a:p>
            <a:pPr lvl="1"/>
            <a:r>
              <a:rPr lang="en-US" dirty="0"/>
              <a:t>Patient retention is greater when there is a high-quality relationship with the provider</a:t>
            </a:r>
          </a:p>
          <a:p>
            <a:pPr lvl="1"/>
            <a:r>
              <a:rPr lang="en-US" dirty="0"/>
              <a:t>Patient experience is reflected in online reviews, so it can affect your reputation</a:t>
            </a:r>
          </a:p>
          <a:p>
            <a:pPr lvl="1"/>
            <a:r>
              <a:rPr lang="en-US" dirty="0"/>
              <a:t>Decreased malpractice risk</a:t>
            </a:r>
          </a:p>
          <a:p>
            <a:pPr lvl="1"/>
            <a:r>
              <a:rPr lang="en-US" dirty="0"/>
              <a:t>Improving patient experiences can increase employee retention</a:t>
            </a:r>
          </a:p>
          <a:p>
            <a:pPr lvl="2"/>
            <a:endParaRPr lang="en-US" dirty="0"/>
          </a:p>
        </p:txBody>
      </p:sp>
    </p:spTree>
    <p:extLst>
      <p:ext uri="{BB962C8B-B14F-4D97-AF65-F5344CB8AC3E}">
        <p14:creationId xmlns:p14="http://schemas.microsoft.com/office/powerpoint/2010/main" val="28243421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05DF58-D054-4ABF-8951-D66EAC5A7E46}"/>
              </a:ext>
            </a:extLst>
          </p:cNvPr>
          <p:cNvSpPr>
            <a:spLocks noGrp="1"/>
          </p:cNvSpPr>
          <p:nvPr>
            <p:ph type="title"/>
          </p:nvPr>
        </p:nvSpPr>
        <p:spPr>
          <a:xfrm>
            <a:off x="304799" y="567597"/>
            <a:ext cx="11521437" cy="914400"/>
          </a:xfrm>
        </p:spPr>
        <p:txBody>
          <a:bodyPr/>
          <a:lstStyle/>
          <a:p>
            <a:r>
              <a:rPr lang="en-US" dirty="0"/>
              <a:t>CAHPS (cont.)</a:t>
            </a:r>
          </a:p>
        </p:txBody>
      </p:sp>
      <p:sp>
        <p:nvSpPr>
          <p:cNvPr id="3" name="Footer Placeholder 2">
            <a:extLst>
              <a:ext uri="{FF2B5EF4-FFF2-40B4-BE49-F238E27FC236}">
                <a16:creationId xmlns:a16="http://schemas.microsoft.com/office/drawing/2014/main" xmlns="" id="{D0446BA2-61DA-4DFB-97E6-B22EC8977859}"/>
              </a:ext>
            </a:extLst>
          </p:cNvPr>
          <p:cNvSpPr>
            <a:spLocks noGrp="1"/>
          </p:cNvSpPr>
          <p:nvPr>
            <p:ph type="ftr" sz="quarter" idx="11"/>
          </p:nvPr>
        </p:nvSpPr>
        <p:spPr>
          <a:xfrm>
            <a:off x="304800" y="6492874"/>
            <a:ext cx="8534400" cy="182880"/>
          </a:xfrm>
        </p:spPr>
        <p:txBody>
          <a:bodyPr/>
          <a:lstStyle/>
          <a:p>
            <a:pPr lvl="0"/>
            <a:r>
              <a:rPr lang="en-US" dirty="0"/>
              <a:t>Additional resource: What Matters Most: Improving the Patient Experience  (</a:t>
            </a:r>
            <a:r>
              <a:rPr lang="en-US" noProof="0" dirty="0">
                <a:hlinkClick r:id="rId3"/>
              </a:rPr>
              <a:t>www.patientexptraining.com</a:t>
            </a:r>
            <a:r>
              <a:rPr lang="en-US" noProof="0" dirty="0"/>
              <a:t>).</a:t>
            </a:r>
            <a:r>
              <a:rPr lang="en-US" dirty="0"/>
              <a:t>. For a full CAHPS overview, visit the Provider Training Academy/Provider Education webpage. </a:t>
            </a:r>
          </a:p>
        </p:txBody>
      </p:sp>
      <p:sp>
        <p:nvSpPr>
          <p:cNvPr id="4" name="Slide Number Placeholder 3">
            <a:extLst>
              <a:ext uri="{FF2B5EF4-FFF2-40B4-BE49-F238E27FC236}">
                <a16:creationId xmlns:a16="http://schemas.microsoft.com/office/drawing/2014/main" xmlns="" id="{8B44703A-DF9B-4EFC-A601-4FDD2E8E0AD3}"/>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114</a:t>
            </a:fld>
            <a:endParaRPr lang="en-US" dirty="0"/>
          </a:p>
        </p:txBody>
      </p:sp>
      <p:sp>
        <p:nvSpPr>
          <p:cNvPr id="5" name="Text Placeholder 4">
            <a:extLst>
              <a:ext uri="{FF2B5EF4-FFF2-40B4-BE49-F238E27FC236}">
                <a16:creationId xmlns:a16="http://schemas.microsoft.com/office/drawing/2014/main" xmlns="" id="{872AEFEB-7052-4D36-8F76-00B0A22EEA81}"/>
              </a:ext>
            </a:extLst>
          </p:cNvPr>
          <p:cNvSpPr>
            <a:spLocks noGrp="1"/>
          </p:cNvSpPr>
          <p:nvPr>
            <p:ph type="body" sz="quarter" idx="13"/>
          </p:nvPr>
        </p:nvSpPr>
        <p:spPr>
          <a:xfrm>
            <a:off x="304800" y="1614488"/>
            <a:ext cx="11521437" cy="4603751"/>
          </a:xfrm>
        </p:spPr>
        <p:txBody>
          <a:bodyPr/>
          <a:lstStyle/>
          <a:p>
            <a:r>
              <a:rPr lang="en-US" b="1" dirty="0"/>
              <a:t>How to improve the patient experience?</a:t>
            </a:r>
          </a:p>
          <a:p>
            <a:pPr lvl="1"/>
            <a:r>
              <a:rPr lang="en-US" dirty="0"/>
              <a:t>Encourage office staff to be courteous and empathetic.</a:t>
            </a:r>
          </a:p>
          <a:p>
            <a:pPr lvl="1"/>
            <a:r>
              <a:rPr lang="en-US" dirty="0"/>
              <a:t>Respect cultural differences and beliefs.</a:t>
            </a:r>
          </a:p>
          <a:p>
            <a:pPr lvl="1"/>
            <a:r>
              <a:rPr lang="en-US" dirty="0"/>
              <a:t>Demonstrate active listening by asking questions and making confirmatory statements.</a:t>
            </a:r>
          </a:p>
          <a:p>
            <a:pPr lvl="1"/>
            <a:r>
              <a:rPr lang="en-US" dirty="0"/>
              <a:t>Spend enough time with the patient to address all their concerns.</a:t>
            </a:r>
          </a:p>
          <a:p>
            <a:pPr lvl="1"/>
            <a:r>
              <a:rPr lang="en-US" dirty="0"/>
              <a:t>Provide clear explanations of treatments and procedures.</a:t>
            </a:r>
          </a:p>
          <a:p>
            <a:pPr lvl="1"/>
            <a:r>
              <a:rPr lang="en-US" dirty="0"/>
              <a:t>Verify that your patient understands their treatment plan.</a:t>
            </a:r>
          </a:p>
          <a:p>
            <a:pPr lvl="1"/>
            <a:r>
              <a:rPr lang="en-US" dirty="0"/>
              <a:t>Obtain and review records from hospitals and other providers.</a:t>
            </a:r>
          </a:p>
          <a:p>
            <a:pPr lvl="2"/>
            <a:endParaRPr lang="en-US" dirty="0"/>
          </a:p>
        </p:txBody>
      </p:sp>
    </p:spTree>
    <p:extLst>
      <p:ext uri="{BB962C8B-B14F-4D97-AF65-F5344CB8AC3E}">
        <p14:creationId xmlns:p14="http://schemas.microsoft.com/office/powerpoint/2010/main" val="1851848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7CE5833-29BC-6446-8D4F-6581299D05A7}"/>
              </a:ext>
            </a:extLst>
          </p:cNvPr>
          <p:cNvSpPr txBox="1"/>
          <p:nvPr/>
        </p:nvSpPr>
        <p:spPr>
          <a:xfrm>
            <a:off x="300038" y="5781297"/>
            <a:ext cx="11572875" cy="830997"/>
          </a:xfrm>
          <a:prstGeom prst="rect">
            <a:avLst/>
          </a:prstGeom>
          <a:noFill/>
        </p:spPr>
        <p:txBody>
          <a:bodyPr wrap="square" lIns="0" tIns="0" rIns="0" bIns="0" rtlCol="0" anchor="b" anchorCtr="0">
            <a:noAutofit/>
          </a:bodyPr>
          <a:lstStyle/>
          <a:p>
            <a:pPr marR="0" lvl="0" algn="l" defTabSz="457200" rtl="0" eaLnBrk="1" fontAlgn="auto" latinLnBrk="0" hangingPunct="1">
              <a:lnSpc>
                <a:spcPct val="100000"/>
              </a:lnSpc>
              <a:spcBef>
                <a:spcPts val="0"/>
              </a:spcBef>
              <a:spcAft>
                <a:spcPts val="0"/>
              </a:spcAft>
              <a:buClrTx/>
              <a:buSzTx/>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a:t>
            </a:r>
            <a:r>
              <a:rPr lang="en-US" sz="1000" dirty="0">
                <a:effectLst/>
              </a:rPr>
              <a:t>Availity, LLC is an independent company providing administrative support services on behalf of </a:t>
            </a:r>
            <a:r>
              <a:rPr kumimoji="0" lang="en-US" sz="1000" b="0" i="0" u="none" strike="noStrike" kern="1200" cap="none" spc="0" normalizeH="0" baseline="0" noProof="0" dirty="0">
                <a:ln>
                  <a:noFill/>
                </a:ln>
                <a:solidFill>
                  <a:srgbClr val="000000"/>
                </a:solidFill>
                <a:effectLst/>
                <a:uLnTx/>
                <a:uFillTx/>
                <a:latin typeface="Arial"/>
                <a:ea typeface="+mn-ea"/>
                <a:cs typeface="+mn-cs"/>
              </a:rPr>
              <a:t>Anthem Blue Cross and Blue Shield. DentaQuest </a:t>
            </a:r>
            <a:r>
              <a:rPr lang="en-US" sz="1000" dirty="0">
                <a:effectLst/>
              </a:rPr>
              <a:t>is an independent company providing dental</a:t>
            </a:r>
            <a:r>
              <a:rPr lang="en-US" sz="1000" dirty="0"/>
              <a:t> benefit management services </a:t>
            </a:r>
            <a:r>
              <a:rPr lang="en-US" sz="1000" dirty="0">
                <a:effectLst/>
              </a:rPr>
              <a:t>on behalf of </a:t>
            </a:r>
            <a:r>
              <a:rPr kumimoji="0" lang="en-US" sz="1000" b="0" i="0" u="none" strike="noStrike" kern="1200" cap="none" spc="0" normalizeH="0" baseline="0" noProof="0" dirty="0">
                <a:ln>
                  <a:noFill/>
                </a:ln>
                <a:solidFill>
                  <a:srgbClr val="000000"/>
                </a:solidFill>
                <a:effectLst/>
                <a:uLnTx/>
                <a:uFillTx/>
                <a:latin typeface="Arial"/>
                <a:ea typeface="+mn-ea"/>
                <a:cs typeface="+mn-cs"/>
              </a:rPr>
              <a:t>Anthem Blue Cross and Blue Shield, </a:t>
            </a:r>
            <a:r>
              <a:rPr lang="en-US" sz="1000" dirty="0">
                <a:solidFill>
                  <a:srgbClr val="000000"/>
                </a:solidFill>
                <a:latin typeface="Arial"/>
              </a:rPr>
              <a:t>EyeMed</a:t>
            </a:r>
            <a:r>
              <a:rPr lang="en-US" sz="1000" dirty="0">
                <a:effectLst/>
              </a:rPr>
              <a:t> is an independent company providing </a:t>
            </a:r>
            <a:r>
              <a:rPr lang="en-US" sz="1000" dirty="0"/>
              <a:t>routine vision services </a:t>
            </a:r>
            <a:r>
              <a:rPr lang="en-US" sz="1000" dirty="0">
                <a:effectLst/>
              </a:rPr>
              <a:t> on behalf of </a:t>
            </a:r>
            <a:r>
              <a:rPr kumimoji="0" lang="en-US" sz="1000" b="0" i="0" u="none" strike="noStrike" kern="1200" cap="none" spc="0" normalizeH="0" baseline="0" noProof="0" dirty="0">
                <a:ln>
                  <a:noFill/>
                </a:ln>
                <a:solidFill>
                  <a:srgbClr val="000000"/>
                </a:solidFill>
                <a:effectLst/>
                <a:uLnTx/>
                <a:uFillTx/>
                <a:latin typeface="Arial"/>
                <a:ea typeface="+mn-ea"/>
                <a:cs typeface="+mn-cs"/>
              </a:rPr>
              <a:t>Anthem Blue Cross and Blue Shield.</a:t>
            </a:r>
            <a:r>
              <a:rPr lang="en-US" sz="1000" dirty="0"/>
              <a:t> Access2Care</a:t>
            </a:r>
            <a:r>
              <a:rPr lang="en-US" sz="1000" dirty="0">
                <a:effectLst/>
              </a:rPr>
              <a:t> is an independent company providing n</a:t>
            </a:r>
            <a:r>
              <a:rPr lang="en-US" sz="1000" dirty="0"/>
              <a:t>onemergent transportation services </a:t>
            </a:r>
            <a:r>
              <a:rPr lang="en-US" sz="1000" dirty="0">
                <a:effectLst/>
              </a:rPr>
              <a:t>on behalf of </a:t>
            </a:r>
            <a:r>
              <a:rPr kumimoji="0" lang="en-US" sz="1000" b="0" i="0" u="none" strike="noStrike" kern="1200" cap="none" spc="0" normalizeH="0" baseline="0" noProof="0" dirty="0">
                <a:ln>
                  <a:noFill/>
                </a:ln>
                <a:solidFill>
                  <a:srgbClr val="000000"/>
                </a:solidFill>
                <a:effectLst/>
                <a:uLnTx/>
                <a:uFillTx/>
                <a:latin typeface="Arial"/>
                <a:ea typeface="+mn-ea"/>
                <a:cs typeface="+mn-cs"/>
              </a:rPr>
              <a:t>Anthem Blue Cross and Blue Shield.</a:t>
            </a:r>
            <a:r>
              <a:rPr lang="en-US" sz="1000" dirty="0"/>
              <a:t> Change Healthcare is an independent company managing the My Advocate program on behalf of Anthem Blue Cross and Blue Shield. IngenioRx, Inc. is an independent company providing pharmacy benefit management services and some utilization review services on behalf of Anthem Blue Cross and Blue Shield.</a:t>
            </a:r>
          </a:p>
          <a:p>
            <a:pPr marR="0" lvl="0" algn="l" defTabSz="457200" rtl="0" eaLnBrk="1" fontAlgn="auto" latinLnBrk="0" hangingPunct="1">
              <a:lnSpc>
                <a:spcPct val="100000"/>
              </a:lnSpc>
              <a:spcBef>
                <a:spcPts val="0"/>
              </a:spcBef>
              <a:spcAft>
                <a:spcPts val="0"/>
              </a:spcAft>
              <a:buClrTx/>
              <a:buSzTx/>
              <a:tabLst/>
              <a:defRPr/>
            </a:pPr>
            <a:endParaRPr lang="en-US" sz="1000" b="1" dirty="0">
              <a:solidFill>
                <a:schemeClr val="tx2"/>
              </a:solidFill>
            </a:endParaRPr>
          </a:p>
          <a:p>
            <a:pPr>
              <a:spcBef>
                <a:spcPts val="0"/>
              </a:spcBef>
              <a:spcAft>
                <a:spcPts val="0"/>
              </a:spcAft>
            </a:pPr>
            <a:r>
              <a:rPr lang="en-US" sz="1400" b="1" dirty="0">
                <a:solidFill>
                  <a:schemeClr val="tx2"/>
                </a:solidFill>
              </a:rPr>
              <a:t>https://providers.anthem.com/oh</a:t>
            </a:r>
            <a:endParaRPr lang="en-US" sz="1400" dirty="0">
              <a:solidFill>
                <a:schemeClr val="tx2"/>
              </a:solidFill>
            </a:endParaRPr>
          </a:p>
          <a:p>
            <a:pPr lvl="0">
              <a:spcBef>
                <a:spcPts val="0"/>
              </a:spcBef>
              <a:spcAft>
                <a:spcPts val="0"/>
              </a:spcAft>
            </a:pPr>
            <a:r>
              <a:rPr lang="en-US" sz="1000" dirty="0"/>
              <a:t>Anthem Blue Cross and Blue Shield Medicaid is the trade name of Community Insurance Company, an independent licensee of the Blue Cross and Blue Shield Association. Anthem is a registered trademark of Anthem Insurance Companies, Inc.</a:t>
            </a:r>
          </a:p>
          <a:p>
            <a:pPr lvl="0">
              <a:spcBef>
                <a:spcPts val="0"/>
              </a:spcBef>
              <a:spcAft>
                <a:spcPts val="0"/>
              </a:spcAft>
            </a:pPr>
            <a:r>
              <a:rPr lang="en-US" sz="1000"/>
              <a:t>OHBCBS-CD-015545-22 January 2023</a:t>
            </a:r>
            <a:endParaRPr lang="en-US" sz="1000" dirty="0"/>
          </a:p>
        </p:txBody>
      </p:sp>
    </p:spTree>
    <p:extLst>
      <p:ext uri="{BB962C8B-B14F-4D97-AF65-F5344CB8AC3E}">
        <p14:creationId xmlns:p14="http://schemas.microsoft.com/office/powerpoint/2010/main" val="96220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F96A7BD-DD69-41FA-A199-18992C750217}"/>
              </a:ext>
            </a:extLst>
          </p:cNvPr>
          <p:cNvSpPr>
            <a:spLocks noGrp="1"/>
          </p:cNvSpPr>
          <p:nvPr>
            <p:ph type="title"/>
          </p:nvPr>
        </p:nvSpPr>
        <p:spPr/>
        <p:txBody>
          <a:bodyPr/>
          <a:lstStyle/>
          <a:p>
            <a:pPr marL="0" indent="0">
              <a:buNone/>
            </a:pPr>
            <a:r>
              <a:rPr lang="en-US" sz="2800" b="1" dirty="0"/>
              <a:t>Educational opportunities</a:t>
            </a:r>
          </a:p>
        </p:txBody>
      </p:sp>
      <p:sp>
        <p:nvSpPr>
          <p:cNvPr id="6" name="Slide Number Placeholder 5">
            <a:extLst>
              <a:ext uri="{FF2B5EF4-FFF2-40B4-BE49-F238E27FC236}">
                <a16:creationId xmlns:a16="http://schemas.microsoft.com/office/drawing/2014/main" xmlns="" id="{2D6E2333-E79B-4EF9-9C0A-E57B5C1DBFD8}"/>
              </a:ext>
            </a:extLst>
          </p:cNvPr>
          <p:cNvSpPr>
            <a:spLocks noGrp="1"/>
          </p:cNvSpPr>
          <p:nvPr>
            <p:ph type="sldNum" sz="quarter" idx="12"/>
          </p:nvPr>
        </p:nvSpPr>
        <p:spPr/>
        <p:txBody>
          <a:bodyPr/>
          <a:lstStyle/>
          <a:p>
            <a:fld id="{E1B9BB50-1CF7-D048-8262-B3B03613F80F}" type="slidenum">
              <a:rPr lang="en-US" smtClean="0"/>
              <a:t>12</a:t>
            </a:fld>
            <a:endParaRPr lang="en-US" dirty="0"/>
          </a:p>
        </p:txBody>
      </p:sp>
      <p:sp>
        <p:nvSpPr>
          <p:cNvPr id="8" name="Text Placeholder 7">
            <a:extLst>
              <a:ext uri="{FF2B5EF4-FFF2-40B4-BE49-F238E27FC236}">
                <a16:creationId xmlns:a16="http://schemas.microsoft.com/office/drawing/2014/main" xmlns="" id="{6B42B023-1B11-4555-9140-C1132D7A5AF4}"/>
              </a:ext>
            </a:extLst>
          </p:cNvPr>
          <p:cNvSpPr>
            <a:spLocks noGrp="1"/>
          </p:cNvSpPr>
          <p:nvPr>
            <p:ph type="body" sz="quarter" idx="13"/>
          </p:nvPr>
        </p:nvSpPr>
        <p:spPr>
          <a:xfrm>
            <a:off x="304800" y="1614488"/>
            <a:ext cx="8265459" cy="4603751"/>
          </a:xfrm>
        </p:spPr>
        <p:txBody>
          <a:bodyPr/>
          <a:lstStyle/>
          <a:p>
            <a:pPr marL="0" indent="0">
              <a:buNone/>
            </a:pPr>
            <a:r>
              <a:rPr lang="en-US" dirty="0"/>
              <a:t>Our members’ success is important to us, and we know success is dependent on many factors </a:t>
            </a:r>
            <a:r>
              <a:rPr lang="en-US" dirty="0">
                <a:latin typeface="Arial" panose="020B0604020202020204" pitchFamily="34" charset="0"/>
                <a:cs typeface="Arial" panose="020B0604020202020204" pitchFamily="34" charset="0"/>
              </a:rPr>
              <a:t>—</a:t>
            </a:r>
            <a:r>
              <a:rPr lang="en-US" dirty="0"/>
              <a:t> education being one of them. Therefore, we will devote resources to development through:</a:t>
            </a:r>
          </a:p>
          <a:p>
            <a:r>
              <a:rPr lang="en-US" dirty="0"/>
              <a:t>Investing in the future of Ohio rural and urban providers. </a:t>
            </a:r>
          </a:p>
          <a:p>
            <a:pPr lvl="1"/>
            <a:r>
              <a:rPr lang="en-US" dirty="0"/>
              <a:t>Anthem is committed to investing in provider workforce development. </a:t>
            </a:r>
          </a:p>
          <a:p>
            <a:r>
              <a:rPr lang="en-US" dirty="0"/>
              <a:t>Industry certification assistance.</a:t>
            </a:r>
          </a:p>
          <a:p>
            <a:pPr lvl="1"/>
            <a:r>
              <a:rPr lang="en-US" dirty="0"/>
              <a:t>Anthem will cover the costs of obtaining industry certification in early childhood education, foundations of reading, business education, computer science, technology education, English language arts, health, and marketing.  </a:t>
            </a:r>
          </a:p>
          <a:p>
            <a:endParaRPr lang="en-US" dirty="0"/>
          </a:p>
        </p:txBody>
      </p:sp>
      <p:pic>
        <p:nvPicPr>
          <p:cNvPr id="3" name="Picture 2" descr="Icon&#10;&#10;Description automatically generated">
            <a:extLst>
              <a:ext uri="{FF2B5EF4-FFF2-40B4-BE49-F238E27FC236}">
                <a16:creationId xmlns:a16="http://schemas.microsoft.com/office/drawing/2014/main" xmlns="" id="{71B6B927-BB68-4691-8217-DD3AB81BFD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41224" y="2656074"/>
            <a:ext cx="1667435" cy="1545852"/>
          </a:xfrm>
          <a:prstGeom prst="rect">
            <a:avLst/>
          </a:prstGeom>
        </p:spPr>
      </p:pic>
    </p:spTree>
    <p:extLst>
      <p:ext uri="{BB962C8B-B14F-4D97-AF65-F5344CB8AC3E}">
        <p14:creationId xmlns:p14="http://schemas.microsoft.com/office/powerpoint/2010/main" val="328617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Telehealth</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13</a:t>
            </a:fld>
            <a:endParaRPr lang="en-US" dirty="0"/>
          </a:p>
        </p:txBody>
      </p:sp>
      <p:sp>
        <p:nvSpPr>
          <p:cNvPr id="3" name="Content Placeholder 2"/>
          <p:cNvSpPr>
            <a:spLocks noGrp="1"/>
          </p:cNvSpPr>
          <p:nvPr>
            <p:ph type="body" sz="quarter" idx="13"/>
          </p:nvPr>
        </p:nvSpPr>
        <p:spPr>
          <a:xfrm>
            <a:off x="304800" y="1614488"/>
            <a:ext cx="11521437" cy="4603751"/>
          </a:xfrm>
        </p:spPr>
        <p:txBody>
          <a:bodyPr>
            <a:normAutofit/>
          </a:bodyPr>
          <a:lstStyle/>
          <a:p>
            <a:pPr marL="0" indent="0">
              <a:buNone/>
            </a:pPr>
            <a:r>
              <a:rPr lang="en-US" dirty="0"/>
              <a:t>Expanding telehealth capabilities:</a:t>
            </a:r>
          </a:p>
          <a:p>
            <a:r>
              <a:rPr lang="en-US" dirty="0"/>
              <a:t>We will bring our robust suite of telehealth and digital solutions to providers where needed to support their efforts to expand access to care to their patients. These include our:</a:t>
            </a:r>
          </a:p>
          <a:p>
            <a:pPr lvl="1"/>
            <a:r>
              <a:rPr lang="en-US" dirty="0"/>
              <a:t>Virtual practice telehealth platform Digital technology solutions to expand access points through TytoCare and iPad technology</a:t>
            </a:r>
          </a:p>
          <a:p>
            <a:pPr lvl="1"/>
            <a:r>
              <a:rPr lang="en-US" dirty="0"/>
              <a:t>Virtual solutions that enable:</a:t>
            </a:r>
          </a:p>
          <a:p>
            <a:pPr lvl="2"/>
            <a:r>
              <a:rPr lang="en-US" dirty="0"/>
              <a:t>Integrated behavioral health(Bright Heart Health)</a:t>
            </a:r>
          </a:p>
          <a:p>
            <a:pPr lvl="2"/>
            <a:r>
              <a:rPr lang="en-US" dirty="0"/>
              <a:t>Specialty consultations (ConferMED eConsults)</a:t>
            </a:r>
          </a:p>
          <a:p>
            <a:pPr lvl="2"/>
            <a:r>
              <a:rPr lang="en-US" dirty="0"/>
              <a:t>Virtual learning for providers (Project Extension for Community Healthcare Outcomes</a:t>
            </a:r>
            <a:r>
              <a:rPr lang="en-US" baseline="30000" dirty="0"/>
              <a:t>®</a:t>
            </a:r>
            <a:r>
              <a:rPr lang="en-US" dirty="0"/>
              <a:t>). </a:t>
            </a:r>
          </a:p>
          <a:p>
            <a:r>
              <a:rPr lang="en-US" dirty="0"/>
              <a:t>We will also offer our LiveHealth Online and Telehealth Member Kits, which include tools for members to encourage self-monitoring and increase the effectiveness of telehealth visits. </a:t>
            </a:r>
          </a:p>
          <a:p>
            <a:r>
              <a:rPr lang="en-US" dirty="0"/>
              <a:t>Visit </a:t>
            </a:r>
            <a:r>
              <a:rPr lang="en-US" u="sng" dirty="0">
                <a:solidFill>
                  <a:schemeClr val="accent1">
                    <a:lumMod val="75000"/>
                  </a:schemeClr>
                </a:solidFill>
                <a:hlinkClick r:id="rId4">
                  <a:extLst>
                    <a:ext uri="{A12FA001-AC4F-418D-AE19-62706E023703}">
                      <ahyp:hlinkClr xmlns:ahyp="http://schemas.microsoft.com/office/drawing/2018/hyperlinkcolor" xmlns="" val="tx"/>
                    </a:ext>
                  </a:extLst>
                </a:hlinkClick>
              </a:rPr>
              <a:t>https://providers.anthem.com/oh</a:t>
            </a:r>
            <a:r>
              <a:rPr lang="en-US" dirty="0"/>
              <a:t>, navigate to the </a:t>
            </a:r>
            <a:r>
              <a:rPr lang="en-US" i="1" dirty="0"/>
              <a:t>Provider</a:t>
            </a:r>
            <a:r>
              <a:rPr lang="en-US" dirty="0"/>
              <a:t> section on the top right and select </a:t>
            </a:r>
            <a:r>
              <a:rPr lang="en-US" b="1" dirty="0"/>
              <a:t>Telehealth</a:t>
            </a:r>
            <a:r>
              <a:rPr lang="en-US" dirty="0"/>
              <a:t> to learn more about these resources and how to access them.</a:t>
            </a:r>
          </a:p>
        </p:txBody>
      </p:sp>
    </p:spTree>
    <p:custDataLst>
      <p:tags r:id="rId1"/>
    </p:custDataLst>
    <p:extLst>
      <p:ext uri="{BB962C8B-B14F-4D97-AF65-F5344CB8AC3E}">
        <p14:creationId xmlns:p14="http://schemas.microsoft.com/office/powerpoint/2010/main" val="1088407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Joining our network</a:t>
            </a:r>
            <a:endParaRPr lang="en-US" dirty="0">
              <a:solidFill>
                <a:srgbClr val="FF0000"/>
              </a:solidFill>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14</a:t>
            </a:fld>
            <a:endParaRPr lang="en-US" dirty="0"/>
          </a:p>
        </p:txBody>
      </p:sp>
      <p:sp>
        <p:nvSpPr>
          <p:cNvPr id="4" name="Text Placeholder 3">
            <a:extLst>
              <a:ext uri="{FF2B5EF4-FFF2-40B4-BE49-F238E27FC236}">
                <a16:creationId xmlns:a16="http://schemas.microsoft.com/office/drawing/2014/main" xmlns="" id="{560A6ACB-0194-4DA5-BE05-3C03C8BB3B03}"/>
              </a:ext>
            </a:extLst>
          </p:cNvPr>
          <p:cNvSpPr>
            <a:spLocks noGrp="1"/>
          </p:cNvSpPr>
          <p:nvPr>
            <p:ph type="body" sz="quarter" idx="13"/>
          </p:nvPr>
        </p:nvSpPr>
        <p:spPr/>
        <p:txBody>
          <a:bodyPr/>
          <a:lstStyle/>
          <a:p>
            <a:pPr marL="0" indent="0">
              <a:buNone/>
            </a:pPr>
            <a:endParaRPr lang="en-US" dirty="0"/>
          </a:p>
          <a:p>
            <a:endParaRPr lang="en-US" dirty="0"/>
          </a:p>
        </p:txBody>
      </p:sp>
      <p:graphicFrame>
        <p:nvGraphicFramePr>
          <p:cNvPr id="2" name="Diagram 1">
            <a:extLst>
              <a:ext uri="{FF2B5EF4-FFF2-40B4-BE49-F238E27FC236}">
                <a16:creationId xmlns:a16="http://schemas.microsoft.com/office/drawing/2014/main" xmlns="" id="{694E75E0-901B-424D-B3C5-FE7FC06D0AA3}"/>
              </a:ext>
            </a:extLst>
          </p:cNvPr>
          <p:cNvGraphicFramePr/>
          <p:nvPr>
            <p:extLst>
              <p:ext uri="{D42A27DB-BD31-4B8C-83A1-F6EECF244321}">
                <p14:modId xmlns:p14="http://schemas.microsoft.com/office/powerpoint/2010/main" val="162726918"/>
              </p:ext>
            </p:extLst>
          </p:nvPr>
        </p:nvGraphicFramePr>
        <p:xfrm>
          <a:off x="365763" y="1694395"/>
          <a:ext cx="7997187" cy="39253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901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Enrollment</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15</a:t>
            </a:fld>
            <a:endParaRPr lang="en-US" dirty="0"/>
          </a:p>
        </p:txBody>
      </p:sp>
      <p:sp>
        <p:nvSpPr>
          <p:cNvPr id="3" name="Content Placeholder 2"/>
          <p:cNvSpPr>
            <a:spLocks noGrp="1"/>
          </p:cNvSpPr>
          <p:nvPr>
            <p:ph type="body" sz="quarter" idx="13"/>
          </p:nvPr>
        </p:nvSpPr>
        <p:spPr>
          <a:xfrm>
            <a:off x="304800" y="1614488"/>
            <a:ext cx="11521437" cy="4603751"/>
          </a:xfrm>
        </p:spPr>
        <p:txBody>
          <a:bodyPr>
            <a:normAutofit lnSpcReduction="10000"/>
          </a:bodyPr>
          <a:lstStyle/>
          <a:p>
            <a:r>
              <a:rPr lang="en-US" sz="1900" b="1" dirty="0"/>
              <a:t>Get enrolled with OMMC:</a:t>
            </a:r>
          </a:p>
          <a:p>
            <a:pPr lvl="1"/>
            <a:r>
              <a:rPr lang="en-US" sz="1900" dirty="0"/>
              <a:t>To become an OMMC provider, simply complete a web-based application. The web-based provider application is available on the OMMC site and is designed to walk you through the steps to submit all the information the OMMC program needs to enroll you as a new provider. (</a:t>
            </a:r>
            <a:r>
              <a:rPr lang="en-US" sz="1900" b="1" dirty="0"/>
              <a:t>Note:</a:t>
            </a:r>
            <a:r>
              <a:rPr lang="en-US" sz="1900" dirty="0"/>
              <a:t> Ohio does not accept paper applications.) </a:t>
            </a:r>
          </a:p>
          <a:p>
            <a:r>
              <a:rPr lang="en-US" sz="1900" b="1" dirty="0"/>
              <a:t>Get credentialed: </a:t>
            </a:r>
          </a:p>
          <a:p>
            <a:pPr lvl="1"/>
            <a:r>
              <a:rPr lang="en-US" sz="1900" dirty="0">
                <a:effectLst/>
                <a:ea typeface="Times New Roman" panose="02020603050405020304" pitchFamily="18" charset="0"/>
                <a:cs typeface="Times New Roman" panose="02020603050405020304" pitchFamily="18" charset="0"/>
              </a:rPr>
              <a:t>Effective October 1, 2022, all provider enrollment applications must be submitted using Ohio Medicaid’s new Provider Network Management (PNM) website. The PNM website will be the single point for providers to complete provider enrollment, centralized credentialing, and  provider demographic updates.</a:t>
            </a:r>
            <a:endParaRPr lang="en-US" sz="1900" strike="sngStrike" dirty="0">
              <a:effectLst/>
              <a:ea typeface="Times New Roman" panose="02020603050405020304" pitchFamily="18" charset="0"/>
              <a:cs typeface="Times New Roman" panose="02020603050405020304" pitchFamily="18" charset="0"/>
            </a:endParaRPr>
          </a:p>
          <a:p>
            <a:pPr lvl="2"/>
            <a:r>
              <a:rPr lang="en-US" sz="1900" dirty="0"/>
              <a:t>To begin the credentialing process, visit ODM’s Credentialing Application homepage </a:t>
            </a:r>
            <a:r>
              <a:rPr lang="en-US" sz="1900" b="1" dirty="0"/>
              <a:t>https://ohpnm.omes.maximus.com/OH_PNM_PROD/Account/Login.aspx</a:t>
            </a:r>
            <a:endParaRPr lang="en-US" sz="1900" i="1" strike="sngStrike" dirty="0"/>
          </a:p>
          <a:p>
            <a:r>
              <a:rPr lang="en-US" sz="1900" b="1" dirty="0"/>
              <a:t>Get contracted: </a:t>
            </a:r>
          </a:p>
          <a:p>
            <a:pPr lvl="1"/>
            <a:r>
              <a:rPr lang="en-US" sz="1900" dirty="0"/>
              <a:t>Go to the Anthem provider website and select </a:t>
            </a:r>
            <a:r>
              <a:rPr lang="en-US" sz="1900" i="1" dirty="0"/>
              <a:t>Join Our Network</a:t>
            </a:r>
            <a:r>
              <a:rPr lang="en-US" sz="1900" dirty="0"/>
              <a:t>:</a:t>
            </a:r>
          </a:p>
          <a:p>
            <a:pPr lvl="1"/>
            <a:r>
              <a:rPr lang="en-US" sz="1600" b="1" dirty="0">
                <a:hlinkClick r:id="rId4"/>
              </a:rPr>
              <a:t>JON_OH.pdf (anthem.com)</a:t>
            </a:r>
            <a:r>
              <a:rPr lang="en-US" sz="1600" b="1" dirty="0"/>
              <a:t> </a:t>
            </a:r>
            <a:endParaRPr lang="en-US" sz="1900" b="1" dirty="0"/>
          </a:p>
          <a:p>
            <a:endParaRPr lang="en-US" dirty="0"/>
          </a:p>
        </p:txBody>
      </p:sp>
    </p:spTree>
    <p:custDataLst>
      <p:tags r:id="rId1"/>
    </p:custDataLst>
    <p:extLst>
      <p:ext uri="{BB962C8B-B14F-4D97-AF65-F5344CB8AC3E}">
        <p14:creationId xmlns:p14="http://schemas.microsoft.com/office/powerpoint/2010/main" val="171353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5C2AF3-E5B9-564A-BC8B-33F0048437B6}"/>
              </a:ext>
            </a:extLst>
          </p:cNvPr>
          <p:cNvSpPr>
            <a:spLocks noGrp="1"/>
          </p:cNvSpPr>
          <p:nvPr>
            <p:ph type="title"/>
          </p:nvPr>
        </p:nvSpPr>
        <p:spPr>
          <a:xfrm>
            <a:off x="304799" y="567597"/>
            <a:ext cx="11521437" cy="914400"/>
          </a:xfrm>
        </p:spPr>
        <p:txBody>
          <a:bodyPr/>
          <a:lstStyle/>
          <a:p>
            <a:r>
              <a:rPr lang="en-US" dirty="0"/>
              <a:t>About our network </a:t>
            </a:r>
            <a:r>
              <a:rPr lang="en-US" dirty="0">
                <a:latin typeface="Arial" panose="020B0604020202020204" pitchFamily="34" charset="0"/>
                <a:cs typeface="Arial" panose="020B0604020202020204" pitchFamily="34" charset="0"/>
              </a:rPr>
              <a:t>— r</a:t>
            </a:r>
            <a:r>
              <a:rPr lang="en-US" dirty="0"/>
              <a:t>eview</a:t>
            </a:r>
          </a:p>
        </p:txBody>
      </p:sp>
      <p:sp>
        <p:nvSpPr>
          <p:cNvPr id="5" name="Slide Number Placeholder 4">
            <a:extLst>
              <a:ext uri="{FF2B5EF4-FFF2-40B4-BE49-F238E27FC236}">
                <a16:creationId xmlns:a16="http://schemas.microsoft.com/office/drawing/2014/main" xmlns="" id="{5092407A-55F6-E044-86F2-C4F0FDC6B9A0}"/>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16</a:t>
            </a:fld>
            <a:endParaRPr lang="en-US" dirty="0"/>
          </a:p>
        </p:txBody>
      </p:sp>
      <p:graphicFrame>
        <p:nvGraphicFramePr>
          <p:cNvPr id="4" name="Diagram 3">
            <a:extLst>
              <a:ext uri="{FF2B5EF4-FFF2-40B4-BE49-F238E27FC236}">
                <a16:creationId xmlns:a16="http://schemas.microsoft.com/office/drawing/2014/main" xmlns="" id="{205866EB-9D63-45FD-AA9E-6D92FEC93943}"/>
              </a:ext>
            </a:extLst>
          </p:cNvPr>
          <p:cNvGraphicFramePr/>
          <p:nvPr>
            <p:extLst>
              <p:ext uri="{D42A27DB-BD31-4B8C-83A1-F6EECF244321}">
                <p14:modId xmlns:p14="http://schemas.microsoft.com/office/powerpoint/2010/main" val="223069828"/>
              </p:ext>
            </p:extLst>
          </p:nvPr>
        </p:nvGraphicFramePr>
        <p:xfrm>
          <a:off x="304799" y="1908098"/>
          <a:ext cx="9875521" cy="4101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9970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8A333581-B45D-4813-A075-1F96447B9983}"/>
              </a:ext>
            </a:extLst>
          </p:cNvPr>
          <p:cNvSpPr>
            <a:spLocks noGrp="1"/>
          </p:cNvSpPr>
          <p:nvPr>
            <p:ph type="sldNum" sz="quarter" idx="12"/>
          </p:nvPr>
        </p:nvSpPr>
        <p:spPr/>
        <p:txBody>
          <a:bodyPr/>
          <a:lstStyle/>
          <a:p>
            <a:fld id="{E1B9BB50-1CF7-D048-8262-B3B03613F80F}" type="slidenum">
              <a:rPr lang="en-US" smtClean="0"/>
              <a:pPr/>
              <a:t>17</a:t>
            </a:fld>
            <a:endParaRPr lang="en-US" dirty="0"/>
          </a:p>
        </p:txBody>
      </p:sp>
      <p:sp>
        <p:nvSpPr>
          <p:cNvPr id="6" name="Title 5">
            <a:extLst>
              <a:ext uri="{FF2B5EF4-FFF2-40B4-BE49-F238E27FC236}">
                <a16:creationId xmlns:a16="http://schemas.microsoft.com/office/drawing/2014/main" xmlns="" id="{F36365C2-5851-44D3-A76A-F577CABC265D}"/>
              </a:ext>
            </a:extLst>
          </p:cNvPr>
          <p:cNvSpPr>
            <a:spLocks noGrp="1"/>
          </p:cNvSpPr>
          <p:nvPr>
            <p:ph type="ctrTitle"/>
          </p:nvPr>
        </p:nvSpPr>
        <p:spPr/>
        <p:txBody>
          <a:bodyPr/>
          <a:lstStyle/>
          <a:p>
            <a:r>
              <a:rPr lang="en-US" dirty="0"/>
              <a:t>Understanding and supporting </a:t>
            </a:r>
            <a:br>
              <a:rPr lang="en-US" dirty="0"/>
            </a:br>
            <a:r>
              <a:rPr lang="en-US" dirty="0"/>
              <a:t>our members</a:t>
            </a:r>
          </a:p>
        </p:txBody>
      </p:sp>
    </p:spTree>
    <p:extLst>
      <p:ext uri="{BB962C8B-B14F-4D97-AF65-F5344CB8AC3E}">
        <p14:creationId xmlns:p14="http://schemas.microsoft.com/office/powerpoint/2010/main" val="158316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74278041-F68F-4FEB-B11F-C8E6E3724C30}"/>
              </a:ext>
            </a:extLst>
          </p:cNvPr>
          <p:cNvSpPr>
            <a:spLocks noGrp="1"/>
          </p:cNvSpPr>
          <p:nvPr>
            <p:ph type="sldNum" sz="quarter" idx="12"/>
          </p:nvPr>
        </p:nvSpPr>
        <p:spPr/>
        <p:txBody>
          <a:bodyPr/>
          <a:lstStyle/>
          <a:p>
            <a:fld id="{E1B9BB50-1CF7-D048-8262-B3B03613F80F}" type="slidenum">
              <a:rPr lang="en-US" smtClean="0"/>
              <a:pPr/>
              <a:t>18</a:t>
            </a:fld>
            <a:endParaRPr lang="en-US" dirty="0"/>
          </a:p>
        </p:txBody>
      </p:sp>
      <p:sp>
        <p:nvSpPr>
          <p:cNvPr id="6" name="Title 5">
            <a:extLst>
              <a:ext uri="{FF2B5EF4-FFF2-40B4-BE49-F238E27FC236}">
                <a16:creationId xmlns:a16="http://schemas.microsoft.com/office/drawing/2014/main" xmlns="" id="{87E0BF11-507A-497E-8B76-EB2BE35D2CEC}"/>
              </a:ext>
            </a:extLst>
          </p:cNvPr>
          <p:cNvSpPr>
            <a:spLocks noGrp="1"/>
          </p:cNvSpPr>
          <p:nvPr>
            <p:ph type="title"/>
          </p:nvPr>
        </p:nvSpPr>
        <p:spPr/>
        <p:txBody>
          <a:bodyPr/>
          <a:lstStyle/>
          <a:p>
            <a:r>
              <a:rPr lang="en-US" dirty="0"/>
              <a:t>Understanding and supporting our members</a:t>
            </a:r>
          </a:p>
        </p:txBody>
      </p:sp>
      <p:graphicFrame>
        <p:nvGraphicFramePr>
          <p:cNvPr id="2" name="Diagram 1">
            <a:extLst>
              <a:ext uri="{FF2B5EF4-FFF2-40B4-BE49-F238E27FC236}">
                <a16:creationId xmlns:a16="http://schemas.microsoft.com/office/drawing/2014/main" xmlns="" id="{69A93DA2-4C9F-4AAB-99E5-99E3545407AA}"/>
              </a:ext>
            </a:extLst>
          </p:cNvPr>
          <p:cNvGraphicFramePr/>
          <p:nvPr>
            <p:extLst>
              <p:ext uri="{D42A27DB-BD31-4B8C-83A1-F6EECF244321}">
                <p14:modId xmlns:p14="http://schemas.microsoft.com/office/powerpoint/2010/main" val="3024751415"/>
              </p:ext>
            </p:extLst>
          </p:nvPr>
        </p:nvGraphicFramePr>
        <p:xfrm>
          <a:off x="365764" y="1586522"/>
          <a:ext cx="8009775" cy="4656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86979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2176F9-AF6C-4F1F-91A9-89B89066EB44}"/>
              </a:ext>
            </a:extLst>
          </p:cNvPr>
          <p:cNvSpPr>
            <a:spLocks noGrp="1"/>
          </p:cNvSpPr>
          <p:nvPr>
            <p:ph type="title"/>
          </p:nvPr>
        </p:nvSpPr>
        <p:spPr/>
        <p:txBody>
          <a:bodyPr/>
          <a:lstStyle/>
          <a:p>
            <a:r>
              <a:rPr lang="en-US" dirty="0"/>
              <a:t>Eligibility</a:t>
            </a:r>
          </a:p>
        </p:txBody>
      </p:sp>
      <p:sp>
        <p:nvSpPr>
          <p:cNvPr id="4" name="Slide Number Placeholder 3">
            <a:extLst>
              <a:ext uri="{FF2B5EF4-FFF2-40B4-BE49-F238E27FC236}">
                <a16:creationId xmlns:a16="http://schemas.microsoft.com/office/drawing/2014/main" xmlns="" id="{D638C25C-1F74-47FB-9E87-2D55ED147729}"/>
              </a:ext>
            </a:extLst>
          </p:cNvPr>
          <p:cNvSpPr>
            <a:spLocks noGrp="1"/>
          </p:cNvSpPr>
          <p:nvPr>
            <p:ph type="sldNum" sz="quarter" idx="12"/>
          </p:nvPr>
        </p:nvSpPr>
        <p:spPr/>
        <p:txBody>
          <a:bodyPr/>
          <a:lstStyle/>
          <a:p>
            <a:fld id="{E1B9BB50-1CF7-D048-8262-B3B03613F80F}" type="slidenum">
              <a:rPr lang="en-US" smtClean="0"/>
              <a:pPr/>
              <a:t>19</a:t>
            </a:fld>
            <a:endParaRPr lang="en-US" dirty="0"/>
          </a:p>
        </p:txBody>
      </p:sp>
      <p:graphicFrame>
        <p:nvGraphicFramePr>
          <p:cNvPr id="3" name="Diagram 2">
            <a:extLst>
              <a:ext uri="{FF2B5EF4-FFF2-40B4-BE49-F238E27FC236}">
                <a16:creationId xmlns:a16="http://schemas.microsoft.com/office/drawing/2014/main" xmlns="" id="{CCD2A0C6-F404-43C0-AEB7-54386BC40943}"/>
              </a:ext>
            </a:extLst>
          </p:cNvPr>
          <p:cNvGraphicFramePr/>
          <p:nvPr>
            <p:extLst>
              <p:ext uri="{D42A27DB-BD31-4B8C-83A1-F6EECF244321}">
                <p14:modId xmlns:p14="http://schemas.microsoft.com/office/powerpoint/2010/main" val="1869110616"/>
              </p:ext>
            </p:extLst>
          </p:nvPr>
        </p:nvGraphicFramePr>
        <p:xfrm>
          <a:off x="432261" y="1843655"/>
          <a:ext cx="8248073" cy="3170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6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Agenda</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2</a:t>
            </a:fld>
            <a:endParaRPr lang="en-US" dirty="0"/>
          </a:p>
        </p:txBody>
      </p:sp>
      <p:sp>
        <p:nvSpPr>
          <p:cNvPr id="7" name="Content Placeholder 6"/>
          <p:cNvSpPr>
            <a:spLocks noGrp="1"/>
          </p:cNvSpPr>
          <p:nvPr>
            <p:ph type="body" sz="quarter" idx="13"/>
          </p:nvPr>
        </p:nvSpPr>
        <p:spPr>
          <a:xfrm>
            <a:off x="304800" y="1614488"/>
            <a:ext cx="11521437" cy="4603751"/>
          </a:xfrm>
        </p:spPr>
        <p:txBody>
          <a:bodyPr>
            <a:normAutofit/>
          </a:bodyPr>
          <a:lstStyle/>
          <a:p>
            <a:endParaRPr lang="en-US" dirty="0"/>
          </a:p>
          <a:p>
            <a:endParaRPr lang="en-US" dirty="0"/>
          </a:p>
          <a:p>
            <a:endParaRPr lang="en-US" dirty="0"/>
          </a:p>
          <a:p>
            <a:endParaRPr lang="en-US" dirty="0"/>
          </a:p>
          <a:p>
            <a:endParaRPr lang="en-US" dirty="0"/>
          </a:p>
        </p:txBody>
      </p:sp>
      <p:pic>
        <p:nvPicPr>
          <p:cNvPr id="6" name="Picture 5" descr="Icon&#10;&#10;Description automatically generated">
            <a:extLst>
              <a:ext uri="{FF2B5EF4-FFF2-40B4-BE49-F238E27FC236}">
                <a16:creationId xmlns:a16="http://schemas.microsoft.com/office/drawing/2014/main" xmlns="" id="{F650F5C1-1532-444C-ABA6-7EADDDF699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73730" y="4136571"/>
            <a:ext cx="1257554" cy="1229814"/>
          </a:xfrm>
          <a:prstGeom prst="rect">
            <a:avLst/>
          </a:prstGeom>
        </p:spPr>
      </p:pic>
      <p:graphicFrame>
        <p:nvGraphicFramePr>
          <p:cNvPr id="3" name="Diagram 2">
            <a:extLst>
              <a:ext uri="{FF2B5EF4-FFF2-40B4-BE49-F238E27FC236}">
                <a16:creationId xmlns:a16="http://schemas.microsoft.com/office/drawing/2014/main" xmlns="" id="{E27C7845-593A-47FE-88D3-77DE7A73E738}"/>
              </a:ext>
            </a:extLst>
          </p:cNvPr>
          <p:cNvGraphicFramePr/>
          <p:nvPr>
            <p:extLst>
              <p:ext uri="{D42A27DB-BD31-4B8C-83A1-F6EECF244321}">
                <p14:modId xmlns:p14="http://schemas.microsoft.com/office/powerpoint/2010/main" val="1589565262"/>
              </p:ext>
            </p:extLst>
          </p:nvPr>
        </p:nvGraphicFramePr>
        <p:xfrm>
          <a:off x="304799" y="1663726"/>
          <a:ext cx="7542029" cy="46037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2949182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0B8DBD1-91D4-414A-BFA5-026B36A59A50}"/>
              </a:ext>
            </a:extLst>
          </p:cNvPr>
          <p:cNvSpPr>
            <a:spLocks noGrp="1"/>
          </p:cNvSpPr>
          <p:nvPr>
            <p:ph type="title"/>
          </p:nvPr>
        </p:nvSpPr>
        <p:spPr/>
        <p:txBody>
          <a:bodyPr/>
          <a:lstStyle/>
          <a:p>
            <a:r>
              <a:rPr lang="en-US" dirty="0"/>
              <a:t>Member ID cards</a:t>
            </a:r>
          </a:p>
        </p:txBody>
      </p:sp>
      <p:sp>
        <p:nvSpPr>
          <p:cNvPr id="6" name="Slide Number Placeholder 5">
            <a:extLst>
              <a:ext uri="{FF2B5EF4-FFF2-40B4-BE49-F238E27FC236}">
                <a16:creationId xmlns:a16="http://schemas.microsoft.com/office/drawing/2014/main" xmlns="" id="{A5AD8FA4-2A45-4F1C-8556-A504C9E35E89}"/>
              </a:ext>
            </a:extLst>
          </p:cNvPr>
          <p:cNvSpPr>
            <a:spLocks noGrp="1"/>
          </p:cNvSpPr>
          <p:nvPr>
            <p:ph type="sldNum" sz="quarter" idx="12"/>
          </p:nvPr>
        </p:nvSpPr>
        <p:spPr/>
        <p:txBody>
          <a:bodyPr/>
          <a:lstStyle/>
          <a:p>
            <a:fld id="{E1B9BB50-1CF7-D048-8262-B3B03613F80F}" type="slidenum">
              <a:rPr lang="en-US" smtClean="0"/>
              <a:t>20</a:t>
            </a:fld>
            <a:endParaRPr lang="en-US" dirty="0"/>
          </a:p>
        </p:txBody>
      </p:sp>
      <p:sp>
        <p:nvSpPr>
          <p:cNvPr id="8" name="Text Placeholder 7">
            <a:extLst>
              <a:ext uri="{FF2B5EF4-FFF2-40B4-BE49-F238E27FC236}">
                <a16:creationId xmlns:a16="http://schemas.microsoft.com/office/drawing/2014/main" xmlns="" id="{E2F274FD-7D98-435F-BC9A-0559C5B4A385}"/>
              </a:ext>
            </a:extLst>
          </p:cNvPr>
          <p:cNvSpPr>
            <a:spLocks noGrp="1"/>
          </p:cNvSpPr>
          <p:nvPr>
            <p:ph type="body" sz="quarter" idx="13"/>
          </p:nvPr>
        </p:nvSpPr>
        <p:spPr>
          <a:xfrm>
            <a:off x="304801" y="1614488"/>
            <a:ext cx="6082352" cy="4603751"/>
          </a:xfrm>
        </p:spPr>
        <p:txBody>
          <a:bodyPr/>
          <a:lstStyle/>
          <a:p>
            <a:pPr marL="0" indent="0">
              <a:buNone/>
            </a:pPr>
            <a:r>
              <a:rPr lang="en-US" dirty="0"/>
              <a:t>Individuals enrolled with Anthem for Medicaid will receive Medicaid ID cards and have access to an electronic member ID card through the Sydney app.</a:t>
            </a:r>
          </a:p>
          <a:p>
            <a:pPr marL="0" indent="0">
              <a:buNone/>
            </a:pPr>
            <a:endParaRPr lang="en-US" b="1" dirty="0"/>
          </a:p>
          <a:p>
            <a:pPr marL="0" indent="0">
              <a:buNone/>
            </a:pPr>
            <a:r>
              <a:rPr lang="en-US" b="1" dirty="0"/>
              <a:t>Note:</a:t>
            </a:r>
            <a:r>
              <a:rPr lang="en-US" dirty="0"/>
              <a:t> Unlike the Commercial and Medicare ID cards Ohio providers are accustomed to, the Ohio   Medicaid cards will </a:t>
            </a:r>
            <a:r>
              <a:rPr lang="en-US" b="1" dirty="0"/>
              <a:t>not</a:t>
            </a:r>
            <a:r>
              <a:rPr lang="en-US" dirty="0"/>
              <a:t> have an alpha prefix before the member ID number.</a:t>
            </a:r>
          </a:p>
          <a:p>
            <a:endParaRPr lang="en-US" dirty="0"/>
          </a:p>
        </p:txBody>
      </p:sp>
      <p:pic>
        <p:nvPicPr>
          <p:cNvPr id="3" name="Picture 2">
            <a:extLst>
              <a:ext uri="{FF2B5EF4-FFF2-40B4-BE49-F238E27FC236}">
                <a16:creationId xmlns:a16="http://schemas.microsoft.com/office/drawing/2014/main" xmlns="" id="{556526F1-21CB-0C08-5792-DEAFE003B95C}"/>
              </a:ext>
            </a:extLst>
          </p:cNvPr>
          <p:cNvPicPr>
            <a:picLocks noChangeAspect="1"/>
          </p:cNvPicPr>
          <p:nvPr/>
        </p:nvPicPr>
        <p:blipFill>
          <a:blip r:embed="rId3"/>
          <a:stretch>
            <a:fillRect/>
          </a:stretch>
        </p:blipFill>
        <p:spPr>
          <a:xfrm>
            <a:off x="6757113" y="740595"/>
            <a:ext cx="4417397" cy="2555449"/>
          </a:xfrm>
          <a:prstGeom prst="rect">
            <a:avLst/>
          </a:prstGeom>
        </p:spPr>
      </p:pic>
      <p:pic>
        <p:nvPicPr>
          <p:cNvPr id="5" name="Picture 4">
            <a:extLst>
              <a:ext uri="{FF2B5EF4-FFF2-40B4-BE49-F238E27FC236}">
                <a16:creationId xmlns:a16="http://schemas.microsoft.com/office/drawing/2014/main" xmlns="" id="{56506012-3CB0-0AC4-8822-4FA101D75B86}"/>
              </a:ext>
            </a:extLst>
          </p:cNvPr>
          <p:cNvPicPr>
            <a:picLocks noChangeAspect="1"/>
          </p:cNvPicPr>
          <p:nvPr/>
        </p:nvPicPr>
        <p:blipFill>
          <a:blip r:embed="rId4"/>
          <a:stretch>
            <a:fillRect/>
          </a:stretch>
        </p:blipFill>
        <p:spPr>
          <a:xfrm>
            <a:off x="6696704" y="3778312"/>
            <a:ext cx="4394534" cy="2555449"/>
          </a:xfrm>
          <a:prstGeom prst="rect">
            <a:avLst/>
          </a:prstGeom>
        </p:spPr>
      </p:pic>
    </p:spTree>
    <p:extLst>
      <p:ext uri="{BB962C8B-B14F-4D97-AF65-F5344CB8AC3E}">
        <p14:creationId xmlns:p14="http://schemas.microsoft.com/office/powerpoint/2010/main" val="2286851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FAE4AC5-AC59-44EA-8298-3D6A7C217532}"/>
              </a:ext>
            </a:extLst>
          </p:cNvPr>
          <p:cNvSpPr>
            <a:spLocks noGrp="1"/>
          </p:cNvSpPr>
          <p:nvPr>
            <p:ph type="title"/>
          </p:nvPr>
        </p:nvSpPr>
        <p:spPr>
          <a:xfrm>
            <a:off x="304799" y="567597"/>
            <a:ext cx="11521437" cy="914400"/>
          </a:xfrm>
        </p:spPr>
        <p:txBody>
          <a:bodyPr/>
          <a:lstStyle/>
          <a:p>
            <a:r>
              <a:rPr lang="en-US" dirty="0">
                <a:solidFill>
                  <a:srgbClr val="0070C0"/>
                </a:solidFill>
              </a:rPr>
              <a:t>Determining eligibility</a:t>
            </a:r>
          </a:p>
        </p:txBody>
      </p:sp>
      <p:sp>
        <p:nvSpPr>
          <p:cNvPr id="3" name="Slide Number Placeholder 2">
            <a:extLst>
              <a:ext uri="{FF2B5EF4-FFF2-40B4-BE49-F238E27FC236}">
                <a16:creationId xmlns:a16="http://schemas.microsoft.com/office/drawing/2014/main" xmlns="" id="{92243B7A-B489-4E7B-8B63-619EDC4F6807}"/>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21</a:t>
            </a:fld>
            <a:endParaRPr lang="en-US" dirty="0"/>
          </a:p>
        </p:txBody>
      </p:sp>
      <p:sp>
        <p:nvSpPr>
          <p:cNvPr id="8" name="Text Placeholder 7">
            <a:extLst>
              <a:ext uri="{FF2B5EF4-FFF2-40B4-BE49-F238E27FC236}">
                <a16:creationId xmlns:a16="http://schemas.microsoft.com/office/drawing/2014/main" xmlns="" id="{74C0884B-E50D-4EE9-8647-FA17116099CB}"/>
              </a:ext>
            </a:extLst>
          </p:cNvPr>
          <p:cNvSpPr>
            <a:spLocks noGrp="1"/>
          </p:cNvSpPr>
          <p:nvPr>
            <p:ph type="body" sz="quarter" idx="13"/>
          </p:nvPr>
        </p:nvSpPr>
        <p:spPr>
          <a:xfrm>
            <a:off x="304800" y="1614488"/>
            <a:ext cx="11521437" cy="4603751"/>
          </a:xfrm>
        </p:spPr>
        <p:txBody>
          <a:bodyPr/>
          <a:lstStyle/>
          <a:p>
            <a:r>
              <a:rPr lang="en-US" dirty="0"/>
              <a:t>Providers who have an ODM approved established trading partner can check eligibility by: </a:t>
            </a:r>
          </a:p>
          <a:p>
            <a:pPr lvl="1"/>
            <a:r>
              <a:rPr lang="en-US" dirty="0"/>
              <a:t>ODM’s PNM</a:t>
            </a:r>
          </a:p>
          <a:p>
            <a:pPr lvl="1"/>
            <a:r>
              <a:rPr lang="en-US" dirty="0"/>
              <a:t>Availity* Essentials:</a:t>
            </a:r>
          </a:p>
          <a:p>
            <a:pPr lvl="2"/>
            <a:r>
              <a:rPr lang="en-US" b="1" dirty="0">
                <a:solidFill>
                  <a:srgbClr val="FF0000"/>
                </a:solidFill>
                <a:hlinkClick r:id="rId3"/>
              </a:rPr>
              <a:t>www.Availity.com</a:t>
            </a:r>
            <a:r>
              <a:rPr lang="en-US" b="1" dirty="0">
                <a:solidFill>
                  <a:srgbClr val="FF0000"/>
                </a:solidFill>
              </a:rPr>
              <a:t> </a:t>
            </a:r>
          </a:p>
          <a:p>
            <a:r>
              <a:rPr lang="en-US" dirty="0"/>
              <a:t>Providers who do not have a relationship with an established ODM trading partner can check eligibility by:</a:t>
            </a:r>
          </a:p>
          <a:p>
            <a:pPr lvl="1"/>
            <a:r>
              <a:rPr lang="en-US" dirty="0"/>
              <a:t>Availity Essentials </a:t>
            </a:r>
          </a:p>
          <a:p>
            <a:pPr lvl="2"/>
            <a:r>
              <a:rPr lang="en-US" b="1" dirty="0">
                <a:solidFill>
                  <a:srgbClr val="FF0000"/>
                </a:solidFill>
                <a:hlinkClick r:id="rId3"/>
              </a:rPr>
              <a:t>www.Availity.com</a:t>
            </a:r>
            <a:r>
              <a:rPr lang="en-US" b="1" dirty="0">
                <a:solidFill>
                  <a:srgbClr val="FF0000"/>
                </a:solidFill>
              </a:rPr>
              <a:t> </a:t>
            </a:r>
          </a:p>
        </p:txBody>
      </p:sp>
    </p:spTree>
    <p:extLst>
      <p:ext uri="{BB962C8B-B14F-4D97-AF65-F5344CB8AC3E}">
        <p14:creationId xmlns:p14="http://schemas.microsoft.com/office/powerpoint/2010/main" val="3305365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43D6A-9CE3-4924-8807-B2802A0C1ACA}"/>
              </a:ext>
            </a:extLst>
          </p:cNvPr>
          <p:cNvSpPr>
            <a:spLocks noGrp="1"/>
          </p:cNvSpPr>
          <p:nvPr>
            <p:ph type="title"/>
          </p:nvPr>
        </p:nvSpPr>
        <p:spPr>
          <a:xfrm>
            <a:off x="304799" y="567597"/>
            <a:ext cx="11521437" cy="914400"/>
          </a:xfrm>
        </p:spPr>
        <p:txBody>
          <a:bodyPr/>
          <a:lstStyle/>
          <a:p>
            <a:r>
              <a:rPr lang="en-US" dirty="0"/>
              <a:t>Choosing a PCP</a:t>
            </a:r>
          </a:p>
        </p:txBody>
      </p:sp>
      <p:sp>
        <p:nvSpPr>
          <p:cNvPr id="4" name="Slide Number Placeholder 3">
            <a:extLst>
              <a:ext uri="{FF2B5EF4-FFF2-40B4-BE49-F238E27FC236}">
                <a16:creationId xmlns:a16="http://schemas.microsoft.com/office/drawing/2014/main" xmlns="" id="{C953909F-733E-435D-B532-BB17AA932357}"/>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22</a:t>
            </a:fld>
            <a:endParaRPr lang="en-US" dirty="0"/>
          </a:p>
        </p:txBody>
      </p:sp>
      <p:sp>
        <p:nvSpPr>
          <p:cNvPr id="5" name="Text Placeholder 4">
            <a:extLst>
              <a:ext uri="{FF2B5EF4-FFF2-40B4-BE49-F238E27FC236}">
                <a16:creationId xmlns:a16="http://schemas.microsoft.com/office/drawing/2014/main" xmlns="" id="{C6FBAECB-F193-47EB-A549-AF73F5AFCF49}"/>
              </a:ext>
            </a:extLst>
          </p:cNvPr>
          <p:cNvSpPr>
            <a:spLocks noGrp="1"/>
          </p:cNvSpPr>
          <p:nvPr>
            <p:ph type="body" sz="quarter" idx="13"/>
          </p:nvPr>
        </p:nvSpPr>
        <p:spPr>
          <a:xfrm>
            <a:off x="304800" y="1614488"/>
            <a:ext cx="11521437" cy="4603751"/>
          </a:xfrm>
        </p:spPr>
        <p:txBody>
          <a:bodyPr/>
          <a:lstStyle/>
          <a:p>
            <a:r>
              <a:rPr lang="en-US" dirty="0"/>
              <a:t>At Anthem, our members have the freedom to choose their most important link to quality healthcare </a:t>
            </a:r>
            <a:r>
              <a:rPr lang="en-US" dirty="0">
                <a:latin typeface="Arial" panose="020B0604020202020204" pitchFamily="34" charset="0"/>
                <a:cs typeface="Arial" panose="020B0604020202020204" pitchFamily="34" charset="0"/>
              </a:rPr>
              <a:t>—</a:t>
            </a:r>
            <a:r>
              <a:rPr lang="en-US" dirty="0"/>
              <a:t> their doctor. We strongly encourage our members to select a PCP and remain with that provider because we believe in the positive impact of having a medical home. This home establishes a centralized hub from which all healthcare can be coordinated, no matter how many other caregivers become involved.</a:t>
            </a:r>
          </a:p>
          <a:p>
            <a:r>
              <a:rPr lang="en-US" dirty="0"/>
              <a:t>Members can choose or be assigned to a PCP practitioner or a PCP medical group. </a:t>
            </a:r>
          </a:p>
          <a:p>
            <a:r>
              <a:rPr lang="en-US" dirty="0"/>
              <a:t>Occasionally, members may encounter barriers to effective relationships with their PCP. These obstacles may arise from geographical access, cultural and language differences, or simply personal preferences. Our members may change their PCP at any time, for any reason.</a:t>
            </a:r>
          </a:p>
          <a:p>
            <a:r>
              <a:rPr lang="en-US" dirty="0"/>
              <a:t>Providers can access a report of their patients on the Provider Online Reporting application which can be accessed through Payer Spaces on Availity.</a:t>
            </a:r>
          </a:p>
          <a:p>
            <a:endParaRPr lang="en-US" dirty="0"/>
          </a:p>
        </p:txBody>
      </p:sp>
    </p:spTree>
    <p:extLst>
      <p:ext uri="{BB962C8B-B14F-4D97-AF65-F5344CB8AC3E}">
        <p14:creationId xmlns:p14="http://schemas.microsoft.com/office/powerpoint/2010/main" val="3572102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B0D1C-E612-4499-B5FE-B271767FBC61}"/>
              </a:ext>
            </a:extLst>
          </p:cNvPr>
          <p:cNvSpPr>
            <a:spLocks noGrp="1"/>
          </p:cNvSpPr>
          <p:nvPr>
            <p:ph type="title"/>
          </p:nvPr>
        </p:nvSpPr>
        <p:spPr/>
        <p:txBody>
          <a:bodyPr/>
          <a:lstStyle/>
          <a:p>
            <a:r>
              <a:rPr lang="en-US" dirty="0"/>
              <a:t>Benefits and services</a:t>
            </a:r>
          </a:p>
        </p:txBody>
      </p:sp>
      <p:sp>
        <p:nvSpPr>
          <p:cNvPr id="4" name="Slide Number Placeholder 3">
            <a:extLst>
              <a:ext uri="{FF2B5EF4-FFF2-40B4-BE49-F238E27FC236}">
                <a16:creationId xmlns:a16="http://schemas.microsoft.com/office/drawing/2014/main" xmlns="" id="{BA74A8FC-77E8-441F-B68B-CD847D12B2ED}"/>
              </a:ext>
            </a:extLst>
          </p:cNvPr>
          <p:cNvSpPr>
            <a:spLocks noGrp="1"/>
          </p:cNvSpPr>
          <p:nvPr>
            <p:ph type="sldNum" sz="quarter" idx="12"/>
          </p:nvPr>
        </p:nvSpPr>
        <p:spPr/>
        <p:txBody>
          <a:bodyPr/>
          <a:lstStyle/>
          <a:p>
            <a:fld id="{E1B9BB50-1CF7-D048-8262-B3B03613F80F}" type="slidenum">
              <a:rPr lang="en-US" smtClean="0"/>
              <a:pPr/>
              <a:t>23</a:t>
            </a:fld>
            <a:endParaRPr lang="en-US" dirty="0"/>
          </a:p>
        </p:txBody>
      </p:sp>
      <p:graphicFrame>
        <p:nvGraphicFramePr>
          <p:cNvPr id="3" name="Diagram 2">
            <a:extLst>
              <a:ext uri="{FF2B5EF4-FFF2-40B4-BE49-F238E27FC236}">
                <a16:creationId xmlns:a16="http://schemas.microsoft.com/office/drawing/2014/main" xmlns="" id="{6A403E25-C21F-450A-89EF-2540F5340AAC}"/>
              </a:ext>
            </a:extLst>
          </p:cNvPr>
          <p:cNvGraphicFramePr/>
          <p:nvPr>
            <p:extLst>
              <p:ext uri="{D42A27DB-BD31-4B8C-83A1-F6EECF244321}">
                <p14:modId xmlns:p14="http://schemas.microsoft.com/office/powerpoint/2010/main" val="225457746"/>
              </p:ext>
            </p:extLst>
          </p:nvPr>
        </p:nvGraphicFramePr>
        <p:xfrm>
          <a:off x="162560" y="1543260"/>
          <a:ext cx="9855201" cy="49292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845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99EF021B-5628-41D0-9DE0-75B85BBC72DD}"/>
              </a:ext>
            </a:extLst>
          </p:cNvPr>
          <p:cNvSpPr>
            <a:spLocks noGrp="1"/>
          </p:cNvSpPr>
          <p:nvPr>
            <p:ph type="title"/>
          </p:nvPr>
        </p:nvSpPr>
        <p:spPr/>
        <p:txBody>
          <a:bodyPr/>
          <a:lstStyle/>
          <a:p>
            <a:r>
              <a:rPr lang="en-US" dirty="0"/>
              <a:t>Covered benefits and services</a:t>
            </a:r>
          </a:p>
        </p:txBody>
      </p:sp>
      <p:sp>
        <p:nvSpPr>
          <p:cNvPr id="6" name="Slide Number Placeholder 5">
            <a:extLst>
              <a:ext uri="{FF2B5EF4-FFF2-40B4-BE49-F238E27FC236}">
                <a16:creationId xmlns:a16="http://schemas.microsoft.com/office/drawing/2014/main" xmlns="" id="{CF5CA840-0EA5-42BB-9511-D0B6D08142C9}"/>
              </a:ext>
            </a:extLst>
          </p:cNvPr>
          <p:cNvSpPr>
            <a:spLocks noGrp="1"/>
          </p:cNvSpPr>
          <p:nvPr>
            <p:ph type="sldNum" sz="quarter" idx="12"/>
          </p:nvPr>
        </p:nvSpPr>
        <p:spPr/>
        <p:txBody>
          <a:bodyPr/>
          <a:lstStyle/>
          <a:p>
            <a:fld id="{E1B9BB50-1CF7-D048-8262-B3B03613F80F}" type="slidenum">
              <a:rPr lang="en-US" smtClean="0"/>
              <a:t>24</a:t>
            </a:fld>
            <a:endParaRPr lang="en-US" dirty="0"/>
          </a:p>
        </p:txBody>
      </p:sp>
      <p:sp>
        <p:nvSpPr>
          <p:cNvPr id="8" name="Text Placeholder 7">
            <a:extLst>
              <a:ext uri="{FF2B5EF4-FFF2-40B4-BE49-F238E27FC236}">
                <a16:creationId xmlns:a16="http://schemas.microsoft.com/office/drawing/2014/main" xmlns="" id="{EBB30385-C71C-476E-A1C5-86F53E12E3C4}"/>
              </a:ext>
            </a:extLst>
          </p:cNvPr>
          <p:cNvSpPr>
            <a:spLocks noGrp="1"/>
          </p:cNvSpPr>
          <p:nvPr>
            <p:ph type="body" sz="quarter" idx="13"/>
          </p:nvPr>
        </p:nvSpPr>
        <p:spPr/>
        <p:txBody>
          <a:bodyPr/>
          <a:lstStyle/>
          <a:p>
            <a:pPr marL="0" indent="0">
              <a:buNone/>
            </a:pPr>
            <a:r>
              <a:rPr lang="en-US" b="0" i="0" dirty="0">
                <a:solidFill>
                  <a:srgbClr val="000000"/>
                </a:solidFill>
                <a:effectLst/>
                <a:latin typeface="+mj-lt"/>
              </a:rPr>
              <a:t>In addition to providing the full range of required and contracted core benefits and services, Anthem Blue Cross and Blue Shield may choose to provide in lieu of </a:t>
            </a:r>
            <a:r>
              <a:rPr lang="en-US" dirty="0">
                <a:solidFill>
                  <a:srgbClr val="000000"/>
                </a:solidFill>
                <a:latin typeface="+mj-lt"/>
              </a:rPr>
              <a:t>services (ILOS) </a:t>
            </a:r>
            <a:r>
              <a:rPr lang="en-US" b="0" i="0" dirty="0">
                <a:solidFill>
                  <a:srgbClr val="000000"/>
                </a:solidFill>
                <a:effectLst/>
                <a:latin typeface="+mj-lt"/>
              </a:rPr>
              <a:t>upon prior approval by the Ohio Department of Medicaid. This provision allows use of medically appropriate services that are not covered under the state-specific benefit package on a case-by-case basis.</a:t>
            </a:r>
          </a:p>
          <a:p>
            <a:pPr marL="0" indent="0">
              <a:buNone/>
            </a:pPr>
            <a:endParaRPr lang="en-US" dirty="0">
              <a:solidFill>
                <a:srgbClr val="000000"/>
              </a:solidFill>
              <a:latin typeface="Times New Roman" panose="02020603050405020304" pitchFamily="18" charset="0"/>
            </a:endParaRPr>
          </a:p>
          <a:p>
            <a:pPr marL="0" indent="0">
              <a:buNone/>
            </a:pPr>
            <a:r>
              <a:rPr lang="en-US" b="0" i="0" dirty="0">
                <a:solidFill>
                  <a:srgbClr val="000000"/>
                </a:solidFill>
                <a:effectLst/>
                <a:latin typeface="Times New Roman" panose="02020603050405020304" pitchFamily="18" charset="0"/>
              </a:rPr>
              <a:t> </a:t>
            </a:r>
          </a:p>
          <a:p>
            <a:endParaRPr lang="en-US" dirty="0"/>
          </a:p>
        </p:txBody>
      </p:sp>
    </p:spTree>
    <p:extLst>
      <p:ext uri="{BB962C8B-B14F-4D97-AF65-F5344CB8AC3E}">
        <p14:creationId xmlns:p14="http://schemas.microsoft.com/office/powerpoint/2010/main" val="8874817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E749E6-A212-4D42-BFD0-E844EC20C224}"/>
              </a:ext>
            </a:extLst>
          </p:cNvPr>
          <p:cNvSpPr>
            <a:spLocks noGrp="1"/>
          </p:cNvSpPr>
          <p:nvPr>
            <p:ph type="title"/>
          </p:nvPr>
        </p:nvSpPr>
        <p:spPr/>
        <p:txBody>
          <a:bodyPr/>
          <a:lstStyle/>
          <a:p>
            <a:r>
              <a:rPr lang="en-US" dirty="0"/>
              <a:t>Value-added services</a:t>
            </a:r>
          </a:p>
        </p:txBody>
      </p:sp>
      <p:sp>
        <p:nvSpPr>
          <p:cNvPr id="4" name="Slide Number Placeholder 3">
            <a:extLst>
              <a:ext uri="{FF2B5EF4-FFF2-40B4-BE49-F238E27FC236}">
                <a16:creationId xmlns:a16="http://schemas.microsoft.com/office/drawing/2014/main" xmlns="" id="{67D8BB3E-A175-4BF6-A0EB-01509ABE0F26}"/>
              </a:ext>
            </a:extLst>
          </p:cNvPr>
          <p:cNvSpPr>
            <a:spLocks noGrp="1"/>
          </p:cNvSpPr>
          <p:nvPr>
            <p:ph type="sldNum" sz="quarter" idx="12"/>
          </p:nvPr>
        </p:nvSpPr>
        <p:spPr/>
        <p:txBody>
          <a:bodyPr/>
          <a:lstStyle/>
          <a:p>
            <a:fld id="{E1B9BB50-1CF7-D048-8262-B3B03613F80F}" type="slidenum">
              <a:rPr lang="en-US" smtClean="0"/>
              <a:pPr/>
              <a:t>25</a:t>
            </a:fld>
            <a:endParaRPr lang="en-US" dirty="0"/>
          </a:p>
        </p:txBody>
      </p:sp>
      <p:sp>
        <p:nvSpPr>
          <p:cNvPr id="5" name="Text Placeholder 4">
            <a:extLst>
              <a:ext uri="{FF2B5EF4-FFF2-40B4-BE49-F238E27FC236}">
                <a16:creationId xmlns:a16="http://schemas.microsoft.com/office/drawing/2014/main" xmlns="" id="{609EF64D-AFB4-4F93-9A7D-A15F29F50C1E}"/>
              </a:ext>
            </a:extLst>
          </p:cNvPr>
          <p:cNvSpPr>
            <a:spLocks noGrp="1"/>
          </p:cNvSpPr>
          <p:nvPr>
            <p:ph type="body" sz="quarter" idx="13"/>
          </p:nvPr>
        </p:nvSpPr>
        <p:spPr/>
        <p:txBody>
          <a:bodyPr/>
          <a:lstStyle/>
          <a:p>
            <a:r>
              <a:rPr lang="en-US" dirty="0"/>
              <a:t>Value-added services give Anthem the tools </a:t>
            </a:r>
            <a:r>
              <a:rPr lang="en-US" dirty="0">
                <a:latin typeface="Arial" panose="020B0604020202020204" pitchFamily="34" charset="0"/>
                <a:cs typeface="Arial" panose="020B0604020202020204" pitchFamily="34" charset="0"/>
              </a:rPr>
              <a:t>— </a:t>
            </a:r>
            <a:r>
              <a:rPr lang="en-US" dirty="0"/>
              <a:t>beyond just traditional physical and behavioral care </a:t>
            </a:r>
            <a:r>
              <a:rPr lang="en-US" dirty="0">
                <a:latin typeface="Arial" panose="020B0604020202020204" pitchFamily="34" charset="0"/>
                <a:cs typeface="Arial" panose="020B0604020202020204" pitchFamily="34" charset="0"/>
              </a:rPr>
              <a:t>— </a:t>
            </a:r>
            <a:r>
              <a:rPr lang="en-US" dirty="0"/>
              <a:t>to help the people of Ohio reach their health goals. It is about keeping members connected to their community, finding or advancing employment, learning new skills, and even getting organized financially.  </a:t>
            </a:r>
          </a:p>
          <a:p>
            <a:endParaRPr lang="en-US" dirty="0"/>
          </a:p>
          <a:p>
            <a:endParaRPr lang="en-US" dirty="0"/>
          </a:p>
          <a:p>
            <a:endParaRPr lang="en-US" dirty="0"/>
          </a:p>
          <a:p>
            <a:endParaRPr lang="en-US" dirty="0"/>
          </a:p>
          <a:p>
            <a:endParaRPr lang="en-US" dirty="0"/>
          </a:p>
          <a:p>
            <a:endParaRPr lang="en-US" dirty="0"/>
          </a:p>
          <a:p>
            <a:r>
              <a:rPr lang="en-US" dirty="0"/>
              <a:t>Our 14 value-added services, including baby and transportation essentials, reflect the specific needs and critical social drivers of health impacting (SDOH) our local communities.</a:t>
            </a:r>
          </a:p>
          <a:p>
            <a:endParaRPr lang="en-US" dirty="0"/>
          </a:p>
          <a:p>
            <a:endParaRPr lang="en-US" dirty="0"/>
          </a:p>
        </p:txBody>
      </p:sp>
      <p:pic>
        <p:nvPicPr>
          <p:cNvPr id="6" name="Content Placeholder 5">
            <a:extLst>
              <a:ext uri="{FF2B5EF4-FFF2-40B4-BE49-F238E27FC236}">
                <a16:creationId xmlns:a16="http://schemas.microsoft.com/office/drawing/2014/main" xmlns="" id="{9420EBB2-4DB7-45FA-9925-45ACB15A7EA7}"/>
              </a:ext>
            </a:extLst>
          </p:cNvPr>
          <p:cNvPicPr>
            <a:picLocks noChangeAspect="1"/>
          </p:cNvPicPr>
          <p:nvPr/>
        </p:nvPicPr>
        <p:blipFill>
          <a:blip r:embed="rId3"/>
          <a:stretch>
            <a:fillRect/>
          </a:stretch>
        </p:blipFill>
        <p:spPr>
          <a:xfrm>
            <a:off x="2573017" y="2842419"/>
            <a:ext cx="6985000" cy="2147888"/>
          </a:xfrm>
          <a:prstGeom prst="rect">
            <a:avLst/>
          </a:prstGeom>
        </p:spPr>
      </p:pic>
    </p:spTree>
    <p:extLst>
      <p:ext uri="{BB962C8B-B14F-4D97-AF65-F5344CB8AC3E}">
        <p14:creationId xmlns:p14="http://schemas.microsoft.com/office/powerpoint/2010/main" val="4087332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5F5DB-ED9F-4C47-AC64-F0F75EAC2ADB}"/>
              </a:ext>
            </a:extLst>
          </p:cNvPr>
          <p:cNvSpPr>
            <a:spLocks noGrp="1"/>
          </p:cNvSpPr>
          <p:nvPr>
            <p:ph type="title"/>
          </p:nvPr>
        </p:nvSpPr>
        <p:spPr>
          <a:xfrm>
            <a:off x="304799" y="567597"/>
            <a:ext cx="11521437" cy="914400"/>
          </a:xfrm>
        </p:spPr>
        <p:txBody>
          <a:bodyPr/>
          <a:lstStyle/>
          <a:p>
            <a:r>
              <a:rPr lang="en-US" dirty="0"/>
              <a:t>Behavioral health covered services</a:t>
            </a:r>
          </a:p>
        </p:txBody>
      </p:sp>
      <p:sp>
        <p:nvSpPr>
          <p:cNvPr id="4" name="Slide Number Placeholder 3">
            <a:extLst>
              <a:ext uri="{FF2B5EF4-FFF2-40B4-BE49-F238E27FC236}">
                <a16:creationId xmlns:a16="http://schemas.microsoft.com/office/drawing/2014/main" xmlns="" id="{F0207259-B391-43A1-9EC4-EE8B347B0AED}"/>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26</a:t>
            </a:fld>
            <a:endParaRPr lang="en-US" dirty="0"/>
          </a:p>
        </p:txBody>
      </p:sp>
      <p:sp>
        <p:nvSpPr>
          <p:cNvPr id="5" name="Text Placeholder 4">
            <a:extLst>
              <a:ext uri="{FF2B5EF4-FFF2-40B4-BE49-F238E27FC236}">
                <a16:creationId xmlns:a16="http://schemas.microsoft.com/office/drawing/2014/main" xmlns="" id="{6F1D583E-4618-4E91-AC26-DA03BAD2FBC1}"/>
              </a:ext>
            </a:extLst>
          </p:cNvPr>
          <p:cNvSpPr>
            <a:spLocks noGrp="1"/>
          </p:cNvSpPr>
          <p:nvPr>
            <p:ph type="body" sz="quarter" idx="13"/>
          </p:nvPr>
        </p:nvSpPr>
        <p:spPr>
          <a:xfrm>
            <a:off x="304800" y="1482725"/>
            <a:ext cx="11522075" cy="4735513"/>
          </a:xfrm>
        </p:spPr>
        <p:txBody>
          <a:bodyPr/>
          <a:lstStyle/>
          <a:p>
            <a:pPr marL="0" indent="0">
              <a:buNone/>
            </a:pPr>
            <a:r>
              <a:rPr lang="en-US" sz="1800" dirty="0"/>
              <a:t>Covered behavioral health services include, but are not limited to:</a:t>
            </a:r>
          </a:p>
          <a:p>
            <a:pPr lvl="0"/>
            <a:r>
              <a:rPr lang="en-US" sz="1800" dirty="0"/>
              <a:t>Inpatient and outpatient behavioral/mental health services</a:t>
            </a:r>
          </a:p>
          <a:p>
            <a:pPr lvl="0"/>
            <a:r>
              <a:rPr lang="en-US" sz="1800" dirty="0"/>
              <a:t>Substance use disorder residential treatment</a:t>
            </a:r>
          </a:p>
          <a:p>
            <a:pPr lvl="0"/>
            <a:r>
              <a:rPr lang="en-US" sz="1800" dirty="0"/>
              <a:t>Outpatient substance abuse services, including intensive outpatient and partial hospital care</a:t>
            </a:r>
          </a:p>
          <a:p>
            <a:pPr lvl="0"/>
            <a:r>
              <a:rPr lang="en-US" sz="1800" dirty="0"/>
              <a:t>Detoxification services</a:t>
            </a:r>
          </a:p>
          <a:p>
            <a:pPr lvl="0"/>
            <a:r>
              <a:rPr lang="en-US" sz="1800" dirty="0"/>
              <a:t>Psychiatry services</a:t>
            </a:r>
          </a:p>
          <a:p>
            <a:pPr lvl="0"/>
            <a:r>
              <a:rPr lang="en-US" sz="1800" dirty="0"/>
              <a:t>Behavioral health and substance abuse counseling services</a:t>
            </a:r>
          </a:p>
          <a:p>
            <a:pPr lvl="0"/>
            <a:r>
              <a:rPr lang="en-US" sz="1800" dirty="0"/>
              <a:t>Assertive community treatment</a:t>
            </a:r>
          </a:p>
          <a:p>
            <a:r>
              <a:rPr lang="en-US" sz="1800" dirty="0"/>
              <a:t>Community psychiatric supportive treatment</a:t>
            </a:r>
          </a:p>
          <a:p>
            <a:r>
              <a:rPr lang="en-US" sz="1800" dirty="0"/>
              <a:t>Therapeutic behavioral services</a:t>
            </a:r>
          </a:p>
          <a:p>
            <a:r>
              <a:rPr lang="en-US" sz="1800" dirty="0"/>
              <a:t>Screening and brief intervention and referral to treatment</a:t>
            </a:r>
          </a:p>
          <a:p>
            <a:r>
              <a:rPr lang="en-US" sz="1800" dirty="0"/>
              <a:t>Opioid treatment programs</a:t>
            </a:r>
          </a:p>
          <a:p>
            <a:r>
              <a:rPr lang="en-US" sz="1800" dirty="0"/>
              <a:t>Mobile crisis response services</a:t>
            </a:r>
          </a:p>
          <a:p>
            <a:r>
              <a:rPr lang="en-US" sz="1800" i="1" dirty="0"/>
              <a:t>Initial CANS</a:t>
            </a:r>
            <a:r>
              <a:rPr lang="en-US" sz="1800" dirty="0"/>
              <a:t> assessment </a:t>
            </a:r>
          </a:p>
          <a:p>
            <a:endParaRPr lang="en-US" dirty="0"/>
          </a:p>
          <a:p>
            <a:endParaRPr lang="en-US" dirty="0"/>
          </a:p>
        </p:txBody>
      </p:sp>
    </p:spTree>
    <p:extLst>
      <p:ext uri="{BB962C8B-B14F-4D97-AF65-F5344CB8AC3E}">
        <p14:creationId xmlns:p14="http://schemas.microsoft.com/office/powerpoint/2010/main" val="3730174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B5F5DB-ED9F-4C47-AC64-F0F75EAC2ADB}"/>
              </a:ext>
            </a:extLst>
          </p:cNvPr>
          <p:cNvSpPr>
            <a:spLocks noGrp="1"/>
          </p:cNvSpPr>
          <p:nvPr>
            <p:ph type="title"/>
          </p:nvPr>
        </p:nvSpPr>
        <p:spPr>
          <a:xfrm>
            <a:off x="304799" y="567597"/>
            <a:ext cx="11521437" cy="914400"/>
          </a:xfrm>
        </p:spPr>
        <p:txBody>
          <a:bodyPr/>
          <a:lstStyle/>
          <a:p>
            <a:r>
              <a:rPr lang="en-US" dirty="0"/>
              <a:t>Behavioral health covered services (cont.)</a:t>
            </a:r>
          </a:p>
        </p:txBody>
      </p:sp>
      <p:sp>
        <p:nvSpPr>
          <p:cNvPr id="4" name="Slide Number Placeholder 3">
            <a:extLst>
              <a:ext uri="{FF2B5EF4-FFF2-40B4-BE49-F238E27FC236}">
                <a16:creationId xmlns:a16="http://schemas.microsoft.com/office/drawing/2014/main" xmlns="" id="{F0207259-B391-43A1-9EC4-EE8B347B0AED}"/>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27</a:t>
            </a:fld>
            <a:endParaRPr lang="en-US" dirty="0"/>
          </a:p>
        </p:txBody>
      </p:sp>
      <p:sp>
        <p:nvSpPr>
          <p:cNvPr id="5" name="Text Placeholder 4">
            <a:extLst>
              <a:ext uri="{FF2B5EF4-FFF2-40B4-BE49-F238E27FC236}">
                <a16:creationId xmlns:a16="http://schemas.microsoft.com/office/drawing/2014/main" xmlns="" id="{6F1D583E-4618-4E91-AC26-DA03BAD2FBC1}"/>
              </a:ext>
            </a:extLst>
          </p:cNvPr>
          <p:cNvSpPr>
            <a:spLocks noGrp="1"/>
          </p:cNvSpPr>
          <p:nvPr>
            <p:ph type="body" sz="quarter" idx="13"/>
          </p:nvPr>
        </p:nvSpPr>
        <p:spPr>
          <a:xfrm>
            <a:off x="304800" y="1614488"/>
            <a:ext cx="11521437" cy="4603751"/>
          </a:xfrm>
        </p:spPr>
        <p:txBody>
          <a:bodyPr/>
          <a:lstStyle/>
          <a:p>
            <a:pPr marL="0" indent="0">
              <a:buNone/>
            </a:pPr>
            <a:r>
              <a:rPr lang="en-US" dirty="0"/>
              <a:t>Anthem does not require referrals before members can see in-network specialty physicians. Prior authorization is necessary before Anthem will pay for services from out-of-network providers, except in cases of emergency.</a:t>
            </a:r>
          </a:p>
          <a:p>
            <a:endParaRPr lang="en-US" dirty="0"/>
          </a:p>
          <a:p>
            <a:endParaRPr lang="en-US" dirty="0"/>
          </a:p>
        </p:txBody>
      </p:sp>
    </p:spTree>
    <p:extLst>
      <p:ext uri="{BB962C8B-B14F-4D97-AF65-F5344CB8AC3E}">
        <p14:creationId xmlns:p14="http://schemas.microsoft.com/office/powerpoint/2010/main" val="1678013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634C8B-6DF0-4BA5-A49D-61191F7D56E2}"/>
              </a:ext>
            </a:extLst>
          </p:cNvPr>
          <p:cNvSpPr>
            <a:spLocks noGrp="1"/>
          </p:cNvSpPr>
          <p:nvPr>
            <p:ph type="title"/>
          </p:nvPr>
        </p:nvSpPr>
        <p:spPr>
          <a:xfrm>
            <a:off x="304799" y="567597"/>
            <a:ext cx="11521437" cy="914400"/>
          </a:xfrm>
        </p:spPr>
        <p:txBody>
          <a:bodyPr/>
          <a:lstStyle/>
          <a:p>
            <a:r>
              <a:rPr lang="en-US" dirty="0"/>
              <a:t>Vision and dental services</a:t>
            </a:r>
            <a:endParaRPr lang="en-US"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xmlns="" id="{2E470E94-4943-40F0-A217-D8F740FE773F}"/>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28</a:t>
            </a:fld>
            <a:endParaRPr lang="en-US" dirty="0"/>
          </a:p>
        </p:txBody>
      </p:sp>
      <p:sp>
        <p:nvSpPr>
          <p:cNvPr id="5" name="Text Placeholder 4">
            <a:extLst>
              <a:ext uri="{FF2B5EF4-FFF2-40B4-BE49-F238E27FC236}">
                <a16:creationId xmlns:a16="http://schemas.microsoft.com/office/drawing/2014/main" xmlns="" id="{70DB2B67-8910-4F3E-9E9E-475EACC04F77}"/>
              </a:ext>
            </a:extLst>
          </p:cNvPr>
          <p:cNvSpPr>
            <a:spLocks noGrp="1"/>
          </p:cNvSpPr>
          <p:nvPr>
            <p:ph type="body" sz="quarter" idx="13"/>
          </p:nvPr>
        </p:nvSpPr>
        <p:spPr>
          <a:xfrm>
            <a:off x="304800" y="1614488"/>
            <a:ext cx="11521437" cy="5243512"/>
          </a:xfrm>
        </p:spPr>
        <p:txBody>
          <a:bodyPr/>
          <a:lstStyle/>
          <a:p>
            <a:r>
              <a:rPr lang="en-US" b="1" dirty="0"/>
              <a:t>Dental services:</a:t>
            </a:r>
          </a:p>
          <a:p>
            <a:pPr lvl="1"/>
            <a:r>
              <a:rPr lang="en-US" dirty="0"/>
              <a:t>Routine dental care is covered for qualifying members by Anthem through DentaQuest. </a:t>
            </a:r>
            <a:endParaRPr lang="en-US" u="sng" dirty="0">
              <a:solidFill>
                <a:srgbClr val="FF0000"/>
              </a:solidFill>
              <a:latin typeface="+mj-lt"/>
              <a:ea typeface="Calibri" panose="020F0502020204030204" pitchFamily="34" charset="0"/>
            </a:endParaRPr>
          </a:p>
          <a:p>
            <a:r>
              <a:rPr lang="en-US" b="1" dirty="0"/>
              <a:t>Vision services:</a:t>
            </a:r>
          </a:p>
          <a:p>
            <a:pPr lvl="1"/>
            <a:r>
              <a:rPr lang="en-US" dirty="0"/>
              <a:t>Anthem contracts with EyeMed* to provide covered routine vision services. Anthem covers the following services when performed by a EyeMed-contracted provider:</a:t>
            </a:r>
          </a:p>
          <a:p>
            <a:pPr lvl="2"/>
            <a:r>
              <a:rPr lang="en-US" dirty="0"/>
              <a:t>Routine vision services </a:t>
            </a:r>
          </a:p>
          <a:p>
            <a:pPr lvl="2"/>
            <a:r>
              <a:rPr lang="en-US" dirty="0"/>
              <a:t>Eyeglasses</a:t>
            </a:r>
          </a:p>
          <a:p>
            <a:pPr lvl="1"/>
            <a:r>
              <a:rPr lang="en-US" dirty="0"/>
              <a:t>To arrange for vision services, call EyeMed at </a:t>
            </a:r>
            <a:r>
              <a:rPr lang="en-US" b="1" dirty="0"/>
              <a:t>877-658-1801</a:t>
            </a:r>
            <a:r>
              <a:rPr lang="en-US" dirty="0"/>
              <a:t>.</a:t>
            </a:r>
          </a:p>
          <a:p>
            <a:pPr marL="228600" lvl="1" indent="0">
              <a:buNone/>
            </a:pPr>
            <a:endParaRPr lang="en-US" dirty="0"/>
          </a:p>
          <a:p>
            <a:pPr lvl="1"/>
            <a:r>
              <a:rPr lang="en-US" dirty="0"/>
              <a:t>Both vendors are approved ODM trading partners and claims should be submitted directly to them. </a:t>
            </a:r>
          </a:p>
          <a:p>
            <a:endParaRPr lang="en-US" dirty="0"/>
          </a:p>
        </p:txBody>
      </p:sp>
    </p:spTree>
    <p:extLst>
      <p:ext uri="{BB962C8B-B14F-4D97-AF65-F5344CB8AC3E}">
        <p14:creationId xmlns:p14="http://schemas.microsoft.com/office/powerpoint/2010/main" val="1016494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282CE-6918-40CF-BE4C-DB9C9356957B}"/>
              </a:ext>
            </a:extLst>
          </p:cNvPr>
          <p:cNvSpPr>
            <a:spLocks noGrp="1"/>
          </p:cNvSpPr>
          <p:nvPr>
            <p:ph type="title"/>
          </p:nvPr>
        </p:nvSpPr>
        <p:spPr>
          <a:xfrm>
            <a:off x="304799" y="567597"/>
            <a:ext cx="11521437" cy="914400"/>
          </a:xfrm>
        </p:spPr>
        <p:txBody>
          <a:bodyPr/>
          <a:lstStyle/>
          <a:p>
            <a:r>
              <a:rPr lang="en-US" dirty="0"/>
              <a:t>Nonemergent transportation</a:t>
            </a:r>
          </a:p>
        </p:txBody>
      </p:sp>
      <p:sp>
        <p:nvSpPr>
          <p:cNvPr id="4" name="Slide Number Placeholder 3">
            <a:extLst>
              <a:ext uri="{FF2B5EF4-FFF2-40B4-BE49-F238E27FC236}">
                <a16:creationId xmlns:a16="http://schemas.microsoft.com/office/drawing/2014/main" xmlns="" id="{AD20DFFE-B275-4A92-8748-D7A4667F3547}"/>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29</a:t>
            </a:fld>
            <a:endParaRPr lang="en-US" dirty="0"/>
          </a:p>
        </p:txBody>
      </p:sp>
      <p:sp>
        <p:nvSpPr>
          <p:cNvPr id="5" name="Text Placeholder 4">
            <a:extLst>
              <a:ext uri="{FF2B5EF4-FFF2-40B4-BE49-F238E27FC236}">
                <a16:creationId xmlns:a16="http://schemas.microsoft.com/office/drawing/2014/main" xmlns="" id="{29F291CB-D078-4A1D-89E5-B13C6C85C2A5}"/>
              </a:ext>
            </a:extLst>
          </p:cNvPr>
          <p:cNvSpPr>
            <a:spLocks noGrp="1"/>
          </p:cNvSpPr>
          <p:nvPr>
            <p:ph type="body" sz="quarter" idx="13"/>
          </p:nvPr>
        </p:nvSpPr>
        <p:spPr>
          <a:xfrm>
            <a:off x="304800" y="1614488"/>
            <a:ext cx="11521437" cy="4603751"/>
          </a:xfrm>
        </p:spPr>
        <p:txBody>
          <a:bodyPr/>
          <a:lstStyle/>
          <a:p>
            <a:r>
              <a:rPr lang="en-US" dirty="0"/>
              <a:t>Nonemergent transportation is a benefit provided to Anthem members by Access2Care.* Services include transportation when the member must travel 30 miles or more from their home to receive a medically necessary Medicaid-covered service and/or pharmacy services, as well as special vehicle transportation for Anthem members in wheelchairs: </a:t>
            </a:r>
          </a:p>
          <a:p>
            <a:pPr lvl="2"/>
            <a:r>
              <a:rPr lang="en-US" dirty="0"/>
              <a:t>Routine rides must be scheduled at least two business days prior to the healthcare appointment. </a:t>
            </a:r>
          </a:p>
          <a:p>
            <a:pPr lvl="2"/>
            <a:r>
              <a:rPr lang="en-US" dirty="0"/>
              <a:t>Same day rides can be scheduled within three hours if there is an an urgent need. </a:t>
            </a:r>
          </a:p>
          <a:p>
            <a:r>
              <a:rPr lang="en-US" dirty="0"/>
              <a:t>Anthem will arrange and provide transportation for members who are enrolled in OhioRISE in a manner that ensures that children, youth, and their families served by OhioRISE do not face transportation barriers to receiving services, regardless of Medicaid payer. </a:t>
            </a:r>
          </a:p>
          <a:p>
            <a:r>
              <a:rPr lang="en-US" dirty="0"/>
              <a:t>Members should call </a:t>
            </a:r>
            <a:r>
              <a:rPr lang="en-US" b="1" dirty="0"/>
              <a:t>888-644-3547 </a:t>
            </a:r>
            <a:r>
              <a:rPr lang="en-US" dirty="0"/>
              <a:t>to schedule rides.</a:t>
            </a:r>
          </a:p>
          <a:p>
            <a:endParaRPr lang="en-US" dirty="0"/>
          </a:p>
        </p:txBody>
      </p:sp>
    </p:spTree>
    <p:extLst>
      <p:ext uri="{BB962C8B-B14F-4D97-AF65-F5344CB8AC3E}">
        <p14:creationId xmlns:p14="http://schemas.microsoft.com/office/powerpoint/2010/main" val="1363083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3D01C1E8-0923-4DFC-983B-30B3A24D0D6A}"/>
              </a:ext>
            </a:extLst>
          </p:cNvPr>
          <p:cNvSpPr>
            <a:spLocks noGrp="1"/>
          </p:cNvSpPr>
          <p:nvPr>
            <p:ph type="sldNum" sz="quarter" idx="12"/>
          </p:nvPr>
        </p:nvSpPr>
        <p:spPr/>
        <p:txBody>
          <a:bodyPr/>
          <a:lstStyle/>
          <a:p>
            <a:fld id="{E1B9BB50-1CF7-D048-8262-B3B03613F80F}" type="slidenum">
              <a:rPr lang="en-US" smtClean="0"/>
              <a:pPr/>
              <a:t>3</a:t>
            </a:fld>
            <a:endParaRPr lang="en-US" dirty="0"/>
          </a:p>
        </p:txBody>
      </p:sp>
      <p:sp>
        <p:nvSpPr>
          <p:cNvPr id="6" name="Title 5">
            <a:extLst>
              <a:ext uri="{FF2B5EF4-FFF2-40B4-BE49-F238E27FC236}">
                <a16:creationId xmlns:a16="http://schemas.microsoft.com/office/drawing/2014/main" xmlns="" id="{DC6874EE-E62B-451C-9BF8-A8286F74DD25}"/>
              </a:ext>
            </a:extLst>
          </p:cNvPr>
          <p:cNvSpPr>
            <a:spLocks noGrp="1"/>
          </p:cNvSpPr>
          <p:nvPr>
            <p:ph type="ctrTitle"/>
          </p:nvPr>
        </p:nvSpPr>
        <p:spPr/>
        <p:txBody>
          <a:bodyPr/>
          <a:lstStyle/>
          <a:p>
            <a:r>
              <a:rPr lang="en-US" dirty="0"/>
              <a:t>About our network</a:t>
            </a:r>
          </a:p>
        </p:txBody>
      </p:sp>
    </p:spTree>
    <p:extLst>
      <p:ext uri="{BB962C8B-B14F-4D97-AF65-F5344CB8AC3E}">
        <p14:creationId xmlns:p14="http://schemas.microsoft.com/office/powerpoint/2010/main" val="1817666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B0D1C-E612-4499-B5FE-B271767FBC61}"/>
              </a:ext>
            </a:extLst>
          </p:cNvPr>
          <p:cNvSpPr>
            <a:spLocks noGrp="1"/>
          </p:cNvSpPr>
          <p:nvPr>
            <p:ph type="title"/>
          </p:nvPr>
        </p:nvSpPr>
        <p:spPr/>
        <p:txBody>
          <a:bodyPr/>
          <a:lstStyle/>
          <a:p>
            <a:r>
              <a:rPr lang="en-US" dirty="0"/>
              <a:t>Patient care</a:t>
            </a:r>
          </a:p>
        </p:txBody>
      </p:sp>
      <p:sp>
        <p:nvSpPr>
          <p:cNvPr id="4" name="Slide Number Placeholder 3">
            <a:extLst>
              <a:ext uri="{FF2B5EF4-FFF2-40B4-BE49-F238E27FC236}">
                <a16:creationId xmlns:a16="http://schemas.microsoft.com/office/drawing/2014/main" xmlns="" id="{BA74A8FC-77E8-441F-B68B-CD847D12B2ED}"/>
              </a:ext>
            </a:extLst>
          </p:cNvPr>
          <p:cNvSpPr>
            <a:spLocks noGrp="1"/>
          </p:cNvSpPr>
          <p:nvPr>
            <p:ph type="sldNum" sz="quarter" idx="12"/>
          </p:nvPr>
        </p:nvSpPr>
        <p:spPr/>
        <p:txBody>
          <a:bodyPr/>
          <a:lstStyle/>
          <a:p>
            <a:fld id="{E1B9BB50-1CF7-D048-8262-B3B03613F80F}" type="slidenum">
              <a:rPr lang="en-US" smtClean="0"/>
              <a:pPr/>
              <a:t>30</a:t>
            </a:fld>
            <a:endParaRPr lang="en-US" dirty="0"/>
          </a:p>
        </p:txBody>
      </p:sp>
      <p:graphicFrame>
        <p:nvGraphicFramePr>
          <p:cNvPr id="3" name="Diagram 2">
            <a:extLst>
              <a:ext uri="{FF2B5EF4-FFF2-40B4-BE49-F238E27FC236}">
                <a16:creationId xmlns:a16="http://schemas.microsoft.com/office/drawing/2014/main" xmlns="" id="{6A403E25-C21F-450A-89EF-2540F5340AAC}"/>
              </a:ext>
            </a:extLst>
          </p:cNvPr>
          <p:cNvGraphicFramePr/>
          <p:nvPr>
            <p:extLst>
              <p:ext uri="{D42A27DB-BD31-4B8C-83A1-F6EECF244321}">
                <p14:modId xmlns:p14="http://schemas.microsoft.com/office/powerpoint/2010/main" val="3999675844"/>
              </p:ext>
            </p:extLst>
          </p:nvPr>
        </p:nvGraphicFramePr>
        <p:xfrm>
          <a:off x="162560" y="1843547"/>
          <a:ext cx="5205853" cy="4437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xmlns="" id="{FAFE29B4-745B-77FB-5D78-A07BDA179F01}"/>
              </a:ext>
            </a:extLst>
          </p:cNvPr>
          <p:cNvGraphicFramePr/>
          <p:nvPr>
            <p:extLst>
              <p:ext uri="{D42A27DB-BD31-4B8C-83A1-F6EECF244321}">
                <p14:modId xmlns:p14="http://schemas.microsoft.com/office/powerpoint/2010/main" val="4208844710"/>
              </p:ext>
            </p:extLst>
          </p:nvPr>
        </p:nvGraphicFramePr>
        <p:xfrm>
          <a:off x="5669606" y="1135220"/>
          <a:ext cx="6359833" cy="55405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56262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C45FEB8-97B2-44CC-B04B-E80FD1F89322}"/>
              </a:ext>
            </a:extLst>
          </p:cNvPr>
          <p:cNvSpPr>
            <a:spLocks noGrp="1"/>
          </p:cNvSpPr>
          <p:nvPr>
            <p:ph type="title"/>
          </p:nvPr>
        </p:nvSpPr>
        <p:spPr/>
        <p:txBody>
          <a:bodyPr/>
          <a:lstStyle/>
          <a:p>
            <a:r>
              <a:rPr lang="en-US" dirty="0"/>
              <a:t>Cultural competency</a:t>
            </a:r>
          </a:p>
        </p:txBody>
      </p:sp>
      <p:sp>
        <p:nvSpPr>
          <p:cNvPr id="6" name="Slide Number Placeholder 5">
            <a:extLst>
              <a:ext uri="{FF2B5EF4-FFF2-40B4-BE49-F238E27FC236}">
                <a16:creationId xmlns:a16="http://schemas.microsoft.com/office/drawing/2014/main" xmlns="" id="{B296B973-AC0A-4154-9891-6B63B428BA88}"/>
              </a:ext>
            </a:extLst>
          </p:cNvPr>
          <p:cNvSpPr>
            <a:spLocks noGrp="1"/>
          </p:cNvSpPr>
          <p:nvPr>
            <p:ph type="sldNum" sz="quarter" idx="12"/>
          </p:nvPr>
        </p:nvSpPr>
        <p:spPr/>
        <p:txBody>
          <a:bodyPr/>
          <a:lstStyle/>
          <a:p>
            <a:fld id="{E1B9BB50-1CF7-D048-8262-B3B03613F80F}" type="slidenum">
              <a:rPr lang="en-US" smtClean="0"/>
              <a:t>31</a:t>
            </a:fld>
            <a:endParaRPr lang="en-US" dirty="0"/>
          </a:p>
        </p:txBody>
      </p:sp>
      <p:sp>
        <p:nvSpPr>
          <p:cNvPr id="8" name="Text Placeholder 7">
            <a:extLst>
              <a:ext uri="{FF2B5EF4-FFF2-40B4-BE49-F238E27FC236}">
                <a16:creationId xmlns:a16="http://schemas.microsoft.com/office/drawing/2014/main" xmlns="" id="{17218232-0CF2-4A6A-AE7F-B5C0C5A30AAE}"/>
              </a:ext>
            </a:extLst>
          </p:cNvPr>
          <p:cNvSpPr>
            <a:spLocks noGrp="1"/>
          </p:cNvSpPr>
          <p:nvPr>
            <p:ph type="body" sz="quarter" idx="13"/>
          </p:nvPr>
        </p:nvSpPr>
        <p:spPr/>
        <p:txBody>
          <a:bodyPr/>
          <a:lstStyle/>
          <a:p>
            <a:pPr marL="0" indent="0">
              <a:buNone/>
            </a:pPr>
            <a:r>
              <a:rPr lang="en-US" sz="2000" dirty="0">
                <a:solidFill>
                  <a:schemeClr val="tx1"/>
                </a:solidFill>
              </a:rPr>
              <a:t>We are committed to fostering cultural competency within our company and provider networks. Cultural competency can enable you to: </a:t>
            </a:r>
          </a:p>
          <a:p>
            <a:r>
              <a:rPr lang="en-US" dirty="0"/>
              <a:t>Acknowledge the importance of culture and linguistic differences.</a:t>
            </a:r>
          </a:p>
          <a:p>
            <a:r>
              <a:rPr lang="en-US" dirty="0"/>
              <a:t>Recognize the cultural factors that shape personal and professional behavior.</a:t>
            </a:r>
          </a:p>
          <a:p>
            <a:r>
              <a:rPr lang="en-US" dirty="0"/>
              <a:t>Enhance support of patients by incorporating cultural insights into practice. </a:t>
            </a:r>
          </a:p>
          <a:p>
            <a:r>
              <a:rPr lang="en-US" dirty="0"/>
              <a:t>Strive to expand cultural knowledge. </a:t>
            </a:r>
          </a:p>
          <a:p>
            <a:endParaRPr lang="en-US" dirty="0"/>
          </a:p>
        </p:txBody>
      </p:sp>
    </p:spTree>
    <p:extLst>
      <p:ext uri="{BB962C8B-B14F-4D97-AF65-F5344CB8AC3E}">
        <p14:creationId xmlns:p14="http://schemas.microsoft.com/office/powerpoint/2010/main" val="211788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C45FEB8-97B2-44CC-B04B-E80FD1F89322}"/>
              </a:ext>
            </a:extLst>
          </p:cNvPr>
          <p:cNvSpPr>
            <a:spLocks noGrp="1"/>
          </p:cNvSpPr>
          <p:nvPr>
            <p:ph type="title"/>
          </p:nvPr>
        </p:nvSpPr>
        <p:spPr>
          <a:xfrm>
            <a:off x="304799" y="567597"/>
            <a:ext cx="11521437" cy="914400"/>
          </a:xfrm>
        </p:spPr>
        <p:txBody>
          <a:bodyPr/>
          <a:lstStyle/>
          <a:p>
            <a:r>
              <a:rPr lang="en-US" dirty="0"/>
              <a:t>Cultural competency (cont.)</a:t>
            </a:r>
          </a:p>
        </p:txBody>
      </p:sp>
      <p:sp>
        <p:nvSpPr>
          <p:cNvPr id="6" name="Slide Number Placeholder 5">
            <a:extLst>
              <a:ext uri="{FF2B5EF4-FFF2-40B4-BE49-F238E27FC236}">
                <a16:creationId xmlns:a16="http://schemas.microsoft.com/office/drawing/2014/main" xmlns="" id="{B296B973-AC0A-4154-9891-6B63B428BA88}"/>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32</a:t>
            </a:fld>
            <a:endParaRPr lang="en-US" dirty="0"/>
          </a:p>
        </p:txBody>
      </p:sp>
      <p:sp>
        <p:nvSpPr>
          <p:cNvPr id="8" name="Text Placeholder 7">
            <a:extLst>
              <a:ext uri="{FF2B5EF4-FFF2-40B4-BE49-F238E27FC236}">
                <a16:creationId xmlns:a16="http://schemas.microsoft.com/office/drawing/2014/main" xmlns="" id="{17218232-0CF2-4A6A-AE7F-B5C0C5A30AAE}"/>
              </a:ext>
            </a:extLst>
          </p:cNvPr>
          <p:cNvSpPr>
            <a:spLocks noGrp="1"/>
          </p:cNvSpPr>
          <p:nvPr>
            <p:ph type="body" sz="quarter" idx="13"/>
          </p:nvPr>
        </p:nvSpPr>
        <p:spPr>
          <a:xfrm>
            <a:off x="304800" y="1614488"/>
            <a:ext cx="11521437" cy="4603751"/>
          </a:xfrm>
        </p:spPr>
        <p:txBody>
          <a:bodyPr/>
          <a:lstStyle/>
          <a:p>
            <a:pPr marL="0" indent="0">
              <a:buNone/>
            </a:pPr>
            <a:r>
              <a:rPr lang="en-US" dirty="0"/>
              <a:t>Cultural and linguistic barriers between a provider and patient can impact: </a:t>
            </a:r>
          </a:p>
          <a:p>
            <a:r>
              <a:rPr lang="en-US" dirty="0"/>
              <a:t>Communication about health needs, symptoms, and treatment planning. </a:t>
            </a:r>
          </a:p>
          <a:p>
            <a:r>
              <a:rPr lang="en-US" dirty="0"/>
              <a:t>The patient’s level of comfort with receiving medical care. </a:t>
            </a:r>
          </a:p>
          <a:p>
            <a:r>
              <a:rPr lang="en-US" dirty="0"/>
              <a:t>Health outcomes.</a:t>
            </a:r>
          </a:p>
          <a:p>
            <a:pPr marL="0" indent="0">
              <a:buNone/>
            </a:pPr>
            <a:endParaRPr lang="en-US" dirty="0"/>
          </a:p>
          <a:p>
            <a:pPr marL="0" indent="0">
              <a:buNone/>
            </a:pPr>
            <a:r>
              <a:rPr lang="en-US" dirty="0"/>
              <a:t>We have comprehensive resources that can support you with meeting the needs of diverse patients, including cultural competency training, the Caring for Diverse Patients Toolkit, and </a:t>
            </a:r>
            <a:r>
              <a:rPr lang="en-US" dirty="0">
                <a:hlinkClick r:id="rId3"/>
              </a:rPr>
              <a:t>MyDiversePatients.com</a:t>
            </a:r>
            <a:r>
              <a:rPr lang="en-US" dirty="0"/>
              <a:t>.</a:t>
            </a:r>
          </a:p>
        </p:txBody>
      </p:sp>
    </p:spTree>
    <p:extLst>
      <p:ext uri="{BB962C8B-B14F-4D97-AF65-F5344CB8AC3E}">
        <p14:creationId xmlns:p14="http://schemas.microsoft.com/office/powerpoint/2010/main" val="2208049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1C09BA5F-D2A9-4029-8C6A-7B10B61954D3}"/>
              </a:ext>
            </a:extLst>
          </p:cNvPr>
          <p:cNvSpPr>
            <a:spLocks noGrp="1"/>
          </p:cNvSpPr>
          <p:nvPr>
            <p:ph type="title"/>
          </p:nvPr>
        </p:nvSpPr>
        <p:spPr/>
        <p:txBody>
          <a:bodyPr/>
          <a:lstStyle/>
          <a:p>
            <a:r>
              <a:rPr lang="en-US" dirty="0"/>
              <a:t>MyDiversePatients</a:t>
            </a:r>
          </a:p>
        </p:txBody>
      </p:sp>
      <p:sp>
        <p:nvSpPr>
          <p:cNvPr id="5" name="Slide Number Placeholder 4">
            <a:extLst>
              <a:ext uri="{FF2B5EF4-FFF2-40B4-BE49-F238E27FC236}">
                <a16:creationId xmlns:a16="http://schemas.microsoft.com/office/drawing/2014/main" xmlns="" id="{DA3AB513-8820-4AF4-8045-FBA3A844C775}"/>
              </a:ext>
            </a:extLst>
          </p:cNvPr>
          <p:cNvSpPr>
            <a:spLocks noGrp="1"/>
          </p:cNvSpPr>
          <p:nvPr>
            <p:ph type="sldNum" sz="quarter" idx="12"/>
          </p:nvPr>
        </p:nvSpPr>
        <p:spPr/>
        <p:txBody>
          <a:bodyPr/>
          <a:lstStyle/>
          <a:p>
            <a:fld id="{E1B9BB50-1CF7-D048-8262-B3B03613F80F}" type="slidenum">
              <a:rPr lang="en-US" smtClean="0"/>
              <a:pPr/>
              <a:t>33</a:t>
            </a:fld>
            <a:endParaRPr lang="en-US" dirty="0"/>
          </a:p>
        </p:txBody>
      </p:sp>
      <p:sp>
        <p:nvSpPr>
          <p:cNvPr id="7" name="Text Placeholder 6">
            <a:extLst>
              <a:ext uri="{FF2B5EF4-FFF2-40B4-BE49-F238E27FC236}">
                <a16:creationId xmlns:a16="http://schemas.microsoft.com/office/drawing/2014/main" xmlns="" id="{54856F90-1440-4616-8B88-A6C733ABBCF7}"/>
              </a:ext>
            </a:extLst>
          </p:cNvPr>
          <p:cNvSpPr>
            <a:spLocks noGrp="1"/>
          </p:cNvSpPr>
          <p:nvPr>
            <p:ph type="body" sz="quarter" idx="13"/>
          </p:nvPr>
        </p:nvSpPr>
        <p:spPr/>
        <p:txBody>
          <a:bodyPr/>
          <a:lstStyle/>
          <a:p>
            <a:r>
              <a:rPr lang="en-US" dirty="0">
                <a:solidFill>
                  <a:schemeClr val="tx1"/>
                </a:solidFill>
                <a:hlinkClick r:id="rId3" action="ppaction://hlinkfile"/>
              </a:rPr>
              <a:t>MyDiversePatients.com </a:t>
            </a:r>
            <a:r>
              <a:rPr lang="en-US" dirty="0">
                <a:solidFill>
                  <a:schemeClr val="tx1"/>
                </a:solidFill>
              </a:rPr>
              <a:t>features robust educational resources to help support providers. </a:t>
            </a:r>
          </a:p>
          <a:p>
            <a:r>
              <a:rPr lang="en-US" dirty="0">
                <a:solidFill>
                  <a:schemeClr val="tx1"/>
                </a:solidFill>
              </a:rPr>
              <a:t>While there’s no single, easy answer to the issue of healthcare disparities, the vision of </a:t>
            </a:r>
            <a:r>
              <a:rPr lang="en-US" dirty="0">
                <a:solidFill>
                  <a:schemeClr val="tx1"/>
                </a:solidFill>
                <a:hlinkClick r:id="rId3" action="ppaction://hlinkfile"/>
              </a:rPr>
              <a:t>MyDiversePatients.com </a:t>
            </a:r>
            <a:r>
              <a:rPr lang="en-US" dirty="0">
                <a:solidFill>
                  <a:schemeClr val="tx1"/>
                </a:solidFill>
              </a:rPr>
              <a:t>is to start reversing this trend one patient at a time. </a:t>
            </a:r>
          </a:p>
          <a:p>
            <a:r>
              <a:rPr lang="en-US" dirty="0">
                <a:solidFill>
                  <a:schemeClr val="tx1"/>
                </a:solidFill>
              </a:rPr>
              <a:t>On the site you will find: </a:t>
            </a:r>
          </a:p>
          <a:p>
            <a:pPr lvl="1"/>
            <a:r>
              <a:rPr lang="en-US" dirty="0">
                <a:solidFill>
                  <a:schemeClr val="tx1"/>
                </a:solidFill>
              </a:rPr>
              <a:t>Continuing medical education learning experiences about disparities, potential contributing factors, and opportunities for you to enhance care. </a:t>
            </a:r>
          </a:p>
          <a:p>
            <a:pPr lvl="1"/>
            <a:r>
              <a:rPr lang="en-US" dirty="0">
                <a:solidFill>
                  <a:schemeClr val="tx1"/>
                </a:solidFill>
              </a:rPr>
              <a:t>Real life stories about patients and the unique challenges they face. </a:t>
            </a:r>
          </a:p>
          <a:p>
            <a:pPr lvl="1"/>
            <a:r>
              <a:rPr lang="en-US" dirty="0">
                <a:solidFill>
                  <a:schemeClr val="tx1"/>
                </a:solidFill>
              </a:rPr>
              <a:t>Tips and techniques for working with all patients to promote improved health outcomes. </a:t>
            </a:r>
          </a:p>
          <a:p>
            <a:endParaRPr lang="en-US" dirty="0"/>
          </a:p>
        </p:txBody>
      </p:sp>
      <p:pic>
        <p:nvPicPr>
          <p:cNvPr id="8" name="Picture 7">
            <a:extLst>
              <a:ext uri="{FF2B5EF4-FFF2-40B4-BE49-F238E27FC236}">
                <a16:creationId xmlns:a16="http://schemas.microsoft.com/office/drawing/2014/main" xmlns="" id="{5E61C23C-C165-41D7-9BD4-0C321DB4FB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14867" y="4474216"/>
            <a:ext cx="4962266" cy="2201538"/>
          </a:xfrm>
          <a:prstGeom prst="rect">
            <a:avLst/>
          </a:prstGeom>
        </p:spPr>
      </p:pic>
    </p:spTree>
    <p:extLst>
      <p:ext uri="{BB962C8B-B14F-4D97-AF65-F5344CB8AC3E}">
        <p14:creationId xmlns:p14="http://schemas.microsoft.com/office/powerpoint/2010/main" val="4200585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Elevate | Population Health</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34</a:t>
            </a:fld>
            <a:endParaRPr lang="en-US" dirty="0"/>
          </a:p>
        </p:txBody>
      </p:sp>
      <p:sp>
        <p:nvSpPr>
          <p:cNvPr id="3" name="Content Placeholder 2"/>
          <p:cNvSpPr>
            <a:spLocks noGrp="1"/>
          </p:cNvSpPr>
          <p:nvPr>
            <p:ph type="body" sz="quarter" idx="13"/>
          </p:nvPr>
        </p:nvSpPr>
        <p:spPr>
          <a:xfrm>
            <a:off x="304800" y="1614488"/>
            <a:ext cx="11521437" cy="4603751"/>
          </a:xfrm>
        </p:spPr>
        <p:txBody>
          <a:bodyPr>
            <a:normAutofit/>
          </a:bodyPr>
          <a:lstStyle/>
          <a:p>
            <a:pPr marL="0" indent="0">
              <a:buNone/>
            </a:pPr>
            <a:r>
              <a:rPr lang="en-US" dirty="0"/>
              <a:t>Our population health model, Elevate | Population Health, reflects the top health priorities in Ohio. Within the Elevate | Population Health model, Anthem has identified four focus areas that align with ODM’s goals and vision:</a:t>
            </a:r>
          </a:p>
          <a:p>
            <a:r>
              <a:rPr lang="en-US" dirty="0"/>
              <a:t>Maternity</a:t>
            </a:r>
          </a:p>
          <a:p>
            <a:r>
              <a:rPr lang="en-US" dirty="0"/>
              <a:t>Care coordination</a:t>
            </a:r>
          </a:p>
          <a:p>
            <a:r>
              <a:rPr lang="en-US" dirty="0"/>
              <a:t>Behavioral health and substance use disorder (SUD)</a:t>
            </a:r>
          </a:p>
          <a:p>
            <a:r>
              <a:rPr lang="en-US" dirty="0"/>
              <a:t>Health equity and SDOH</a:t>
            </a:r>
          </a:p>
        </p:txBody>
      </p:sp>
    </p:spTree>
    <p:custDataLst>
      <p:tags r:id="rId1"/>
    </p:custDataLst>
    <p:extLst>
      <p:ext uri="{BB962C8B-B14F-4D97-AF65-F5344CB8AC3E}">
        <p14:creationId xmlns:p14="http://schemas.microsoft.com/office/powerpoint/2010/main" val="1890858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Condition Care program</a:t>
            </a:r>
          </a:p>
        </p:txBody>
      </p:sp>
      <p:sp>
        <p:nvSpPr>
          <p:cNvPr id="4" name="Slide Number Placeholder 3"/>
          <p:cNvSpPr>
            <a:spLocks noGrp="1"/>
          </p:cNvSpPr>
          <p:nvPr>
            <p:ph type="sldNum" sz="quarter" idx="12"/>
          </p:nvPr>
        </p:nvSpPr>
        <p:spPr/>
        <p:txBody>
          <a:bodyPr/>
          <a:lstStyle/>
          <a:p>
            <a:fld id="{E1B9BB50-1CF7-D048-8262-B3B03613F80F}" type="slidenum">
              <a:rPr lang="en-US" smtClean="0"/>
              <a:pPr/>
              <a:t>35</a:t>
            </a:fld>
            <a:endParaRPr lang="en-US" dirty="0"/>
          </a:p>
        </p:txBody>
      </p:sp>
      <p:sp>
        <p:nvSpPr>
          <p:cNvPr id="5" name="Text Placeholder 4"/>
          <p:cNvSpPr>
            <a:spLocks noGrp="1"/>
          </p:cNvSpPr>
          <p:nvPr>
            <p:ph type="body" sz="quarter" idx="13"/>
          </p:nvPr>
        </p:nvSpPr>
        <p:spPr/>
        <p:txBody>
          <a:bodyPr>
            <a:normAutofit/>
          </a:bodyPr>
          <a:lstStyle/>
          <a:p>
            <a:pPr marL="0" indent="0">
              <a:buNone/>
            </a:pPr>
            <a:r>
              <a:rPr lang="en-US" dirty="0"/>
              <a:t>Condition Care is designed to offer holistic, member-centered care through interventions tailored to the individual’s unique healthcare needs, including: </a:t>
            </a:r>
          </a:p>
          <a:p>
            <a:r>
              <a:rPr lang="en-US" dirty="0"/>
              <a:t>Assessing and filling knowledge gaps to promote understanding of the disease process.</a:t>
            </a:r>
          </a:p>
          <a:p>
            <a:r>
              <a:rPr lang="en-US" dirty="0"/>
              <a:t>Educating to encourage understanding of risks and complications associated with condition(s).</a:t>
            </a:r>
          </a:p>
          <a:p>
            <a:r>
              <a:rPr lang="en-US" dirty="0"/>
              <a:t>Empowering members to initiate self-care and management of condition(s) .</a:t>
            </a:r>
          </a:p>
          <a:p>
            <a:r>
              <a:rPr lang="en-US" dirty="0"/>
              <a:t>Developing care plans, including member centered goals to manage condition(s).</a:t>
            </a:r>
          </a:p>
          <a:p>
            <a:r>
              <a:rPr lang="en-US" dirty="0"/>
              <a:t>Engaging with appropriate provider(s).</a:t>
            </a:r>
          </a:p>
          <a:p>
            <a:r>
              <a:rPr lang="en-US" dirty="0"/>
              <a:t>Assisting with care coordination as needed.</a:t>
            </a:r>
          </a:p>
          <a:p>
            <a:r>
              <a:rPr lang="en-US" dirty="0"/>
              <a:t>Referring to community-based programs to close SDOH needs.</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4072312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Care program (cont.)</a:t>
            </a:r>
          </a:p>
        </p:txBody>
      </p:sp>
      <p:sp>
        <p:nvSpPr>
          <p:cNvPr id="4" name="Slide Number Placeholder 3"/>
          <p:cNvSpPr>
            <a:spLocks noGrp="1"/>
          </p:cNvSpPr>
          <p:nvPr>
            <p:ph type="sldNum" sz="quarter" idx="12"/>
          </p:nvPr>
        </p:nvSpPr>
        <p:spPr/>
        <p:txBody>
          <a:bodyPr/>
          <a:lstStyle/>
          <a:p>
            <a:fld id="{E1B9BB50-1CF7-D048-8262-B3B03613F80F}" type="slidenum">
              <a:rPr lang="en-US" smtClean="0"/>
              <a:pPr/>
              <a:t>36</a:t>
            </a:fld>
            <a:endParaRPr lang="en-US" dirty="0"/>
          </a:p>
        </p:txBody>
      </p:sp>
      <p:sp>
        <p:nvSpPr>
          <p:cNvPr id="5" name="Text Placeholder 4"/>
          <p:cNvSpPr>
            <a:spLocks noGrp="1"/>
          </p:cNvSpPr>
          <p:nvPr>
            <p:ph type="body" sz="quarter" idx="13"/>
          </p:nvPr>
        </p:nvSpPr>
        <p:spPr/>
        <p:txBody>
          <a:bodyPr/>
          <a:lstStyle/>
          <a:p>
            <a:r>
              <a:rPr lang="en-US" dirty="0"/>
              <a:t>Condition Care is featured on our provider website to give at-a-glace information about our program, the conditions we manage, and how to refer.</a:t>
            </a:r>
          </a:p>
          <a:p>
            <a:r>
              <a:rPr lang="en-US" dirty="0"/>
              <a:t>We encourage you to refer patients with any of the following conditions who could benefit from additional support: asthma, bipolar, CAD, CHF, COPD, diabetes, HIV/AIDS, hypertension, major depressive disorder (adults, children, and adolescents), schizophrenia, and substance use disorder</a:t>
            </a:r>
          </a:p>
          <a:p>
            <a:r>
              <a:rPr lang="en-US" dirty="0"/>
              <a:t>To reach our team directly:</a:t>
            </a:r>
          </a:p>
          <a:p>
            <a:pPr lvl="1"/>
            <a:r>
              <a:rPr lang="en-US" dirty="0"/>
              <a:t>Email: Condition-Care-Provider-Referrals@anthem.com</a:t>
            </a:r>
          </a:p>
          <a:p>
            <a:pPr lvl="1"/>
            <a:r>
              <a:rPr lang="en-US" dirty="0"/>
              <a:t>Phone: </a:t>
            </a:r>
            <a:r>
              <a:rPr lang="en-US" b="1" dirty="0"/>
              <a:t>888-830-4300</a:t>
            </a:r>
            <a:endParaRPr lang="en-US" dirty="0"/>
          </a:p>
          <a:p>
            <a:endParaRPr lang="en-US" dirty="0"/>
          </a:p>
        </p:txBody>
      </p:sp>
    </p:spTree>
    <p:extLst>
      <p:ext uri="{BB962C8B-B14F-4D97-AF65-F5344CB8AC3E}">
        <p14:creationId xmlns:p14="http://schemas.microsoft.com/office/powerpoint/2010/main" val="1332568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A21981-D7FE-48EF-AF7D-252B2A9C4448}"/>
              </a:ext>
            </a:extLst>
          </p:cNvPr>
          <p:cNvSpPr>
            <a:spLocks noGrp="1"/>
          </p:cNvSpPr>
          <p:nvPr>
            <p:ph type="title"/>
          </p:nvPr>
        </p:nvSpPr>
        <p:spPr>
          <a:xfrm>
            <a:off x="304799" y="567597"/>
            <a:ext cx="11521437" cy="914400"/>
          </a:xfrm>
        </p:spPr>
        <p:txBody>
          <a:bodyPr/>
          <a:lstStyle/>
          <a:p>
            <a:r>
              <a:rPr lang="en-US" dirty="0"/>
              <a:t>Care Management program </a:t>
            </a:r>
          </a:p>
        </p:txBody>
      </p:sp>
      <p:sp>
        <p:nvSpPr>
          <p:cNvPr id="4" name="Slide Number Placeholder 3">
            <a:extLst>
              <a:ext uri="{FF2B5EF4-FFF2-40B4-BE49-F238E27FC236}">
                <a16:creationId xmlns:a16="http://schemas.microsoft.com/office/drawing/2014/main" xmlns="" id="{2333D7F8-C8E6-4F62-98A5-AB765148B4A0}"/>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37</a:t>
            </a:fld>
            <a:endParaRPr lang="en-US" dirty="0"/>
          </a:p>
        </p:txBody>
      </p:sp>
      <p:sp>
        <p:nvSpPr>
          <p:cNvPr id="5" name="Text Placeholder 4">
            <a:extLst>
              <a:ext uri="{FF2B5EF4-FFF2-40B4-BE49-F238E27FC236}">
                <a16:creationId xmlns:a16="http://schemas.microsoft.com/office/drawing/2014/main" xmlns="" id="{C8D7B752-158D-4CA4-92E2-869075F55646}"/>
              </a:ext>
            </a:extLst>
          </p:cNvPr>
          <p:cNvSpPr>
            <a:spLocks noGrp="1"/>
          </p:cNvSpPr>
          <p:nvPr>
            <p:ph type="body" sz="quarter" idx="13"/>
          </p:nvPr>
        </p:nvSpPr>
        <p:spPr>
          <a:xfrm>
            <a:off x="304800" y="1614488"/>
            <a:ext cx="11521437" cy="4603751"/>
          </a:xfrm>
        </p:spPr>
        <p:txBody>
          <a:bodyPr/>
          <a:lstStyle/>
          <a:p>
            <a:r>
              <a:rPr lang="en-US" dirty="0"/>
              <a:t>Anthem’s Care Management program is a collaborative effort that gives assistance to both providers and members. The program is designed to educate and assist members to become empowered, exercise their options to access the appropriate services, and optimize their healthcare benefits to meet their individual health needs. Services include:</a:t>
            </a:r>
          </a:p>
          <a:p>
            <a:pPr lvl="1"/>
            <a:r>
              <a:rPr lang="en-US" dirty="0"/>
              <a:t>Short-term assistance to meet care gaps. </a:t>
            </a:r>
          </a:p>
          <a:p>
            <a:pPr lvl="1"/>
            <a:r>
              <a:rPr lang="en-US" dirty="0"/>
              <a:t>Long-term, intensive, and holistic care management for our members with the most intense needs. </a:t>
            </a:r>
          </a:p>
          <a:p>
            <a:r>
              <a:rPr lang="en-US" dirty="0"/>
              <a:t>Providers are encouraged to engage and direct development and to provide feedback on our members’ care plans.</a:t>
            </a:r>
          </a:p>
          <a:p>
            <a:r>
              <a:rPr lang="en-US" dirty="0"/>
              <a:t>Care Management phone: </a:t>
            </a:r>
            <a:r>
              <a:rPr lang="en-US" b="1" dirty="0"/>
              <a:t>844-441-1505</a:t>
            </a:r>
            <a:endParaRPr lang="en-US" dirty="0"/>
          </a:p>
          <a:p>
            <a:r>
              <a:rPr lang="en-US" dirty="0"/>
              <a:t>Care Management fax: </a:t>
            </a:r>
            <a:r>
              <a:rPr lang="en-US" b="1" dirty="0"/>
              <a:t>877-881-1831</a:t>
            </a:r>
            <a:endParaRPr lang="en-US" dirty="0"/>
          </a:p>
          <a:p>
            <a:pPr marL="0" indent="0">
              <a:buNone/>
            </a:pPr>
            <a:endParaRPr lang="en-US" dirty="0"/>
          </a:p>
        </p:txBody>
      </p:sp>
    </p:spTree>
    <p:extLst>
      <p:ext uri="{BB962C8B-B14F-4D97-AF65-F5344CB8AC3E}">
        <p14:creationId xmlns:p14="http://schemas.microsoft.com/office/powerpoint/2010/main" val="497295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2B1DB-E5E3-4C56-8FB8-6DEC48FFD6F7}"/>
              </a:ext>
            </a:extLst>
          </p:cNvPr>
          <p:cNvSpPr>
            <a:spLocks noGrp="1"/>
          </p:cNvSpPr>
          <p:nvPr>
            <p:ph type="title"/>
          </p:nvPr>
        </p:nvSpPr>
        <p:spPr>
          <a:xfrm>
            <a:off x="304799" y="567597"/>
            <a:ext cx="11521437" cy="914400"/>
          </a:xfrm>
        </p:spPr>
        <p:txBody>
          <a:bodyPr/>
          <a:lstStyle/>
          <a:p>
            <a:r>
              <a:rPr lang="en-US" dirty="0"/>
              <a:t>Maternal child services — New Baby, New Life</a:t>
            </a:r>
          </a:p>
        </p:txBody>
      </p:sp>
      <p:sp>
        <p:nvSpPr>
          <p:cNvPr id="4" name="Slide Number Placeholder 3">
            <a:extLst>
              <a:ext uri="{FF2B5EF4-FFF2-40B4-BE49-F238E27FC236}">
                <a16:creationId xmlns:a16="http://schemas.microsoft.com/office/drawing/2014/main" xmlns="" id="{7C2B3B95-8C49-43B6-BCA8-559EEC7175FE}"/>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38</a:t>
            </a:fld>
            <a:endParaRPr lang="en-US" dirty="0"/>
          </a:p>
        </p:txBody>
      </p:sp>
      <p:sp>
        <p:nvSpPr>
          <p:cNvPr id="5" name="Text Placeholder 4">
            <a:extLst>
              <a:ext uri="{FF2B5EF4-FFF2-40B4-BE49-F238E27FC236}">
                <a16:creationId xmlns:a16="http://schemas.microsoft.com/office/drawing/2014/main" xmlns="" id="{046B7F7F-36E3-47D7-A132-EAEB6D64F47F}"/>
              </a:ext>
            </a:extLst>
          </p:cNvPr>
          <p:cNvSpPr>
            <a:spLocks noGrp="1"/>
          </p:cNvSpPr>
          <p:nvPr>
            <p:ph type="body" sz="quarter" idx="13"/>
          </p:nvPr>
        </p:nvSpPr>
        <p:spPr>
          <a:xfrm>
            <a:off x="304800" y="1614488"/>
            <a:ext cx="11521437" cy="4603751"/>
          </a:xfrm>
        </p:spPr>
        <p:txBody>
          <a:bodyPr/>
          <a:lstStyle/>
          <a:p>
            <a:r>
              <a:rPr lang="en-US" dirty="0"/>
              <a:t>When it comes to our pregnant members, we are committed to keeping both mom and baby healthy. That’s why we encourage all our moms-to-be to take part in New Baby, New Life</a:t>
            </a:r>
            <a:r>
              <a:rPr lang="en-US" baseline="30000" dirty="0"/>
              <a:t>SM</a:t>
            </a:r>
            <a:r>
              <a:rPr lang="en-US" dirty="0"/>
              <a:t>, a comprehensive case management and care coordination program offering:</a:t>
            </a:r>
          </a:p>
          <a:p>
            <a:r>
              <a:rPr lang="en-US" dirty="0"/>
              <a:t>Individualized, one-on-one case management support for women at the highest risk.</a:t>
            </a:r>
          </a:p>
          <a:p>
            <a:r>
              <a:rPr lang="en-US" dirty="0"/>
              <a:t>Care coordination for moms who may need a little extra support.</a:t>
            </a:r>
          </a:p>
          <a:p>
            <a:r>
              <a:rPr lang="en-US" dirty="0"/>
              <a:t>Educational materials and information on community resources.</a:t>
            </a:r>
          </a:p>
          <a:p>
            <a:r>
              <a:rPr lang="en-US" dirty="0"/>
              <a:t>Incentives to keep up with prenatal and postpartum check-ups and well-child visits after the baby is born.</a:t>
            </a:r>
          </a:p>
          <a:p>
            <a:r>
              <a:rPr lang="en-US" dirty="0"/>
              <a:t>Our case managers are here to help you. If you have a member in your care that would benefit from care management, call us at  the case manager phone number </a:t>
            </a:r>
            <a:r>
              <a:rPr lang="en-US" b="1" dirty="0"/>
              <a:t>844-441-1505</a:t>
            </a:r>
            <a:r>
              <a:rPr lang="en-US" dirty="0"/>
              <a:t>. Members can also call our 24/7 NurseLine at  844-430-0341 or visit My Advocate* at </a:t>
            </a:r>
            <a:r>
              <a:rPr lang="en-US" dirty="0">
                <a:hlinkClick r:id="rId3"/>
              </a:rPr>
              <a:t>https://www.myadvocatehelps.com</a:t>
            </a:r>
            <a:r>
              <a:rPr lang="en-US" dirty="0"/>
              <a:t>.</a:t>
            </a:r>
          </a:p>
          <a:p>
            <a:endParaRPr lang="en-US" dirty="0"/>
          </a:p>
        </p:txBody>
      </p:sp>
    </p:spTree>
    <p:extLst>
      <p:ext uri="{BB962C8B-B14F-4D97-AF65-F5344CB8AC3E}">
        <p14:creationId xmlns:p14="http://schemas.microsoft.com/office/powerpoint/2010/main" val="296240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13916-02A4-4A09-8AF4-ABE0C87CFE62}"/>
              </a:ext>
            </a:extLst>
          </p:cNvPr>
          <p:cNvSpPr>
            <a:spLocks noGrp="1"/>
          </p:cNvSpPr>
          <p:nvPr>
            <p:ph type="title"/>
          </p:nvPr>
        </p:nvSpPr>
        <p:spPr>
          <a:xfrm>
            <a:off x="304799" y="567597"/>
            <a:ext cx="11521437" cy="914400"/>
          </a:xfrm>
        </p:spPr>
        <p:txBody>
          <a:bodyPr/>
          <a:lstStyle/>
          <a:p>
            <a:r>
              <a:rPr lang="en-US" dirty="0"/>
              <a:t>Neonatal Intensive Care Unit (NICU) Care Management program</a:t>
            </a:r>
          </a:p>
        </p:txBody>
      </p:sp>
      <p:sp>
        <p:nvSpPr>
          <p:cNvPr id="4" name="Slide Number Placeholder 3">
            <a:extLst>
              <a:ext uri="{FF2B5EF4-FFF2-40B4-BE49-F238E27FC236}">
                <a16:creationId xmlns:a16="http://schemas.microsoft.com/office/drawing/2014/main" xmlns="" id="{518F99F0-86FD-41C1-8773-AE644E82F25E}"/>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39</a:t>
            </a:fld>
            <a:endParaRPr lang="en-US" dirty="0"/>
          </a:p>
        </p:txBody>
      </p:sp>
      <p:sp>
        <p:nvSpPr>
          <p:cNvPr id="5" name="Text Placeholder 4">
            <a:extLst>
              <a:ext uri="{FF2B5EF4-FFF2-40B4-BE49-F238E27FC236}">
                <a16:creationId xmlns:a16="http://schemas.microsoft.com/office/drawing/2014/main" xmlns="" id="{690507EE-9A32-43DF-995F-95FD451F0FBA}"/>
              </a:ext>
            </a:extLst>
          </p:cNvPr>
          <p:cNvSpPr>
            <a:spLocks noGrp="1"/>
          </p:cNvSpPr>
          <p:nvPr>
            <p:ph type="body" sz="quarter" idx="13"/>
          </p:nvPr>
        </p:nvSpPr>
        <p:spPr>
          <a:xfrm>
            <a:off x="304800" y="1614488"/>
            <a:ext cx="11521437" cy="4603751"/>
          </a:xfrm>
        </p:spPr>
        <p:txBody>
          <a:bodyPr/>
          <a:lstStyle/>
          <a:p>
            <a:pPr marL="0" marR="0">
              <a:lnSpc>
                <a:spcPct val="115000"/>
              </a:lnSpc>
              <a:spcBef>
                <a:spcPts val="0"/>
              </a:spcBef>
              <a:spcAft>
                <a:spcPts val="1000"/>
              </a:spcAft>
            </a:pPr>
            <a:r>
              <a:rPr lang="x-none" sz="1800" dirty="0">
                <a:effectLst/>
                <a:ea typeface="Times New Roman" panose="02020603050405020304" pitchFamily="18" charset="0"/>
              </a:rPr>
              <a:t>For parents with infants admitted to the neonatal intensive care unit (NICU), we offer the NICU Ca</a:t>
            </a:r>
            <a:r>
              <a:rPr lang="en-US" sz="1800" dirty="0">
                <a:effectLst/>
                <a:ea typeface="Times New Roman" panose="02020603050405020304" pitchFamily="18" charset="0"/>
              </a:rPr>
              <a:t>r</a:t>
            </a:r>
            <a:r>
              <a:rPr lang="x-none" sz="1800" dirty="0">
                <a:effectLst/>
                <a:ea typeface="Times New Roman" panose="02020603050405020304" pitchFamily="18" charset="0"/>
              </a:rPr>
              <a:t>e Management program. Parents/caregivers are provided with education and resources that outline successful strategies they may use to collaborate with the baby’s NICU care team while inpatient and manage their baby’s health after discharge.</a:t>
            </a:r>
            <a:r>
              <a:rPr lang="x-none" sz="1800" dirty="0">
                <a:solidFill>
                  <a:srgbClr val="000000"/>
                </a:solidFill>
                <a:effectLst/>
                <a:ea typeface="Times New Roman" panose="02020603050405020304" pitchFamily="18" charset="0"/>
              </a:rPr>
              <a:t> </a:t>
            </a:r>
            <a:endParaRPr lang="en-US" sz="1800" dirty="0">
              <a:solidFill>
                <a:srgbClr val="000000"/>
              </a:solidFill>
              <a:effectLst/>
              <a:ea typeface="Times New Roman" panose="02020603050405020304" pitchFamily="18" charset="0"/>
            </a:endParaRPr>
          </a:p>
          <a:p>
            <a:pPr marL="0" marR="0">
              <a:lnSpc>
                <a:spcPct val="115000"/>
              </a:lnSpc>
              <a:spcBef>
                <a:spcPts val="0"/>
              </a:spcBef>
              <a:spcAft>
                <a:spcPts val="1000"/>
              </a:spcAft>
            </a:pPr>
            <a:r>
              <a:rPr lang="en-US" sz="1800" dirty="0">
                <a:solidFill>
                  <a:srgbClr val="000000"/>
                </a:solidFill>
                <a:effectLst/>
                <a:ea typeface="Times New Roman" panose="02020603050405020304" pitchFamily="18" charset="0"/>
              </a:rPr>
              <a:t>The stress of having an infant in the NICU may result in post-traumatic stress disorder (PTSD) symptoms for parents and loved ones. To reduce the impact of PTSD among our members, we assist by:</a:t>
            </a:r>
            <a:endParaRPr lang="en-US" sz="1800" dirty="0">
              <a:effectLst/>
              <a:ea typeface="Times New Roman" panose="02020603050405020304" pitchFamily="18" charset="0"/>
            </a:endParaRPr>
          </a:p>
          <a:p>
            <a:pPr marL="511175" lvl="1" indent="-285750">
              <a:lnSpc>
                <a:spcPct val="105000"/>
              </a:lnSpc>
              <a:spcBef>
                <a:spcPts val="0"/>
              </a:spcBef>
              <a:spcAft>
                <a:spcPts val="800"/>
              </a:spcAft>
              <a:buFontTx/>
              <a:buChar char="-"/>
            </a:pPr>
            <a:r>
              <a:rPr lang="x-none" sz="1800" dirty="0">
                <a:solidFill>
                  <a:srgbClr val="000000"/>
                </a:solidFill>
                <a:effectLst/>
                <a:ea typeface="Times New Roman" panose="02020603050405020304" pitchFamily="18" charset="0"/>
              </a:rPr>
              <a:t>Guiding parent(s) into hospital-based support programs, if available.</a:t>
            </a:r>
            <a:endParaRPr lang="en-US" sz="1800" dirty="0">
              <a:ea typeface="Times New Roman" panose="02020603050405020304" pitchFamily="18" charset="0"/>
            </a:endParaRPr>
          </a:p>
          <a:p>
            <a:pPr marL="511175" lvl="1" indent="-285750">
              <a:lnSpc>
                <a:spcPct val="105000"/>
              </a:lnSpc>
              <a:spcBef>
                <a:spcPts val="0"/>
              </a:spcBef>
              <a:spcAft>
                <a:spcPts val="800"/>
              </a:spcAft>
              <a:buFontTx/>
              <a:buChar char="-"/>
            </a:pPr>
            <a:r>
              <a:rPr lang="x-none" sz="1800" dirty="0">
                <a:solidFill>
                  <a:srgbClr val="000000"/>
                </a:solidFill>
                <a:effectLst/>
                <a:ea typeface="Times New Roman" panose="02020603050405020304" pitchFamily="18" charset="0"/>
              </a:rPr>
              <a:t>Screening parent(s) for PTSD approximately one month after their baby’s date of birth.</a:t>
            </a:r>
            <a:endParaRPr lang="en-US" sz="1800" dirty="0">
              <a:ea typeface="Times New Roman" panose="02020603050405020304" pitchFamily="18" charset="0"/>
            </a:endParaRPr>
          </a:p>
          <a:p>
            <a:pPr marL="511175" lvl="1" indent="-285750">
              <a:lnSpc>
                <a:spcPct val="105000"/>
              </a:lnSpc>
              <a:spcBef>
                <a:spcPts val="0"/>
              </a:spcBef>
              <a:spcAft>
                <a:spcPts val="800"/>
              </a:spcAft>
              <a:buFontTx/>
              <a:buChar char="-"/>
            </a:pPr>
            <a:r>
              <a:rPr lang="x-none" sz="1800" dirty="0">
                <a:solidFill>
                  <a:srgbClr val="000000"/>
                </a:solidFill>
                <a:effectLst/>
                <a:ea typeface="Times New Roman" panose="02020603050405020304" pitchFamily="18" charset="0"/>
              </a:rPr>
              <a:t>Referring parent(s) to behavioral health program resources, if indicated.</a:t>
            </a:r>
            <a:endParaRPr lang="en-US" sz="1800" dirty="0">
              <a:ea typeface="Times New Roman" panose="02020603050405020304" pitchFamily="18" charset="0"/>
            </a:endParaRPr>
          </a:p>
          <a:p>
            <a:pPr marL="511175" lvl="1" indent="-285750">
              <a:lnSpc>
                <a:spcPct val="105000"/>
              </a:lnSpc>
              <a:spcBef>
                <a:spcPts val="0"/>
              </a:spcBef>
              <a:spcAft>
                <a:spcPts val="800"/>
              </a:spcAft>
              <a:buFontTx/>
              <a:buChar char="-"/>
            </a:pPr>
            <a:r>
              <a:rPr lang="x-none" sz="1800" dirty="0">
                <a:solidFill>
                  <a:srgbClr val="000000"/>
                </a:solidFill>
                <a:effectLst/>
                <a:ea typeface="Times New Roman" panose="02020603050405020304" pitchFamily="18" charset="0"/>
              </a:rPr>
              <a:t>Reconnecting with a one-month follow-up call to assess if the parent(s) received benefit from initial contact and PTSD awareness.</a:t>
            </a:r>
            <a:endParaRPr lang="en-US" sz="1800" dirty="0">
              <a:effectLst/>
              <a:ea typeface="Times New Roman" panose="02020603050405020304" pitchFamily="18" charset="0"/>
            </a:endParaRPr>
          </a:p>
          <a:p>
            <a:r>
              <a:rPr lang="en-US" sz="1800" dirty="0"/>
              <a:t>If you have a member in your care that would benefit from NICU Care Management, call us at CM phone      </a:t>
            </a:r>
            <a:r>
              <a:rPr lang="en-US" sz="1800" b="1" dirty="0"/>
              <a:t>844-441-1505</a:t>
            </a:r>
            <a:r>
              <a:rPr lang="en-US" sz="1800" dirty="0"/>
              <a:t>. Members can also call our 24/7 NurseLine at </a:t>
            </a:r>
            <a:r>
              <a:rPr lang="en-US" sz="1800" b="1" dirty="0"/>
              <a:t>844-430-0341</a:t>
            </a:r>
            <a:r>
              <a:rPr lang="en-US" sz="1800" dirty="0"/>
              <a:t>.</a:t>
            </a:r>
          </a:p>
          <a:p>
            <a:endParaRPr lang="en-US" dirty="0"/>
          </a:p>
        </p:txBody>
      </p:sp>
    </p:spTree>
    <p:extLst>
      <p:ext uri="{BB962C8B-B14F-4D97-AF65-F5344CB8AC3E}">
        <p14:creationId xmlns:p14="http://schemas.microsoft.com/office/powerpoint/2010/main" val="188726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C17BAF1-9845-452D-8828-0F4B304FCBA5}"/>
              </a:ext>
            </a:extLst>
          </p:cNvPr>
          <p:cNvSpPr>
            <a:spLocks noGrp="1"/>
          </p:cNvSpPr>
          <p:nvPr>
            <p:ph type="sldNum" sz="quarter" idx="12"/>
          </p:nvPr>
        </p:nvSpPr>
        <p:spPr/>
        <p:txBody>
          <a:bodyPr/>
          <a:lstStyle/>
          <a:p>
            <a:fld id="{E1B9BB50-1CF7-D048-8262-B3B03613F80F}" type="slidenum">
              <a:rPr lang="en-US" smtClean="0"/>
              <a:pPr/>
              <a:t>4</a:t>
            </a:fld>
            <a:endParaRPr lang="en-US" dirty="0"/>
          </a:p>
        </p:txBody>
      </p:sp>
      <p:sp>
        <p:nvSpPr>
          <p:cNvPr id="2" name="Title 1">
            <a:extLst>
              <a:ext uri="{FF2B5EF4-FFF2-40B4-BE49-F238E27FC236}">
                <a16:creationId xmlns:a16="http://schemas.microsoft.com/office/drawing/2014/main" xmlns="" id="{0AA44D0F-9C00-453A-8048-E91216A1C253}"/>
              </a:ext>
            </a:extLst>
          </p:cNvPr>
          <p:cNvSpPr>
            <a:spLocks noGrp="1"/>
          </p:cNvSpPr>
          <p:nvPr>
            <p:ph type="title"/>
          </p:nvPr>
        </p:nvSpPr>
        <p:spPr/>
        <p:txBody>
          <a:bodyPr/>
          <a:lstStyle/>
          <a:p>
            <a:r>
              <a:rPr lang="en-US" dirty="0"/>
              <a:t>About our network</a:t>
            </a:r>
          </a:p>
        </p:txBody>
      </p:sp>
      <p:graphicFrame>
        <p:nvGraphicFramePr>
          <p:cNvPr id="3" name="Diagram 2">
            <a:extLst>
              <a:ext uri="{FF2B5EF4-FFF2-40B4-BE49-F238E27FC236}">
                <a16:creationId xmlns:a16="http://schemas.microsoft.com/office/drawing/2014/main" xmlns="" id="{A54720E7-B1C6-408B-8797-570D7A627FB7}"/>
              </a:ext>
            </a:extLst>
          </p:cNvPr>
          <p:cNvGraphicFramePr/>
          <p:nvPr>
            <p:extLst>
              <p:ext uri="{D42A27DB-BD31-4B8C-83A1-F6EECF244321}">
                <p14:modId xmlns:p14="http://schemas.microsoft.com/office/powerpoint/2010/main" val="2395169452"/>
              </p:ext>
            </p:extLst>
          </p:nvPr>
        </p:nvGraphicFramePr>
        <p:xfrm>
          <a:off x="365764" y="1383118"/>
          <a:ext cx="6651723" cy="5109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322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6843C-C702-4726-BBD3-FECD7E1A4FD1}"/>
              </a:ext>
            </a:extLst>
          </p:cNvPr>
          <p:cNvSpPr>
            <a:spLocks noGrp="1"/>
          </p:cNvSpPr>
          <p:nvPr>
            <p:ph type="title"/>
          </p:nvPr>
        </p:nvSpPr>
        <p:spPr>
          <a:xfrm>
            <a:off x="304799" y="567597"/>
            <a:ext cx="11521437" cy="914400"/>
          </a:xfrm>
        </p:spPr>
        <p:txBody>
          <a:bodyPr/>
          <a:lstStyle/>
          <a:p>
            <a:r>
              <a:rPr lang="en-US" dirty="0"/>
              <a:t>ODM’s NurtureOhio program</a:t>
            </a:r>
          </a:p>
        </p:txBody>
      </p:sp>
      <p:sp>
        <p:nvSpPr>
          <p:cNvPr id="4" name="Slide Number Placeholder 3">
            <a:extLst>
              <a:ext uri="{FF2B5EF4-FFF2-40B4-BE49-F238E27FC236}">
                <a16:creationId xmlns:a16="http://schemas.microsoft.com/office/drawing/2014/main" xmlns="" id="{05E346E2-CC18-4E88-86F7-1D0EAD583B06}"/>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40</a:t>
            </a:fld>
            <a:endParaRPr lang="en-US" dirty="0"/>
          </a:p>
        </p:txBody>
      </p:sp>
      <p:sp>
        <p:nvSpPr>
          <p:cNvPr id="5" name="Text Placeholder 4">
            <a:extLst>
              <a:ext uri="{FF2B5EF4-FFF2-40B4-BE49-F238E27FC236}">
                <a16:creationId xmlns:a16="http://schemas.microsoft.com/office/drawing/2014/main" xmlns="" id="{00CE0D2B-E5D0-4C42-9F20-265AA202D78C}"/>
              </a:ext>
            </a:extLst>
          </p:cNvPr>
          <p:cNvSpPr>
            <a:spLocks noGrp="1"/>
          </p:cNvSpPr>
          <p:nvPr>
            <p:ph type="body" sz="quarter" idx="13"/>
          </p:nvPr>
        </p:nvSpPr>
        <p:spPr>
          <a:xfrm>
            <a:off x="304800" y="1614488"/>
            <a:ext cx="11521437" cy="4603751"/>
          </a:xfrm>
        </p:spPr>
        <p:txBody>
          <a:bodyPr/>
          <a:lstStyle/>
          <a:p>
            <a:pPr marL="0" indent="0">
              <a:buNone/>
            </a:pPr>
            <a:r>
              <a:rPr lang="en-US" dirty="0"/>
              <a:t>Anthem encourages providers to complete the state’s </a:t>
            </a:r>
            <a:r>
              <a:rPr lang="en-US" i="1" dirty="0"/>
              <a:t>Pregnancy Risk Assessment Form </a:t>
            </a:r>
            <a:r>
              <a:rPr lang="en-US" dirty="0"/>
              <a:t>(</a:t>
            </a:r>
            <a:r>
              <a:rPr lang="en-US" i="1" dirty="0"/>
              <a:t>PRAF</a:t>
            </a:r>
            <a:r>
              <a:rPr lang="en-US" dirty="0"/>
              <a:t>), which can be completed via NurtureOhio or via fax. For detailed instructions, please visit the ODM website at </a:t>
            </a:r>
            <a:r>
              <a:rPr lang="en-US" dirty="0">
                <a:hlinkClick r:id="rId3"/>
              </a:rPr>
              <a:t>https://medicaid.ohio.gov/wps/portal/gov/medicaid/resources-for-providers/special-programs-and-initiatives/praf/praf</a:t>
            </a:r>
            <a:r>
              <a:rPr lang="en-US" dirty="0"/>
              <a:t>.</a:t>
            </a:r>
          </a:p>
          <a:p>
            <a:endParaRPr lang="en-US" dirty="0"/>
          </a:p>
          <a:p>
            <a:pPr marL="0" indent="0">
              <a:buNone/>
            </a:pPr>
            <a:r>
              <a:rPr lang="en-US" dirty="0"/>
              <a:t>For non-OB Providers who need to notify Anthem of a pregnancy, please use the </a:t>
            </a:r>
            <a:r>
              <a:rPr lang="en-US" i="1" dirty="0"/>
              <a:t>Report of Pregnancy (ROP)</a:t>
            </a:r>
            <a:r>
              <a:rPr lang="en-US" dirty="0"/>
              <a:t> form, found at the above website as well.</a:t>
            </a:r>
          </a:p>
          <a:p>
            <a:endParaRPr lang="en-US" dirty="0"/>
          </a:p>
          <a:p>
            <a:pPr marL="0" indent="0">
              <a:buNone/>
            </a:pPr>
            <a:r>
              <a:rPr lang="en-US" dirty="0"/>
              <a:t>The </a:t>
            </a:r>
            <a:r>
              <a:rPr lang="en-US" i="1" dirty="0"/>
              <a:t>PRAF 2.0 Provider User Manual </a:t>
            </a:r>
            <a:r>
              <a:rPr lang="en-US" dirty="0"/>
              <a:t>can assist you in setting up access for your staff and assigning the prenatal visit role needed to access the </a:t>
            </a:r>
            <a:r>
              <a:rPr lang="en-US" i="1" dirty="0"/>
              <a:t>PRAF 2.0</a:t>
            </a:r>
            <a:r>
              <a:rPr lang="en-US" dirty="0"/>
              <a:t>. </a:t>
            </a:r>
          </a:p>
          <a:p>
            <a:pPr marL="0" indent="0">
              <a:buNone/>
            </a:pPr>
            <a:endParaRPr lang="en-US" dirty="0"/>
          </a:p>
        </p:txBody>
      </p:sp>
    </p:spTree>
    <p:extLst>
      <p:ext uri="{BB962C8B-B14F-4D97-AF65-F5344CB8AC3E}">
        <p14:creationId xmlns:p14="http://schemas.microsoft.com/office/powerpoint/2010/main" val="329186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6843C-C702-4726-BBD3-FECD7E1A4FD1}"/>
              </a:ext>
            </a:extLst>
          </p:cNvPr>
          <p:cNvSpPr>
            <a:spLocks noGrp="1"/>
          </p:cNvSpPr>
          <p:nvPr>
            <p:ph type="title"/>
          </p:nvPr>
        </p:nvSpPr>
        <p:spPr>
          <a:xfrm>
            <a:off x="304799" y="567597"/>
            <a:ext cx="11521437" cy="914400"/>
          </a:xfrm>
        </p:spPr>
        <p:txBody>
          <a:bodyPr/>
          <a:lstStyle/>
          <a:p>
            <a:r>
              <a:rPr lang="en-US" dirty="0"/>
              <a:t>ODM’s NurtureOhio program (cont.)</a:t>
            </a:r>
          </a:p>
        </p:txBody>
      </p:sp>
      <p:sp>
        <p:nvSpPr>
          <p:cNvPr id="4" name="Slide Number Placeholder 3">
            <a:extLst>
              <a:ext uri="{FF2B5EF4-FFF2-40B4-BE49-F238E27FC236}">
                <a16:creationId xmlns:a16="http://schemas.microsoft.com/office/drawing/2014/main" xmlns="" id="{05E346E2-CC18-4E88-86F7-1D0EAD583B06}"/>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41</a:t>
            </a:fld>
            <a:endParaRPr lang="en-US" dirty="0"/>
          </a:p>
        </p:txBody>
      </p:sp>
      <p:sp>
        <p:nvSpPr>
          <p:cNvPr id="5" name="Text Placeholder 4">
            <a:extLst>
              <a:ext uri="{FF2B5EF4-FFF2-40B4-BE49-F238E27FC236}">
                <a16:creationId xmlns:a16="http://schemas.microsoft.com/office/drawing/2014/main" xmlns="" id="{00CE0D2B-E5D0-4C42-9F20-265AA202D78C}"/>
              </a:ext>
            </a:extLst>
          </p:cNvPr>
          <p:cNvSpPr>
            <a:spLocks noGrp="1"/>
          </p:cNvSpPr>
          <p:nvPr>
            <p:ph type="body" sz="quarter" idx="13"/>
          </p:nvPr>
        </p:nvSpPr>
        <p:spPr>
          <a:xfrm>
            <a:off x="304800" y="1614488"/>
            <a:ext cx="11521437" cy="4603751"/>
          </a:xfrm>
        </p:spPr>
        <p:txBody>
          <a:bodyPr/>
          <a:lstStyle/>
          <a:p>
            <a:pPr marL="0" indent="0">
              <a:buNone/>
            </a:pPr>
            <a:r>
              <a:rPr lang="en-US" dirty="0"/>
              <a:t>We also encourage providers to complete the maternity form located in Availity:</a:t>
            </a:r>
          </a:p>
          <a:p>
            <a:r>
              <a:rPr lang="en-US" dirty="0"/>
              <a:t>Perform an eligibility and benefits (E&amp;B) request on the desired member.</a:t>
            </a:r>
          </a:p>
          <a:p>
            <a:r>
              <a:rPr lang="en-US" dirty="0"/>
              <a:t>Choose one of the following benefit service types: maternity, obstetrical, gynecological, or obstetrical/gynecological.</a:t>
            </a:r>
          </a:p>
          <a:p>
            <a:r>
              <a:rPr lang="en-US" dirty="0"/>
              <a:t>Before the benefit results screen, you will be asked if the member is pregnant. Select </a:t>
            </a:r>
            <a:r>
              <a:rPr lang="en-US" b="1" dirty="0"/>
              <a:t>Yes</a:t>
            </a:r>
            <a:r>
              <a:rPr lang="en-US" dirty="0"/>
              <a:t>, if applicable. If you indicate </a:t>
            </a:r>
            <a:r>
              <a:rPr lang="en-US" b="1" dirty="0"/>
              <a:t>Yes</a:t>
            </a:r>
            <a:r>
              <a:rPr lang="en-US" dirty="0"/>
              <a:t>, you may provide the estimated due date, if it is known, or leave it blank if the due date is unknown.</a:t>
            </a:r>
          </a:p>
          <a:p>
            <a:r>
              <a:rPr lang="en-US" dirty="0"/>
              <a:t>After submitting your answer, the E&amp;B will display. If the member was identified as pregnant, a maternity form will now be available. You may access the form by navigating to the </a:t>
            </a:r>
            <a:r>
              <a:rPr lang="en-US" i="1" dirty="0"/>
              <a:t>Applications</a:t>
            </a:r>
            <a:r>
              <a:rPr lang="en-US" dirty="0"/>
              <a:t> tab and selecting the </a:t>
            </a:r>
            <a:r>
              <a:rPr lang="en-US" b="1" dirty="0"/>
              <a:t>Maternity</a:t>
            </a:r>
            <a:r>
              <a:rPr lang="en-US" dirty="0"/>
              <a:t> link.</a:t>
            </a:r>
          </a:p>
          <a:p>
            <a:r>
              <a:rPr lang="en-US" dirty="0"/>
              <a:t>The Availity maternity form does </a:t>
            </a:r>
            <a:r>
              <a:rPr lang="en-US" b="1" dirty="0"/>
              <a:t>not</a:t>
            </a:r>
            <a:r>
              <a:rPr lang="en-US" dirty="0"/>
              <a:t> replace the need to enter a PRAF on a pregnant member.</a:t>
            </a:r>
          </a:p>
          <a:p>
            <a:pPr marL="0" indent="0">
              <a:buNone/>
            </a:pPr>
            <a:endParaRPr lang="en-US" dirty="0"/>
          </a:p>
          <a:p>
            <a:pPr marL="0" indent="0">
              <a:buNone/>
            </a:pPr>
            <a:r>
              <a:rPr lang="en-US" dirty="0"/>
              <a:t>Anthem requires notification of delivery following birth. Please send newborn and birth clinical data to the fiscal intermediary.</a:t>
            </a:r>
          </a:p>
        </p:txBody>
      </p:sp>
    </p:spTree>
    <p:extLst>
      <p:ext uri="{BB962C8B-B14F-4D97-AF65-F5344CB8AC3E}">
        <p14:creationId xmlns:p14="http://schemas.microsoft.com/office/powerpoint/2010/main" val="3762155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Coordination of behavioral health and physical health treatment </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42</a:t>
            </a:fld>
            <a:endParaRPr lang="en-US" dirty="0"/>
          </a:p>
        </p:txBody>
      </p:sp>
      <p:sp>
        <p:nvSpPr>
          <p:cNvPr id="3" name="Content Placeholder 2"/>
          <p:cNvSpPr>
            <a:spLocks noGrp="1"/>
          </p:cNvSpPr>
          <p:nvPr>
            <p:ph type="body" sz="quarter" idx="13"/>
          </p:nvPr>
        </p:nvSpPr>
        <p:spPr>
          <a:xfrm>
            <a:off x="304800" y="1614488"/>
            <a:ext cx="11521437" cy="4603751"/>
          </a:xfrm>
        </p:spPr>
        <p:txBody>
          <a:bodyPr>
            <a:normAutofit/>
          </a:bodyPr>
          <a:lstStyle/>
          <a:p>
            <a:r>
              <a:rPr lang="en-US" dirty="0"/>
              <a:t>Anthem facilitates integrated physical and behavioral health services as a vital part of healthcare. </a:t>
            </a:r>
          </a:p>
          <a:p>
            <a:r>
              <a:rPr lang="en-US" dirty="0"/>
              <a:t>Our mission is to address the physical and behavioral healthcare of members by offering a wide range of targeted interventions, education, and enhanced access to care and resources that ensure improved outcomes and quality of life for members. </a:t>
            </a:r>
          </a:p>
          <a:p>
            <a:r>
              <a:rPr lang="en-US" dirty="0"/>
              <a:t>Care coordination qualification:</a:t>
            </a:r>
          </a:p>
          <a:p>
            <a:pPr lvl="1"/>
            <a:r>
              <a:rPr lang="en-US" dirty="0"/>
              <a:t>Anthem’s case management programs use care managers for clinical case management and support for members for both physical and behavioral health.   </a:t>
            </a:r>
          </a:p>
          <a:p>
            <a:pPr lvl="1"/>
            <a:r>
              <a:rPr lang="en-US" dirty="0"/>
              <a:t>They also use outreach specialists for nonclinical decision management and support. These roles have been adapted for the OMMC program to care manager, care manager+, care guide, and care guide+.</a:t>
            </a:r>
          </a:p>
          <a:p>
            <a:endParaRPr lang="en-US" dirty="0"/>
          </a:p>
        </p:txBody>
      </p:sp>
    </p:spTree>
    <p:custDataLst>
      <p:tags r:id="rId1"/>
    </p:custDataLst>
    <p:extLst>
      <p:ext uri="{BB962C8B-B14F-4D97-AF65-F5344CB8AC3E}">
        <p14:creationId xmlns:p14="http://schemas.microsoft.com/office/powerpoint/2010/main" val="1347436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normAutofit/>
          </a:bodyPr>
          <a:lstStyle/>
          <a:p>
            <a:r>
              <a:rPr lang="en-US" dirty="0"/>
              <a:t>Screening, brief intervention, and referral to treatment (SBIRT)</a:t>
            </a:r>
          </a:p>
        </p:txBody>
      </p:sp>
      <p:sp>
        <p:nvSpPr>
          <p:cNvPr id="5" name="Slide Number Placeholder 4">
            <a:extLst>
              <a:ext uri="{FF2B5EF4-FFF2-40B4-BE49-F238E27FC236}">
                <a16:creationId xmlns:a16="http://schemas.microsoft.com/office/drawing/2014/main" xmlns="" id="{EA71B6BE-D56C-4A04-A60C-4D43EB727A73}"/>
              </a:ext>
            </a:extLst>
          </p:cNvPr>
          <p:cNvSpPr>
            <a:spLocks noGrp="1"/>
          </p:cNvSpPr>
          <p:nvPr>
            <p:ph type="sldNum" sz="quarter" idx="12"/>
          </p:nvPr>
        </p:nvSpPr>
        <p:spPr>
          <a:xfrm>
            <a:off x="11277600" y="6492874"/>
            <a:ext cx="609600" cy="182880"/>
          </a:xfrm>
        </p:spPr>
        <p:txBody>
          <a:bodyPr/>
          <a:lstStyle/>
          <a:p>
            <a:fld id="{A275CA84-C898-483A-ABB0-45B92B069AF4}" type="slidenum">
              <a:rPr lang="en-US" smtClean="0"/>
              <a:pPr/>
              <a:t>43</a:t>
            </a:fld>
            <a:endParaRPr lang="en-US" dirty="0"/>
          </a:p>
        </p:txBody>
      </p:sp>
      <p:sp>
        <p:nvSpPr>
          <p:cNvPr id="3" name="Content Placeholder 2"/>
          <p:cNvSpPr>
            <a:spLocks noGrp="1"/>
          </p:cNvSpPr>
          <p:nvPr>
            <p:ph type="body" sz="quarter" idx="13"/>
          </p:nvPr>
        </p:nvSpPr>
        <p:spPr>
          <a:xfrm>
            <a:off x="304800" y="1614488"/>
            <a:ext cx="11522075" cy="4603750"/>
          </a:xfrm>
        </p:spPr>
        <p:txBody>
          <a:bodyPr/>
          <a:lstStyle/>
          <a:p>
            <a:pPr marL="0" indent="0">
              <a:buNone/>
            </a:pPr>
            <a:r>
              <a:rPr lang="en-US" dirty="0"/>
              <a:t>SBIRT is a comprehensive, integrated public health approach to the delivery of early intervention and screening for individuals with risky alcohol and drug use. For patients at high risk of developing a SUD or who are already dependent on substances, SBIRT helps to get them more intensive substance use treatment quickly.</a:t>
            </a:r>
          </a:p>
          <a:p>
            <a:endParaRPr lang="en-US" dirty="0"/>
          </a:p>
          <a:p>
            <a:pPr marL="0" indent="0">
              <a:buNone/>
            </a:pPr>
            <a:r>
              <a:rPr lang="en-US" dirty="0"/>
              <a:t>The Substance Abuse and Mental Health Services Administration describes a SBIRT visit as:</a:t>
            </a:r>
          </a:p>
          <a:p>
            <a:r>
              <a:rPr lang="en-US" dirty="0"/>
              <a:t>Brief (typically about 5 to 10 minutes for brief intervention and 5 to 12 minutes for brief treatment)</a:t>
            </a:r>
          </a:p>
          <a:p>
            <a:r>
              <a:rPr lang="en-US" dirty="0"/>
              <a:t>Universal</a:t>
            </a:r>
          </a:p>
          <a:p>
            <a:r>
              <a:rPr lang="en-US" dirty="0"/>
              <a:t>Targeting one or more behaviors regarding risky alcohol and drug use</a:t>
            </a:r>
          </a:p>
          <a:p>
            <a:r>
              <a:rPr lang="en-US" dirty="0"/>
              <a:t>Delivered in a public health, nonsubstance abuse treatment setting</a:t>
            </a:r>
          </a:p>
          <a:p>
            <a:r>
              <a:rPr lang="en-US" dirty="0"/>
              <a:t>Comprehensive — comprising screening and referral</a:t>
            </a:r>
          </a:p>
          <a:p>
            <a:r>
              <a:rPr lang="en-US" dirty="0"/>
              <a:t>Involving research, evaluation, and collection of experiential evidence to assess the model’s effectiveness</a:t>
            </a:r>
          </a:p>
          <a:p>
            <a:endParaRPr lang="en-US" dirty="0"/>
          </a:p>
        </p:txBody>
      </p:sp>
    </p:spTree>
    <p:custDataLst>
      <p:tags r:id="rId1"/>
    </p:custDataLst>
    <p:extLst>
      <p:ext uri="{BB962C8B-B14F-4D97-AF65-F5344CB8AC3E}">
        <p14:creationId xmlns:p14="http://schemas.microsoft.com/office/powerpoint/2010/main" val="1436620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nchor="ctr">
            <a:normAutofit/>
          </a:bodyPr>
          <a:lstStyle/>
          <a:p>
            <a:r>
              <a:rPr lang="en-US" dirty="0"/>
              <a:t>Access and availability standards</a:t>
            </a:r>
          </a:p>
        </p:txBody>
      </p:sp>
      <p:sp>
        <p:nvSpPr>
          <p:cNvPr id="5" name="Slide Number Placeholder 4"/>
          <p:cNvSpPr>
            <a:spLocks noGrp="1"/>
          </p:cNvSpPr>
          <p:nvPr>
            <p:ph type="sldNum" sz="quarter" idx="12"/>
          </p:nvPr>
        </p:nvSpPr>
        <p:spPr>
          <a:xfrm>
            <a:off x="11277600" y="6492874"/>
            <a:ext cx="609600" cy="182880"/>
          </a:xfrm>
        </p:spPr>
        <p:txBody>
          <a:bodyPr anchor="b">
            <a:normAutofit/>
          </a:bodyPr>
          <a:lstStyle/>
          <a:p>
            <a:fld id="{E1B9BB50-1CF7-D048-8262-B3B03613F80F}" type="slidenum">
              <a:rPr lang="en-US" smtClean="0"/>
              <a:pPr/>
              <a:t>44</a:t>
            </a:fld>
            <a:endParaRPr lang="en-US" dirty="0"/>
          </a:p>
        </p:txBody>
      </p:sp>
      <p:graphicFrame>
        <p:nvGraphicFramePr>
          <p:cNvPr id="12" name="Table 12">
            <a:extLst>
              <a:ext uri="{FF2B5EF4-FFF2-40B4-BE49-F238E27FC236}">
                <a16:creationId xmlns:a16="http://schemas.microsoft.com/office/drawing/2014/main" xmlns="" id="{486C2AC2-67CD-46D3-8D5C-35FC80754187}"/>
              </a:ext>
            </a:extLst>
          </p:cNvPr>
          <p:cNvGraphicFramePr>
            <a:graphicFrameLocks noGrp="1"/>
          </p:cNvGraphicFramePr>
          <p:nvPr>
            <p:extLst>
              <p:ext uri="{D42A27DB-BD31-4B8C-83A1-F6EECF244321}">
                <p14:modId xmlns:p14="http://schemas.microsoft.com/office/powerpoint/2010/main" val="2654412424"/>
              </p:ext>
            </p:extLst>
          </p:nvPr>
        </p:nvGraphicFramePr>
        <p:xfrm>
          <a:off x="365125" y="1439205"/>
          <a:ext cx="11461750" cy="5097190"/>
        </p:xfrm>
        <a:graphic>
          <a:graphicData uri="http://schemas.openxmlformats.org/drawingml/2006/table">
            <a:tbl>
              <a:tblPr firstRow="1" bandRow="1">
                <a:tableStyleId>{5C22544A-7EE6-4342-B048-85BDC9FD1C3A}</a:tableStyleId>
              </a:tblPr>
              <a:tblGrid>
                <a:gridCol w="5730875">
                  <a:extLst>
                    <a:ext uri="{9D8B030D-6E8A-4147-A177-3AD203B41FA5}">
                      <a16:colId xmlns:a16="http://schemas.microsoft.com/office/drawing/2014/main" xmlns="" val="1850091050"/>
                    </a:ext>
                  </a:extLst>
                </a:gridCol>
                <a:gridCol w="5730875">
                  <a:extLst>
                    <a:ext uri="{9D8B030D-6E8A-4147-A177-3AD203B41FA5}">
                      <a16:colId xmlns:a16="http://schemas.microsoft.com/office/drawing/2014/main" xmlns="" val="585963178"/>
                    </a:ext>
                  </a:extLst>
                </a:gridCol>
              </a:tblGrid>
              <a:tr h="370840">
                <a:tc>
                  <a:txBody>
                    <a:bodyPr/>
                    <a:lstStyle/>
                    <a:p>
                      <a:r>
                        <a:rPr lang="en-US" dirty="0"/>
                        <a:t>Type of visit</a:t>
                      </a:r>
                    </a:p>
                  </a:txBody>
                  <a:tcPr/>
                </a:tc>
                <a:tc>
                  <a:txBody>
                    <a:bodyPr/>
                    <a:lstStyle/>
                    <a:p>
                      <a:r>
                        <a:rPr lang="en-US" dirty="0"/>
                        <a:t>Minimum standard</a:t>
                      </a:r>
                    </a:p>
                  </a:txBody>
                  <a:tcPr/>
                </a:tc>
                <a:extLst>
                  <a:ext uri="{0D108BD9-81ED-4DB2-BD59-A6C34878D82A}">
                    <a16:rowId xmlns:a16="http://schemas.microsoft.com/office/drawing/2014/main" xmlns="" val="4012052665"/>
                  </a:ext>
                </a:extLst>
              </a:tr>
              <a:tr h="370840">
                <a:tc>
                  <a:txBody>
                    <a:bodyPr/>
                    <a:lstStyle/>
                    <a:p>
                      <a:pPr marL="0" marR="0" algn="l">
                        <a:spcBef>
                          <a:spcPts val="0"/>
                        </a:spcBef>
                        <a:spcAft>
                          <a:spcPts val="0"/>
                        </a:spcAft>
                      </a:pPr>
                      <a:r>
                        <a:rPr lang="en-US" sz="1800" b="0" cap="none" spc="0" dirty="0">
                          <a:solidFill>
                            <a:schemeClr val="tx1"/>
                          </a:solidFill>
                          <a:effectLst/>
                        </a:rPr>
                        <a:t>Emergency service</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24 hours, 7 days/week</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456489502"/>
                  </a:ext>
                </a:extLst>
              </a:tr>
              <a:tr h="370840">
                <a:tc>
                  <a:txBody>
                    <a:bodyPr/>
                    <a:lstStyle/>
                    <a:p>
                      <a:pPr marL="0" marR="0" algn="l">
                        <a:spcBef>
                          <a:spcPts val="0"/>
                        </a:spcBef>
                        <a:spcAft>
                          <a:spcPts val="0"/>
                        </a:spcAft>
                      </a:pPr>
                      <a:r>
                        <a:rPr lang="en-US" sz="1800" b="0" cap="none" spc="0" dirty="0">
                          <a:solidFill>
                            <a:schemeClr val="tx1"/>
                          </a:solidFill>
                          <a:effectLst/>
                        </a:rPr>
                        <a:t>Urgent care (includes medical, behavioral health, and dental services)</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24 hours, 7 days/week within 48 hours of request</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2168829401"/>
                  </a:ext>
                </a:extLst>
              </a:tr>
              <a:tr h="370840">
                <a:tc>
                  <a:txBody>
                    <a:bodyPr/>
                    <a:lstStyle/>
                    <a:p>
                      <a:pPr marL="0" marR="0" algn="l">
                        <a:spcBef>
                          <a:spcPts val="0"/>
                        </a:spcBef>
                        <a:spcAft>
                          <a:spcPts val="0"/>
                        </a:spcAft>
                      </a:pPr>
                      <a:r>
                        <a:rPr lang="en-US" sz="1800" b="0" cap="none" spc="0" dirty="0">
                          <a:solidFill>
                            <a:schemeClr val="tx1"/>
                          </a:solidFill>
                          <a:effectLst/>
                        </a:rPr>
                        <a:t>Behavioral health nonlife‑threatening emergency</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Within 6 hours</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2793288314"/>
                  </a:ext>
                </a:extLst>
              </a:tr>
              <a:tr h="370840">
                <a:tc>
                  <a:txBody>
                    <a:bodyPr/>
                    <a:lstStyle/>
                    <a:p>
                      <a:pPr marL="0" marR="0" algn="l">
                        <a:spcBef>
                          <a:spcPts val="0"/>
                        </a:spcBef>
                        <a:spcAft>
                          <a:spcPts val="0"/>
                        </a:spcAft>
                      </a:pPr>
                      <a:r>
                        <a:rPr lang="en-US" sz="1800" b="0" cap="none" spc="0" dirty="0">
                          <a:solidFill>
                            <a:schemeClr val="tx1"/>
                          </a:solidFill>
                          <a:effectLst/>
                        </a:rPr>
                        <a:t>Behavioral health routine care</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Within 10 business days or 14 calendar days, whichever is earlier</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4227046293"/>
                  </a:ext>
                </a:extLst>
              </a:tr>
              <a:tr h="370840">
                <a:tc>
                  <a:txBody>
                    <a:bodyPr/>
                    <a:lstStyle/>
                    <a:p>
                      <a:pPr marL="0" marR="0" algn="l">
                        <a:spcBef>
                          <a:spcPts val="0"/>
                        </a:spcBef>
                        <a:spcAft>
                          <a:spcPts val="0"/>
                        </a:spcAft>
                      </a:pPr>
                      <a:r>
                        <a:rPr lang="en-US" sz="1800" b="0" i="1" cap="none" spc="0" dirty="0">
                          <a:solidFill>
                            <a:schemeClr val="tx1"/>
                          </a:solidFill>
                          <a:effectLst/>
                        </a:rPr>
                        <a:t>CANS</a:t>
                      </a:r>
                      <a:r>
                        <a:rPr lang="en-US" sz="1800" b="0" cap="none" spc="0" dirty="0">
                          <a:solidFill>
                            <a:schemeClr val="tx1"/>
                          </a:solidFill>
                          <a:effectLst/>
                        </a:rPr>
                        <a:t> initial assessment</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Within 72 hours of identification</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2371961720"/>
                  </a:ext>
                </a:extLst>
              </a:tr>
              <a:tr h="370840">
                <a:tc>
                  <a:txBody>
                    <a:bodyPr/>
                    <a:lstStyle/>
                    <a:p>
                      <a:pPr marL="0" marR="0" algn="l">
                        <a:spcBef>
                          <a:spcPts val="0"/>
                        </a:spcBef>
                        <a:spcAft>
                          <a:spcPts val="0"/>
                        </a:spcAft>
                      </a:pPr>
                      <a:r>
                        <a:rPr lang="en-US" sz="1800" b="0" cap="none" spc="0" dirty="0">
                          <a:solidFill>
                            <a:schemeClr val="tx1"/>
                          </a:solidFill>
                          <a:effectLst/>
                        </a:rPr>
                        <a:t>American Society of Addiction Medicine (ASAM) residential/inpatient services </a:t>
                      </a:r>
                      <a:r>
                        <a:rPr lang="en-US" sz="1800" b="0" cap="none" spc="0" dirty="0">
                          <a:solidFill>
                            <a:schemeClr val="tx1"/>
                          </a:solidFill>
                          <a:effectLst/>
                          <a:latin typeface="Arial" panose="020B0604020202020204" pitchFamily="34" charset="0"/>
                          <a:cs typeface="Arial" panose="020B0604020202020204" pitchFamily="34" charset="0"/>
                        </a:rPr>
                        <a:t>—</a:t>
                      </a:r>
                      <a:r>
                        <a:rPr lang="en-US" sz="1800" b="0" cap="none" spc="0" dirty="0">
                          <a:solidFill>
                            <a:schemeClr val="tx1"/>
                          </a:solidFill>
                          <a:effectLst/>
                        </a:rPr>
                        <a:t> 3: 3.1, 3.5, 3.7</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Within 48 hours of request</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919319132"/>
                  </a:ext>
                </a:extLst>
              </a:tr>
              <a:tr h="370840">
                <a:tc>
                  <a:txBody>
                    <a:bodyPr/>
                    <a:lstStyle/>
                    <a:p>
                      <a:pPr marL="0" marR="0" algn="l">
                        <a:spcBef>
                          <a:spcPts val="0"/>
                        </a:spcBef>
                        <a:spcAft>
                          <a:spcPts val="0"/>
                        </a:spcAft>
                      </a:pPr>
                      <a:r>
                        <a:rPr lang="en-US" sz="1800" b="0" cap="none" spc="0" dirty="0">
                          <a:solidFill>
                            <a:schemeClr val="tx1"/>
                          </a:solidFill>
                          <a:effectLst/>
                        </a:rPr>
                        <a:t>ASAM medically managed intensive inpatient services </a:t>
                      </a:r>
                      <a:r>
                        <a:rPr lang="en-US" sz="1800" b="0" cap="none" spc="0" dirty="0">
                          <a:solidFill>
                            <a:schemeClr val="tx1"/>
                          </a:solidFill>
                          <a:effectLst/>
                          <a:latin typeface="Arial" panose="020B0604020202020204" pitchFamily="34" charset="0"/>
                          <a:cs typeface="Arial" panose="020B0604020202020204" pitchFamily="34" charset="0"/>
                        </a:rPr>
                        <a:t>—</a:t>
                      </a:r>
                      <a:r>
                        <a:rPr lang="en-US" sz="1800" b="0" cap="none" spc="0" dirty="0">
                          <a:solidFill>
                            <a:schemeClr val="tx1"/>
                          </a:solidFill>
                          <a:effectLst/>
                        </a:rPr>
                        <a:t> 4</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24 hours, 7 days/week</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2802565994"/>
                  </a:ext>
                </a:extLst>
              </a:tr>
              <a:tr h="370840">
                <a:tc>
                  <a:txBody>
                    <a:bodyPr/>
                    <a:lstStyle/>
                    <a:p>
                      <a:pPr marL="0" marR="0" algn="l">
                        <a:spcBef>
                          <a:spcPts val="0"/>
                        </a:spcBef>
                        <a:spcAft>
                          <a:spcPts val="0"/>
                        </a:spcAft>
                      </a:pPr>
                      <a:r>
                        <a:rPr lang="en-US" sz="1800" b="0" cap="none" spc="0" dirty="0">
                          <a:solidFill>
                            <a:schemeClr val="tx1"/>
                          </a:solidFill>
                          <a:effectLst/>
                        </a:rPr>
                        <a:t>Primary care appointment</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Within 6 weeks</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1795517046"/>
                  </a:ext>
                </a:extLst>
              </a:tr>
              <a:tr h="370840">
                <a:tc>
                  <a:txBody>
                    <a:bodyPr/>
                    <a:lstStyle/>
                    <a:p>
                      <a:pPr marL="0" marR="0" algn="l">
                        <a:spcBef>
                          <a:spcPts val="0"/>
                        </a:spcBef>
                        <a:spcAft>
                          <a:spcPts val="0"/>
                        </a:spcAft>
                      </a:pPr>
                      <a:r>
                        <a:rPr lang="en-US" sz="1800" b="0" cap="none" spc="0" dirty="0">
                          <a:solidFill>
                            <a:schemeClr val="tx1"/>
                          </a:solidFill>
                          <a:effectLst/>
                        </a:rPr>
                        <a:t>Nonurgent sick primary care</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Within 3 calendar days</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3069922178"/>
                  </a:ext>
                </a:extLst>
              </a:tr>
            </a:tbl>
          </a:graphicData>
        </a:graphic>
      </p:graphicFrame>
    </p:spTree>
    <p:custDataLst>
      <p:tags r:id="rId1"/>
    </p:custDataLst>
    <p:extLst>
      <p:ext uri="{BB962C8B-B14F-4D97-AF65-F5344CB8AC3E}">
        <p14:creationId xmlns:p14="http://schemas.microsoft.com/office/powerpoint/2010/main" val="1422041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nchor="ctr">
            <a:normAutofit/>
          </a:bodyPr>
          <a:lstStyle/>
          <a:p>
            <a:r>
              <a:rPr lang="en-US" dirty="0"/>
              <a:t>Access and availability standards (cont.)</a:t>
            </a:r>
          </a:p>
        </p:txBody>
      </p:sp>
      <p:sp>
        <p:nvSpPr>
          <p:cNvPr id="5" name="Slide Number Placeholder 4"/>
          <p:cNvSpPr>
            <a:spLocks noGrp="1"/>
          </p:cNvSpPr>
          <p:nvPr>
            <p:ph type="sldNum" sz="quarter" idx="12"/>
          </p:nvPr>
        </p:nvSpPr>
        <p:spPr>
          <a:xfrm>
            <a:off x="11277600" y="6492874"/>
            <a:ext cx="609600" cy="182880"/>
          </a:xfrm>
        </p:spPr>
        <p:txBody>
          <a:bodyPr anchor="b">
            <a:normAutofit/>
          </a:bodyPr>
          <a:lstStyle/>
          <a:p>
            <a:fld id="{E1B9BB50-1CF7-D048-8262-B3B03613F80F}" type="slidenum">
              <a:rPr lang="en-US" smtClean="0"/>
              <a:pPr/>
              <a:t>45</a:t>
            </a:fld>
            <a:endParaRPr lang="en-US" dirty="0"/>
          </a:p>
        </p:txBody>
      </p:sp>
      <p:graphicFrame>
        <p:nvGraphicFramePr>
          <p:cNvPr id="12" name="Table 12">
            <a:extLst>
              <a:ext uri="{FF2B5EF4-FFF2-40B4-BE49-F238E27FC236}">
                <a16:creationId xmlns:a16="http://schemas.microsoft.com/office/drawing/2014/main" xmlns="" id="{486C2AC2-67CD-46D3-8D5C-35FC80754187}"/>
              </a:ext>
            </a:extLst>
          </p:cNvPr>
          <p:cNvGraphicFramePr>
            <a:graphicFrameLocks noGrp="1"/>
          </p:cNvGraphicFramePr>
          <p:nvPr>
            <p:extLst>
              <p:ext uri="{D42A27DB-BD31-4B8C-83A1-F6EECF244321}">
                <p14:modId xmlns:p14="http://schemas.microsoft.com/office/powerpoint/2010/main" val="929522649"/>
              </p:ext>
            </p:extLst>
          </p:nvPr>
        </p:nvGraphicFramePr>
        <p:xfrm>
          <a:off x="365125" y="1615405"/>
          <a:ext cx="11461750" cy="2559491"/>
        </p:xfrm>
        <a:graphic>
          <a:graphicData uri="http://schemas.openxmlformats.org/drawingml/2006/table">
            <a:tbl>
              <a:tblPr firstRow="1" bandRow="1">
                <a:tableStyleId>{5C22544A-7EE6-4342-B048-85BDC9FD1C3A}</a:tableStyleId>
              </a:tblPr>
              <a:tblGrid>
                <a:gridCol w="5730875">
                  <a:extLst>
                    <a:ext uri="{9D8B030D-6E8A-4147-A177-3AD203B41FA5}">
                      <a16:colId xmlns:a16="http://schemas.microsoft.com/office/drawing/2014/main" xmlns="" val="1850091050"/>
                    </a:ext>
                  </a:extLst>
                </a:gridCol>
                <a:gridCol w="5730875">
                  <a:extLst>
                    <a:ext uri="{9D8B030D-6E8A-4147-A177-3AD203B41FA5}">
                      <a16:colId xmlns:a16="http://schemas.microsoft.com/office/drawing/2014/main" xmlns="" val="585963178"/>
                    </a:ext>
                  </a:extLst>
                </a:gridCol>
              </a:tblGrid>
              <a:tr h="297236">
                <a:tc>
                  <a:txBody>
                    <a:bodyPr/>
                    <a:lstStyle/>
                    <a:p>
                      <a:r>
                        <a:rPr lang="en-US" dirty="0"/>
                        <a:t>Type of visit</a:t>
                      </a:r>
                    </a:p>
                  </a:txBody>
                  <a:tcPr/>
                </a:tc>
                <a:tc>
                  <a:txBody>
                    <a:bodyPr/>
                    <a:lstStyle/>
                    <a:p>
                      <a:r>
                        <a:rPr lang="en-US" dirty="0"/>
                        <a:t>Minimum standard</a:t>
                      </a:r>
                    </a:p>
                  </a:txBody>
                  <a:tcPr/>
                </a:tc>
                <a:extLst>
                  <a:ext uri="{0D108BD9-81ED-4DB2-BD59-A6C34878D82A}">
                    <a16:rowId xmlns:a16="http://schemas.microsoft.com/office/drawing/2014/main" xmlns="" val="4012052665"/>
                  </a:ext>
                </a:extLst>
              </a:tr>
              <a:tr h="550614">
                <a:tc>
                  <a:txBody>
                    <a:bodyPr/>
                    <a:lstStyle/>
                    <a:p>
                      <a:pPr marL="0" marR="0" algn="l">
                        <a:spcBef>
                          <a:spcPts val="0"/>
                        </a:spcBef>
                        <a:spcAft>
                          <a:spcPts val="0"/>
                        </a:spcAft>
                      </a:pPr>
                      <a:r>
                        <a:rPr lang="en-US" sz="1800" b="0" cap="none" spc="0" dirty="0">
                          <a:solidFill>
                            <a:schemeClr val="tx1"/>
                          </a:solidFill>
                          <a:effectLst/>
                        </a:rPr>
                        <a:t>Prenatal care </a:t>
                      </a:r>
                      <a:r>
                        <a:rPr lang="en-US" sz="1800" b="0" cap="none" spc="0" dirty="0">
                          <a:solidFill>
                            <a:schemeClr val="tx1"/>
                          </a:solidFill>
                          <a:effectLst/>
                          <a:latin typeface="Arial" panose="020B0604020202020204" pitchFamily="34" charset="0"/>
                          <a:cs typeface="Arial" panose="020B0604020202020204" pitchFamily="34" charset="0"/>
                        </a:rPr>
                        <a:t>—</a:t>
                      </a:r>
                      <a:r>
                        <a:rPr lang="en-US" sz="1800" b="0" cap="none" spc="0" dirty="0">
                          <a:solidFill>
                            <a:schemeClr val="tx1"/>
                          </a:solidFill>
                          <a:effectLst/>
                        </a:rPr>
                        <a:t> first or second trimester</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First appointment. within 7 calendar days; follow-up appointments no more than 14 calendar days after request</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456489502"/>
                  </a:ext>
                </a:extLst>
              </a:tr>
              <a:tr h="327687">
                <a:tc>
                  <a:txBody>
                    <a:bodyPr/>
                    <a:lstStyle/>
                    <a:p>
                      <a:pPr marL="0" marR="0" algn="l">
                        <a:spcBef>
                          <a:spcPts val="0"/>
                        </a:spcBef>
                        <a:spcAft>
                          <a:spcPts val="0"/>
                        </a:spcAft>
                      </a:pPr>
                      <a:r>
                        <a:rPr lang="en-US" sz="1800" b="0" cap="none" spc="0" dirty="0">
                          <a:solidFill>
                            <a:schemeClr val="tx1"/>
                          </a:solidFill>
                          <a:effectLst/>
                        </a:rPr>
                        <a:t>Prenatal care </a:t>
                      </a:r>
                      <a:r>
                        <a:rPr lang="en-US" sz="1800" b="0" cap="none" spc="0" dirty="0">
                          <a:solidFill>
                            <a:schemeClr val="tx1"/>
                          </a:solidFill>
                          <a:effectLst/>
                          <a:latin typeface="Arial" panose="020B0604020202020204" pitchFamily="34" charset="0"/>
                          <a:cs typeface="Arial" panose="020B0604020202020204" pitchFamily="34" charset="0"/>
                        </a:rPr>
                        <a:t>—</a:t>
                      </a:r>
                      <a:r>
                        <a:rPr lang="en-US" sz="1800" b="0" cap="none" spc="0" dirty="0">
                          <a:solidFill>
                            <a:schemeClr val="tx1"/>
                          </a:solidFill>
                          <a:effectLst/>
                        </a:rPr>
                        <a:t> third trimester or high-risk pregnancy</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Within 3 calendar days</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2168829401"/>
                  </a:ext>
                </a:extLst>
              </a:tr>
              <a:tr h="327687">
                <a:tc>
                  <a:txBody>
                    <a:bodyPr/>
                    <a:lstStyle/>
                    <a:p>
                      <a:pPr marL="0" marR="0" algn="l">
                        <a:spcBef>
                          <a:spcPts val="0"/>
                        </a:spcBef>
                        <a:spcAft>
                          <a:spcPts val="0"/>
                        </a:spcAft>
                      </a:pPr>
                      <a:r>
                        <a:rPr lang="en-US" sz="1800" b="0" cap="none" spc="0" dirty="0">
                          <a:solidFill>
                            <a:schemeClr val="tx1"/>
                          </a:solidFill>
                          <a:effectLst/>
                        </a:rPr>
                        <a:t>Specialty care appointment</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Within 6 weeks</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2793288314"/>
                  </a:ext>
                </a:extLst>
              </a:tr>
              <a:tr h="435401">
                <a:tc>
                  <a:txBody>
                    <a:bodyPr/>
                    <a:lstStyle/>
                    <a:p>
                      <a:pPr marL="0" marR="0" algn="l">
                        <a:spcBef>
                          <a:spcPts val="0"/>
                        </a:spcBef>
                        <a:spcAft>
                          <a:spcPts val="0"/>
                        </a:spcAft>
                      </a:pPr>
                      <a:r>
                        <a:rPr lang="en-US" sz="1800" b="0" cap="none" spc="0" dirty="0">
                          <a:solidFill>
                            <a:schemeClr val="tx1"/>
                          </a:solidFill>
                          <a:effectLst/>
                        </a:rPr>
                        <a:t>Dental appointment</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tc>
                  <a:txBody>
                    <a:bodyPr/>
                    <a:lstStyle/>
                    <a:p>
                      <a:pPr marL="0" marR="0" algn="l">
                        <a:spcBef>
                          <a:spcPts val="0"/>
                        </a:spcBef>
                        <a:spcAft>
                          <a:spcPts val="0"/>
                        </a:spcAft>
                      </a:pPr>
                      <a:r>
                        <a:rPr lang="en-US" sz="1800" b="0" cap="none" spc="0" dirty="0">
                          <a:solidFill>
                            <a:schemeClr val="tx1"/>
                          </a:solidFill>
                          <a:effectLst/>
                        </a:rPr>
                        <a:t>Within 6 weeks of request</a:t>
                      </a:r>
                      <a:endParaRPr lang="en-US" sz="1800" b="0" cap="none" spc="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83791" marR="48341" marT="64455" marB="64455" anchor="ctr"/>
                </a:tc>
                <a:extLst>
                  <a:ext uri="{0D108BD9-81ED-4DB2-BD59-A6C34878D82A}">
                    <a16:rowId xmlns:a16="http://schemas.microsoft.com/office/drawing/2014/main" xmlns="" val="4227046293"/>
                  </a:ext>
                </a:extLst>
              </a:tr>
            </a:tbl>
          </a:graphicData>
        </a:graphic>
      </p:graphicFrame>
    </p:spTree>
    <p:custDataLst>
      <p:tags r:id="rId1"/>
    </p:custDataLst>
    <p:extLst>
      <p:ext uri="{BB962C8B-B14F-4D97-AF65-F5344CB8AC3E}">
        <p14:creationId xmlns:p14="http://schemas.microsoft.com/office/powerpoint/2010/main" val="2545631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nchor="ctr">
            <a:normAutofit/>
          </a:bodyPr>
          <a:lstStyle/>
          <a:p>
            <a:r>
              <a:rPr lang="en-US" dirty="0"/>
              <a:t>Access and availability standards (cont.)</a:t>
            </a:r>
          </a:p>
        </p:txBody>
      </p:sp>
      <p:sp>
        <p:nvSpPr>
          <p:cNvPr id="5" name="Slide Number Placeholder 4"/>
          <p:cNvSpPr>
            <a:spLocks noGrp="1"/>
          </p:cNvSpPr>
          <p:nvPr>
            <p:ph type="sldNum" sz="quarter" idx="12"/>
          </p:nvPr>
        </p:nvSpPr>
        <p:spPr>
          <a:xfrm>
            <a:off x="11277600" y="6492874"/>
            <a:ext cx="609600" cy="182880"/>
          </a:xfrm>
        </p:spPr>
        <p:txBody>
          <a:bodyPr anchor="b">
            <a:normAutofit/>
          </a:bodyPr>
          <a:lstStyle/>
          <a:p>
            <a:fld id="{E1B9BB50-1CF7-D048-8262-B3B03613F80F}" type="slidenum">
              <a:rPr lang="en-US" smtClean="0"/>
              <a:pPr/>
              <a:t>46</a:t>
            </a:fld>
            <a:endParaRPr lang="en-US" dirty="0"/>
          </a:p>
        </p:txBody>
      </p:sp>
      <p:sp>
        <p:nvSpPr>
          <p:cNvPr id="6" name="Text Placeholder 5">
            <a:extLst>
              <a:ext uri="{FF2B5EF4-FFF2-40B4-BE49-F238E27FC236}">
                <a16:creationId xmlns:a16="http://schemas.microsoft.com/office/drawing/2014/main" xmlns="" id="{9F14CCDF-6F0E-4326-BF9E-07EC45E8A1CF}"/>
              </a:ext>
            </a:extLst>
          </p:cNvPr>
          <p:cNvSpPr>
            <a:spLocks noGrp="1"/>
          </p:cNvSpPr>
          <p:nvPr>
            <p:ph type="body" sz="quarter" idx="13"/>
          </p:nvPr>
        </p:nvSpPr>
        <p:spPr/>
        <p:txBody>
          <a:bodyPr/>
          <a:lstStyle/>
          <a:p>
            <a:pPr defTabSz="914400" eaLnBrk="0" fontAlgn="base" hangingPunct="0">
              <a:spcBef>
                <a:spcPct val="0"/>
              </a:spcBef>
              <a:spcAft>
                <a:spcPct val="0"/>
              </a:spcAft>
            </a:pPr>
            <a:r>
              <a:rPr lang="en-US" altLang="en-US" sz="1800" dirty="0" bmk="_Toc47774339">
                <a:latin typeface="+mj-lt"/>
                <a:ea typeface="Times New Roman" panose="02020603050405020304" pitchFamily="18" charset="0"/>
                <a:cs typeface="Times New Roman" panose="02020603050405020304" pitchFamily="18" charset="0"/>
              </a:rPr>
              <a:t>Services for members under 21 years of age:</a:t>
            </a:r>
            <a:endParaRPr lang="en-US" altLang="en-US" sz="1800" dirty="0" bmk="">
              <a:latin typeface="+mj-lt"/>
              <a:ea typeface="Times New Roman" panose="02020603050405020304" pitchFamily="18" charset="0"/>
              <a:cs typeface="Times New Roman" panose="02020603050405020304" pitchFamily="18" charset="0"/>
            </a:endParaRPr>
          </a:p>
          <a:p>
            <a:pPr lvl="1" eaLnBrk="0" fontAlgn="base" hangingPunct="0">
              <a:spcBef>
                <a:spcPct val="0"/>
              </a:spcBef>
              <a:spcAft>
                <a:spcPct val="0"/>
              </a:spcAft>
            </a:pPr>
            <a:r>
              <a:rPr lang="en-US" altLang="en-US" sz="1800" dirty="0" bmk="">
                <a:latin typeface="+mj-lt"/>
                <a:ea typeface="Times New Roman" panose="02020603050405020304" pitchFamily="18" charset="0"/>
                <a:cs typeface="Calibri Light" panose="020F0302020204030204" pitchFamily="34" charset="0"/>
              </a:rPr>
              <a:t>Anthem strongly recommends that our members see their PCP as soon as possible after enrollment.</a:t>
            </a:r>
          </a:p>
          <a:p>
            <a:pPr lvl="1" eaLnBrk="0" fontAlgn="base" hangingPunct="0">
              <a:spcBef>
                <a:spcPct val="0"/>
              </a:spcBef>
              <a:spcAft>
                <a:spcPct val="0"/>
              </a:spcAft>
            </a:pPr>
            <a:endParaRPr lang="en-US" altLang="en-US" sz="1800" dirty="0" bmk="">
              <a:latin typeface="+mj-lt"/>
              <a:ea typeface="Times New Roman" panose="02020603050405020304" pitchFamily="18" charset="0"/>
              <a:cs typeface="Calibri Light" panose="020F0302020204030204" pitchFamily="34" charset="0"/>
            </a:endParaRPr>
          </a:p>
          <a:p>
            <a:pPr lvl="1" eaLnBrk="0" fontAlgn="base" hangingPunct="0">
              <a:spcBef>
                <a:spcPct val="0"/>
              </a:spcBef>
              <a:spcAft>
                <a:spcPct val="0"/>
              </a:spcAft>
            </a:pPr>
            <a:endParaRPr lang="en-US" altLang="en-US" sz="1800" dirty="0">
              <a:latin typeface="+mj-lt"/>
              <a:cs typeface="Calibri Light" panose="020F0302020204030204" pitchFamily="34" charset="0"/>
            </a:endParaRPr>
          </a:p>
          <a:p>
            <a:pPr lvl="1" eaLnBrk="0" fontAlgn="base" hangingPunct="0">
              <a:spcBef>
                <a:spcPct val="0"/>
              </a:spcBef>
              <a:spcAft>
                <a:spcPct val="0"/>
              </a:spcAft>
            </a:pPr>
            <a:endParaRPr lang="en-US" altLang="en-US" sz="1800" dirty="0">
              <a:latin typeface="+mj-lt"/>
              <a:cs typeface="Calibri Light" panose="020F0302020204030204" pitchFamily="34" charset="0"/>
            </a:endParaRPr>
          </a:p>
          <a:p>
            <a:pPr lvl="1" eaLnBrk="0" fontAlgn="base" hangingPunct="0">
              <a:spcBef>
                <a:spcPct val="0"/>
              </a:spcBef>
              <a:spcAft>
                <a:spcPct val="0"/>
              </a:spcAft>
            </a:pPr>
            <a:endParaRPr lang="en-US" altLang="en-US" sz="1800" dirty="0">
              <a:latin typeface="+mj-lt"/>
              <a:cs typeface="Calibri Light" panose="020F0302020204030204" pitchFamily="34" charset="0"/>
            </a:endParaRPr>
          </a:p>
          <a:p>
            <a:pPr lvl="1" eaLnBrk="0" fontAlgn="base" hangingPunct="0">
              <a:spcBef>
                <a:spcPct val="0"/>
              </a:spcBef>
              <a:spcAft>
                <a:spcPct val="0"/>
              </a:spcAft>
            </a:pPr>
            <a:endParaRPr lang="en-US" altLang="en-US" sz="1800" dirty="0">
              <a:latin typeface="+mj-lt"/>
              <a:cs typeface="Calibri Light" panose="020F0302020204030204" pitchFamily="34" charset="0"/>
            </a:endParaRPr>
          </a:p>
          <a:p>
            <a:pPr lvl="1" eaLnBrk="0" fontAlgn="base" hangingPunct="0">
              <a:spcBef>
                <a:spcPct val="0"/>
              </a:spcBef>
              <a:spcAft>
                <a:spcPct val="0"/>
              </a:spcAft>
            </a:pPr>
            <a:endParaRPr lang="en-US" altLang="en-US" sz="1800" dirty="0">
              <a:latin typeface="+mj-lt"/>
              <a:cs typeface="Calibri Light" panose="020F0302020204030204" pitchFamily="34" charset="0"/>
            </a:endParaRPr>
          </a:p>
          <a:p>
            <a:pPr lvl="1" eaLnBrk="0" fontAlgn="base" hangingPunct="0">
              <a:spcBef>
                <a:spcPct val="0"/>
              </a:spcBef>
              <a:spcAft>
                <a:spcPct val="0"/>
              </a:spcAft>
            </a:pPr>
            <a:endParaRPr lang="en-US" altLang="en-US" sz="1800" dirty="0">
              <a:latin typeface="+mj-lt"/>
              <a:cs typeface="Calibri Light" panose="020F0302020204030204" pitchFamily="34" charset="0"/>
            </a:endParaRPr>
          </a:p>
          <a:p>
            <a:r>
              <a:rPr lang="en-US" altLang="en-US" sz="1800" dirty="0" bmk="_Toc47774340">
                <a:latin typeface="+mj-lt"/>
                <a:ea typeface="Times New Roman" panose="02020603050405020304" pitchFamily="18" charset="0"/>
                <a:cs typeface="Times New Roman" panose="02020603050405020304" pitchFamily="18" charset="0"/>
              </a:rPr>
              <a:t>Services for members 21 years of age and older:</a:t>
            </a:r>
            <a:endParaRPr lang="en-US" altLang="en-US" sz="1800" dirty="0">
              <a:latin typeface="+mj-lt"/>
              <a:ea typeface="Times New Roman" panose="02020603050405020304" pitchFamily="18" charset="0"/>
              <a:cs typeface="Times New Roman" panose="02020603050405020304" pitchFamily="18" charset="0"/>
            </a:endParaRPr>
          </a:p>
          <a:p>
            <a:endParaRPr lang="en-US" dirty="0"/>
          </a:p>
        </p:txBody>
      </p:sp>
      <p:graphicFrame>
        <p:nvGraphicFramePr>
          <p:cNvPr id="7" name="Table 7">
            <a:extLst>
              <a:ext uri="{FF2B5EF4-FFF2-40B4-BE49-F238E27FC236}">
                <a16:creationId xmlns:a16="http://schemas.microsoft.com/office/drawing/2014/main" xmlns="" id="{50626745-AF2D-4E1E-9ADD-3D3F7C34E881}"/>
              </a:ext>
            </a:extLst>
          </p:cNvPr>
          <p:cNvGraphicFramePr>
            <a:graphicFrameLocks noGrp="1"/>
          </p:cNvGraphicFramePr>
          <p:nvPr>
            <p:extLst>
              <p:ext uri="{D42A27DB-BD31-4B8C-83A1-F6EECF244321}">
                <p14:modId xmlns:p14="http://schemas.microsoft.com/office/powerpoint/2010/main" val="4078635942"/>
              </p:ext>
            </p:extLst>
          </p:nvPr>
        </p:nvGraphicFramePr>
        <p:xfrm>
          <a:off x="744375" y="2186749"/>
          <a:ext cx="10533225" cy="1795781"/>
        </p:xfrm>
        <a:graphic>
          <a:graphicData uri="http://schemas.openxmlformats.org/drawingml/2006/table">
            <a:tbl>
              <a:tblPr firstRow="1" bandRow="1">
                <a:tableStyleId>{5C22544A-7EE6-4342-B048-85BDC9FD1C3A}</a:tableStyleId>
              </a:tblPr>
              <a:tblGrid>
                <a:gridCol w="3053184">
                  <a:extLst>
                    <a:ext uri="{9D8B030D-6E8A-4147-A177-3AD203B41FA5}">
                      <a16:colId xmlns:a16="http://schemas.microsoft.com/office/drawing/2014/main" xmlns="" val="1855888210"/>
                    </a:ext>
                  </a:extLst>
                </a:gridCol>
                <a:gridCol w="7480041">
                  <a:extLst>
                    <a:ext uri="{9D8B030D-6E8A-4147-A177-3AD203B41FA5}">
                      <a16:colId xmlns:a16="http://schemas.microsoft.com/office/drawing/2014/main" xmlns="" val="2627832906"/>
                    </a:ext>
                  </a:extLst>
                </a:gridCol>
              </a:tblGrid>
              <a:tr h="370840">
                <a:tc>
                  <a:txBody>
                    <a:bodyPr/>
                    <a:lstStyle/>
                    <a:p>
                      <a:r>
                        <a:rPr lang="en-US" dirty="0"/>
                        <a:t>Nature of visit </a:t>
                      </a:r>
                    </a:p>
                  </a:txBody>
                  <a:tcPr/>
                </a:tc>
                <a:tc>
                  <a:txBody>
                    <a:bodyPr/>
                    <a:lstStyle/>
                    <a:p>
                      <a:r>
                        <a:rPr lang="en-US" dirty="0"/>
                        <a:t>Appointment standards</a:t>
                      </a:r>
                    </a:p>
                  </a:txBody>
                  <a:tcPr/>
                </a:tc>
                <a:extLst>
                  <a:ext uri="{0D108BD9-81ED-4DB2-BD59-A6C34878D82A}">
                    <a16:rowId xmlns:a16="http://schemas.microsoft.com/office/drawing/2014/main" xmlns="" val="3231010617"/>
                  </a:ext>
                </a:extLst>
              </a:tr>
              <a:tr h="370840">
                <a:tc>
                  <a:txBody>
                    <a:bodyPr/>
                    <a:lstStyle/>
                    <a:p>
                      <a:pPr marL="64135" marR="64135">
                        <a:lnSpc>
                          <a:spcPct val="107000"/>
                        </a:lnSpc>
                        <a:spcBef>
                          <a:spcPts val="0"/>
                        </a:spcBef>
                        <a:spcAft>
                          <a:spcPts val="0"/>
                        </a:spcAft>
                      </a:pPr>
                      <a:r>
                        <a:rPr lang="en-US" sz="1800" dirty="0">
                          <a:effectLst/>
                          <a:latin typeface="+mj-lt"/>
                          <a:cs typeface="Calibri Light" panose="020F0302020204030204" pitchFamily="34" charset="0"/>
                        </a:rPr>
                        <a:t>Initial health assessments</a:t>
                      </a:r>
                      <a:endParaRPr lang="en-US" sz="1800" dirty="0">
                        <a:effectLst/>
                        <a:latin typeface="+mj-lt"/>
                        <a:ea typeface="Times New Roman" panose="02020603050405020304" pitchFamily="18" charset="0"/>
                        <a:cs typeface="Calibri Light" panose="020F0302020204030204" pitchFamily="34" charset="0"/>
                      </a:endParaRPr>
                    </a:p>
                  </a:txBody>
                  <a:tcPr marL="0" marR="0" marT="0" marB="0"/>
                </a:tc>
                <a:tc>
                  <a:txBody>
                    <a:bodyPr/>
                    <a:lstStyle/>
                    <a:p>
                      <a:pPr marL="64135" marR="64135">
                        <a:lnSpc>
                          <a:spcPct val="107000"/>
                        </a:lnSpc>
                        <a:spcBef>
                          <a:spcPts val="0"/>
                        </a:spcBef>
                        <a:spcAft>
                          <a:spcPts val="0"/>
                        </a:spcAft>
                      </a:pPr>
                      <a:r>
                        <a:rPr lang="en-US" sz="1800" dirty="0">
                          <a:effectLst/>
                          <a:latin typeface="+mj-lt"/>
                          <a:cs typeface="Calibri Light" panose="020F0302020204030204" pitchFamily="34" charset="0"/>
                        </a:rPr>
                        <a:t>Newborns: within 14 days of enrollment</a:t>
                      </a:r>
                    </a:p>
                    <a:p>
                      <a:pPr marL="64135" marR="64135">
                        <a:lnSpc>
                          <a:spcPct val="107000"/>
                        </a:lnSpc>
                        <a:spcBef>
                          <a:spcPts val="0"/>
                        </a:spcBef>
                        <a:spcAft>
                          <a:spcPts val="0"/>
                        </a:spcAft>
                      </a:pPr>
                      <a:r>
                        <a:rPr lang="en-US" sz="1800" dirty="0">
                          <a:effectLst/>
                          <a:latin typeface="+mj-lt"/>
                          <a:cs typeface="Calibri Light" panose="020F0302020204030204" pitchFamily="34" charset="0"/>
                        </a:rPr>
                        <a:t>Children: within 60 days of enrollment</a:t>
                      </a:r>
                    </a:p>
                    <a:p>
                      <a:pPr marL="64135" marR="64135">
                        <a:lnSpc>
                          <a:spcPct val="107000"/>
                        </a:lnSpc>
                        <a:spcBef>
                          <a:spcPts val="0"/>
                        </a:spcBef>
                        <a:spcAft>
                          <a:spcPts val="0"/>
                        </a:spcAft>
                      </a:pPr>
                      <a:r>
                        <a:rPr lang="en-US" sz="1800" dirty="0">
                          <a:effectLst/>
                          <a:latin typeface="+mj-lt"/>
                          <a:cs typeface="Calibri Light" panose="020F0302020204030204" pitchFamily="34" charset="0"/>
                        </a:rPr>
                        <a:t>Adults (18 to 21): within 90 days of enrollment</a:t>
                      </a:r>
                      <a:endParaRPr lang="en-US" sz="1800" dirty="0">
                        <a:effectLst/>
                        <a:latin typeface="+mj-lt"/>
                        <a:ea typeface="Times New Roman" panose="02020603050405020304" pitchFamily="18" charset="0"/>
                        <a:cs typeface="Calibri Light" panose="020F0302020204030204" pitchFamily="34" charset="0"/>
                      </a:endParaRPr>
                    </a:p>
                  </a:txBody>
                  <a:tcPr marL="0" marR="0" marT="0" marB="0"/>
                </a:tc>
                <a:extLst>
                  <a:ext uri="{0D108BD9-81ED-4DB2-BD59-A6C34878D82A}">
                    <a16:rowId xmlns:a16="http://schemas.microsoft.com/office/drawing/2014/main" xmlns="" val="399455198"/>
                  </a:ext>
                </a:extLst>
              </a:tr>
              <a:tr h="370840">
                <a:tc>
                  <a:txBody>
                    <a:bodyPr/>
                    <a:lstStyle/>
                    <a:p>
                      <a:pPr marL="64135" marR="64135">
                        <a:lnSpc>
                          <a:spcPct val="107000"/>
                        </a:lnSpc>
                        <a:spcBef>
                          <a:spcPts val="0"/>
                        </a:spcBef>
                        <a:spcAft>
                          <a:spcPts val="0"/>
                        </a:spcAft>
                      </a:pPr>
                      <a:r>
                        <a:rPr lang="en-US" sz="1800" dirty="0">
                          <a:effectLst/>
                          <a:latin typeface="+mj-lt"/>
                          <a:cs typeface="Calibri Light" panose="020F0302020204030204" pitchFamily="34" charset="0"/>
                        </a:rPr>
                        <a:t>Preventive care visits</a:t>
                      </a:r>
                      <a:endParaRPr lang="en-US" sz="1800" dirty="0">
                        <a:effectLst/>
                        <a:latin typeface="+mj-lt"/>
                        <a:ea typeface="Times New Roman" panose="02020603050405020304" pitchFamily="18" charset="0"/>
                        <a:cs typeface="Calibri Light" panose="020F0302020204030204" pitchFamily="34" charset="0"/>
                      </a:endParaRPr>
                    </a:p>
                  </a:txBody>
                  <a:tcPr marL="0" marR="0" marT="0" marB="0"/>
                </a:tc>
                <a:tc>
                  <a:txBody>
                    <a:bodyPr/>
                    <a:lstStyle/>
                    <a:p>
                      <a:pPr marL="64135" marR="64135">
                        <a:lnSpc>
                          <a:spcPct val="107000"/>
                        </a:lnSpc>
                        <a:spcBef>
                          <a:spcPts val="1200"/>
                        </a:spcBef>
                        <a:spcAft>
                          <a:spcPts val="600"/>
                        </a:spcAft>
                      </a:pPr>
                      <a:r>
                        <a:rPr lang="en-US" sz="1800" dirty="0">
                          <a:effectLst/>
                          <a:latin typeface="+mj-lt"/>
                          <a:cs typeface="Calibri Light" panose="020F0302020204030204" pitchFamily="34" charset="0"/>
                        </a:rPr>
                        <a:t>According to the Bright Futures/ American Academy of Pediatrics (AAP) Periodicity Schedule, found within the preventive health guidelines</a:t>
                      </a:r>
                      <a:endParaRPr lang="en-US" sz="1800" dirty="0">
                        <a:effectLst/>
                        <a:latin typeface="+mj-lt"/>
                        <a:ea typeface="Times New Roman" panose="02020603050405020304" pitchFamily="18" charset="0"/>
                        <a:cs typeface="Calibri Light" panose="020F0302020204030204" pitchFamily="34" charset="0"/>
                      </a:endParaRPr>
                    </a:p>
                  </a:txBody>
                  <a:tcPr marL="0" marR="0" marT="0" marB="0"/>
                </a:tc>
                <a:extLst>
                  <a:ext uri="{0D108BD9-81ED-4DB2-BD59-A6C34878D82A}">
                    <a16:rowId xmlns:a16="http://schemas.microsoft.com/office/drawing/2014/main" xmlns="" val="3544307137"/>
                  </a:ext>
                </a:extLst>
              </a:tr>
            </a:tbl>
          </a:graphicData>
        </a:graphic>
      </p:graphicFrame>
      <p:graphicFrame>
        <p:nvGraphicFramePr>
          <p:cNvPr id="9" name="Table 7">
            <a:extLst>
              <a:ext uri="{FF2B5EF4-FFF2-40B4-BE49-F238E27FC236}">
                <a16:creationId xmlns:a16="http://schemas.microsoft.com/office/drawing/2014/main" xmlns="" id="{B3D33965-342D-490A-A4F7-6D8659C5C9E9}"/>
              </a:ext>
            </a:extLst>
          </p:cNvPr>
          <p:cNvGraphicFramePr>
            <a:graphicFrameLocks noGrp="1"/>
          </p:cNvGraphicFramePr>
          <p:nvPr>
            <p:extLst>
              <p:ext uri="{D42A27DB-BD31-4B8C-83A1-F6EECF244321}">
                <p14:modId xmlns:p14="http://schemas.microsoft.com/office/powerpoint/2010/main" val="2745591083"/>
              </p:ext>
            </p:extLst>
          </p:nvPr>
        </p:nvGraphicFramePr>
        <p:xfrm>
          <a:off x="744374" y="4491059"/>
          <a:ext cx="10533225" cy="1307402"/>
        </p:xfrm>
        <a:graphic>
          <a:graphicData uri="http://schemas.openxmlformats.org/drawingml/2006/table">
            <a:tbl>
              <a:tblPr firstRow="1" bandRow="1">
                <a:tableStyleId>{5C22544A-7EE6-4342-B048-85BDC9FD1C3A}</a:tableStyleId>
              </a:tblPr>
              <a:tblGrid>
                <a:gridCol w="3053184">
                  <a:extLst>
                    <a:ext uri="{9D8B030D-6E8A-4147-A177-3AD203B41FA5}">
                      <a16:colId xmlns:a16="http://schemas.microsoft.com/office/drawing/2014/main" xmlns="" val="1855888210"/>
                    </a:ext>
                  </a:extLst>
                </a:gridCol>
                <a:gridCol w="7480041">
                  <a:extLst>
                    <a:ext uri="{9D8B030D-6E8A-4147-A177-3AD203B41FA5}">
                      <a16:colId xmlns:a16="http://schemas.microsoft.com/office/drawing/2014/main" xmlns="" val="2627832906"/>
                    </a:ext>
                  </a:extLst>
                </a:gridCol>
              </a:tblGrid>
              <a:tr h="370840">
                <a:tc>
                  <a:txBody>
                    <a:bodyPr/>
                    <a:lstStyle/>
                    <a:p>
                      <a:r>
                        <a:rPr lang="en-US" dirty="0"/>
                        <a:t>Nature of visit </a:t>
                      </a:r>
                    </a:p>
                  </a:txBody>
                  <a:tcPr/>
                </a:tc>
                <a:tc>
                  <a:txBody>
                    <a:bodyPr/>
                    <a:lstStyle/>
                    <a:p>
                      <a:r>
                        <a:rPr lang="en-US" dirty="0"/>
                        <a:t>Appointment standards</a:t>
                      </a:r>
                    </a:p>
                  </a:txBody>
                  <a:tcPr/>
                </a:tc>
                <a:extLst>
                  <a:ext uri="{0D108BD9-81ED-4DB2-BD59-A6C34878D82A}">
                    <a16:rowId xmlns:a16="http://schemas.microsoft.com/office/drawing/2014/main" xmlns="" val="3231010617"/>
                  </a:ext>
                </a:extLst>
              </a:tr>
              <a:tr h="370840">
                <a:tc>
                  <a:txBody>
                    <a:bodyPr/>
                    <a:lstStyle/>
                    <a:p>
                      <a:pPr marL="64135" marR="64135">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Initial health assessments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64135" marR="64135">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Within 90 days of enrollment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399455198"/>
                  </a:ext>
                </a:extLst>
              </a:tr>
              <a:tr h="370840">
                <a:tc>
                  <a:txBody>
                    <a:bodyPr/>
                    <a:lstStyle/>
                    <a:p>
                      <a:pPr marL="64135" marR="64135">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Preventive care visits after initial diagnosis</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64135" marR="64135">
                        <a:lnSpc>
                          <a:spcPct val="107000"/>
                        </a:lnSpc>
                        <a:spcBef>
                          <a:spcPts val="0"/>
                        </a:spcBef>
                        <a:spcAft>
                          <a:spcPts val="0"/>
                        </a:spcAft>
                      </a:pPr>
                      <a:r>
                        <a:rPr lang="en-US" sz="1800" dirty="0">
                          <a:effectLst/>
                          <a:latin typeface="Arial" panose="020B0604020202020204" pitchFamily="34" charset="0"/>
                          <a:cs typeface="Arial" panose="020B0604020202020204" pitchFamily="34" charset="0"/>
                        </a:rPr>
                        <a:t>Within 60 days of request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xmlns="" val="3544307137"/>
                  </a:ext>
                </a:extLst>
              </a:tr>
            </a:tbl>
          </a:graphicData>
        </a:graphic>
      </p:graphicFrame>
    </p:spTree>
    <p:custDataLst>
      <p:tags r:id="rId1"/>
    </p:custDataLst>
    <p:extLst>
      <p:ext uri="{BB962C8B-B14F-4D97-AF65-F5344CB8AC3E}">
        <p14:creationId xmlns:p14="http://schemas.microsoft.com/office/powerpoint/2010/main" val="3220835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nchor="ctr">
            <a:normAutofit/>
          </a:bodyPr>
          <a:lstStyle/>
          <a:p>
            <a:r>
              <a:rPr lang="en-US" dirty="0"/>
              <a:t>Access and availability standards (cont.)</a:t>
            </a:r>
          </a:p>
        </p:txBody>
      </p:sp>
      <p:sp>
        <p:nvSpPr>
          <p:cNvPr id="5" name="Slide Number Placeholder 4"/>
          <p:cNvSpPr>
            <a:spLocks noGrp="1"/>
          </p:cNvSpPr>
          <p:nvPr>
            <p:ph type="sldNum" sz="quarter" idx="12"/>
          </p:nvPr>
        </p:nvSpPr>
        <p:spPr>
          <a:xfrm>
            <a:off x="11277600" y="6492874"/>
            <a:ext cx="609600" cy="182880"/>
          </a:xfrm>
        </p:spPr>
        <p:txBody>
          <a:bodyPr anchor="b">
            <a:normAutofit/>
          </a:bodyPr>
          <a:lstStyle/>
          <a:p>
            <a:fld id="{E1B9BB50-1CF7-D048-8262-B3B03613F80F}" type="slidenum">
              <a:rPr lang="en-US" smtClean="0"/>
              <a:pPr/>
              <a:t>47</a:t>
            </a:fld>
            <a:endParaRPr lang="en-US" dirty="0"/>
          </a:p>
        </p:txBody>
      </p:sp>
      <p:sp>
        <p:nvSpPr>
          <p:cNvPr id="6" name="Text Placeholder 5">
            <a:extLst>
              <a:ext uri="{FF2B5EF4-FFF2-40B4-BE49-F238E27FC236}">
                <a16:creationId xmlns:a16="http://schemas.microsoft.com/office/drawing/2014/main" xmlns="" id="{9F14CCDF-6F0E-4326-BF9E-07EC45E8A1CF}"/>
              </a:ext>
            </a:extLst>
          </p:cNvPr>
          <p:cNvSpPr>
            <a:spLocks noGrp="1"/>
          </p:cNvSpPr>
          <p:nvPr>
            <p:ph type="body" sz="quarter" idx="13"/>
          </p:nvPr>
        </p:nvSpPr>
        <p:spPr>
          <a:xfrm>
            <a:off x="304800" y="1614488"/>
            <a:ext cx="11521437" cy="4603751"/>
          </a:xfrm>
        </p:spPr>
        <p:txBody>
          <a:bodyPr/>
          <a:lstStyle/>
          <a:p>
            <a:pPr lvl="0"/>
            <a:r>
              <a:rPr lang="en-US" noProof="0" dirty="0"/>
              <a:t>Nondiscrimination and office hours:</a:t>
            </a:r>
          </a:p>
          <a:p>
            <a:pPr lvl="1"/>
            <a:r>
              <a:rPr lang="en-US" noProof="0" dirty="0"/>
              <a:t>Providers must post a statement in their offices detailing hours of operation. These hours of operation must not discriminate against Anthem members enrolled in Medicaid. The statement must include the following:</a:t>
            </a:r>
          </a:p>
          <a:p>
            <a:pPr lvl="2"/>
            <a:r>
              <a:rPr lang="en-US" noProof="0" dirty="0"/>
              <a:t>Waiting times for appointments</a:t>
            </a:r>
          </a:p>
          <a:p>
            <a:pPr lvl="2"/>
            <a:r>
              <a:rPr lang="en-US" noProof="0" dirty="0"/>
              <a:t>Waiting times for care at facilities</a:t>
            </a:r>
          </a:p>
          <a:p>
            <a:pPr lvl="2"/>
            <a:r>
              <a:rPr lang="en-US" noProof="0" dirty="0"/>
              <a:t>Languages spoken</a:t>
            </a:r>
            <a:endParaRPr lang="en-US" dirty="0"/>
          </a:p>
        </p:txBody>
      </p:sp>
    </p:spTree>
    <p:custDataLst>
      <p:tags r:id="rId1"/>
    </p:custDataLst>
    <p:extLst>
      <p:ext uri="{BB962C8B-B14F-4D97-AF65-F5344CB8AC3E}">
        <p14:creationId xmlns:p14="http://schemas.microsoft.com/office/powerpoint/2010/main" val="2381876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C8433-33E7-44DE-AF2C-CE300B51892B}"/>
              </a:ext>
            </a:extLst>
          </p:cNvPr>
          <p:cNvSpPr>
            <a:spLocks noGrp="1"/>
          </p:cNvSpPr>
          <p:nvPr>
            <p:ph type="title"/>
          </p:nvPr>
        </p:nvSpPr>
        <p:spPr/>
        <p:txBody>
          <a:bodyPr/>
          <a:lstStyle/>
          <a:p>
            <a:r>
              <a:rPr lang="en-US" dirty="0"/>
              <a:t>Healthchek </a:t>
            </a:r>
            <a:r>
              <a:rPr lang="en-US" dirty="0">
                <a:latin typeface="Arial" panose="020B0604020202020204" pitchFamily="34" charset="0"/>
                <a:cs typeface="Arial" panose="020B0604020202020204" pitchFamily="34" charset="0"/>
              </a:rPr>
              <a:t>— EPSDT services</a:t>
            </a:r>
            <a:endParaRPr lang="en-US" dirty="0"/>
          </a:p>
        </p:txBody>
      </p:sp>
      <p:sp>
        <p:nvSpPr>
          <p:cNvPr id="4" name="Slide Number Placeholder 3">
            <a:extLst>
              <a:ext uri="{FF2B5EF4-FFF2-40B4-BE49-F238E27FC236}">
                <a16:creationId xmlns:a16="http://schemas.microsoft.com/office/drawing/2014/main" xmlns="" id="{C8DF68E1-4FFF-4933-A3C5-DF32CF0D4EE8}"/>
              </a:ext>
            </a:extLst>
          </p:cNvPr>
          <p:cNvSpPr>
            <a:spLocks noGrp="1"/>
          </p:cNvSpPr>
          <p:nvPr>
            <p:ph type="sldNum" sz="quarter" idx="12"/>
          </p:nvPr>
        </p:nvSpPr>
        <p:spPr/>
        <p:txBody>
          <a:bodyPr/>
          <a:lstStyle/>
          <a:p>
            <a:fld id="{E1B9BB50-1CF7-D048-8262-B3B03613F80F}" type="slidenum">
              <a:rPr lang="en-US" smtClean="0"/>
              <a:pPr/>
              <a:t>48</a:t>
            </a:fld>
            <a:endParaRPr lang="en-US" dirty="0"/>
          </a:p>
        </p:txBody>
      </p:sp>
      <p:sp>
        <p:nvSpPr>
          <p:cNvPr id="5" name="Text Placeholder 4">
            <a:extLst>
              <a:ext uri="{FF2B5EF4-FFF2-40B4-BE49-F238E27FC236}">
                <a16:creationId xmlns:a16="http://schemas.microsoft.com/office/drawing/2014/main" xmlns="" id="{2F47C1CF-0145-48B7-A8F5-50CDB6AF65E7}"/>
              </a:ext>
            </a:extLst>
          </p:cNvPr>
          <p:cNvSpPr>
            <a:spLocks noGrp="1"/>
          </p:cNvSpPr>
          <p:nvPr>
            <p:ph type="body" sz="quarter" idx="13"/>
          </p:nvPr>
        </p:nvSpPr>
        <p:spPr/>
        <p:txBody>
          <a:bodyPr/>
          <a:lstStyle/>
          <a:p>
            <a:r>
              <a:rPr lang="en-US" dirty="0"/>
              <a:t>EPSDT is Medicaid’s federally mandated, comprehensive, and preventive child health program for individuals under the age of 21. EPSDT was defined by law as part of the </a:t>
            </a:r>
            <a:r>
              <a:rPr lang="en-US" i="1" dirty="0"/>
              <a:t>Omnibus Budget Reconciliation Act of 1989 </a:t>
            </a:r>
            <a:r>
              <a:rPr lang="en-US" dirty="0"/>
              <a:t>and requires states to cover all services within the scope of the federal Medicaid program. The intent of the EPSDT program is to focus attention on early prevention and treatment. Requirements include periodic screening, vision, dental, and hearing services.</a:t>
            </a:r>
          </a:p>
          <a:p>
            <a:r>
              <a:rPr lang="en-US" dirty="0"/>
              <a:t>Services include:</a:t>
            </a:r>
          </a:p>
          <a:p>
            <a:pPr lvl="1"/>
            <a:r>
              <a:rPr lang="en-US" dirty="0"/>
              <a:t>Screening.</a:t>
            </a:r>
          </a:p>
          <a:p>
            <a:pPr lvl="1"/>
            <a:r>
              <a:rPr lang="en-US" dirty="0"/>
              <a:t>Diagnosis and treatment.</a:t>
            </a:r>
          </a:p>
          <a:p>
            <a:pPr lvl="1"/>
            <a:r>
              <a:rPr lang="en-US" dirty="0"/>
              <a:t>Transportation and scheduling assistance.</a:t>
            </a:r>
          </a:p>
          <a:p>
            <a:pPr marL="0" indent="0">
              <a:buNone/>
            </a:pPr>
            <a:endParaRPr lang="en-US" dirty="0"/>
          </a:p>
          <a:p>
            <a:endParaRPr lang="en-US" dirty="0"/>
          </a:p>
        </p:txBody>
      </p:sp>
    </p:spTree>
    <p:extLst>
      <p:ext uri="{BB962C8B-B14F-4D97-AF65-F5344CB8AC3E}">
        <p14:creationId xmlns:p14="http://schemas.microsoft.com/office/powerpoint/2010/main" val="38562739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C8433-33E7-44DE-AF2C-CE300B51892B}"/>
              </a:ext>
            </a:extLst>
          </p:cNvPr>
          <p:cNvSpPr>
            <a:spLocks noGrp="1"/>
          </p:cNvSpPr>
          <p:nvPr>
            <p:ph type="title"/>
          </p:nvPr>
        </p:nvSpPr>
        <p:spPr/>
        <p:txBody>
          <a:bodyPr/>
          <a:lstStyle/>
          <a:p>
            <a:r>
              <a:rPr lang="en-US" dirty="0"/>
              <a:t>Healthchek </a:t>
            </a:r>
            <a:r>
              <a:rPr lang="en-US" dirty="0">
                <a:latin typeface="Arial" panose="020B0604020202020204" pitchFamily="34" charset="0"/>
                <a:cs typeface="Arial" panose="020B0604020202020204" pitchFamily="34" charset="0"/>
              </a:rPr>
              <a:t>— EPSDT services (cont.)</a:t>
            </a:r>
            <a:endParaRPr lang="en-US" dirty="0"/>
          </a:p>
        </p:txBody>
      </p:sp>
      <p:sp>
        <p:nvSpPr>
          <p:cNvPr id="4" name="Slide Number Placeholder 3">
            <a:extLst>
              <a:ext uri="{FF2B5EF4-FFF2-40B4-BE49-F238E27FC236}">
                <a16:creationId xmlns:a16="http://schemas.microsoft.com/office/drawing/2014/main" xmlns="" id="{C8DF68E1-4FFF-4933-A3C5-DF32CF0D4EE8}"/>
              </a:ext>
            </a:extLst>
          </p:cNvPr>
          <p:cNvSpPr>
            <a:spLocks noGrp="1"/>
          </p:cNvSpPr>
          <p:nvPr>
            <p:ph type="sldNum" sz="quarter" idx="12"/>
          </p:nvPr>
        </p:nvSpPr>
        <p:spPr/>
        <p:txBody>
          <a:bodyPr/>
          <a:lstStyle/>
          <a:p>
            <a:fld id="{E1B9BB50-1CF7-D048-8262-B3B03613F80F}" type="slidenum">
              <a:rPr lang="en-US" smtClean="0"/>
              <a:pPr/>
              <a:t>49</a:t>
            </a:fld>
            <a:endParaRPr lang="en-US" dirty="0"/>
          </a:p>
        </p:txBody>
      </p:sp>
      <p:sp>
        <p:nvSpPr>
          <p:cNvPr id="5" name="Text Placeholder 4">
            <a:extLst>
              <a:ext uri="{FF2B5EF4-FFF2-40B4-BE49-F238E27FC236}">
                <a16:creationId xmlns:a16="http://schemas.microsoft.com/office/drawing/2014/main" xmlns="" id="{2F47C1CF-0145-48B7-A8F5-50CDB6AF65E7}"/>
              </a:ext>
            </a:extLst>
          </p:cNvPr>
          <p:cNvSpPr>
            <a:spLocks noGrp="1"/>
          </p:cNvSpPr>
          <p:nvPr>
            <p:ph type="body" sz="quarter" idx="13"/>
          </p:nvPr>
        </p:nvSpPr>
        <p:spPr>
          <a:xfrm>
            <a:off x="304800" y="1481998"/>
            <a:ext cx="11521437" cy="4736242"/>
          </a:xfrm>
        </p:spPr>
        <p:txBody>
          <a:bodyPr/>
          <a:lstStyle/>
          <a:p>
            <a:r>
              <a:rPr lang="en-US" sz="1800" dirty="0"/>
              <a:t>Screening must include:</a:t>
            </a:r>
          </a:p>
          <a:p>
            <a:pPr lvl="1"/>
            <a:r>
              <a:rPr lang="en-US" sz="1800" dirty="0"/>
              <a:t>Comprehensive health and developmental assessment and history (both physical and mental health development).</a:t>
            </a:r>
          </a:p>
          <a:p>
            <a:pPr lvl="1"/>
            <a:r>
              <a:rPr lang="en-US" sz="1800" dirty="0"/>
              <a:t>Immunizations appropriate to age and health history.</a:t>
            </a:r>
          </a:p>
          <a:p>
            <a:pPr lvl="1"/>
            <a:r>
              <a:rPr lang="en-US" sz="1800" dirty="0"/>
              <a:t>Comprehensive, unclothed physical exam.</a:t>
            </a:r>
          </a:p>
          <a:p>
            <a:pPr lvl="1"/>
            <a:r>
              <a:rPr lang="en-US" sz="1800" dirty="0"/>
              <a:t>Appropriate immunizations.</a:t>
            </a:r>
          </a:p>
          <a:p>
            <a:pPr lvl="1"/>
            <a:r>
              <a:rPr lang="en-US" sz="1800" dirty="0"/>
              <a:t>Laboratory tests.</a:t>
            </a:r>
          </a:p>
          <a:p>
            <a:pPr lvl="1"/>
            <a:r>
              <a:rPr lang="en-US" sz="1800" dirty="0"/>
              <a:t>Lead toxicity screening.</a:t>
            </a:r>
          </a:p>
          <a:p>
            <a:pPr lvl="1"/>
            <a:r>
              <a:rPr lang="en-US" sz="1800" dirty="0"/>
              <a:t>Health education, including anticipatory guidance.</a:t>
            </a:r>
          </a:p>
          <a:p>
            <a:pPr lvl="1"/>
            <a:r>
              <a:rPr lang="en-US" sz="1800" dirty="0"/>
              <a:t>Vision services.</a:t>
            </a:r>
          </a:p>
          <a:p>
            <a:pPr lvl="1"/>
            <a:r>
              <a:rPr lang="en-US" sz="1800" dirty="0"/>
              <a:t>Dental services.</a:t>
            </a:r>
          </a:p>
          <a:p>
            <a:pPr lvl="1"/>
            <a:r>
              <a:rPr lang="en-US" sz="1800" dirty="0"/>
              <a:t>Hearing services.</a:t>
            </a:r>
          </a:p>
          <a:p>
            <a:pPr lvl="1"/>
            <a:r>
              <a:rPr lang="en-US" sz="1800" dirty="0"/>
              <a:t>Use of ODM-developed standardized developmental screening tools to assess health risks, developmental risks and progress, emotional/behavioral issues, and smoking and/or drug and alcohol problems.</a:t>
            </a:r>
          </a:p>
          <a:p>
            <a:pPr lvl="1"/>
            <a:r>
              <a:rPr lang="en-US" sz="1800" dirty="0"/>
              <a:t>Other necessary healthcare, such as diagnostic services and treatment to correct or ameliorate defects, physical and mental illnesses, and conditions discovered by the screening services.</a:t>
            </a:r>
          </a:p>
          <a:p>
            <a:pPr lvl="1"/>
            <a:endParaRPr lang="en-US" dirty="0"/>
          </a:p>
          <a:p>
            <a:endParaRPr lang="en-US" dirty="0"/>
          </a:p>
        </p:txBody>
      </p:sp>
    </p:spTree>
    <p:extLst>
      <p:ext uri="{BB962C8B-B14F-4D97-AF65-F5344CB8AC3E}">
        <p14:creationId xmlns:p14="http://schemas.microsoft.com/office/powerpoint/2010/main" val="2792296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C17BAF1-9845-452D-8828-0F4B304FCBA5}"/>
              </a:ext>
            </a:extLst>
          </p:cNvPr>
          <p:cNvSpPr>
            <a:spLocks noGrp="1"/>
          </p:cNvSpPr>
          <p:nvPr>
            <p:ph type="sldNum" sz="quarter" idx="12"/>
          </p:nvPr>
        </p:nvSpPr>
        <p:spPr/>
        <p:txBody>
          <a:bodyPr/>
          <a:lstStyle/>
          <a:p>
            <a:fld id="{E1B9BB50-1CF7-D048-8262-B3B03613F80F}" type="slidenum">
              <a:rPr lang="en-US" smtClean="0"/>
              <a:pPr/>
              <a:t>5</a:t>
            </a:fld>
            <a:endParaRPr lang="en-US" dirty="0"/>
          </a:p>
        </p:txBody>
      </p:sp>
      <p:sp>
        <p:nvSpPr>
          <p:cNvPr id="2" name="Title 1">
            <a:extLst>
              <a:ext uri="{FF2B5EF4-FFF2-40B4-BE49-F238E27FC236}">
                <a16:creationId xmlns:a16="http://schemas.microsoft.com/office/drawing/2014/main" xmlns="" id="{0AA44D0F-9C00-453A-8048-E91216A1C253}"/>
              </a:ext>
            </a:extLst>
          </p:cNvPr>
          <p:cNvSpPr>
            <a:spLocks noGrp="1"/>
          </p:cNvSpPr>
          <p:nvPr>
            <p:ph type="title"/>
          </p:nvPr>
        </p:nvSpPr>
        <p:spPr/>
        <p:txBody>
          <a:bodyPr/>
          <a:lstStyle/>
          <a:p>
            <a:r>
              <a:rPr lang="en-US" dirty="0"/>
              <a:t>OMMC</a:t>
            </a:r>
          </a:p>
        </p:txBody>
      </p:sp>
      <p:graphicFrame>
        <p:nvGraphicFramePr>
          <p:cNvPr id="3" name="Diagram 2">
            <a:extLst>
              <a:ext uri="{FF2B5EF4-FFF2-40B4-BE49-F238E27FC236}">
                <a16:creationId xmlns:a16="http://schemas.microsoft.com/office/drawing/2014/main" xmlns="" id="{688FD661-7E8E-463D-A145-5296F794BA50}"/>
              </a:ext>
            </a:extLst>
          </p:cNvPr>
          <p:cNvGraphicFramePr/>
          <p:nvPr>
            <p:extLst>
              <p:ext uri="{D42A27DB-BD31-4B8C-83A1-F6EECF244321}">
                <p14:modId xmlns:p14="http://schemas.microsoft.com/office/powerpoint/2010/main" val="3582715266"/>
              </p:ext>
            </p:extLst>
          </p:nvPr>
        </p:nvGraphicFramePr>
        <p:xfrm>
          <a:off x="304799" y="1609587"/>
          <a:ext cx="7627089" cy="3905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7783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AC8433-33E7-44DE-AF2C-CE300B51892B}"/>
              </a:ext>
            </a:extLst>
          </p:cNvPr>
          <p:cNvSpPr>
            <a:spLocks noGrp="1"/>
          </p:cNvSpPr>
          <p:nvPr>
            <p:ph type="title"/>
          </p:nvPr>
        </p:nvSpPr>
        <p:spPr/>
        <p:txBody>
          <a:bodyPr/>
          <a:lstStyle/>
          <a:p>
            <a:r>
              <a:rPr lang="en-US" dirty="0" err="1"/>
              <a:t>Healthchek</a:t>
            </a:r>
            <a:r>
              <a:rPr lang="en-US" dirty="0">
                <a:latin typeface="Arial" panose="020B0604020202020204" pitchFamily="34" charset="0"/>
                <a:cs typeface="Arial" panose="020B0604020202020204" pitchFamily="34" charset="0"/>
              </a:rPr>
              <a:t>— EPSDT services (cont.)</a:t>
            </a:r>
            <a:endParaRPr lang="en-US" dirty="0">
              <a:solidFill>
                <a:srgbClr val="FF0000"/>
              </a:solidFill>
            </a:endParaRPr>
          </a:p>
        </p:txBody>
      </p:sp>
      <p:sp>
        <p:nvSpPr>
          <p:cNvPr id="4" name="Slide Number Placeholder 3">
            <a:extLst>
              <a:ext uri="{FF2B5EF4-FFF2-40B4-BE49-F238E27FC236}">
                <a16:creationId xmlns:a16="http://schemas.microsoft.com/office/drawing/2014/main" xmlns="" id="{C8DF68E1-4FFF-4933-A3C5-DF32CF0D4EE8}"/>
              </a:ext>
            </a:extLst>
          </p:cNvPr>
          <p:cNvSpPr>
            <a:spLocks noGrp="1"/>
          </p:cNvSpPr>
          <p:nvPr>
            <p:ph type="sldNum" sz="quarter" idx="12"/>
          </p:nvPr>
        </p:nvSpPr>
        <p:spPr/>
        <p:txBody>
          <a:bodyPr/>
          <a:lstStyle/>
          <a:p>
            <a:fld id="{E1B9BB50-1CF7-D048-8262-B3B03613F80F}" type="slidenum">
              <a:rPr lang="en-US" smtClean="0"/>
              <a:pPr/>
              <a:t>50</a:t>
            </a:fld>
            <a:endParaRPr lang="en-US" dirty="0"/>
          </a:p>
        </p:txBody>
      </p:sp>
      <p:sp>
        <p:nvSpPr>
          <p:cNvPr id="5" name="Text Placeholder 4">
            <a:extLst>
              <a:ext uri="{FF2B5EF4-FFF2-40B4-BE49-F238E27FC236}">
                <a16:creationId xmlns:a16="http://schemas.microsoft.com/office/drawing/2014/main" xmlns="" id="{2F47C1CF-0145-48B7-A8F5-50CDB6AF65E7}"/>
              </a:ext>
            </a:extLst>
          </p:cNvPr>
          <p:cNvSpPr>
            <a:spLocks noGrp="1"/>
          </p:cNvSpPr>
          <p:nvPr>
            <p:ph type="body" sz="quarter" idx="13"/>
          </p:nvPr>
        </p:nvSpPr>
        <p:spPr>
          <a:xfrm>
            <a:off x="304800" y="1481998"/>
            <a:ext cx="11521437" cy="4736242"/>
          </a:xfrm>
        </p:spPr>
        <p:txBody>
          <a:bodyPr/>
          <a:lstStyle/>
          <a:p>
            <a:r>
              <a:rPr lang="en-US" sz="1800" dirty="0"/>
              <a:t>Members under the age of 21 should receive screening examinations as indicated by the </a:t>
            </a:r>
            <a:r>
              <a:rPr lang="en-US" sz="1800" i="1" dirty="0">
                <a:solidFill>
                  <a:schemeClr val="accent1">
                    <a:lumMod val="75000"/>
                  </a:schemeClr>
                </a:solidFill>
                <a:hlinkClick r:id="rId3">
                  <a:extLst>
                    <a:ext uri="{A12FA001-AC4F-418D-AE19-62706E023703}">
                      <ahyp:hlinkClr xmlns:ahyp="http://schemas.microsoft.com/office/drawing/2018/hyperlinkcolor" xmlns="" val="tx"/>
                    </a:ext>
                  </a:extLst>
                </a:hlinkClick>
              </a:rPr>
              <a:t>Recommendations for Preventive Pediatric Health Care</a:t>
            </a:r>
            <a:r>
              <a:rPr lang="en-US" sz="1800" dirty="0"/>
              <a:t>, published by Bright Futures/American Academy of Pediatrics.</a:t>
            </a:r>
          </a:p>
          <a:p>
            <a:r>
              <a:rPr lang="en-US" sz="1800" dirty="0"/>
              <a:t>Based on our claims data, we send PCPs a list of members who have not received well-child services according to our schedule. We list the specific service each member needs in the report. We also mail information to these members, encouraging them to contact their PCP to set up appointments for needed services. </a:t>
            </a:r>
          </a:p>
          <a:p>
            <a:r>
              <a:rPr lang="en-US" sz="1800" dirty="0"/>
              <a:t>You must render the services on or after the due date in accordance with federal EPSDT and NCDHHS guidelines.</a:t>
            </a:r>
          </a:p>
          <a:p>
            <a:r>
              <a:rPr lang="en-US" sz="1800" dirty="0"/>
              <a:t>Anthem reviews all EPSDT requests for services covered in </a:t>
            </a:r>
            <a:r>
              <a:rPr lang="en-US" sz="1800" i="1" dirty="0"/>
              <a:t>42 U.S.C. § 1396d (r)</a:t>
            </a:r>
            <a:r>
              <a:rPr lang="en-US" sz="1800" dirty="0"/>
              <a:t>,</a:t>
            </a:r>
            <a:r>
              <a:rPr lang="en-US" sz="1800" i="1" dirty="0"/>
              <a:t> </a:t>
            </a:r>
            <a:r>
              <a:rPr lang="en-US" sz="1800" dirty="0"/>
              <a:t>and </a:t>
            </a:r>
            <a:r>
              <a:rPr lang="en-US" sz="1800" i="1" dirty="0"/>
              <a:t>42 C.F.R. § 441.50-62</a:t>
            </a:r>
            <a:r>
              <a:rPr lang="en-US" sz="1800" dirty="0"/>
              <a:t>,</a:t>
            </a:r>
            <a:r>
              <a:rPr lang="en-US" sz="1800" i="1" dirty="0"/>
              <a:t> </a:t>
            </a:r>
            <a:r>
              <a:rPr lang="en-US" sz="1800" dirty="0"/>
              <a:t>utilizing </a:t>
            </a:r>
            <a:r>
              <a:rPr lang="en-US" sz="1800" i="1" dirty="0"/>
              <a:t>Medical Necessity Criteria</a:t>
            </a:r>
            <a:r>
              <a:rPr lang="en-US" sz="1800" dirty="0"/>
              <a:t>. Such services and items, if approved through prior authorization, include those services and items listed at </a:t>
            </a:r>
            <a:r>
              <a:rPr lang="en-US" sz="1800" i="1" dirty="0"/>
              <a:t>42 USC 1396d (a)</a:t>
            </a:r>
            <a:r>
              <a:rPr lang="en-US" sz="1800" dirty="0"/>
              <a:t>,</a:t>
            </a:r>
            <a:r>
              <a:rPr lang="en-US" sz="1800" i="1" dirty="0"/>
              <a:t> </a:t>
            </a:r>
            <a:r>
              <a:rPr lang="en-US" sz="1800" dirty="0"/>
              <a:t>in excess of state Medicaid plan limits applicable to adults. </a:t>
            </a:r>
          </a:p>
          <a:p>
            <a:pPr marL="0" indent="0">
              <a:buNone/>
            </a:pPr>
            <a:endParaRPr lang="en-US" sz="1800" dirty="0"/>
          </a:p>
        </p:txBody>
      </p:sp>
    </p:spTree>
    <p:extLst>
      <p:ext uri="{BB962C8B-B14F-4D97-AF65-F5344CB8AC3E}">
        <p14:creationId xmlns:p14="http://schemas.microsoft.com/office/powerpoint/2010/main" val="4117589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Healthchek and pregnancy related services</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51</a:t>
            </a:fld>
            <a:endParaRPr lang="en-US" dirty="0"/>
          </a:p>
        </p:txBody>
      </p:sp>
      <p:sp>
        <p:nvSpPr>
          <p:cNvPr id="3" name="Content Placeholder 2"/>
          <p:cNvSpPr>
            <a:spLocks noGrp="1"/>
          </p:cNvSpPr>
          <p:nvPr>
            <p:ph type="body" sz="quarter" idx="13"/>
          </p:nvPr>
        </p:nvSpPr>
        <p:spPr>
          <a:xfrm>
            <a:off x="304800" y="1614488"/>
            <a:ext cx="11521437" cy="4603751"/>
          </a:xfrm>
        </p:spPr>
        <p:txBody>
          <a:bodyPr>
            <a:normAutofit/>
          </a:bodyPr>
          <a:lstStyle/>
          <a:p>
            <a:r>
              <a:rPr lang="en-US" dirty="0"/>
              <a:t>Anthem is committed to ensuring members receive EPSDT/Healthchek services.</a:t>
            </a:r>
          </a:p>
          <a:p>
            <a:r>
              <a:rPr lang="en-US" dirty="0"/>
              <a:t>Anthem delivers Healthchek information to members at the following intervals:</a:t>
            </a:r>
          </a:p>
          <a:p>
            <a:pPr lvl="1"/>
            <a:r>
              <a:rPr lang="en-US" dirty="0"/>
              <a:t>When the member is 9 months old</a:t>
            </a:r>
          </a:p>
          <a:p>
            <a:pPr lvl="1"/>
            <a:r>
              <a:rPr lang="en-US" dirty="0"/>
              <a:t>When the member is 18 months old</a:t>
            </a:r>
          </a:p>
          <a:p>
            <a:pPr lvl="1"/>
            <a:r>
              <a:rPr lang="en-US" dirty="0"/>
              <a:t>When the member is 30 months old</a:t>
            </a:r>
          </a:p>
          <a:p>
            <a:pPr lvl="1"/>
            <a:r>
              <a:rPr lang="en-US" dirty="0"/>
              <a:t>In January of each calendar year for all members under the age of 21</a:t>
            </a:r>
          </a:p>
          <a:p>
            <a:pPr lvl="1"/>
            <a:r>
              <a:rPr lang="en-US" dirty="0"/>
              <a:t>Each calendar year for members from age 4 to under 21</a:t>
            </a:r>
          </a:p>
          <a:p>
            <a:pPr lvl="1"/>
            <a:r>
              <a:rPr lang="en-US" dirty="0"/>
              <a:t>When the member is identified as pregnant, regardless of the member's age</a:t>
            </a:r>
          </a:p>
          <a:p>
            <a:r>
              <a:rPr lang="en-US" dirty="0"/>
              <a:t>Anthem encourages providers to deliver EPSDT services in school-based settings to improve access for children.</a:t>
            </a:r>
          </a:p>
        </p:txBody>
      </p:sp>
    </p:spTree>
    <p:custDataLst>
      <p:tags r:id="rId1"/>
    </p:custDataLst>
    <p:extLst>
      <p:ext uri="{BB962C8B-B14F-4D97-AF65-F5344CB8AC3E}">
        <p14:creationId xmlns:p14="http://schemas.microsoft.com/office/powerpoint/2010/main" val="3500146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B32AA2-966D-46A4-B099-16EFBB2C6EC3}"/>
              </a:ext>
            </a:extLst>
          </p:cNvPr>
          <p:cNvSpPr>
            <a:spLocks noGrp="1"/>
          </p:cNvSpPr>
          <p:nvPr>
            <p:ph type="title"/>
          </p:nvPr>
        </p:nvSpPr>
        <p:spPr/>
        <p:txBody>
          <a:bodyPr/>
          <a:lstStyle/>
          <a:p>
            <a:r>
              <a:rPr lang="en-US" dirty="0"/>
              <a:t>Additional partners and processes</a:t>
            </a:r>
          </a:p>
        </p:txBody>
      </p:sp>
      <p:sp>
        <p:nvSpPr>
          <p:cNvPr id="4" name="Slide Number Placeholder 3">
            <a:extLst>
              <a:ext uri="{FF2B5EF4-FFF2-40B4-BE49-F238E27FC236}">
                <a16:creationId xmlns:a16="http://schemas.microsoft.com/office/drawing/2014/main" xmlns="" id="{655B8FDC-F8D7-433F-BFE2-0F2BC77D4DFD}"/>
              </a:ext>
            </a:extLst>
          </p:cNvPr>
          <p:cNvSpPr>
            <a:spLocks noGrp="1"/>
          </p:cNvSpPr>
          <p:nvPr>
            <p:ph type="sldNum" sz="quarter" idx="12"/>
          </p:nvPr>
        </p:nvSpPr>
        <p:spPr/>
        <p:txBody>
          <a:bodyPr/>
          <a:lstStyle/>
          <a:p>
            <a:fld id="{E1B9BB50-1CF7-D048-8262-B3B03613F80F}" type="slidenum">
              <a:rPr lang="en-US" smtClean="0"/>
              <a:pPr/>
              <a:t>52</a:t>
            </a:fld>
            <a:endParaRPr lang="en-US" dirty="0"/>
          </a:p>
        </p:txBody>
      </p:sp>
      <p:sp>
        <p:nvSpPr>
          <p:cNvPr id="5" name="Text Placeholder 4">
            <a:extLst>
              <a:ext uri="{FF2B5EF4-FFF2-40B4-BE49-F238E27FC236}">
                <a16:creationId xmlns:a16="http://schemas.microsoft.com/office/drawing/2014/main" xmlns="" id="{1C60CF9F-7415-4F57-85B2-61D5DA241055}"/>
              </a:ext>
            </a:extLst>
          </p:cNvPr>
          <p:cNvSpPr>
            <a:spLocks noGrp="1"/>
          </p:cNvSpPr>
          <p:nvPr>
            <p:ph type="body" sz="quarter" idx="13"/>
          </p:nvPr>
        </p:nvSpPr>
        <p:spPr>
          <a:xfrm>
            <a:off x="304801" y="1614488"/>
            <a:ext cx="5318760" cy="4603751"/>
          </a:xfrm>
        </p:spPr>
        <p:txBody>
          <a:bodyPr/>
          <a:lstStyle/>
          <a:p>
            <a:endParaRPr lang="en-US" dirty="0"/>
          </a:p>
          <a:p>
            <a:endParaRPr lang="en-US" dirty="0"/>
          </a:p>
          <a:p>
            <a:endParaRPr lang="en-US" dirty="0"/>
          </a:p>
        </p:txBody>
      </p:sp>
      <p:pic>
        <p:nvPicPr>
          <p:cNvPr id="6" name="Picture 5" descr="A person and person looking at a cell phone&#10;&#10;Description automatically generated with medium confidence">
            <a:extLst>
              <a:ext uri="{FF2B5EF4-FFF2-40B4-BE49-F238E27FC236}">
                <a16:creationId xmlns:a16="http://schemas.microsoft.com/office/drawing/2014/main" xmlns="" id="{0E67ED8A-2AD5-4E42-BEB5-B57433A698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508760"/>
            <a:ext cx="5760720" cy="3840480"/>
          </a:xfrm>
          <a:prstGeom prst="rect">
            <a:avLst/>
          </a:prstGeom>
        </p:spPr>
      </p:pic>
      <p:graphicFrame>
        <p:nvGraphicFramePr>
          <p:cNvPr id="3" name="Diagram 2">
            <a:extLst>
              <a:ext uri="{FF2B5EF4-FFF2-40B4-BE49-F238E27FC236}">
                <a16:creationId xmlns:a16="http://schemas.microsoft.com/office/drawing/2014/main" xmlns="" id="{F8B4FDB5-1135-444F-BAE4-DDBE4E5F70E8}"/>
              </a:ext>
            </a:extLst>
          </p:cNvPr>
          <p:cNvGraphicFramePr/>
          <p:nvPr>
            <p:extLst>
              <p:ext uri="{D42A27DB-BD31-4B8C-83A1-F6EECF244321}">
                <p14:modId xmlns:p14="http://schemas.microsoft.com/office/powerpoint/2010/main" val="386527861"/>
              </p:ext>
            </p:extLst>
          </p:nvPr>
        </p:nvGraphicFramePr>
        <p:xfrm>
          <a:off x="152400" y="1965113"/>
          <a:ext cx="5791200" cy="3516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62330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Integration and data flow for pharmacy (SPBM)</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53</a:t>
            </a:fld>
            <a:endParaRPr lang="en-US" dirty="0"/>
          </a:p>
        </p:txBody>
      </p:sp>
      <p:sp>
        <p:nvSpPr>
          <p:cNvPr id="3" name="Content Placeholder 2"/>
          <p:cNvSpPr>
            <a:spLocks noGrp="1"/>
          </p:cNvSpPr>
          <p:nvPr>
            <p:ph type="body" sz="quarter" idx="13"/>
          </p:nvPr>
        </p:nvSpPr>
        <p:spPr>
          <a:xfrm>
            <a:off x="304800" y="1614488"/>
            <a:ext cx="11521437" cy="4603751"/>
          </a:xfrm>
        </p:spPr>
        <p:txBody>
          <a:bodyPr>
            <a:normAutofit/>
          </a:bodyPr>
          <a:lstStyle/>
          <a:p>
            <a:r>
              <a:rPr lang="en-US" dirty="0"/>
              <a:t>The SPBM is a specialized managed care program operating as a prepaid ambulatory health plan that will provide pharmacy benefits for the entire Medicaid Managed Care population (excluding MyCare members). </a:t>
            </a:r>
          </a:p>
          <a:p>
            <a:r>
              <a:rPr lang="en-US" dirty="0"/>
              <a:t>The SPBM will work with pharmacies to ensure member access to medications, supporting ODM’s goals of providing: </a:t>
            </a:r>
          </a:p>
          <a:p>
            <a:pPr lvl="2">
              <a:buFont typeface="Courier New" panose="02070309020205020404" pitchFamily="49" charset="0"/>
              <a:buChar char="o"/>
            </a:pPr>
            <a:r>
              <a:rPr lang="en-US" dirty="0"/>
              <a:t>More pharmacy choices.</a:t>
            </a:r>
          </a:p>
          <a:p>
            <a:pPr lvl="2">
              <a:buFont typeface="Courier New" panose="02070309020205020404" pitchFamily="49" charset="0"/>
              <a:buChar char="o"/>
            </a:pPr>
            <a:r>
              <a:rPr lang="en-US" dirty="0"/>
              <a:t>Fewer out-of-network restrictions.</a:t>
            </a:r>
          </a:p>
          <a:p>
            <a:pPr lvl="2">
              <a:buFont typeface="Courier New" panose="02070309020205020404" pitchFamily="49" charset="0"/>
              <a:buChar char="o"/>
            </a:pPr>
            <a:r>
              <a:rPr lang="en-US" dirty="0"/>
              <a:t>Consistent pharmacy benefits for all managed care members.</a:t>
            </a:r>
          </a:p>
          <a:p>
            <a:r>
              <a:rPr lang="en-US" dirty="0"/>
              <a:t>SPBM will reduce provider and prescriber administrative burden by utilizing a single set of clinical policies and prior authorization procedures, as well as a single pharmacy program point of contact for all members.</a:t>
            </a:r>
          </a:p>
          <a:p>
            <a:endParaRPr lang="en-US" dirty="0"/>
          </a:p>
        </p:txBody>
      </p:sp>
    </p:spTree>
    <p:custDataLst>
      <p:tags r:id="rId1"/>
    </p:custDataLst>
    <p:extLst>
      <p:ext uri="{BB962C8B-B14F-4D97-AF65-F5344CB8AC3E}">
        <p14:creationId xmlns:p14="http://schemas.microsoft.com/office/powerpoint/2010/main" val="1585129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HIE</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54</a:t>
            </a:fld>
            <a:endParaRPr lang="en-US" dirty="0"/>
          </a:p>
        </p:txBody>
      </p:sp>
      <p:sp>
        <p:nvSpPr>
          <p:cNvPr id="7" name="Content Placeholder 6"/>
          <p:cNvSpPr>
            <a:spLocks noGrp="1"/>
          </p:cNvSpPr>
          <p:nvPr>
            <p:ph type="body" sz="quarter" idx="13"/>
          </p:nvPr>
        </p:nvSpPr>
        <p:spPr>
          <a:xfrm>
            <a:off x="304800" y="1614488"/>
            <a:ext cx="11521437" cy="4603751"/>
          </a:xfrm>
        </p:spPr>
        <p:txBody>
          <a:bodyPr>
            <a:normAutofit/>
          </a:bodyPr>
          <a:lstStyle/>
          <a:p>
            <a:r>
              <a:rPr lang="en-US" dirty="0"/>
              <a:t>There are many healthcare delivery scenarios driving the technology behind the different forms of HIE available today </a:t>
            </a:r>
            <a:r>
              <a:rPr lang="en-US" dirty="0">
                <a:latin typeface="Arial" panose="020B0604020202020204" pitchFamily="34" charset="0"/>
                <a:cs typeface="Arial" panose="020B0604020202020204" pitchFamily="34" charset="0"/>
              </a:rPr>
              <a:t>— h</a:t>
            </a:r>
            <a:r>
              <a:rPr lang="en-US" dirty="0"/>
              <a:t>ealth information exchange allows healthcare professionals and patients to appropriately access and securely share a patient’s medical information electronically. </a:t>
            </a:r>
          </a:p>
          <a:p>
            <a:r>
              <a:rPr lang="en-US" dirty="0"/>
              <a:t>Anthem will require all our Medicaid network hospitals to provide admission, discharge, and transfer (ADT) data to both Ohio HIEs, thereby further expanding our access to ADT data for our Medicaid members. Anthem will share this information with our OhioRISE and SPBM partners in real time.   </a:t>
            </a:r>
          </a:p>
          <a:p>
            <a:r>
              <a:rPr lang="en-US" dirty="0"/>
              <a:t>Ohio HIEs: </a:t>
            </a:r>
          </a:p>
          <a:p>
            <a:pPr lvl="1"/>
            <a:r>
              <a:rPr lang="en-US" dirty="0"/>
              <a:t>CliniSync </a:t>
            </a:r>
          </a:p>
          <a:p>
            <a:pPr lvl="1"/>
            <a:r>
              <a:rPr lang="en-US" dirty="0"/>
              <a:t>The Health Collaborative</a:t>
            </a:r>
          </a:p>
          <a:p>
            <a:r>
              <a:rPr lang="en-US" dirty="0"/>
              <a:t>Anthem plans to work closely with both the HIEs in Ohio to close the referral loops for SDOH.</a:t>
            </a:r>
          </a:p>
          <a:p>
            <a:r>
              <a:rPr lang="en-US" dirty="0"/>
              <a:t>Anthem will offer financial incentives to encourage rural and under-served providers within the state to adopt electronic health records. </a:t>
            </a:r>
          </a:p>
          <a:p>
            <a:r>
              <a:rPr lang="en-US" dirty="0"/>
              <a:t>Grant dollars are available for providers in rural counties who need assistance in adopting EHR.    </a:t>
            </a:r>
          </a:p>
          <a:p>
            <a:endParaRPr lang="en-US" dirty="0"/>
          </a:p>
        </p:txBody>
      </p:sp>
    </p:spTree>
    <p:custDataLst>
      <p:tags r:id="rId1"/>
    </p:custDataLst>
    <p:extLst>
      <p:ext uri="{BB962C8B-B14F-4D97-AF65-F5344CB8AC3E}">
        <p14:creationId xmlns:p14="http://schemas.microsoft.com/office/powerpoint/2010/main" val="30702065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HIE (cont.)</a:t>
            </a:r>
          </a:p>
        </p:txBody>
      </p:sp>
      <p:sp>
        <p:nvSpPr>
          <p:cNvPr id="4" name="Footer Placeholder 3"/>
          <p:cNvSpPr>
            <a:spLocks noGrp="1"/>
          </p:cNvSpPr>
          <p:nvPr>
            <p:ph type="ftr" sz="quarter" idx="11"/>
          </p:nvPr>
        </p:nvSpPr>
        <p:spPr>
          <a:xfrm>
            <a:off x="304800" y="6492874"/>
            <a:ext cx="8534400" cy="182880"/>
          </a:xfrm>
        </p:spPr>
        <p:txBody>
          <a:bodyPr/>
          <a:lstStyle/>
          <a:p>
            <a:r>
              <a:rPr lang="en-US" dirty="0"/>
              <a:t>HEDIS</a:t>
            </a:r>
            <a:r>
              <a:rPr lang="en-US" baseline="30000" dirty="0"/>
              <a:t>®</a:t>
            </a:r>
            <a:r>
              <a:rPr lang="en-US" dirty="0"/>
              <a:t> is a registered trademark of the National Committee for Quality Assurance (NCQA).</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55</a:t>
            </a:fld>
            <a:endParaRPr lang="en-US" dirty="0"/>
          </a:p>
        </p:txBody>
      </p:sp>
      <p:sp>
        <p:nvSpPr>
          <p:cNvPr id="7" name="Content Placeholder 6"/>
          <p:cNvSpPr>
            <a:spLocks noGrp="1"/>
          </p:cNvSpPr>
          <p:nvPr>
            <p:ph type="body" sz="quarter" idx="13"/>
          </p:nvPr>
        </p:nvSpPr>
        <p:spPr>
          <a:xfrm>
            <a:off x="304800" y="1614488"/>
            <a:ext cx="11521437" cy="4603751"/>
          </a:xfrm>
        </p:spPr>
        <p:txBody>
          <a:bodyPr>
            <a:noAutofit/>
          </a:bodyPr>
          <a:lstStyle/>
          <a:p>
            <a:pPr marL="0" indent="0">
              <a:buNone/>
            </a:pPr>
            <a:r>
              <a:rPr lang="en-US" sz="1800" dirty="0"/>
              <a:t>Anthem will utilize HIE data in real time to improve outcomes for providers and for our members in the following ways:</a:t>
            </a:r>
          </a:p>
          <a:p>
            <a:pPr lvl="0"/>
            <a:r>
              <a:rPr lang="en-US" sz="1800" dirty="0"/>
              <a:t>More efficient than faxing medical records </a:t>
            </a:r>
          </a:p>
          <a:p>
            <a:pPr lvl="0"/>
            <a:r>
              <a:rPr lang="en-US" sz="1800" dirty="0"/>
              <a:t>Less administrative burden for providers and office staff</a:t>
            </a:r>
          </a:p>
          <a:p>
            <a:pPr lvl="0"/>
            <a:r>
              <a:rPr lang="en-US" sz="1800" dirty="0"/>
              <a:t>Any and all codes that are in your electronic medical record system will be included in the data exchange to Anthem</a:t>
            </a:r>
          </a:p>
          <a:p>
            <a:pPr lvl="0"/>
            <a:r>
              <a:rPr lang="en-US" sz="1800" dirty="0"/>
              <a:t>Improved individual provider (value-based providers) and group HEDIS</a:t>
            </a:r>
            <a:r>
              <a:rPr lang="en-US" sz="1800" baseline="30000" dirty="0"/>
              <a:t>®</a:t>
            </a:r>
            <a:r>
              <a:rPr lang="en-US" sz="1800" dirty="0"/>
              <a:t> scores by closing gaps in care </a:t>
            </a:r>
          </a:p>
          <a:p>
            <a:pPr lvl="0"/>
            <a:r>
              <a:rPr lang="en-US" sz="1800" dirty="0"/>
              <a:t>Decrease health plan’s requests for medical records</a:t>
            </a:r>
          </a:p>
          <a:p>
            <a:pPr lvl="0"/>
            <a:r>
              <a:rPr lang="en-US" sz="1800" dirty="0"/>
              <a:t>Reduce copy service vendor utilization and requests</a:t>
            </a:r>
          </a:p>
          <a:p>
            <a:pPr lvl="0"/>
            <a:r>
              <a:rPr lang="en-US" sz="1800" dirty="0"/>
              <a:t>Provider staff are not displaced from daily office tasks to fulfill requests</a:t>
            </a:r>
          </a:p>
          <a:p>
            <a:pPr lvl="0"/>
            <a:r>
              <a:rPr lang="en-US" sz="1800" dirty="0"/>
              <a:t>Trained and proficient HEDIS staff are used which reduces copy errors</a:t>
            </a:r>
          </a:p>
          <a:p>
            <a:pPr lvl="0"/>
            <a:r>
              <a:rPr lang="en-US" sz="1800" dirty="0"/>
              <a:t>Members are reviewed as a whole, as opposed to via provider dashboard reports</a:t>
            </a:r>
          </a:p>
          <a:p>
            <a:pPr lvl="0"/>
            <a:r>
              <a:rPr lang="en-US" sz="1800" dirty="0"/>
              <a:t>Other possible resources for data can be identified while researching the medical record</a:t>
            </a:r>
          </a:p>
        </p:txBody>
      </p:sp>
    </p:spTree>
    <p:custDataLst>
      <p:tags r:id="rId1"/>
    </p:custDataLst>
    <p:extLst>
      <p:ext uri="{BB962C8B-B14F-4D97-AF65-F5344CB8AC3E}">
        <p14:creationId xmlns:p14="http://schemas.microsoft.com/office/powerpoint/2010/main" val="797972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EVV</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56</a:t>
            </a:fld>
            <a:endParaRPr lang="en-US" dirty="0"/>
          </a:p>
        </p:txBody>
      </p:sp>
      <p:sp>
        <p:nvSpPr>
          <p:cNvPr id="3" name="Content Placeholder 2"/>
          <p:cNvSpPr>
            <a:spLocks noGrp="1"/>
          </p:cNvSpPr>
          <p:nvPr>
            <p:ph type="body" sz="quarter" idx="13"/>
          </p:nvPr>
        </p:nvSpPr>
        <p:spPr>
          <a:xfrm>
            <a:off x="304800" y="1614488"/>
            <a:ext cx="11521437" cy="4603751"/>
          </a:xfrm>
        </p:spPr>
        <p:txBody>
          <a:bodyPr>
            <a:normAutofit/>
          </a:bodyPr>
          <a:lstStyle/>
          <a:p>
            <a:r>
              <a:rPr lang="en-US" dirty="0"/>
              <a:t>EVV is used by caregivers for some home- and community-based services to document the time services begin and end. The codes for the services include:</a:t>
            </a:r>
          </a:p>
          <a:p>
            <a:endParaRPr lang="en-US" dirty="0"/>
          </a:p>
          <a:p>
            <a:endParaRPr lang="en-US" dirty="0"/>
          </a:p>
          <a:p>
            <a:endParaRPr lang="en-US" dirty="0"/>
          </a:p>
          <a:p>
            <a:endParaRPr lang="en-US" dirty="0"/>
          </a:p>
          <a:p>
            <a:endParaRPr lang="en-US" dirty="0"/>
          </a:p>
          <a:p>
            <a:r>
              <a:rPr lang="en-US" dirty="0"/>
              <a:t>ODM provides an EVV system at no cost to all providers. Agency providers may choose to use an alternate EVV system.</a:t>
            </a:r>
          </a:p>
          <a:p>
            <a:r>
              <a:rPr lang="en-US" dirty="0"/>
              <a:t>For more information and resources on ODM’s EVV system, visit </a:t>
            </a:r>
            <a:r>
              <a:rPr lang="en-US" dirty="0">
                <a:hlinkClick r:id="rId4"/>
              </a:rPr>
              <a:t>https://medicaid.ohio.gov/resources-for-providers/special-programs-and-initiatives/electronic-visit-verification</a:t>
            </a:r>
            <a:r>
              <a:rPr lang="en-US" dirty="0"/>
              <a:t>.</a:t>
            </a:r>
          </a:p>
        </p:txBody>
      </p:sp>
      <p:graphicFrame>
        <p:nvGraphicFramePr>
          <p:cNvPr id="6" name="Table 6">
            <a:extLst>
              <a:ext uri="{FF2B5EF4-FFF2-40B4-BE49-F238E27FC236}">
                <a16:creationId xmlns:a16="http://schemas.microsoft.com/office/drawing/2014/main" xmlns="" id="{56E54070-4D38-4E78-9D51-FCB3C798C294}"/>
              </a:ext>
            </a:extLst>
          </p:cNvPr>
          <p:cNvGraphicFramePr>
            <a:graphicFrameLocks noGrp="1"/>
          </p:cNvGraphicFramePr>
          <p:nvPr>
            <p:extLst>
              <p:ext uri="{D42A27DB-BD31-4B8C-83A1-F6EECF244321}">
                <p14:modId xmlns:p14="http://schemas.microsoft.com/office/powerpoint/2010/main" val="3455395171"/>
              </p:ext>
            </p:extLst>
          </p:nvPr>
        </p:nvGraphicFramePr>
        <p:xfrm>
          <a:off x="3711616" y="2269931"/>
          <a:ext cx="4107051" cy="1854200"/>
        </p:xfrm>
        <a:graphic>
          <a:graphicData uri="http://schemas.openxmlformats.org/drawingml/2006/table">
            <a:tbl>
              <a:tblPr firstRow="1" bandRow="1">
                <a:tableStyleId>{5C22544A-7EE6-4342-B048-85BDC9FD1C3A}</a:tableStyleId>
              </a:tblPr>
              <a:tblGrid>
                <a:gridCol w="2045777">
                  <a:extLst>
                    <a:ext uri="{9D8B030D-6E8A-4147-A177-3AD203B41FA5}">
                      <a16:colId xmlns:a16="http://schemas.microsoft.com/office/drawing/2014/main" xmlns="" val="253006237"/>
                    </a:ext>
                  </a:extLst>
                </a:gridCol>
                <a:gridCol w="2061274">
                  <a:extLst>
                    <a:ext uri="{9D8B030D-6E8A-4147-A177-3AD203B41FA5}">
                      <a16:colId xmlns:a16="http://schemas.microsoft.com/office/drawing/2014/main" xmlns="" val="3865287341"/>
                    </a:ext>
                  </a:extLst>
                </a:gridCol>
              </a:tblGrid>
              <a:tr h="370840">
                <a:tc gridSpan="2">
                  <a:txBody>
                    <a:bodyPr/>
                    <a:lstStyle/>
                    <a:p>
                      <a:pPr algn="l"/>
                      <a:r>
                        <a:rPr lang="en-US" dirty="0"/>
                        <a:t>Codes</a:t>
                      </a:r>
                    </a:p>
                  </a:txBody>
                  <a:tcPr/>
                </a:tc>
                <a:tc hMerge="1">
                  <a:txBody>
                    <a:bodyPr/>
                    <a:lstStyle/>
                    <a:p>
                      <a:endParaRPr lang="en-US" dirty="0"/>
                    </a:p>
                  </a:txBody>
                  <a:tcPr/>
                </a:tc>
                <a:extLst>
                  <a:ext uri="{0D108BD9-81ED-4DB2-BD59-A6C34878D82A}">
                    <a16:rowId xmlns:a16="http://schemas.microsoft.com/office/drawing/2014/main" xmlns="" val="1754670588"/>
                  </a:ext>
                </a:extLst>
              </a:tr>
              <a:tr h="370840">
                <a:tc>
                  <a:txBody>
                    <a:bodyPr/>
                    <a:lstStyle/>
                    <a:p>
                      <a:r>
                        <a:rPr lang="en-US" dirty="0"/>
                        <a:t>G0156</a:t>
                      </a:r>
                    </a:p>
                  </a:txBody>
                  <a:tcPr/>
                </a:tc>
                <a:tc>
                  <a:txBody>
                    <a:bodyPr/>
                    <a:lstStyle/>
                    <a:p>
                      <a:r>
                        <a:rPr lang="en-US" dirty="0"/>
                        <a:t>T1001</a:t>
                      </a:r>
                    </a:p>
                  </a:txBody>
                  <a:tcPr/>
                </a:tc>
                <a:extLst>
                  <a:ext uri="{0D108BD9-81ED-4DB2-BD59-A6C34878D82A}">
                    <a16:rowId xmlns:a16="http://schemas.microsoft.com/office/drawing/2014/main" xmlns="" val="1102129128"/>
                  </a:ext>
                </a:extLst>
              </a:tr>
              <a:tr h="370840">
                <a:tc>
                  <a:txBody>
                    <a:bodyPr/>
                    <a:lstStyle/>
                    <a:p>
                      <a:r>
                        <a:rPr lang="en-US" dirty="0"/>
                        <a:t>G0299</a:t>
                      </a:r>
                    </a:p>
                  </a:txBody>
                  <a:tcPr/>
                </a:tc>
                <a:tc>
                  <a:txBody>
                    <a:bodyPr/>
                    <a:lstStyle/>
                    <a:p>
                      <a:r>
                        <a:rPr lang="en-US" dirty="0"/>
                        <a:t>G0151</a:t>
                      </a:r>
                    </a:p>
                  </a:txBody>
                  <a:tcPr/>
                </a:tc>
                <a:extLst>
                  <a:ext uri="{0D108BD9-81ED-4DB2-BD59-A6C34878D82A}">
                    <a16:rowId xmlns:a16="http://schemas.microsoft.com/office/drawing/2014/main" xmlns="" val="3333455482"/>
                  </a:ext>
                </a:extLst>
              </a:tr>
              <a:tr h="370840">
                <a:tc>
                  <a:txBody>
                    <a:bodyPr/>
                    <a:lstStyle/>
                    <a:p>
                      <a:r>
                        <a:rPr lang="en-US" dirty="0"/>
                        <a:t>G0300</a:t>
                      </a:r>
                    </a:p>
                  </a:txBody>
                  <a:tcPr/>
                </a:tc>
                <a:tc>
                  <a:txBody>
                    <a:bodyPr/>
                    <a:lstStyle/>
                    <a:p>
                      <a:r>
                        <a:rPr lang="en-US" dirty="0"/>
                        <a:t>G0152</a:t>
                      </a:r>
                    </a:p>
                  </a:txBody>
                  <a:tcPr/>
                </a:tc>
                <a:extLst>
                  <a:ext uri="{0D108BD9-81ED-4DB2-BD59-A6C34878D82A}">
                    <a16:rowId xmlns:a16="http://schemas.microsoft.com/office/drawing/2014/main" xmlns="" val="879590691"/>
                  </a:ext>
                </a:extLst>
              </a:tr>
              <a:tr h="370840">
                <a:tc>
                  <a:txBody>
                    <a:bodyPr/>
                    <a:lstStyle/>
                    <a:p>
                      <a:r>
                        <a:rPr lang="en-US" dirty="0"/>
                        <a:t>T1000</a:t>
                      </a:r>
                    </a:p>
                  </a:txBody>
                  <a:tcPr/>
                </a:tc>
                <a:tc>
                  <a:txBody>
                    <a:bodyPr/>
                    <a:lstStyle/>
                    <a:p>
                      <a:r>
                        <a:rPr lang="en-US" dirty="0"/>
                        <a:t>G0153</a:t>
                      </a:r>
                    </a:p>
                  </a:txBody>
                  <a:tcPr/>
                </a:tc>
                <a:extLst>
                  <a:ext uri="{0D108BD9-81ED-4DB2-BD59-A6C34878D82A}">
                    <a16:rowId xmlns:a16="http://schemas.microsoft.com/office/drawing/2014/main" xmlns="" val="895844992"/>
                  </a:ext>
                </a:extLst>
              </a:tr>
            </a:tbl>
          </a:graphicData>
        </a:graphic>
      </p:graphicFrame>
    </p:spTree>
    <p:custDataLst>
      <p:tags r:id="rId1"/>
    </p:custDataLst>
    <p:extLst>
      <p:ext uri="{BB962C8B-B14F-4D97-AF65-F5344CB8AC3E}">
        <p14:creationId xmlns:p14="http://schemas.microsoft.com/office/powerpoint/2010/main" val="2283665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7E0BF11-507A-497E-8B76-EB2BE35D2CEC}"/>
              </a:ext>
            </a:extLst>
          </p:cNvPr>
          <p:cNvSpPr>
            <a:spLocks noGrp="1"/>
          </p:cNvSpPr>
          <p:nvPr>
            <p:ph type="title"/>
          </p:nvPr>
        </p:nvSpPr>
        <p:spPr>
          <a:xfrm>
            <a:off x="304799" y="567597"/>
            <a:ext cx="11521437" cy="914400"/>
          </a:xfrm>
        </p:spPr>
        <p:txBody>
          <a:bodyPr/>
          <a:lstStyle/>
          <a:p>
            <a:r>
              <a:rPr lang="en-US" dirty="0"/>
              <a:t>Understanding and supporting our members </a:t>
            </a:r>
            <a:r>
              <a:rPr lang="en-US" dirty="0">
                <a:latin typeface="Arial" panose="020B0604020202020204" pitchFamily="34" charset="0"/>
                <a:cs typeface="Arial" panose="020B0604020202020204" pitchFamily="34" charset="0"/>
              </a:rPr>
              <a:t>— review</a:t>
            </a:r>
            <a:endParaRPr lang="en-US" dirty="0"/>
          </a:p>
        </p:txBody>
      </p:sp>
      <p:sp>
        <p:nvSpPr>
          <p:cNvPr id="5" name="Slide Number Placeholder 4">
            <a:extLst>
              <a:ext uri="{FF2B5EF4-FFF2-40B4-BE49-F238E27FC236}">
                <a16:creationId xmlns:a16="http://schemas.microsoft.com/office/drawing/2014/main" xmlns="" id="{74278041-F68F-4FEB-B11F-C8E6E3724C30}"/>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57</a:t>
            </a:fld>
            <a:endParaRPr lang="en-US" dirty="0"/>
          </a:p>
        </p:txBody>
      </p:sp>
      <p:graphicFrame>
        <p:nvGraphicFramePr>
          <p:cNvPr id="2" name="Diagram 1">
            <a:extLst>
              <a:ext uri="{FF2B5EF4-FFF2-40B4-BE49-F238E27FC236}">
                <a16:creationId xmlns:a16="http://schemas.microsoft.com/office/drawing/2014/main" xmlns="" id="{E1C71B37-A0BC-4817-B0FC-3F54BB679FA0}"/>
              </a:ext>
            </a:extLst>
          </p:cNvPr>
          <p:cNvGraphicFramePr/>
          <p:nvPr>
            <p:extLst>
              <p:ext uri="{D42A27DB-BD31-4B8C-83A1-F6EECF244321}">
                <p14:modId xmlns:p14="http://schemas.microsoft.com/office/powerpoint/2010/main" val="3184146342"/>
              </p:ext>
            </p:extLst>
          </p:nvPr>
        </p:nvGraphicFramePr>
        <p:xfrm>
          <a:off x="304799" y="1563278"/>
          <a:ext cx="8128000" cy="47057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08449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FB6C53E1-99CD-430B-9844-654D5C959F7F}"/>
              </a:ext>
            </a:extLst>
          </p:cNvPr>
          <p:cNvSpPr>
            <a:spLocks noGrp="1"/>
          </p:cNvSpPr>
          <p:nvPr>
            <p:ph type="sldNum" sz="quarter" idx="12"/>
          </p:nvPr>
        </p:nvSpPr>
        <p:spPr/>
        <p:txBody>
          <a:bodyPr/>
          <a:lstStyle/>
          <a:p>
            <a:fld id="{E1B9BB50-1CF7-D048-8262-B3B03613F80F}" type="slidenum">
              <a:rPr lang="en-US" smtClean="0"/>
              <a:pPr/>
              <a:t>58</a:t>
            </a:fld>
            <a:endParaRPr lang="en-US" dirty="0"/>
          </a:p>
        </p:txBody>
      </p:sp>
      <p:sp>
        <p:nvSpPr>
          <p:cNvPr id="6" name="Title 5">
            <a:extLst>
              <a:ext uri="{FF2B5EF4-FFF2-40B4-BE49-F238E27FC236}">
                <a16:creationId xmlns:a16="http://schemas.microsoft.com/office/drawing/2014/main" xmlns="" id="{5B1F2E61-674F-4635-A1CD-517A77D65B25}"/>
              </a:ext>
            </a:extLst>
          </p:cNvPr>
          <p:cNvSpPr>
            <a:spLocks noGrp="1"/>
          </p:cNvSpPr>
          <p:nvPr>
            <p:ph type="ctrTitle"/>
          </p:nvPr>
        </p:nvSpPr>
        <p:spPr/>
        <p:txBody>
          <a:bodyPr/>
          <a:lstStyle/>
          <a:p>
            <a:r>
              <a:rPr lang="en-US" dirty="0"/>
              <a:t>Working with Anthem</a:t>
            </a:r>
          </a:p>
        </p:txBody>
      </p:sp>
    </p:spTree>
    <p:extLst>
      <p:ext uri="{BB962C8B-B14F-4D97-AF65-F5344CB8AC3E}">
        <p14:creationId xmlns:p14="http://schemas.microsoft.com/office/powerpoint/2010/main" val="1013680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12007ADE-3EFA-480E-AA06-9F454C33F9AA}"/>
              </a:ext>
            </a:extLst>
          </p:cNvPr>
          <p:cNvSpPr>
            <a:spLocks noGrp="1"/>
          </p:cNvSpPr>
          <p:nvPr>
            <p:ph type="sldNum" sz="quarter" idx="12"/>
          </p:nvPr>
        </p:nvSpPr>
        <p:spPr/>
        <p:txBody>
          <a:bodyPr/>
          <a:lstStyle/>
          <a:p>
            <a:fld id="{E1B9BB50-1CF7-D048-8262-B3B03613F80F}" type="slidenum">
              <a:rPr lang="en-US" smtClean="0"/>
              <a:t>59</a:t>
            </a:fld>
            <a:endParaRPr lang="en-US" dirty="0"/>
          </a:p>
        </p:txBody>
      </p:sp>
      <p:sp>
        <p:nvSpPr>
          <p:cNvPr id="6" name="Title 5">
            <a:extLst>
              <a:ext uri="{FF2B5EF4-FFF2-40B4-BE49-F238E27FC236}">
                <a16:creationId xmlns:a16="http://schemas.microsoft.com/office/drawing/2014/main" xmlns="" id="{EB283EDC-8258-4FF0-A526-838294FAAC58}"/>
              </a:ext>
            </a:extLst>
          </p:cNvPr>
          <p:cNvSpPr>
            <a:spLocks noGrp="1"/>
          </p:cNvSpPr>
          <p:nvPr>
            <p:ph type="title"/>
          </p:nvPr>
        </p:nvSpPr>
        <p:spPr/>
        <p:txBody>
          <a:bodyPr/>
          <a:lstStyle/>
          <a:p>
            <a:r>
              <a:rPr lang="en-US" dirty="0"/>
              <a:t>Working with Anthem</a:t>
            </a:r>
            <a:endParaRPr lang="en-US" dirty="0">
              <a:solidFill>
                <a:srgbClr val="FF0000"/>
              </a:solidFill>
            </a:endParaRPr>
          </a:p>
        </p:txBody>
      </p:sp>
      <p:graphicFrame>
        <p:nvGraphicFramePr>
          <p:cNvPr id="3" name="Diagram 2">
            <a:extLst>
              <a:ext uri="{FF2B5EF4-FFF2-40B4-BE49-F238E27FC236}">
                <a16:creationId xmlns:a16="http://schemas.microsoft.com/office/drawing/2014/main" xmlns="" id="{A4ECFB0E-2750-42CB-8740-741E360C8410}"/>
              </a:ext>
            </a:extLst>
          </p:cNvPr>
          <p:cNvGraphicFramePr/>
          <p:nvPr>
            <p:extLst>
              <p:ext uri="{D42A27DB-BD31-4B8C-83A1-F6EECF244321}">
                <p14:modId xmlns:p14="http://schemas.microsoft.com/office/powerpoint/2010/main" val="3233971144"/>
              </p:ext>
            </p:extLst>
          </p:nvPr>
        </p:nvGraphicFramePr>
        <p:xfrm>
          <a:off x="304799" y="1379007"/>
          <a:ext cx="8128000" cy="52357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6399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699D41EA-623B-494D-895C-9C2B1E6E3AFF}"/>
              </a:ext>
            </a:extLst>
          </p:cNvPr>
          <p:cNvSpPr>
            <a:spLocks noGrp="1"/>
          </p:cNvSpPr>
          <p:nvPr>
            <p:ph type="title"/>
          </p:nvPr>
        </p:nvSpPr>
        <p:spPr>
          <a:xfrm>
            <a:off x="304799" y="567597"/>
            <a:ext cx="11521437" cy="914400"/>
          </a:xfrm>
        </p:spPr>
        <p:txBody>
          <a:bodyPr/>
          <a:lstStyle/>
          <a:p>
            <a:r>
              <a:rPr lang="en-US" dirty="0"/>
              <a:t>Anthem in Ohio</a:t>
            </a:r>
          </a:p>
        </p:txBody>
      </p:sp>
      <p:sp>
        <p:nvSpPr>
          <p:cNvPr id="6" name="Slide Number Placeholder 5">
            <a:extLst>
              <a:ext uri="{FF2B5EF4-FFF2-40B4-BE49-F238E27FC236}">
                <a16:creationId xmlns:a16="http://schemas.microsoft.com/office/drawing/2014/main" xmlns="" id="{CF52C70B-8E35-4AFA-B016-8AC26278DB70}"/>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6</a:t>
            </a:fld>
            <a:endParaRPr lang="en-US" dirty="0"/>
          </a:p>
        </p:txBody>
      </p:sp>
      <p:sp>
        <p:nvSpPr>
          <p:cNvPr id="8" name="Text Placeholder 7">
            <a:extLst>
              <a:ext uri="{FF2B5EF4-FFF2-40B4-BE49-F238E27FC236}">
                <a16:creationId xmlns:a16="http://schemas.microsoft.com/office/drawing/2014/main" xmlns="" id="{B08B18DF-1B95-4CA1-88F4-ACA5E7A64BBC}"/>
              </a:ext>
            </a:extLst>
          </p:cNvPr>
          <p:cNvSpPr>
            <a:spLocks noGrp="1"/>
          </p:cNvSpPr>
          <p:nvPr>
            <p:ph type="body" sz="quarter" idx="13"/>
          </p:nvPr>
        </p:nvSpPr>
        <p:spPr>
          <a:xfrm>
            <a:off x="304801" y="1614488"/>
            <a:ext cx="7727576" cy="4603751"/>
          </a:xfrm>
        </p:spPr>
        <p:txBody>
          <a:bodyPr/>
          <a:lstStyle/>
          <a:p>
            <a:r>
              <a:rPr lang="en-US" dirty="0"/>
              <a:t>As one of the nation’s leading health plans, Anthem has invested the time and resources necessary to fully understand and serve millions of members in state-sponsored programs across the country.</a:t>
            </a:r>
          </a:p>
          <a:p>
            <a:r>
              <a:rPr lang="en-US" dirty="0"/>
              <a:t>Anthem already proudly serves individuals in Ohio with its commercial product. The Medicaid plan aligns with Ohio Department of Medicaid’s (ODM) goals for Medicaid, putting the individual at the center of focus and improving the design, delivery, and timeliness of care coordination.</a:t>
            </a:r>
          </a:p>
          <a:p>
            <a:pPr lvl="1"/>
            <a:r>
              <a:rPr lang="en-US" dirty="0"/>
              <a:t>On go-live, Anthem will become a new statewide Medicaid plan, supporting members in all of Ohio’s 88 counties. </a:t>
            </a:r>
          </a:p>
          <a:p>
            <a:pPr lvl="1"/>
            <a:r>
              <a:rPr lang="en-US" dirty="0"/>
              <a:t>Our new plan is part of ODM’s Next Generation program for OMMC. </a:t>
            </a:r>
          </a:p>
          <a:p>
            <a:endParaRPr lang="en-US" dirty="0"/>
          </a:p>
        </p:txBody>
      </p:sp>
      <p:pic>
        <p:nvPicPr>
          <p:cNvPr id="5" name="Picture 4">
            <a:extLst>
              <a:ext uri="{FF2B5EF4-FFF2-40B4-BE49-F238E27FC236}">
                <a16:creationId xmlns:a16="http://schemas.microsoft.com/office/drawing/2014/main" xmlns="" id="{99BF7178-7634-4983-AFCC-D468820B6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4669" y="2018984"/>
            <a:ext cx="2508617" cy="2820032"/>
          </a:xfrm>
          <a:prstGeom prst="rect">
            <a:avLst/>
          </a:prstGeom>
        </p:spPr>
      </p:pic>
    </p:spTree>
    <p:extLst>
      <p:ext uri="{BB962C8B-B14F-4D97-AF65-F5344CB8AC3E}">
        <p14:creationId xmlns:p14="http://schemas.microsoft.com/office/powerpoint/2010/main" val="39089759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Claims and billing</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60</a:t>
            </a:fld>
            <a:endParaRPr lang="en-US" dirty="0"/>
          </a:p>
        </p:txBody>
      </p:sp>
      <p:graphicFrame>
        <p:nvGraphicFramePr>
          <p:cNvPr id="2" name="Diagram 1">
            <a:extLst>
              <a:ext uri="{FF2B5EF4-FFF2-40B4-BE49-F238E27FC236}">
                <a16:creationId xmlns:a16="http://schemas.microsoft.com/office/drawing/2014/main" xmlns="" id="{1F5A31CF-9C0E-4064-AEE3-9E6FAF4B84D8}"/>
              </a:ext>
            </a:extLst>
          </p:cNvPr>
          <p:cNvGraphicFramePr/>
          <p:nvPr>
            <p:extLst>
              <p:ext uri="{D42A27DB-BD31-4B8C-83A1-F6EECF244321}">
                <p14:modId xmlns:p14="http://schemas.microsoft.com/office/powerpoint/2010/main" val="2308553166"/>
              </p:ext>
            </p:extLst>
          </p:nvPr>
        </p:nvGraphicFramePr>
        <p:xfrm>
          <a:off x="193040" y="1995759"/>
          <a:ext cx="5130800" cy="40650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xmlns="" id="{605CEEE2-E452-45B5-AC97-D093EE5B0D27}"/>
              </a:ext>
            </a:extLst>
          </p:cNvPr>
          <p:cNvGraphicFramePr/>
          <p:nvPr>
            <p:extLst>
              <p:ext uri="{D42A27DB-BD31-4B8C-83A1-F6EECF244321}">
                <p14:modId xmlns:p14="http://schemas.microsoft.com/office/powerpoint/2010/main" val="3345113225"/>
              </p:ext>
            </p:extLst>
          </p:nvPr>
        </p:nvGraphicFramePr>
        <p:xfrm>
          <a:off x="5770876" y="1873838"/>
          <a:ext cx="6055360" cy="430847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151780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1191491"/>
            <a:ext cx="11521437" cy="773718"/>
          </a:xfrm>
        </p:spPr>
        <p:txBody>
          <a:bodyPr/>
          <a:lstStyle/>
          <a:p>
            <a:r>
              <a:rPr lang="en-US" dirty="0">
                <a:solidFill>
                  <a:srgbClr val="0070C0"/>
                </a:solidFill>
              </a:rPr>
              <a:t>Submitting claims</a:t>
            </a:r>
            <a:r>
              <a:rPr lang="en-US" dirty="0">
                <a:solidFill>
                  <a:srgbClr val="FF0000"/>
                </a:solidFill>
              </a:rPr>
              <a:t/>
            </a:r>
            <a:br>
              <a:rPr lang="en-US" dirty="0">
                <a:solidFill>
                  <a:srgbClr val="FF0000"/>
                </a:solidFill>
              </a:rPr>
            </a:br>
            <a:r>
              <a:rPr lang="en-US" dirty="0">
                <a:solidFill>
                  <a:srgbClr val="FF0000"/>
                </a:solidFill>
              </a:rPr>
              <a:t/>
            </a:r>
            <a:br>
              <a:rPr lang="en-US" dirty="0">
                <a:solidFill>
                  <a:srgbClr val="FF0000"/>
                </a:solidFill>
              </a:rPr>
            </a:br>
            <a:r>
              <a:rPr lang="en-US" dirty="0">
                <a:solidFill>
                  <a:schemeClr val="tx1"/>
                </a:solidFill>
              </a:rPr>
              <a:t>Providers who have an established ODM trading partner </a:t>
            </a:r>
            <a:r>
              <a:rPr lang="en-US" dirty="0">
                <a:solidFill>
                  <a:srgbClr val="FF0000"/>
                </a:solidFill>
              </a:rPr>
              <a:t/>
            </a:r>
            <a:br>
              <a:rPr lang="en-US" dirty="0">
                <a:solidFill>
                  <a:srgbClr val="FF0000"/>
                </a:solidFill>
              </a:rPr>
            </a:br>
            <a:endParaRPr lang="en-US" dirty="0">
              <a:solidFill>
                <a:srgbClr val="FF0000"/>
              </a:solidFill>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61</a:t>
            </a:fld>
            <a:endParaRPr lang="en-US" dirty="0"/>
          </a:p>
        </p:txBody>
      </p:sp>
      <p:sp>
        <p:nvSpPr>
          <p:cNvPr id="7" name="Content Placeholder 6"/>
          <p:cNvSpPr>
            <a:spLocks noGrp="1"/>
          </p:cNvSpPr>
          <p:nvPr>
            <p:ph type="body" sz="quarter" idx="13"/>
          </p:nvPr>
        </p:nvSpPr>
        <p:spPr>
          <a:xfrm>
            <a:off x="304800" y="2147454"/>
            <a:ext cx="11521437" cy="4710545"/>
          </a:xfrm>
        </p:spPr>
        <p:txBody>
          <a:bodyPr>
            <a:noAutofit/>
          </a:bodyPr>
          <a:lstStyle/>
          <a:p>
            <a:r>
              <a:rPr lang="en-US" dirty="0"/>
              <a:t>Submit claims and associated attachments through ODM’s fiscal intermediary via an approved trading partner </a:t>
            </a:r>
          </a:p>
          <a:p>
            <a:r>
              <a:rPr lang="en-US" dirty="0"/>
              <a:t>Anthem payer ID: 0002937:</a:t>
            </a:r>
          </a:p>
          <a:p>
            <a:pPr lvl="1"/>
            <a:r>
              <a:rPr lang="en-US" dirty="0"/>
              <a:t>Link to ODM TP website:</a:t>
            </a:r>
          </a:p>
          <a:p>
            <a:pPr lvl="2"/>
            <a:r>
              <a:rPr lang="en-US" b="1" dirty="0">
                <a:solidFill>
                  <a:srgbClr val="FF0000"/>
                </a:solidFill>
                <a:latin typeface="+mj-lt"/>
                <a:hlinkClick r:id="rId3"/>
              </a:rPr>
              <a:t>https://medicaid.ohio.gov/resources-for-providers/billing/trading-partners/trading-partners</a:t>
            </a:r>
            <a:endParaRPr lang="en-US" dirty="0">
              <a:solidFill>
                <a:srgbClr val="FF0000"/>
              </a:solidFill>
              <a:latin typeface="+mj-lt"/>
            </a:endParaRPr>
          </a:p>
          <a:p>
            <a:pPr lvl="2"/>
            <a:endParaRPr lang="en-US" dirty="0">
              <a:solidFill>
                <a:srgbClr val="FF0000"/>
              </a:solidFill>
              <a:latin typeface="+mj-lt"/>
            </a:endParaRPr>
          </a:p>
          <a:p>
            <a:pPr lvl="2"/>
            <a:endParaRPr lang="en-US" b="1" dirty="0">
              <a:solidFill>
                <a:srgbClr val="FF0000"/>
              </a:solidFill>
              <a:latin typeface="+mj-lt"/>
            </a:endParaRPr>
          </a:p>
          <a:p>
            <a:pPr marL="457200" lvl="2" indent="0">
              <a:buNone/>
            </a:pPr>
            <a:r>
              <a:rPr lang="en-US" sz="2800" b="1" dirty="0">
                <a:latin typeface="+mj-lt"/>
              </a:rPr>
              <a:t>Providers who do not have an established ODM trading partner </a:t>
            </a:r>
          </a:p>
          <a:p>
            <a:pPr lvl="2">
              <a:buFont typeface="Arial" panose="020B0604020202020204" pitchFamily="34" charset="0"/>
              <a:buChar char="•"/>
            </a:pPr>
            <a:r>
              <a:rPr lang="en-US" b="0" i="0" u="none" strike="noStrike" dirty="0">
                <a:effectLst/>
              </a:rPr>
              <a:t>Providers will enter claims via direct data entry on Availity Essentials: </a:t>
            </a:r>
          </a:p>
          <a:p>
            <a:pPr lvl="3">
              <a:buSzPct val="74000"/>
              <a:buFont typeface="Courier New" panose="02070309020205020404" pitchFamily="49" charset="0"/>
              <a:buChar char="o"/>
            </a:pPr>
            <a:r>
              <a:rPr lang="en-US" b="1" dirty="0">
                <a:solidFill>
                  <a:srgbClr val="0070C0"/>
                </a:solidFill>
                <a:latin typeface="+mj-lt"/>
                <a:hlinkClick r:id="rId4">
                  <a:extLst>
                    <a:ext uri="{A12FA001-AC4F-418D-AE19-62706E023703}">
                      <ahyp:hlinkClr xmlns:ahyp="http://schemas.microsoft.com/office/drawing/2018/hyperlinkcolor" xmlns="" val="tx"/>
                    </a:ext>
                  </a:extLst>
                </a:hlinkClick>
              </a:rPr>
              <a:t>www.Availity.com</a:t>
            </a:r>
            <a:r>
              <a:rPr lang="en-US" b="1" dirty="0">
                <a:solidFill>
                  <a:srgbClr val="0070C0"/>
                </a:solidFill>
                <a:latin typeface="+mj-lt"/>
              </a:rPr>
              <a:t> </a:t>
            </a:r>
            <a:endParaRPr lang="en-US" dirty="0">
              <a:solidFill>
                <a:srgbClr val="0070C0"/>
              </a:solidFill>
              <a:latin typeface="+mj-lt"/>
            </a:endParaRPr>
          </a:p>
          <a:p>
            <a:pPr marL="457200" lvl="2" indent="0">
              <a:buNone/>
            </a:pPr>
            <a:r>
              <a:rPr lang="en-US" dirty="0">
                <a:solidFill>
                  <a:srgbClr val="FF0000"/>
                </a:solidFill>
              </a:rPr>
              <a:t/>
            </a:r>
            <a:br>
              <a:rPr lang="en-US" dirty="0">
                <a:solidFill>
                  <a:srgbClr val="FF0000"/>
                </a:solidFill>
              </a:rPr>
            </a:br>
            <a:endParaRPr lang="en-US" dirty="0">
              <a:solidFill>
                <a:srgbClr val="FF0000"/>
              </a:solidFill>
              <a:latin typeface="+mj-lt"/>
            </a:endParaRPr>
          </a:p>
        </p:txBody>
      </p:sp>
    </p:spTree>
    <p:extLst>
      <p:ext uri="{BB962C8B-B14F-4D97-AF65-F5344CB8AC3E}">
        <p14:creationId xmlns:p14="http://schemas.microsoft.com/office/powerpoint/2010/main" val="32770018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Submitting claims (cont.)</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62</a:t>
            </a:fld>
            <a:endParaRPr lang="en-US" dirty="0"/>
          </a:p>
        </p:txBody>
      </p:sp>
      <p:sp>
        <p:nvSpPr>
          <p:cNvPr id="7" name="Content Placeholder 6"/>
          <p:cNvSpPr>
            <a:spLocks noGrp="1"/>
          </p:cNvSpPr>
          <p:nvPr>
            <p:ph type="body" sz="quarter" idx="13"/>
          </p:nvPr>
        </p:nvSpPr>
        <p:spPr>
          <a:xfrm>
            <a:off x="304800" y="1614488"/>
            <a:ext cx="11521437" cy="4603751"/>
          </a:xfrm>
        </p:spPr>
        <p:txBody>
          <a:bodyPr>
            <a:noAutofit/>
          </a:bodyPr>
          <a:lstStyle/>
          <a:p>
            <a:r>
              <a:rPr lang="en-US" dirty="0"/>
              <a:t>Timely filing requirements: Filing limits are determined as follows: </a:t>
            </a:r>
          </a:p>
          <a:p>
            <a:pPr lvl="1"/>
            <a:r>
              <a:rPr lang="en-US" dirty="0"/>
              <a:t>If Anthem is the primary payer, the time period is 365 days from the date of service or date of discharge on the claim unless stated differently in your contract. </a:t>
            </a:r>
          </a:p>
          <a:p>
            <a:pPr lvl="1"/>
            <a:r>
              <a:rPr lang="en-US" dirty="0"/>
              <a:t>If the member has other health insurance that is primary, timely filing is 180 days from the date of the explanation of payment of the other carrier.</a:t>
            </a:r>
          </a:p>
        </p:txBody>
      </p:sp>
    </p:spTree>
    <p:extLst>
      <p:ext uri="{BB962C8B-B14F-4D97-AF65-F5344CB8AC3E}">
        <p14:creationId xmlns:p14="http://schemas.microsoft.com/office/powerpoint/2010/main" val="4780187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A2AC0-CD61-40C0-B1DA-8EFD855B4FE3}"/>
              </a:ext>
            </a:extLst>
          </p:cNvPr>
          <p:cNvSpPr>
            <a:spLocks noGrp="1"/>
          </p:cNvSpPr>
          <p:nvPr>
            <p:ph type="title"/>
          </p:nvPr>
        </p:nvSpPr>
        <p:spPr>
          <a:xfrm>
            <a:off x="304799" y="567597"/>
            <a:ext cx="11521437" cy="914400"/>
          </a:xfrm>
        </p:spPr>
        <p:txBody>
          <a:bodyPr/>
          <a:lstStyle/>
          <a:p>
            <a:r>
              <a:rPr lang="en-US" dirty="0"/>
              <a:t>Clean claims</a:t>
            </a:r>
          </a:p>
        </p:txBody>
      </p:sp>
      <p:sp>
        <p:nvSpPr>
          <p:cNvPr id="5" name="Slide Number Placeholder 4">
            <a:extLst>
              <a:ext uri="{FF2B5EF4-FFF2-40B4-BE49-F238E27FC236}">
                <a16:creationId xmlns:a16="http://schemas.microsoft.com/office/drawing/2014/main" xmlns="" id="{7ED86B69-BE8B-4B01-BBE6-7B4117AB37CC}"/>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63</a:t>
            </a:fld>
            <a:endParaRPr lang="en-US" dirty="0"/>
          </a:p>
        </p:txBody>
      </p:sp>
      <p:sp>
        <p:nvSpPr>
          <p:cNvPr id="3" name="Content Placeholder 2">
            <a:extLst>
              <a:ext uri="{FF2B5EF4-FFF2-40B4-BE49-F238E27FC236}">
                <a16:creationId xmlns:a16="http://schemas.microsoft.com/office/drawing/2014/main" xmlns="" id="{1F668D53-BCA8-4333-A961-E80F1BDB57E0}"/>
              </a:ext>
            </a:extLst>
          </p:cNvPr>
          <p:cNvSpPr>
            <a:spLocks noGrp="1"/>
          </p:cNvSpPr>
          <p:nvPr>
            <p:ph type="body" sz="quarter" idx="13"/>
          </p:nvPr>
        </p:nvSpPr>
        <p:spPr>
          <a:xfrm>
            <a:off x="304800" y="1614488"/>
            <a:ext cx="11521437" cy="4603751"/>
          </a:xfrm>
        </p:spPr>
        <p:txBody>
          <a:bodyPr>
            <a:normAutofit/>
          </a:bodyPr>
          <a:lstStyle/>
          <a:p>
            <a:r>
              <a:rPr lang="en-US" dirty="0"/>
              <a:t>Claims submitted correctly the first time are called </a:t>
            </a:r>
            <a:r>
              <a:rPr lang="en-US" i="1" dirty="0"/>
              <a:t>clean</a:t>
            </a:r>
            <a:r>
              <a:rPr lang="en-US" dirty="0"/>
              <a:t>, meaning that all required fields have been filled in and that the correct form was used for the specific type of service provided.</a:t>
            </a:r>
          </a:p>
          <a:p>
            <a:r>
              <a:rPr lang="en-US" dirty="0"/>
              <a:t>A claim submitted with incomplete or invalid information may be returned. Claims will be returned for incomplete or invalid information. Claims also may be returned if they are not submitted with the proper </a:t>
            </a:r>
            <a:r>
              <a:rPr lang="en-US" i="1" dirty="0"/>
              <a:t>HIPAA</a:t>
            </a:r>
            <a:r>
              <a:rPr lang="en-US" dirty="0"/>
              <a:t>-compliant code set. </a:t>
            </a:r>
          </a:p>
          <a:p>
            <a:pPr lvl="1"/>
            <a:r>
              <a:rPr lang="en-US" dirty="0"/>
              <a:t>In each case, an error report will be sent to the provider, and the claim will </a:t>
            </a:r>
            <a:r>
              <a:rPr lang="en-US" b="1" dirty="0"/>
              <a:t>not</a:t>
            </a:r>
            <a:r>
              <a:rPr lang="en-US" dirty="0"/>
              <a:t> be sent through for payment. The provider and staff are responsible for working with the EDI vendor to ensure that errored out claims are corrected and resubmitted.</a:t>
            </a:r>
          </a:p>
          <a:p>
            <a:pPr marL="0" indent="0">
              <a:buNone/>
            </a:pPr>
            <a:endParaRPr lang="en-US" b="1" dirty="0"/>
          </a:p>
          <a:p>
            <a:pPr marL="0" indent="0">
              <a:buNone/>
            </a:pPr>
            <a:r>
              <a:rPr lang="en-US" b="1" dirty="0"/>
              <a:t>Note: </a:t>
            </a:r>
            <a:r>
              <a:rPr lang="en-US" dirty="0"/>
              <a:t>The submission of a clean claim should not be misconstrued as being a </a:t>
            </a:r>
            <a:r>
              <a:rPr lang="en-US" i="1" dirty="0"/>
              <a:t>proper claim </a:t>
            </a:r>
            <a:r>
              <a:rPr lang="en-US" dirty="0"/>
              <a:t>for payment. Audits (pre- and post-payment) can occur by different departments, for which a repayment may be requested. Providers are advised to follow proper coding practices using the current procedural and medical policies available. Providers may be requested to produce medical record documentation supporting the claim(s) to validate payment.</a:t>
            </a:r>
          </a:p>
          <a:p>
            <a:endParaRPr lang="en-US" dirty="0"/>
          </a:p>
        </p:txBody>
      </p:sp>
    </p:spTree>
    <p:extLst>
      <p:ext uri="{BB962C8B-B14F-4D97-AF65-F5344CB8AC3E}">
        <p14:creationId xmlns:p14="http://schemas.microsoft.com/office/powerpoint/2010/main" val="9257538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8CB0CBF-0CD3-4E71-9239-5D5C46AA6E48}"/>
              </a:ext>
            </a:extLst>
          </p:cNvPr>
          <p:cNvSpPr>
            <a:spLocks noGrp="1"/>
          </p:cNvSpPr>
          <p:nvPr>
            <p:ph type="title"/>
          </p:nvPr>
        </p:nvSpPr>
        <p:spPr/>
        <p:txBody>
          <a:bodyPr/>
          <a:lstStyle/>
          <a:p>
            <a:r>
              <a:rPr lang="en-US" dirty="0">
                <a:solidFill>
                  <a:srgbClr val="0070C0"/>
                </a:solidFill>
              </a:rPr>
              <a:t>Electronic submissions (EDI)</a:t>
            </a:r>
            <a:endParaRPr lang="en-US" dirty="0">
              <a:solidFill>
                <a:srgbClr val="FF0000"/>
              </a:solidFill>
              <a:highlight>
                <a:srgbClr val="FFFF00"/>
              </a:highlight>
            </a:endParaRPr>
          </a:p>
        </p:txBody>
      </p:sp>
      <p:sp>
        <p:nvSpPr>
          <p:cNvPr id="6" name="Slide Number Placeholder 5">
            <a:extLst>
              <a:ext uri="{FF2B5EF4-FFF2-40B4-BE49-F238E27FC236}">
                <a16:creationId xmlns:a16="http://schemas.microsoft.com/office/drawing/2014/main" xmlns="" id="{187D3A32-260E-4BEF-AF06-40ED465F3D20}"/>
              </a:ext>
            </a:extLst>
          </p:cNvPr>
          <p:cNvSpPr>
            <a:spLocks noGrp="1"/>
          </p:cNvSpPr>
          <p:nvPr>
            <p:ph type="sldNum" sz="quarter" idx="12"/>
          </p:nvPr>
        </p:nvSpPr>
        <p:spPr/>
        <p:txBody>
          <a:bodyPr/>
          <a:lstStyle/>
          <a:p>
            <a:fld id="{E1B9BB50-1CF7-D048-8262-B3B03613F80F}" type="slidenum">
              <a:rPr lang="en-US" smtClean="0"/>
              <a:pPr/>
              <a:t>64</a:t>
            </a:fld>
            <a:endParaRPr lang="en-US" dirty="0"/>
          </a:p>
        </p:txBody>
      </p:sp>
      <p:sp>
        <p:nvSpPr>
          <p:cNvPr id="8" name="Text Placeholder 7">
            <a:extLst>
              <a:ext uri="{FF2B5EF4-FFF2-40B4-BE49-F238E27FC236}">
                <a16:creationId xmlns:a16="http://schemas.microsoft.com/office/drawing/2014/main" xmlns="" id="{C1C1244D-1CA3-411A-A2FE-944395E6E4AF}"/>
              </a:ext>
            </a:extLst>
          </p:cNvPr>
          <p:cNvSpPr>
            <a:spLocks noGrp="1"/>
          </p:cNvSpPr>
          <p:nvPr>
            <p:ph type="body" sz="quarter" idx="13"/>
          </p:nvPr>
        </p:nvSpPr>
        <p:spPr/>
        <p:txBody>
          <a:bodyPr/>
          <a:lstStyle/>
          <a:p>
            <a:r>
              <a:rPr lang="en-US" dirty="0"/>
              <a:t>Providers who have an established ODM trading partner will begin submitting their claims to ODM via the FI starting February 1, 2023. For those providers virtually all EDI transactions will flow thru the FI and on to the appropriate Medicaid MCE:</a:t>
            </a:r>
          </a:p>
          <a:p>
            <a:pPr lvl="1"/>
            <a:r>
              <a:rPr lang="en-US" dirty="0"/>
              <a:t>Anthem EDI payer ID: 0002937 </a:t>
            </a:r>
            <a:r>
              <a:rPr lang="en-US" dirty="0">
                <a:latin typeface="Arial" panose="020B0604020202020204" pitchFamily="34" charset="0"/>
                <a:cs typeface="Arial" panose="020B0604020202020204" pitchFamily="34" charset="0"/>
              </a:rPr>
              <a:t>— ODM</a:t>
            </a:r>
            <a:endParaRPr lang="en-US" dirty="0"/>
          </a:p>
          <a:p>
            <a:r>
              <a:rPr lang="en-US" dirty="0"/>
              <a:t>Registration and contact information:</a:t>
            </a:r>
          </a:p>
          <a:p>
            <a:pPr lvl="1"/>
            <a:r>
              <a:rPr lang="en-US" dirty="0"/>
              <a:t>Submit an email to: EDI-TP-Comments@medicaid.ohio.gov.  </a:t>
            </a:r>
          </a:p>
          <a:p>
            <a:pPr lvl="1"/>
            <a:r>
              <a:rPr lang="en-US" dirty="0"/>
              <a:t>Call the Integrated Health Desk at: </a:t>
            </a:r>
            <a:r>
              <a:rPr lang="en-US" b="1" dirty="0"/>
              <a:t>800-686-1516</a:t>
            </a:r>
            <a:r>
              <a:rPr lang="en-US" dirty="0"/>
              <a:t>, option </a:t>
            </a:r>
            <a:r>
              <a:rPr lang="en-US" b="1" dirty="0"/>
              <a:t>3</a:t>
            </a:r>
            <a:r>
              <a:rPr lang="en-US" dirty="0"/>
              <a:t> (EDI)</a:t>
            </a:r>
          </a:p>
          <a:p>
            <a:endParaRPr lang="en-US" dirty="0"/>
          </a:p>
          <a:p>
            <a:endParaRPr lang="en-US" dirty="0"/>
          </a:p>
        </p:txBody>
      </p:sp>
    </p:spTree>
    <p:extLst>
      <p:ext uri="{BB962C8B-B14F-4D97-AF65-F5344CB8AC3E}">
        <p14:creationId xmlns:p14="http://schemas.microsoft.com/office/powerpoint/2010/main" val="32060161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8CB0CBF-0CD3-4E71-9239-5D5C46AA6E48}"/>
              </a:ext>
            </a:extLst>
          </p:cNvPr>
          <p:cNvSpPr>
            <a:spLocks noGrp="1"/>
          </p:cNvSpPr>
          <p:nvPr>
            <p:ph type="title"/>
          </p:nvPr>
        </p:nvSpPr>
        <p:spPr>
          <a:xfrm>
            <a:off x="304799" y="567597"/>
            <a:ext cx="11521437" cy="914400"/>
          </a:xfrm>
        </p:spPr>
        <p:txBody>
          <a:bodyPr/>
          <a:lstStyle/>
          <a:p>
            <a:r>
              <a:rPr lang="en-US" dirty="0"/>
              <a:t>Checking claim status</a:t>
            </a:r>
            <a:endParaRPr lang="en-US" strike="sngStrike" dirty="0"/>
          </a:p>
        </p:txBody>
      </p:sp>
      <p:sp>
        <p:nvSpPr>
          <p:cNvPr id="6" name="Slide Number Placeholder 5">
            <a:extLst>
              <a:ext uri="{FF2B5EF4-FFF2-40B4-BE49-F238E27FC236}">
                <a16:creationId xmlns:a16="http://schemas.microsoft.com/office/drawing/2014/main" xmlns="" id="{187D3A32-260E-4BEF-AF06-40ED465F3D20}"/>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65</a:t>
            </a:fld>
            <a:endParaRPr lang="en-US" dirty="0"/>
          </a:p>
        </p:txBody>
      </p:sp>
      <p:sp>
        <p:nvSpPr>
          <p:cNvPr id="8" name="Text Placeholder 7">
            <a:extLst>
              <a:ext uri="{FF2B5EF4-FFF2-40B4-BE49-F238E27FC236}">
                <a16:creationId xmlns:a16="http://schemas.microsoft.com/office/drawing/2014/main" xmlns="" id="{C1C1244D-1CA3-411A-A2FE-944395E6E4AF}"/>
              </a:ext>
            </a:extLst>
          </p:cNvPr>
          <p:cNvSpPr>
            <a:spLocks noGrp="1"/>
          </p:cNvSpPr>
          <p:nvPr>
            <p:ph type="body" sz="quarter" idx="13"/>
          </p:nvPr>
        </p:nvSpPr>
        <p:spPr>
          <a:xfrm>
            <a:off x="304800" y="1614488"/>
            <a:ext cx="11521437" cy="4603751"/>
          </a:xfrm>
        </p:spPr>
        <p:txBody>
          <a:bodyPr/>
          <a:lstStyle/>
          <a:p>
            <a:r>
              <a:rPr lang="en-US" dirty="0"/>
              <a:t>Providers can check claim status via the following methods:</a:t>
            </a:r>
            <a:r>
              <a:rPr lang="en-US" dirty="0">
                <a:solidFill>
                  <a:srgbClr val="FF0000"/>
                </a:solidFill>
              </a:rPr>
              <a:t> </a:t>
            </a:r>
            <a:endParaRPr lang="en-US" strike="sngStrike" dirty="0"/>
          </a:p>
          <a:p>
            <a:pPr lvl="1"/>
            <a:r>
              <a:rPr lang="en-US" dirty="0"/>
              <a:t>Accessing ODM’s fiscal intermediary website for providers. </a:t>
            </a:r>
          </a:p>
          <a:p>
            <a:pPr lvl="1"/>
            <a:r>
              <a:rPr lang="en-US" dirty="0"/>
              <a:t>Checking the claim status on Availity Essentials at </a:t>
            </a:r>
            <a:r>
              <a:rPr lang="en-US" dirty="0">
                <a:hlinkClick r:id="rId3"/>
              </a:rPr>
              <a:t>www.availity.com</a:t>
            </a:r>
            <a:r>
              <a:rPr lang="en-US" dirty="0"/>
              <a:t>. Select </a:t>
            </a:r>
            <a:r>
              <a:rPr lang="en-US" b="1" dirty="0"/>
              <a:t>Login</a:t>
            </a:r>
            <a:r>
              <a:rPr lang="en-US" dirty="0"/>
              <a:t> or </a:t>
            </a:r>
            <a:r>
              <a:rPr lang="en-US" b="1" dirty="0"/>
              <a:t>Register</a:t>
            </a:r>
            <a:r>
              <a:rPr lang="en-US" dirty="0"/>
              <a:t> to access the secure site. From the Availity homepage, select Claims &amp; Payments &gt; Claims Status.</a:t>
            </a:r>
          </a:p>
          <a:p>
            <a:pPr lvl="1"/>
            <a:r>
              <a:rPr lang="en-US" dirty="0"/>
              <a:t>Watch for and confirm plan electronic reports from your vendor/clearinghouse or, if you are using Availity as your clearinghouse, view reports under </a:t>
            </a:r>
            <a:r>
              <a:rPr lang="en-US" i="1" dirty="0"/>
              <a:t>EDI Clearinghouse/Send and Receive Files</a:t>
            </a:r>
            <a:r>
              <a:rPr lang="en-US" dirty="0"/>
              <a:t> to ensure your claims have been accepted by Anthem.</a:t>
            </a:r>
            <a:r>
              <a:rPr lang="en-US" strike="sngStrike" dirty="0"/>
              <a:t> </a:t>
            </a:r>
          </a:p>
          <a:p>
            <a:pPr lvl="1"/>
            <a:r>
              <a:rPr lang="en-US" dirty="0"/>
              <a:t>Calling Provider Services at </a:t>
            </a:r>
            <a:r>
              <a:rPr lang="en-US" b="1" dirty="0"/>
              <a:t>844-912-1226 (operational once we are a live plan).</a:t>
            </a:r>
            <a:endParaRPr lang="en-US" sz="2000" kern="1200" dirty="0">
              <a:effectLst/>
              <a:latin typeface="+mn-lt"/>
              <a:ea typeface="+mn-ea"/>
              <a:cs typeface="+mn-cs"/>
            </a:endParaRPr>
          </a:p>
          <a:p>
            <a:pPr lvl="1"/>
            <a:r>
              <a:rPr lang="en-US" dirty="0"/>
              <a:t>ODM Integrated Help Desk at </a:t>
            </a:r>
            <a:r>
              <a:rPr lang="en-US" b="1" dirty="0"/>
              <a:t>800-686-1516</a:t>
            </a:r>
            <a:r>
              <a:rPr lang="en-US" dirty="0"/>
              <a:t>.</a:t>
            </a:r>
          </a:p>
          <a:p>
            <a:endParaRPr lang="en-US" dirty="0"/>
          </a:p>
        </p:txBody>
      </p:sp>
    </p:spTree>
    <p:extLst>
      <p:ext uri="{BB962C8B-B14F-4D97-AF65-F5344CB8AC3E}">
        <p14:creationId xmlns:p14="http://schemas.microsoft.com/office/powerpoint/2010/main" val="1191201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Returned claims</a:t>
            </a:r>
            <a:endParaRPr lang="en-US" dirty="0">
              <a:highlight>
                <a:srgbClr val="FFFF00"/>
              </a:highlight>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66</a:t>
            </a:fld>
            <a:endParaRPr lang="en-US" dirty="0"/>
          </a:p>
        </p:txBody>
      </p:sp>
      <p:sp>
        <p:nvSpPr>
          <p:cNvPr id="2" name="Content Placeholder 1"/>
          <p:cNvSpPr>
            <a:spLocks noGrp="1"/>
          </p:cNvSpPr>
          <p:nvPr>
            <p:ph type="body" sz="quarter" idx="13"/>
          </p:nvPr>
        </p:nvSpPr>
        <p:spPr>
          <a:xfrm>
            <a:off x="304800" y="1614488"/>
            <a:ext cx="11521437" cy="4603751"/>
          </a:xfrm>
        </p:spPr>
        <p:txBody>
          <a:bodyPr>
            <a:noAutofit/>
          </a:bodyPr>
          <a:lstStyle/>
          <a:p>
            <a:pPr marL="228600" lvl="1" indent="0">
              <a:buNone/>
            </a:pPr>
            <a:r>
              <a:rPr lang="en-US" dirty="0"/>
              <a:t>Anthem will send you a request for additional or corrected information when the claim cannot be processed due to incomplete, missing, or incorrect information.</a:t>
            </a:r>
          </a:p>
          <a:p>
            <a:pPr marL="228600" lvl="1" indent="0">
              <a:buNone/>
            </a:pPr>
            <a:r>
              <a:rPr lang="en-US" dirty="0"/>
              <a:t>Anthem may also request additional information retroactively for a claim already paid.</a:t>
            </a:r>
            <a:endParaRPr lang="en-US" b="1" dirty="0">
              <a:solidFill>
                <a:srgbClr val="FF0000"/>
              </a:solidFill>
            </a:endParaRPr>
          </a:p>
          <a:p>
            <a:r>
              <a:rPr lang="en-US" b="1" dirty="0"/>
              <a:t>Providers with an ODM EDI approved trading partner</a:t>
            </a:r>
          </a:p>
          <a:p>
            <a:pPr lvl="1"/>
            <a:r>
              <a:rPr lang="en-US" dirty="0"/>
              <a:t>To submit additional or corrected information, you should send the following directly to your ODM EDI approved trading partner: </a:t>
            </a:r>
            <a:endParaRPr lang="en-US" b="1" dirty="0"/>
          </a:p>
          <a:p>
            <a:r>
              <a:rPr lang="en-US" b="1" dirty="0"/>
              <a:t>Providers without an ODM EDI approved trading partner </a:t>
            </a:r>
          </a:p>
          <a:p>
            <a:pPr lvl="1"/>
            <a:r>
              <a:rPr lang="en-US" dirty="0"/>
              <a:t>To submit additional or corrected information, you should send the following through Availity</a:t>
            </a:r>
          </a:p>
          <a:p>
            <a:r>
              <a:rPr lang="en-US" dirty="0"/>
              <a:t>If we request additional information or a correction to a claim, a claim follow-up is needed, and you must submit a corrected claim through your ODM EDI approved trading partner or Availity within 365 days from the date of service. </a:t>
            </a:r>
          </a:p>
          <a:p>
            <a:endParaRPr lang="en-US" b="1" dirty="0">
              <a:solidFill>
                <a:srgbClr val="FF0000"/>
              </a:solidFill>
            </a:endParaRPr>
          </a:p>
        </p:txBody>
      </p:sp>
    </p:spTree>
    <p:extLst>
      <p:ext uri="{BB962C8B-B14F-4D97-AF65-F5344CB8AC3E}">
        <p14:creationId xmlns:p14="http://schemas.microsoft.com/office/powerpoint/2010/main" val="298672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EFT and ERA</a:t>
            </a:r>
          </a:p>
        </p:txBody>
      </p:sp>
      <p:sp>
        <p:nvSpPr>
          <p:cNvPr id="5" name="Slide Number Placeholder 4"/>
          <p:cNvSpPr>
            <a:spLocks noGrp="1"/>
          </p:cNvSpPr>
          <p:nvPr>
            <p:ph type="sldNum" sz="quarter" idx="12"/>
          </p:nvPr>
        </p:nvSpPr>
        <p:spPr/>
        <p:txBody>
          <a:bodyPr/>
          <a:lstStyle/>
          <a:p>
            <a:fld id="{E1B9BB50-1CF7-D048-8262-B3B03613F80F}" type="slidenum">
              <a:rPr lang="en-US" smtClean="0"/>
              <a:pPr/>
              <a:t>67</a:t>
            </a:fld>
            <a:endParaRPr lang="en-US" dirty="0"/>
          </a:p>
        </p:txBody>
      </p:sp>
      <p:sp>
        <p:nvSpPr>
          <p:cNvPr id="7" name="Content Placeholder 6"/>
          <p:cNvSpPr>
            <a:spLocks noGrp="1"/>
          </p:cNvSpPr>
          <p:nvPr>
            <p:ph type="body" sz="quarter" idx="13"/>
          </p:nvPr>
        </p:nvSpPr>
        <p:spPr/>
        <p:txBody>
          <a:bodyPr/>
          <a:lstStyle/>
          <a:p>
            <a:r>
              <a:rPr lang="en-US" sz="1600" b="1" dirty="0"/>
              <a:t>EFT:</a:t>
            </a:r>
          </a:p>
          <a:p>
            <a:pPr lvl="1"/>
            <a:r>
              <a:rPr lang="en-US" sz="1600" dirty="0"/>
              <a:t>Electronic claims payment through EFT is a secure and fast way to receive payment, reducing administrative processes. EFT deposits are assigned a trace number that is matched to the 835 ERA for simple payment reconciliation.</a:t>
            </a:r>
          </a:p>
          <a:p>
            <a:pPr lvl="1"/>
            <a:r>
              <a:rPr lang="en-US" sz="1600" dirty="0"/>
              <a:t>Use </a:t>
            </a:r>
            <a:r>
              <a:rPr lang="en-US" sz="1600" dirty="0">
                <a:hlinkClick r:id="rId3"/>
              </a:rPr>
              <a:t>enrollsafe.payeehub.org</a:t>
            </a:r>
            <a:r>
              <a:rPr lang="en-US" sz="1600" dirty="0"/>
              <a:t> to register and manage EFT account changes.</a:t>
            </a:r>
          </a:p>
          <a:p>
            <a:r>
              <a:rPr lang="en-US" sz="1600" b="1" dirty="0"/>
              <a:t>ERA (835):</a:t>
            </a:r>
          </a:p>
          <a:p>
            <a:pPr lvl="1"/>
            <a:r>
              <a:rPr lang="en-US" sz="1600" dirty="0"/>
              <a:t>The 835 eliminates the need for paper remittance reconciliation.</a:t>
            </a:r>
          </a:p>
          <a:p>
            <a:pPr lvl="1">
              <a:spcBef>
                <a:spcPts val="0"/>
              </a:spcBef>
            </a:pPr>
            <a:r>
              <a:rPr lang="en-US" sz="1600" dirty="0">
                <a:effectLst/>
                <a:ea typeface="Times New Roman" panose="02020603050405020304" pitchFamily="18" charset="0"/>
              </a:rPr>
              <a:t>The ERA (835) must be registered with ODM for the Ohio Medicaid plan.</a:t>
            </a:r>
          </a:p>
          <a:p>
            <a:pPr lvl="1">
              <a:spcBef>
                <a:spcPts val="0"/>
              </a:spcBef>
            </a:pPr>
            <a:r>
              <a:rPr lang="en-US" sz="1600" dirty="0">
                <a:effectLst/>
                <a:ea typeface="Times New Roman" panose="02020603050405020304" pitchFamily="18" charset="0"/>
              </a:rPr>
              <a:t>Please work with your vendor or clearinghouse to enroll your 835s with ODM.</a:t>
            </a:r>
          </a:p>
          <a:p>
            <a:pPr lvl="1">
              <a:spcBef>
                <a:spcPts val="0"/>
              </a:spcBef>
            </a:pPr>
            <a:r>
              <a:rPr lang="en-US" sz="1600" dirty="0">
                <a:effectLst/>
                <a:ea typeface="Times New Roman" panose="02020603050405020304" pitchFamily="18" charset="0"/>
              </a:rPr>
              <a:t>Use the </a:t>
            </a:r>
            <a:r>
              <a:rPr lang="en-US" sz="1600" b="1" u="sng" dirty="0">
                <a:effectLst/>
                <a:ea typeface="Times New Roman" panose="02020603050405020304" pitchFamily="18" charset="0"/>
                <a:hlinkClick r:id="rId4">
                  <a:extLst>
                    <a:ext uri="{A12FA001-AC4F-418D-AE19-62706E023703}">
                      <ahyp:hlinkClr xmlns:ahyp="http://schemas.microsoft.com/office/drawing/2018/hyperlinkcolor" xmlns="" val="tx"/>
                    </a:ext>
                  </a:extLst>
                </a:hlinkClick>
              </a:rPr>
              <a:t>link</a:t>
            </a:r>
            <a:r>
              <a:rPr lang="en-US" sz="1600" dirty="0">
                <a:effectLst/>
                <a:ea typeface="Times New Roman" panose="02020603050405020304" pitchFamily="18" charset="0"/>
              </a:rPr>
              <a:t> to submit your 835 registration to ODM.</a:t>
            </a:r>
          </a:p>
          <a:p>
            <a:pPr marL="0" marR="0" lvl="0" indent="0">
              <a:spcBef>
                <a:spcPts val="0"/>
              </a:spcBef>
              <a:spcAft>
                <a:spcPts val="0"/>
              </a:spcAft>
              <a:buNone/>
            </a:pPr>
            <a:endParaRPr lang="en-US" sz="1600" dirty="0">
              <a:solidFill>
                <a:srgbClr val="FF0000"/>
              </a:solidFill>
              <a:effectLst/>
              <a:ea typeface="Times New Roman" panose="02020603050405020304" pitchFamily="18" charset="0"/>
            </a:endParaRPr>
          </a:p>
          <a:p>
            <a:pPr marL="0" marR="0" lvl="0" indent="0">
              <a:spcBef>
                <a:spcPts val="0"/>
              </a:spcBef>
              <a:spcAft>
                <a:spcPts val="0"/>
              </a:spcAft>
              <a:buNone/>
            </a:pPr>
            <a:r>
              <a:rPr lang="en-US" sz="1600" b="1" dirty="0">
                <a:ea typeface="Times New Roman" panose="02020603050405020304" pitchFamily="18" charset="0"/>
              </a:rPr>
              <a:t>Note: </a:t>
            </a:r>
            <a:r>
              <a:rPr lang="en-US" sz="1600" dirty="0">
                <a:effectLst/>
                <a:ea typeface="Times New Roman" panose="02020603050405020304" pitchFamily="18" charset="0"/>
              </a:rPr>
              <a:t>Commercial policies with Anthem will continue to be registered and managed by Availity.</a:t>
            </a:r>
          </a:p>
          <a:p>
            <a:endParaRPr lang="en-US" dirty="0"/>
          </a:p>
        </p:txBody>
      </p:sp>
    </p:spTree>
    <p:extLst>
      <p:ext uri="{BB962C8B-B14F-4D97-AF65-F5344CB8AC3E}">
        <p14:creationId xmlns:p14="http://schemas.microsoft.com/office/powerpoint/2010/main" val="23079187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Claims overpayment recovery and refund procedure</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68</a:t>
            </a:fld>
            <a:endParaRPr lang="en-US" dirty="0"/>
          </a:p>
        </p:txBody>
      </p:sp>
      <p:sp>
        <p:nvSpPr>
          <p:cNvPr id="4" name="Text Placeholder 3">
            <a:extLst>
              <a:ext uri="{FF2B5EF4-FFF2-40B4-BE49-F238E27FC236}">
                <a16:creationId xmlns:a16="http://schemas.microsoft.com/office/drawing/2014/main" xmlns="" id="{3C3F8550-CDD5-4DE8-B070-D1B064A323B6}"/>
              </a:ext>
            </a:extLst>
          </p:cNvPr>
          <p:cNvSpPr>
            <a:spLocks noGrp="1"/>
          </p:cNvSpPr>
          <p:nvPr>
            <p:ph type="body" sz="quarter" idx="13"/>
          </p:nvPr>
        </p:nvSpPr>
        <p:spPr>
          <a:xfrm>
            <a:off x="304800" y="1614488"/>
            <a:ext cx="11521437" cy="4603751"/>
          </a:xfrm>
        </p:spPr>
        <p:txBody>
          <a:bodyPr/>
          <a:lstStyle/>
          <a:p>
            <a:r>
              <a:rPr lang="en-US" dirty="0"/>
              <a:t>Anthem seeks recovery of all excess claim payments from the person or entity to whom the benefit check was made payable. When an overpayment is discovered, Anthem initiates the overpayment recovery process by sending written notification. </a:t>
            </a:r>
          </a:p>
          <a:p>
            <a:r>
              <a:rPr lang="en-US" dirty="0"/>
              <a:t>If you are notified by Anthem of an overpayment or discover that you have been overpaid, mail the refund check, along with a copy of the notification or other supporting documentation, to the following address:</a:t>
            </a:r>
          </a:p>
          <a:p>
            <a:pPr marL="225425" lvl="1" indent="0">
              <a:buNone/>
            </a:pPr>
            <a:r>
              <a:rPr lang="en-US" dirty="0"/>
              <a:t>Anthem Blue Cross and Blue Shield</a:t>
            </a:r>
          </a:p>
          <a:p>
            <a:pPr marL="225425" lvl="1" indent="0">
              <a:buNone/>
            </a:pPr>
            <a:r>
              <a:rPr lang="en-US" dirty="0"/>
              <a:t>P.O. Box 62500 </a:t>
            </a:r>
          </a:p>
          <a:p>
            <a:pPr marL="225425" lvl="1" indent="0">
              <a:buNone/>
            </a:pPr>
            <a:r>
              <a:rPr lang="en-US" dirty="0"/>
              <a:t>Virginia Beach, Virginia 23466-2500</a:t>
            </a:r>
          </a:p>
          <a:p>
            <a:r>
              <a:rPr lang="en-US" dirty="0"/>
              <a:t>The </a:t>
            </a:r>
            <a:r>
              <a:rPr lang="en-US" i="1" dirty="0"/>
              <a:t>Recoupment Notification Form</a:t>
            </a:r>
            <a:r>
              <a:rPr lang="en-US" dirty="0"/>
              <a:t> and the </a:t>
            </a:r>
            <a:r>
              <a:rPr lang="en-US" i="1" dirty="0"/>
              <a:t>Overpayment Refund Notification Form </a:t>
            </a:r>
            <a:r>
              <a:rPr lang="en-US" dirty="0"/>
              <a:t>are located on our provider site at </a:t>
            </a:r>
            <a:r>
              <a:rPr lang="en-US" u="sng" dirty="0">
                <a:solidFill>
                  <a:srgbClr val="0563C1"/>
                </a:solidFill>
                <a:effectLst/>
                <a:ea typeface="Calibri" panose="020F0502020204030204" pitchFamily="34" charset="0"/>
                <a:cs typeface="Arial" panose="020B0604020202020204" pitchFamily="34" charset="0"/>
                <a:hlinkClick r:id="rId3"/>
              </a:rPr>
              <a:t>https://providers.anthem.com/oh</a:t>
            </a:r>
            <a:r>
              <a:rPr lang="en-US" dirty="0"/>
              <a:t> &gt; </a:t>
            </a:r>
            <a:r>
              <a:rPr lang="en-US" i="1" dirty="0"/>
              <a:t>Claims Forms</a:t>
            </a:r>
            <a:r>
              <a:rPr lang="en-US" dirty="0"/>
              <a:t>.</a:t>
            </a:r>
          </a:p>
          <a:p>
            <a:endParaRPr lang="en-US" dirty="0"/>
          </a:p>
        </p:txBody>
      </p:sp>
    </p:spTree>
    <p:extLst>
      <p:ext uri="{BB962C8B-B14F-4D97-AF65-F5344CB8AC3E}">
        <p14:creationId xmlns:p14="http://schemas.microsoft.com/office/powerpoint/2010/main" val="12486079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Claims overpayment recovery and refund procedure (cont.)</a:t>
            </a:r>
            <a:endParaRPr lang="en-US" dirty="0">
              <a:solidFill>
                <a:srgbClr val="FF0000"/>
              </a:solidFill>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69</a:t>
            </a:fld>
            <a:endParaRPr lang="en-US" dirty="0"/>
          </a:p>
        </p:txBody>
      </p:sp>
      <p:sp>
        <p:nvSpPr>
          <p:cNvPr id="4" name="Text Placeholder 3">
            <a:extLst>
              <a:ext uri="{FF2B5EF4-FFF2-40B4-BE49-F238E27FC236}">
                <a16:creationId xmlns:a16="http://schemas.microsoft.com/office/drawing/2014/main" xmlns="" id="{3C3F8550-CDD5-4DE8-B070-D1B064A323B6}"/>
              </a:ext>
            </a:extLst>
          </p:cNvPr>
          <p:cNvSpPr>
            <a:spLocks noGrp="1"/>
          </p:cNvSpPr>
          <p:nvPr>
            <p:ph type="body" sz="quarter" idx="13"/>
          </p:nvPr>
        </p:nvSpPr>
        <p:spPr>
          <a:xfrm>
            <a:off x="304800" y="1614488"/>
            <a:ext cx="11521437" cy="4603751"/>
          </a:xfrm>
        </p:spPr>
        <p:txBody>
          <a:bodyPr/>
          <a:lstStyle/>
          <a:p>
            <a:r>
              <a:rPr lang="en-US" dirty="0"/>
              <a:t>If a payment, request for extended payment arrangement, or dispute request is not received within 30 calendar days from the date Anthem notifies a provider of an overpayment, Anthem will process the recovery, and overpaid funds will be applied to the provider’s account as a negative balance.</a:t>
            </a:r>
          </a:p>
          <a:p>
            <a:pPr lvl="1"/>
            <a:r>
              <a:rPr lang="en-US" dirty="0"/>
              <a:t>If you believe the overpayment notification was created in error, contact Provider Services at      </a:t>
            </a:r>
            <a:r>
              <a:rPr lang="en-US" b="1" dirty="0"/>
              <a:t>844-912-1226 (operational once we are a live plan) </a:t>
            </a:r>
            <a:r>
              <a:rPr lang="en-US" dirty="0"/>
              <a:t> </a:t>
            </a:r>
            <a:endParaRPr lang="en-US" b="1" strike="sngStrike" dirty="0"/>
          </a:p>
          <a:p>
            <a:pPr lvl="1"/>
            <a:r>
              <a:rPr lang="en-US" dirty="0"/>
              <a:t>For claims re-evaluation, send your correspondence to the address indicated on the overpayment notice. If Anthem does not hear from you or receive payment within 60 days, the overpayment amount will be deducted from your future claim payments.</a:t>
            </a:r>
          </a:p>
          <a:p>
            <a:endParaRPr lang="en-US" dirty="0"/>
          </a:p>
        </p:txBody>
      </p:sp>
    </p:spTree>
    <p:extLst>
      <p:ext uri="{BB962C8B-B14F-4D97-AF65-F5344CB8AC3E}">
        <p14:creationId xmlns:p14="http://schemas.microsoft.com/office/powerpoint/2010/main" val="2632833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799" y="470263"/>
            <a:ext cx="11521437" cy="822960"/>
          </a:xfrm>
        </p:spPr>
        <p:txBody>
          <a:bodyPr/>
          <a:lstStyle/>
          <a:p>
            <a:r>
              <a:rPr lang="en-US" dirty="0"/>
              <a:t>Next Generation program</a:t>
            </a:r>
            <a:endParaRPr lang="en-US" dirty="0">
              <a:highlight>
                <a:srgbClr val="FFFF00"/>
              </a:highlight>
            </a:endParaRPr>
          </a:p>
        </p:txBody>
      </p:sp>
      <p:sp>
        <p:nvSpPr>
          <p:cNvPr id="4" name="Slide Number Placeholder 3"/>
          <p:cNvSpPr>
            <a:spLocks noGrp="1"/>
          </p:cNvSpPr>
          <p:nvPr>
            <p:ph type="sldNum" sz="quarter" idx="12"/>
          </p:nvPr>
        </p:nvSpPr>
        <p:spPr>
          <a:xfrm>
            <a:off x="11277600" y="6492874"/>
            <a:ext cx="609600" cy="182880"/>
          </a:xfrm>
        </p:spPr>
        <p:txBody>
          <a:bodyPr/>
          <a:lstStyle/>
          <a:p>
            <a:fld id="{E1B9BB50-1CF7-D048-8262-B3B03613F80F}" type="slidenum">
              <a:rPr lang="en-US" smtClean="0"/>
              <a:pPr/>
              <a:t>7</a:t>
            </a:fld>
            <a:endParaRPr lang="en-US" dirty="0"/>
          </a:p>
        </p:txBody>
      </p:sp>
      <p:sp>
        <p:nvSpPr>
          <p:cNvPr id="6" name="Content Placeholder 5"/>
          <p:cNvSpPr>
            <a:spLocks noGrp="1"/>
          </p:cNvSpPr>
          <p:nvPr>
            <p:ph type="body" sz="quarter" idx="13"/>
          </p:nvPr>
        </p:nvSpPr>
        <p:spPr>
          <a:xfrm>
            <a:off x="174171" y="1293223"/>
            <a:ext cx="11521437" cy="5564777"/>
          </a:xfrm>
        </p:spPr>
        <p:txBody>
          <a:bodyPr>
            <a:noAutofit/>
          </a:bodyPr>
          <a:lstStyle/>
          <a:p>
            <a:pPr marL="0" indent="0">
              <a:buNone/>
            </a:pPr>
            <a:r>
              <a:rPr lang="en-US" dirty="0"/>
              <a:t>ODM has successfully launched:</a:t>
            </a:r>
          </a:p>
          <a:p>
            <a:r>
              <a:rPr lang="en-US" b="1" dirty="0">
                <a:hlinkClick r:id="rId4"/>
              </a:rPr>
              <a:t>Ohio Resilience through Integrated Systems and Excellence (OhioRISE)</a:t>
            </a:r>
            <a:r>
              <a:rPr lang="en-US" b="1" dirty="0"/>
              <a:t> </a:t>
            </a:r>
            <a:r>
              <a:rPr lang="en-US" dirty="0"/>
              <a:t>a specialized managed care program for youth with complex behavioral health and multi-system needs:</a:t>
            </a:r>
          </a:p>
          <a:p>
            <a:pPr lvl="1"/>
            <a:r>
              <a:rPr lang="en-US" dirty="0"/>
              <a:t>July 1, 2022 </a:t>
            </a:r>
            <a:endParaRPr lang="en-US" dirty="0">
              <a:solidFill>
                <a:srgbClr val="FF0000"/>
              </a:solidFill>
            </a:endParaRPr>
          </a:p>
          <a:p>
            <a:r>
              <a:rPr lang="en-US" b="1" dirty="0">
                <a:hlinkClick r:id="rId5"/>
              </a:rPr>
              <a:t>Single pharmacy benefit manager (SPBM) </a:t>
            </a:r>
            <a:r>
              <a:rPr lang="en-US" b="1" dirty="0"/>
              <a:t> </a:t>
            </a:r>
            <a:r>
              <a:rPr lang="en-US" dirty="0"/>
              <a:t>an improved management and administration of pharmacy benefits for managed care recipients:</a:t>
            </a:r>
          </a:p>
          <a:p>
            <a:pPr lvl="1"/>
            <a:r>
              <a:rPr lang="en-US" dirty="0"/>
              <a:t>October 1, 2022 </a:t>
            </a:r>
          </a:p>
          <a:p>
            <a:r>
              <a:rPr lang="en-US" b="1" dirty="0">
                <a:hlinkClick r:id="rId6"/>
              </a:rPr>
              <a:t>Centralized credentialing and PNM </a:t>
            </a:r>
            <a:r>
              <a:rPr lang="en-US" b="1" dirty="0"/>
              <a:t> </a:t>
            </a:r>
            <a:r>
              <a:rPr lang="en-US" dirty="0"/>
              <a:t> ODM’s single, centralized provider credentialing process; allows providers to only require one credentialing and recredentialing process at the state level, versus a separate additional process done by each managed care entity (MCE) for the Medicaid line of business. Submissions for enrollment and credentialing are submitted thru the PNM (provider network management website):</a:t>
            </a:r>
          </a:p>
          <a:p>
            <a:pPr lvl="1"/>
            <a:r>
              <a:rPr lang="en-US" dirty="0"/>
              <a:t>October 1, 2022 </a:t>
            </a:r>
          </a:p>
          <a:p>
            <a:pPr lvl="3"/>
            <a:r>
              <a:rPr lang="en-US" dirty="0"/>
              <a:t>(</a:t>
            </a:r>
            <a:r>
              <a:rPr lang="en-US" b="1" dirty="0"/>
              <a:t>Note: </a:t>
            </a:r>
            <a:r>
              <a:rPr lang="en-US" dirty="0"/>
              <a:t>This does not replace the credentialing and recredentialing process for Anthem for Medicare or Commercial lines of business.)</a:t>
            </a:r>
          </a:p>
          <a:p>
            <a:endParaRPr lang="en-US" dirty="0"/>
          </a:p>
          <a:p>
            <a:endParaRPr lang="en-US" dirty="0">
              <a:solidFill>
                <a:srgbClr val="FF0000"/>
              </a:solidFill>
            </a:endParaRPr>
          </a:p>
        </p:txBody>
      </p:sp>
    </p:spTree>
    <p:custDataLst>
      <p:tags r:id="rId1"/>
    </p:custDataLst>
    <p:extLst>
      <p:ext uri="{BB962C8B-B14F-4D97-AF65-F5344CB8AC3E}">
        <p14:creationId xmlns:p14="http://schemas.microsoft.com/office/powerpoint/2010/main" val="1188593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9404BB-A7B6-4D32-9BC5-53433808AFE1}"/>
              </a:ext>
            </a:extLst>
          </p:cNvPr>
          <p:cNvSpPr>
            <a:spLocks noGrp="1"/>
          </p:cNvSpPr>
          <p:nvPr>
            <p:ph type="title"/>
          </p:nvPr>
        </p:nvSpPr>
        <p:spPr>
          <a:xfrm>
            <a:off x="304799" y="567597"/>
            <a:ext cx="11521437" cy="914400"/>
          </a:xfrm>
        </p:spPr>
        <p:txBody>
          <a:bodyPr/>
          <a:lstStyle/>
          <a:p>
            <a:r>
              <a:rPr lang="en-US" dirty="0"/>
              <a:t>Claim payment — reconsideration and dispute process </a:t>
            </a:r>
            <a:endParaRPr lang="en-US" strike="sngStrike" dirty="0">
              <a:solidFill>
                <a:srgbClr val="FF0000"/>
              </a:solidFill>
            </a:endParaRPr>
          </a:p>
        </p:txBody>
      </p:sp>
      <p:sp>
        <p:nvSpPr>
          <p:cNvPr id="5" name="Slide Number Placeholder 4">
            <a:extLst>
              <a:ext uri="{FF2B5EF4-FFF2-40B4-BE49-F238E27FC236}">
                <a16:creationId xmlns:a16="http://schemas.microsoft.com/office/drawing/2014/main" xmlns="" id="{23F9E83E-F5DE-404F-8EA1-1372474BD1CC}"/>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70</a:t>
            </a:fld>
            <a:endParaRPr lang="en-US" dirty="0"/>
          </a:p>
        </p:txBody>
      </p:sp>
      <p:sp>
        <p:nvSpPr>
          <p:cNvPr id="3" name="Content Placeholder 2">
            <a:extLst>
              <a:ext uri="{FF2B5EF4-FFF2-40B4-BE49-F238E27FC236}">
                <a16:creationId xmlns:a16="http://schemas.microsoft.com/office/drawing/2014/main" xmlns="" id="{271FFA5F-7F6D-4EEC-9E65-ADB6EE3FBDA0}"/>
              </a:ext>
            </a:extLst>
          </p:cNvPr>
          <p:cNvSpPr>
            <a:spLocks noGrp="1"/>
          </p:cNvSpPr>
          <p:nvPr>
            <p:ph type="body" sz="quarter" idx="13"/>
          </p:nvPr>
        </p:nvSpPr>
        <p:spPr>
          <a:xfrm>
            <a:off x="304800" y="1614488"/>
            <a:ext cx="11521437" cy="4603751"/>
          </a:xfrm>
        </p:spPr>
        <p:txBody>
          <a:bodyPr>
            <a:noAutofit/>
          </a:bodyPr>
          <a:lstStyle/>
          <a:p>
            <a:r>
              <a:rPr lang="en-US" dirty="0"/>
              <a:t>Claim payment reconsideration:</a:t>
            </a:r>
          </a:p>
          <a:p>
            <a:pPr lvl="1"/>
            <a:r>
              <a:rPr lang="en-US" dirty="0"/>
              <a:t>The initial request for an investigation into the outcome of the claim </a:t>
            </a:r>
          </a:p>
          <a:p>
            <a:pPr lvl="1"/>
            <a:r>
              <a:rPr lang="en-US" dirty="0"/>
              <a:t>Most issues are resolved during the reconsideration process</a:t>
            </a:r>
          </a:p>
          <a:p>
            <a:pPr lvl="1"/>
            <a:r>
              <a:rPr lang="en-US" dirty="0"/>
              <a:t>If a provider is dissatisfied with the outcome of a reconsideration determination, the provider may submit a claim payment dispute. </a:t>
            </a:r>
          </a:p>
          <a:p>
            <a:r>
              <a:rPr lang="en-US" dirty="0"/>
              <a:t> Claim payment dispute:</a:t>
            </a:r>
          </a:p>
          <a:p>
            <a:pPr lvl="1"/>
            <a:r>
              <a:rPr lang="en-US" dirty="0"/>
              <a:t>If the reconsideration did not resolve the issue, a more through analysis will occur utilizing all applicable statutory, regulatory, contractual, and subcontract provisions; Anthem policies and procedures; state policies; and all pertinent facts submitted from all parties.</a:t>
            </a:r>
          </a:p>
          <a:p>
            <a:pPr lvl="1"/>
            <a:r>
              <a:rPr lang="en-US" dirty="0"/>
              <a:t>Submit within 12 months from the date of service or 60 calendar days after the payment, denial, or partial denial of a timely claim submission, whichever is later.</a:t>
            </a:r>
          </a:p>
          <a:p>
            <a:endParaRPr lang="en-US" dirty="0"/>
          </a:p>
        </p:txBody>
      </p:sp>
    </p:spTree>
    <p:extLst>
      <p:ext uri="{BB962C8B-B14F-4D97-AF65-F5344CB8AC3E}">
        <p14:creationId xmlns:p14="http://schemas.microsoft.com/office/powerpoint/2010/main" val="31920448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9404BB-A7B6-4D32-9BC5-53433808AFE1}"/>
              </a:ext>
            </a:extLst>
          </p:cNvPr>
          <p:cNvSpPr>
            <a:spLocks noGrp="1"/>
          </p:cNvSpPr>
          <p:nvPr>
            <p:ph type="title"/>
          </p:nvPr>
        </p:nvSpPr>
        <p:spPr>
          <a:xfrm>
            <a:off x="304799" y="567597"/>
            <a:ext cx="11521437" cy="914400"/>
          </a:xfrm>
        </p:spPr>
        <p:txBody>
          <a:bodyPr/>
          <a:lstStyle/>
          <a:p>
            <a:r>
              <a:rPr lang="en-US" dirty="0"/>
              <a:t>Claim payment — reconsideration and dispute process (cont.)</a:t>
            </a:r>
          </a:p>
        </p:txBody>
      </p:sp>
      <p:sp>
        <p:nvSpPr>
          <p:cNvPr id="5" name="Slide Number Placeholder 4">
            <a:extLst>
              <a:ext uri="{FF2B5EF4-FFF2-40B4-BE49-F238E27FC236}">
                <a16:creationId xmlns:a16="http://schemas.microsoft.com/office/drawing/2014/main" xmlns="" id="{23F9E83E-F5DE-404F-8EA1-1372474BD1CC}"/>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71</a:t>
            </a:fld>
            <a:endParaRPr lang="en-US" dirty="0"/>
          </a:p>
        </p:txBody>
      </p:sp>
      <p:sp>
        <p:nvSpPr>
          <p:cNvPr id="3" name="Content Placeholder 2">
            <a:extLst>
              <a:ext uri="{FF2B5EF4-FFF2-40B4-BE49-F238E27FC236}">
                <a16:creationId xmlns:a16="http://schemas.microsoft.com/office/drawing/2014/main" xmlns="" id="{271FFA5F-7F6D-4EEC-9E65-ADB6EE3FBDA0}"/>
              </a:ext>
            </a:extLst>
          </p:cNvPr>
          <p:cNvSpPr>
            <a:spLocks noGrp="1"/>
          </p:cNvSpPr>
          <p:nvPr>
            <p:ph type="body" sz="quarter" idx="13"/>
          </p:nvPr>
        </p:nvSpPr>
        <p:spPr>
          <a:xfrm>
            <a:off x="304800" y="1614488"/>
            <a:ext cx="11521438" cy="4603751"/>
          </a:xfrm>
        </p:spPr>
        <p:txBody>
          <a:bodyPr>
            <a:noAutofit/>
          </a:bodyPr>
          <a:lstStyle/>
          <a:p>
            <a:r>
              <a:rPr lang="en-US" sz="1800" dirty="0"/>
              <a:t>The provider or the provider’s authorized representative may submit a claim payment reconsideration or appeal in one of three ways:</a:t>
            </a:r>
          </a:p>
          <a:p>
            <a:pPr lvl="1"/>
            <a:r>
              <a:rPr lang="en-US" sz="1800" b="1" dirty="0"/>
              <a:t>Website request: </a:t>
            </a:r>
            <a:r>
              <a:rPr lang="en-US" sz="1800" dirty="0"/>
              <a:t>Use the Provider Availity Payment Dispute Tool at </a:t>
            </a:r>
            <a:r>
              <a:rPr lang="en-US" sz="1800" dirty="0">
                <a:hlinkClick r:id="rId3"/>
              </a:rPr>
              <a:t>www.availity.com</a:t>
            </a:r>
            <a:r>
              <a:rPr lang="en-US" sz="1800" dirty="0"/>
              <a:t>. Through Availity Essentials, you can upload supporting documentation and receive immediate acknowledgement of your submission. </a:t>
            </a:r>
          </a:p>
          <a:p>
            <a:pPr lvl="1"/>
            <a:r>
              <a:rPr lang="en-US" sz="1800" b="1" dirty="0"/>
              <a:t>Written request: </a:t>
            </a:r>
            <a:r>
              <a:rPr lang="en-US" sz="1800" dirty="0"/>
              <a:t>Include any necessary supporting documentation and mail to:</a:t>
            </a:r>
          </a:p>
          <a:p>
            <a:pPr marL="457200" lvl="2" indent="0">
              <a:buNone/>
            </a:pPr>
            <a:r>
              <a:rPr lang="en-US" sz="1800" dirty="0"/>
              <a:t>Anthem Blue Cross and Blue Shield</a:t>
            </a:r>
          </a:p>
          <a:p>
            <a:pPr marL="457200" lvl="2" indent="0">
              <a:buNone/>
            </a:pPr>
            <a:r>
              <a:rPr lang="en-US" sz="1800" dirty="0"/>
              <a:t>Provider Payment Disputes</a:t>
            </a:r>
          </a:p>
          <a:p>
            <a:pPr marL="457200" lvl="2" indent="0">
              <a:buNone/>
            </a:pPr>
            <a:r>
              <a:rPr lang="en-US" sz="1800" dirty="0"/>
              <a:t>Payment dispute unit</a:t>
            </a:r>
          </a:p>
          <a:p>
            <a:pPr marL="457200" lvl="2" indent="0">
              <a:buNone/>
            </a:pPr>
            <a:r>
              <a:rPr lang="en-US" sz="1800" dirty="0"/>
              <a:t>P.O. Box 62500</a:t>
            </a:r>
          </a:p>
          <a:p>
            <a:pPr marL="457200" lvl="2" indent="0">
              <a:buNone/>
            </a:pPr>
            <a:r>
              <a:rPr lang="en-US" sz="1800" dirty="0"/>
              <a:t>Virginia Beach, VA 23466-1599</a:t>
            </a:r>
          </a:p>
          <a:p>
            <a:pPr lvl="1"/>
            <a:r>
              <a:rPr lang="en-US" sz="1800" b="1" dirty="0"/>
              <a:t>Verbal request: </a:t>
            </a:r>
            <a:r>
              <a:rPr lang="en-US" sz="1800" dirty="0"/>
              <a:t>Call Provider Services at </a:t>
            </a:r>
            <a:r>
              <a:rPr lang="en-US" sz="1800" b="1" dirty="0"/>
              <a:t>844-912-1226 </a:t>
            </a:r>
            <a:r>
              <a:rPr lang="en-US" sz="1800" dirty="0"/>
              <a:t>(operational once we are a live plan) </a:t>
            </a:r>
            <a:endParaRPr lang="en-US" sz="1800" b="1" strike="sngStrike" dirty="0"/>
          </a:p>
          <a:p>
            <a:pPr marL="228600" lvl="1" indent="0">
              <a:buNone/>
            </a:pPr>
            <a:r>
              <a:rPr lang="en-US" sz="1800" dirty="0"/>
              <a:t>Monday through Friday, from 8 a.m. to 5 p.m.  </a:t>
            </a:r>
          </a:p>
          <a:p>
            <a:pPr marL="3175" indent="0">
              <a:buNone/>
            </a:pPr>
            <a:r>
              <a:rPr lang="en-US" sz="1800" b="1" dirty="0"/>
              <a:t>       Note: </a:t>
            </a:r>
            <a:r>
              <a:rPr lang="en-US" sz="1800" dirty="0"/>
              <a:t>If you need to include supporting documentation (for example, </a:t>
            </a:r>
            <a:r>
              <a:rPr lang="en-US" sz="1800" i="1" dirty="0"/>
              <a:t>EOB</a:t>
            </a:r>
            <a:r>
              <a:rPr lang="en-US" sz="1800" dirty="0"/>
              <a:t>, </a:t>
            </a:r>
            <a:r>
              <a:rPr lang="en-US" sz="1800" i="1" dirty="0"/>
              <a:t>Consent Form</a:t>
            </a:r>
            <a:r>
              <a:rPr lang="en-US" sz="1800" dirty="0"/>
              <a:t>, medical records, </a:t>
            </a:r>
          </a:p>
          <a:p>
            <a:pPr marL="3175" indent="0">
              <a:buNone/>
            </a:pPr>
            <a:r>
              <a:rPr lang="en-US" sz="1800" dirty="0"/>
              <a:t>       etc.) do not use this option.</a:t>
            </a:r>
          </a:p>
        </p:txBody>
      </p:sp>
    </p:spTree>
    <p:extLst>
      <p:ext uri="{BB962C8B-B14F-4D97-AF65-F5344CB8AC3E}">
        <p14:creationId xmlns:p14="http://schemas.microsoft.com/office/powerpoint/2010/main" val="26386479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9404BB-A7B6-4D32-9BC5-53433808AFE1}"/>
              </a:ext>
            </a:extLst>
          </p:cNvPr>
          <p:cNvSpPr>
            <a:spLocks noGrp="1"/>
          </p:cNvSpPr>
          <p:nvPr>
            <p:ph type="title"/>
          </p:nvPr>
        </p:nvSpPr>
        <p:spPr>
          <a:xfrm>
            <a:off x="304799" y="567597"/>
            <a:ext cx="11521437" cy="914400"/>
          </a:xfrm>
        </p:spPr>
        <p:txBody>
          <a:bodyPr/>
          <a:lstStyle/>
          <a:p>
            <a:r>
              <a:rPr lang="en-US" dirty="0"/>
              <a:t>Claim payment — reconsideration and dispute process (cont.)</a:t>
            </a:r>
          </a:p>
        </p:txBody>
      </p:sp>
      <p:sp>
        <p:nvSpPr>
          <p:cNvPr id="5" name="Slide Number Placeholder 4">
            <a:extLst>
              <a:ext uri="{FF2B5EF4-FFF2-40B4-BE49-F238E27FC236}">
                <a16:creationId xmlns:a16="http://schemas.microsoft.com/office/drawing/2014/main" xmlns="" id="{23F9E83E-F5DE-404F-8EA1-1372474BD1CC}"/>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72</a:t>
            </a:fld>
            <a:endParaRPr lang="en-US" dirty="0"/>
          </a:p>
        </p:txBody>
      </p:sp>
      <p:sp>
        <p:nvSpPr>
          <p:cNvPr id="3" name="Content Placeholder 2">
            <a:extLst>
              <a:ext uri="{FF2B5EF4-FFF2-40B4-BE49-F238E27FC236}">
                <a16:creationId xmlns:a16="http://schemas.microsoft.com/office/drawing/2014/main" xmlns="" id="{271FFA5F-7F6D-4EEC-9E65-ADB6EE3FBDA0}"/>
              </a:ext>
            </a:extLst>
          </p:cNvPr>
          <p:cNvSpPr>
            <a:spLocks noGrp="1"/>
          </p:cNvSpPr>
          <p:nvPr>
            <p:ph type="body" sz="quarter" idx="13"/>
          </p:nvPr>
        </p:nvSpPr>
        <p:spPr>
          <a:xfrm>
            <a:off x="304800" y="1614488"/>
            <a:ext cx="11521437" cy="4603751"/>
          </a:xfrm>
        </p:spPr>
        <p:txBody>
          <a:bodyPr>
            <a:noAutofit/>
          </a:bodyPr>
          <a:lstStyle/>
          <a:p>
            <a:r>
              <a:rPr lang="en-US" dirty="0"/>
              <a:t>The request should include:</a:t>
            </a:r>
          </a:p>
          <a:p>
            <a:pPr lvl="1"/>
            <a:r>
              <a:rPr lang="en-US" dirty="0"/>
              <a:t>Your name, address, phone number, email, and either your NPI number or TIN.</a:t>
            </a:r>
          </a:p>
          <a:p>
            <a:pPr lvl="1"/>
            <a:r>
              <a:rPr lang="en-US" dirty="0"/>
              <a:t>The member’s name and his or her Anthem ID number. </a:t>
            </a:r>
          </a:p>
          <a:p>
            <a:pPr lvl="1"/>
            <a:r>
              <a:rPr lang="en-US" dirty="0"/>
              <a:t>A list of disputed claims, including the Anthem claim number and the date(s) of service(s). </a:t>
            </a:r>
          </a:p>
          <a:p>
            <a:pPr lvl="1"/>
            <a:r>
              <a:rPr lang="en-US" dirty="0"/>
              <a:t>All supporting statements and documentation.</a:t>
            </a:r>
          </a:p>
        </p:txBody>
      </p:sp>
    </p:spTree>
    <p:extLst>
      <p:ext uri="{BB962C8B-B14F-4D97-AF65-F5344CB8AC3E}">
        <p14:creationId xmlns:p14="http://schemas.microsoft.com/office/powerpoint/2010/main" val="2188286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Member copayments and balance billing</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73</a:t>
            </a:fld>
            <a:endParaRPr lang="en-US" dirty="0"/>
          </a:p>
        </p:txBody>
      </p:sp>
      <p:sp>
        <p:nvSpPr>
          <p:cNvPr id="3" name="Content Placeholder 2"/>
          <p:cNvSpPr>
            <a:spLocks noGrp="1"/>
          </p:cNvSpPr>
          <p:nvPr>
            <p:ph type="body" sz="quarter" idx="13"/>
          </p:nvPr>
        </p:nvSpPr>
        <p:spPr>
          <a:xfrm>
            <a:off x="304800" y="1614488"/>
            <a:ext cx="11521437" cy="4603751"/>
          </a:xfrm>
        </p:spPr>
        <p:txBody>
          <a:bodyPr>
            <a:noAutofit/>
          </a:bodyPr>
          <a:lstStyle/>
          <a:p>
            <a:r>
              <a:rPr lang="en-US" dirty="0"/>
              <a:t>There is no cost-share for Anthem members enrolled in Medicaid. Members may not be balanced billed by providers for Medicaid covered services. This means that providers may not collect payment from a member for covered services above the amount Anthem pays to the provider.</a:t>
            </a:r>
          </a:p>
          <a:p>
            <a:r>
              <a:rPr lang="en-US" dirty="0"/>
              <a:t>A member may request a noncovered service or a covered service for which prior authorization was denied. When prior authorization of a covered service is denied, the provider must establish and demonstrate compliance before collecting payment from the member.</a:t>
            </a:r>
          </a:p>
          <a:p>
            <a:r>
              <a:rPr lang="en-US" dirty="0"/>
              <a:t>See the provider manual for a complete list of items needed to demonstrate compliance. </a:t>
            </a:r>
          </a:p>
        </p:txBody>
      </p:sp>
    </p:spTree>
    <p:extLst>
      <p:ext uri="{BB962C8B-B14F-4D97-AF65-F5344CB8AC3E}">
        <p14:creationId xmlns:p14="http://schemas.microsoft.com/office/powerpoint/2010/main" val="118405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Authorizations</a:t>
            </a:r>
            <a:endParaRPr lang="en-US" dirty="0">
              <a:solidFill>
                <a:srgbClr val="FF0000"/>
              </a:solidFill>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74</a:t>
            </a:fld>
            <a:endParaRPr lang="en-US" dirty="0"/>
          </a:p>
        </p:txBody>
      </p:sp>
      <p:graphicFrame>
        <p:nvGraphicFramePr>
          <p:cNvPr id="3" name="Diagram 2">
            <a:extLst>
              <a:ext uri="{FF2B5EF4-FFF2-40B4-BE49-F238E27FC236}">
                <a16:creationId xmlns:a16="http://schemas.microsoft.com/office/drawing/2014/main" xmlns="" id="{EE2F89F5-370E-41AE-AEE1-6E7DDD36B197}"/>
              </a:ext>
            </a:extLst>
          </p:cNvPr>
          <p:cNvGraphicFramePr/>
          <p:nvPr>
            <p:extLst>
              <p:ext uri="{D42A27DB-BD31-4B8C-83A1-F6EECF244321}">
                <p14:modId xmlns:p14="http://schemas.microsoft.com/office/powerpoint/2010/main" val="1297743396"/>
              </p:ext>
            </p:extLst>
          </p:nvPr>
        </p:nvGraphicFramePr>
        <p:xfrm>
          <a:off x="132465" y="1024797"/>
          <a:ext cx="5807977" cy="49871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xmlns="" id="{AB488B00-E79E-4455-A8C0-074CFE37BDCC}"/>
              </a:ext>
            </a:extLst>
          </p:cNvPr>
          <p:cNvGraphicFramePr/>
          <p:nvPr>
            <p:extLst>
              <p:ext uri="{D42A27DB-BD31-4B8C-83A1-F6EECF244321}">
                <p14:modId xmlns:p14="http://schemas.microsoft.com/office/powerpoint/2010/main" val="931952841"/>
              </p:ext>
            </p:extLst>
          </p:nvPr>
        </p:nvGraphicFramePr>
        <p:xfrm>
          <a:off x="6001407" y="1481997"/>
          <a:ext cx="5997163" cy="426463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16040064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491B8CFD-B4CD-4FCA-94DA-66620D3D565C}"/>
              </a:ext>
            </a:extLst>
          </p:cNvPr>
          <p:cNvSpPr>
            <a:spLocks noGrp="1"/>
          </p:cNvSpPr>
          <p:nvPr>
            <p:ph type="title"/>
          </p:nvPr>
        </p:nvSpPr>
        <p:spPr/>
        <p:txBody>
          <a:bodyPr/>
          <a:lstStyle/>
          <a:p>
            <a:r>
              <a:rPr lang="en-US" i="1" dirty="0"/>
              <a:t>Medical Policies </a:t>
            </a:r>
            <a:r>
              <a:rPr lang="en-US" dirty="0"/>
              <a:t>and </a:t>
            </a:r>
            <a:r>
              <a:rPr lang="en-US" i="1" dirty="0"/>
              <a:t>Clinical</a:t>
            </a:r>
            <a:r>
              <a:rPr lang="en-US" dirty="0"/>
              <a:t> </a:t>
            </a:r>
            <a:r>
              <a:rPr lang="en-US" i="1" dirty="0"/>
              <a:t>Utilization Management Guidelines</a:t>
            </a:r>
            <a:endParaRPr lang="en-US" i="1" dirty="0">
              <a:solidFill>
                <a:srgbClr val="FF0000"/>
              </a:solidFill>
            </a:endParaRPr>
          </a:p>
        </p:txBody>
      </p:sp>
      <p:sp>
        <p:nvSpPr>
          <p:cNvPr id="6" name="Slide Number Placeholder 5">
            <a:extLst>
              <a:ext uri="{FF2B5EF4-FFF2-40B4-BE49-F238E27FC236}">
                <a16:creationId xmlns:a16="http://schemas.microsoft.com/office/drawing/2014/main" xmlns="" id="{40CB8FA7-4CAF-4963-93C3-36D35D1A8AB2}"/>
              </a:ext>
            </a:extLst>
          </p:cNvPr>
          <p:cNvSpPr>
            <a:spLocks noGrp="1"/>
          </p:cNvSpPr>
          <p:nvPr>
            <p:ph type="sldNum" sz="quarter" idx="12"/>
          </p:nvPr>
        </p:nvSpPr>
        <p:spPr/>
        <p:txBody>
          <a:bodyPr/>
          <a:lstStyle/>
          <a:p>
            <a:fld id="{E1B9BB50-1CF7-D048-8262-B3B03613F80F}" type="slidenum">
              <a:rPr lang="en-US" smtClean="0"/>
              <a:pPr/>
              <a:t>75</a:t>
            </a:fld>
            <a:endParaRPr lang="en-US" dirty="0"/>
          </a:p>
        </p:txBody>
      </p:sp>
      <p:sp>
        <p:nvSpPr>
          <p:cNvPr id="13" name="Text Placeholder 12">
            <a:extLst>
              <a:ext uri="{FF2B5EF4-FFF2-40B4-BE49-F238E27FC236}">
                <a16:creationId xmlns:a16="http://schemas.microsoft.com/office/drawing/2014/main" xmlns="" id="{DDDCC46A-94F3-40BA-A9EA-092F149C8DC3}"/>
              </a:ext>
            </a:extLst>
          </p:cNvPr>
          <p:cNvSpPr>
            <a:spLocks noGrp="1"/>
          </p:cNvSpPr>
          <p:nvPr>
            <p:ph type="body" sz="quarter" idx="13"/>
          </p:nvPr>
        </p:nvSpPr>
        <p:spPr/>
        <p:txBody>
          <a:bodyPr/>
          <a:lstStyle/>
          <a:p>
            <a:pPr marL="0" indent="0">
              <a:buNone/>
            </a:pPr>
            <a:r>
              <a:rPr lang="en-US" sz="2000" dirty="0"/>
              <a:t>The decision-making process is based on health plan and state guidelines, as well as NCQA guidelines, and reflects the most up-to-date medical management standards. Healthcare authorizations are based on the following:</a:t>
            </a:r>
          </a:p>
          <a:p>
            <a:r>
              <a:rPr lang="en-US" sz="2000" dirty="0"/>
              <a:t>Benefit coverage</a:t>
            </a:r>
          </a:p>
          <a:p>
            <a:r>
              <a:rPr lang="en-US" sz="2000" dirty="0"/>
              <a:t>Established ODM-developed criteria or, in the absence of ODM-developed criteria, </a:t>
            </a:r>
            <a:r>
              <a:rPr lang="en-US" sz="2000" i="1" dirty="0"/>
              <a:t>MCG</a:t>
            </a:r>
            <a:r>
              <a:rPr lang="en-US" sz="2000" dirty="0"/>
              <a:t>, Anthem </a:t>
            </a:r>
            <a:r>
              <a:rPr lang="en-US" sz="2000" i="1" dirty="0"/>
              <a:t>Medical Policies</a:t>
            </a:r>
            <a:r>
              <a:rPr lang="en-US" sz="2000" dirty="0"/>
              <a:t>, and Anthem </a:t>
            </a:r>
            <a:r>
              <a:rPr lang="en-US" sz="2000" i="1" dirty="0"/>
              <a:t>Clinical Utilization Management Guidelines</a:t>
            </a:r>
            <a:r>
              <a:rPr lang="en-US" sz="2000" dirty="0"/>
              <a:t>/IngenioRx* criteria, as applicable.</a:t>
            </a:r>
          </a:p>
          <a:p>
            <a:r>
              <a:rPr lang="en-US" sz="2000" dirty="0"/>
              <a:t>Community standards of care</a:t>
            </a:r>
          </a:p>
          <a:p>
            <a:pPr marL="0" indent="0">
              <a:buNone/>
            </a:pPr>
            <a:r>
              <a:rPr lang="en-US" sz="2000" dirty="0"/>
              <a:t>Decisions are based on appropriateness of care and service and existence of coverage. We do not reward practitioners and other individuals conducting utilization reviews for issuing denials of coverage or care. There are no financial incentives for utilization management decision-makers that encourage decisions resulting in under-utilization</a:t>
            </a:r>
            <a:r>
              <a:rPr lang="en-US" dirty="0"/>
              <a:t>. </a:t>
            </a:r>
          </a:p>
          <a:p>
            <a:endParaRPr lang="en-US" dirty="0"/>
          </a:p>
        </p:txBody>
      </p:sp>
    </p:spTree>
    <p:extLst>
      <p:ext uri="{BB962C8B-B14F-4D97-AF65-F5344CB8AC3E}">
        <p14:creationId xmlns:p14="http://schemas.microsoft.com/office/powerpoint/2010/main" val="32122277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597"/>
            <a:ext cx="11369036" cy="914400"/>
          </a:xfrm>
        </p:spPr>
        <p:txBody>
          <a:bodyPr/>
          <a:lstStyle/>
          <a:p>
            <a:r>
              <a:rPr lang="en-US" dirty="0"/>
              <a:t>Prior authorization</a:t>
            </a:r>
            <a:endParaRPr lang="en-US" strike="sngStrike" dirty="0">
              <a:solidFill>
                <a:srgbClr val="FF0000"/>
              </a:solidFill>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76</a:t>
            </a:fld>
            <a:endParaRPr lang="en-US" dirty="0"/>
          </a:p>
        </p:txBody>
      </p:sp>
      <p:sp>
        <p:nvSpPr>
          <p:cNvPr id="3" name="Content Placeholder 2"/>
          <p:cNvSpPr>
            <a:spLocks noGrp="1"/>
          </p:cNvSpPr>
          <p:nvPr>
            <p:ph type="body" sz="quarter" idx="13"/>
          </p:nvPr>
        </p:nvSpPr>
        <p:spPr>
          <a:xfrm>
            <a:off x="304800" y="1614488"/>
            <a:ext cx="11521437" cy="4675915"/>
          </a:xfr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US" sz="2100" dirty="0">
                <a:latin typeface="+mj-lt"/>
              </a:rPr>
              <a:t>To request prior authorization </a:t>
            </a:r>
            <a:r>
              <a:rPr lang="en-US" sz="2100" dirty="0">
                <a:solidFill>
                  <a:schemeClr val="tx1"/>
                </a:solidFill>
                <a:latin typeface="+mj-lt"/>
              </a:rPr>
              <a:t>providers can submit through Availity Essentials or by fax.  </a:t>
            </a:r>
          </a:p>
          <a:p>
            <a:pPr marL="0" marR="0">
              <a:spcBef>
                <a:spcPts val="0"/>
              </a:spcBef>
              <a:spcAft>
                <a:spcPts val="0"/>
              </a:spcAft>
            </a:pPr>
            <a:r>
              <a:rPr lang="en-US" sz="2100" b="1" dirty="0">
                <a:solidFill>
                  <a:schemeClr val="tx1"/>
                </a:solidFill>
                <a:effectLst/>
                <a:latin typeface="+mj-lt"/>
                <a:ea typeface="Calibri" panose="020F0502020204030204" pitchFamily="34" charset="0"/>
              </a:rPr>
              <a:t>Inpatient authorization fax numbers:</a:t>
            </a:r>
            <a:endParaRPr lang="en-US" sz="2100" dirty="0">
              <a:solidFill>
                <a:schemeClr val="tx1"/>
              </a:solidFill>
              <a:effectLst/>
              <a:latin typeface="+mj-lt"/>
              <a:ea typeface="Calibri" panose="020F0502020204030204" pitchFamily="34" charset="0"/>
            </a:endParaRPr>
          </a:p>
          <a:p>
            <a:pPr marL="568325" lvl="1" indent="-342900">
              <a:spcBef>
                <a:spcPts val="0"/>
              </a:spcBef>
              <a:buSzPts val="1000"/>
              <a:buFont typeface="Symbol" panose="05050102010706020507" pitchFamily="18" charset="2"/>
              <a:buChar char=""/>
              <a:tabLst>
                <a:tab pos="457200" algn="l"/>
              </a:tabLst>
            </a:pPr>
            <a:r>
              <a:rPr lang="en-US" sz="2100" b="1" dirty="0">
                <a:solidFill>
                  <a:schemeClr val="tx1"/>
                </a:solidFill>
                <a:effectLst/>
                <a:latin typeface="+mj-lt"/>
                <a:ea typeface="Times New Roman" panose="02020603050405020304" pitchFamily="18" charset="0"/>
              </a:rPr>
              <a:t>877-643-0671</a:t>
            </a:r>
            <a:r>
              <a:rPr lang="en-US" sz="2100" dirty="0">
                <a:solidFill>
                  <a:schemeClr val="tx1"/>
                </a:solidFill>
                <a:effectLst/>
                <a:latin typeface="+mj-lt"/>
                <a:ea typeface="Times New Roman" panose="02020603050405020304" pitchFamily="18" charset="0"/>
              </a:rPr>
              <a:t>  (Physical </a:t>
            </a:r>
            <a:r>
              <a:rPr lang="en-US" sz="2100" dirty="0">
                <a:solidFill>
                  <a:schemeClr val="tx1"/>
                </a:solidFill>
                <a:latin typeface="+mj-lt"/>
                <a:ea typeface="Times New Roman" panose="02020603050405020304" pitchFamily="18" charset="0"/>
              </a:rPr>
              <a:t>h</a:t>
            </a:r>
            <a:r>
              <a:rPr lang="en-US" sz="2100" dirty="0">
                <a:solidFill>
                  <a:schemeClr val="tx1"/>
                </a:solidFill>
                <a:effectLst/>
                <a:latin typeface="+mj-lt"/>
                <a:ea typeface="Times New Roman" panose="02020603050405020304" pitchFamily="18" charset="0"/>
              </a:rPr>
              <a:t>ealth) – Concurrent reviews for inpatient and admission request for SNF/LTAC/Acute Rehab/NF</a:t>
            </a:r>
            <a:endParaRPr lang="en-US" sz="2100" dirty="0">
              <a:solidFill>
                <a:schemeClr val="tx1"/>
              </a:solidFill>
              <a:effectLst/>
              <a:latin typeface="+mj-lt"/>
              <a:ea typeface="Calibri" panose="020F0502020204030204" pitchFamily="34" charset="0"/>
            </a:endParaRPr>
          </a:p>
          <a:p>
            <a:pPr marL="568325" lvl="1" indent="-342900">
              <a:spcBef>
                <a:spcPts val="0"/>
              </a:spcBef>
              <a:buSzPts val="1000"/>
              <a:buFont typeface="Symbol" panose="05050102010706020507" pitchFamily="18" charset="2"/>
              <a:buChar char=""/>
              <a:tabLst>
                <a:tab pos="457200" algn="l"/>
              </a:tabLst>
            </a:pPr>
            <a:r>
              <a:rPr lang="en-US" sz="2100" b="1" dirty="0">
                <a:solidFill>
                  <a:schemeClr val="tx1"/>
                </a:solidFill>
                <a:effectLst/>
                <a:latin typeface="+mj-lt"/>
                <a:ea typeface="Times New Roman" panose="02020603050405020304" pitchFamily="18" charset="0"/>
              </a:rPr>
              <a:t>866-577-2184</a:t>
            </a:r>
            <a:r>
              <a:rPr lang="en-US" sz="2100" dirty="0">
                <a:solidFill>
                  <a:schemeClr val="tx1"/>
                </a:solidFill>
                <a:effectLst/>
                <a:latin typeface="+mj-lt"/>
                <a:ea typeface="Times New Roman" panose="02020603050405020304" pitchFamily="18" charset="0"/>
              </a:rPr>
              <a:t> (Behavioral health), </a:t>
            </a:r>
            <a:endParaRPr lang="en-US" sz="2100" dirty="0">
              <a:solidFill>
                <a:schemeClr val="tx1"/>
              </a:solidFill>
              <a:effectLst/>
              <a:latin typeface="+mj-lt"/>
              <a:ea typeface="Calibri" panose="020F0502020204030204" pitchFamily="34" charset="0"/>
            </a:endParaRPr>
          </a:p>
          <a:p>
            <a:pPr marL="568325" lvl="1" indent="-342900">
              <a:spcBef>
                <a:spcPts val="0"/>
              </a:spcBef>
              <a:buSzPts val="1000"/>
              <a:buFont typeface="Symbol" panose="05050102010706020507" pitchFamily="18" charset="2"/>
              <a:buChar char=""/>
              <a:tabLst>
                <a:tab pos="457200" algn="l"/>
              </a:tabLst>
            </a:pPr>
            <a:r>
              <a:rPr lang="en-US" sz="2100" b="1" dirty="0">
                <a:solidFill>
                  <a:schemeClr val="tx1"/>
                </a:solidFill>
                <a:effectLst/>
                <a:latin typeface="+mj-lt"/>
                <a:ea typeface="Times New Roman" panose="02020603050405020304" pitchFamily="18" charset="0"/>
              </a:rPr>
              <a:t>800-964-3627</a:t>
            </a:r>
            <a:r>
              <a:rPr lang="en-US" sz="2100" dirty="0">
                <a:solidFill>
                  <a:schemeClr val="tx1"/>
                </a:solidFill>
                <a:effectLst/>
                <a:latin typeface="+mj-lt"/>
                <a:ea typeface="Times New Roman" panose="02020603050405020304" pitchFamily="18" charset="0"/>
              </a:rPr>
              <a:t> (PA fax line for MPA (Medicaid prior authorization) – Pre-cert for elective admissions and OP surgeries</a:t>
            </a:r>
            <a:endParaRPr lang="en-US" sz="2100" dirty="0">
              <a:solidFill>
                <a:schemeClr val="tx1"/>
              </a:solidFill>
              <a:effectLst/>
              <a:latin typeface="+mj-lt"/>
              <a:ea typeface="Calibri" panose="020F0502020204030204" pitchFamily="34" charset="0"/>
            </a:endParaRPr>
          </a:p>
          <a:p>
            <a:pPr marL="0" marR="0" indent="0">
              <a:spcBef>
                <a:spcPts val="0"/>
              </a:spcBef>
              <a:spcAft>
                <a:spcPts val="0"/>
              </a:spcAft>
              <a:buNone/>
            </a:pPr>
            <a:r>
              <a:rPr lang="en-US" sz="2100" dirty="0">
                <a:solidFill>
                  <a:schemeClr val="tx1"/>
                </a:solidFill>
                <a:effectLst/>
                <a:latin typeface="+mj-lt"/>
                <a:ea typeface="Calibri" panose="020F0502020204030204" pitchFamily="34" charset="0"/>
              </a:rPr>
              <a:t> </a:t>
            </a:r>
          </a:p>
          <a:p>
            <a:pPr marL="0" marR="0">
              <a:spcBef>
                <a:spcPts val="0"/>
              </a:spcBef>
              <a:spcAft>
                <a:spcPts val="0"/>
              </a:spcAft>
            </a:pPr>
            <a:r>
              <a:rPr lang="en-US" sz="2100" b="1" dirty="0">
                <a:solidFill>
                  <a:schemeClr val="tx1"/>
                </a:solidFill>
                <a:effectLst/>
                <a:latin typeface="+mj-lt"/>
                <a:ea typeface="Calibri" panose="020F0502020204030204" pitchFamily="34" charset="0"/>
              </a:rPr>
              <a:t>Outpatient authorization fax numbers:</a:t>
            </a:r>
            <a:endParaRPr lang="en-US" sz="2100" dirty="0">
              <a:solidFill>
                <a:schemeClr val="tx1"/>
              </a:solidFill>
              <a:effectLst/>
              <a:latin typeface="+mj-lt"/>
              <a:ea typeface="Calibri" panose="020F0502020204030204" pitchFamily="34" charset="0"/>
            </a:endParaRPr>
          </a:p>
          <a:p>
            <a:pPr marL="568325" lvl="1" indent="-342900">
              <a:spcBef>
                <a:spcPts val="0"/>
              </a:spcBef>
              <a:buSzPts val="1000"/>
              <a:buFont typeface="Symbol" panose="05050102010706020507" pitchFamily="18" charset="2"/>
              <a:buChar char=""/>
              <a:tabLst>
                <a:tab pos="457200" algn="l"/>
              </a:tabLst>
            </a:pPr>
            <a:r>
              <a:rPr lang="en-US" sz="2100" b="1" dirty="0">
                <a:solidFill>
                  <a:schemeClr val="tx1"/>
                </a:solidFill>
                <a:effectLst/>
                <a:latin typeface="+mj-lt"/>
                <a:ea typeface="Times New Roman" panose="02020603050405020304" pitchFamily="18" charset="0"/>
              </a:rPr>
              <a:t>877-643-0672</a:t>
            </a:r>
            <a:r>
              <a:rPr lang="en-US" sz="2100" dirty="0">
                <a:solidFill>
                  <a:schemeClr val="tx1"/>
                </a:solidFill>
                <a:effectLst/>
                <a:latin typeface="+mj-lt"/>
                <a:ea typeface="Times New Roman" panose="02020603050405020304" pitchFamily="18" charset="0"/>
              </a:rPr>
              <a:t> (Physical health) – HHC, </a:t>
            </a:r>
            <a:r>
              <a:rPr lang="en-US" sz="2100" dirty="0">
                <a:solidFill>
                  <a:schemeClr val="tx1"/>
                </a:solidFill>
                <a:latin typeface="+mj-lt"/>
                <a:ea typeface="Times New Roman" panose="02020603050405020304" pitchFamily="18" charset="0"/>
              </a:rPr>
              <a:t>h</a:t>
            </a:r>
            <a:r>
              <a:rPr lang="en-US" sz="2100" dirty="0">
                <a:solidFill>
                  <a:schemeClr val="tx1"/>
                </a:solidFill>
                <a:effectLst/>
                <a:latin typeface="+mj-lt"/>
                <a:ea typeface="Times New Roman" panose="02020603050405020304" pitchFamily="18" charset="0"/>
              </a:rPr>
              <a:t>igh dollar imagine, PT/OT/ST, PDN, DME, chiro, acupuncture</a:t>
            </a:r>
            <a:endParaRPr lang="en-US" sz="2100" dirty="0">
              <a:solidFill>
                <a:schemeClr val="tx1"/>
              </a:solidFill>
              <a:effectLst/>
              <a:latin typeface="+mj-lt"/>
              <a:ea typeface="Calibri" panose="020F0502020204030204" pitchFamily="34" charset="0"/>
            </a:endParaRPr>
          </a:p>
          <a:p>
            <a:pPr marL="568325" lvl="1" indent="-342900">
              <a:spcBef>
                <a:spcPts val="0"/>
              </a:spcBef>
              <a:buSzPts val="1000"/>
              <a:buFont typeface="Symbol" panose="05050102010706020507" pitchFamily="18" charset="2"/>
              <a:buChar char=""/>
              <a:tabLst>
                <a:tab pos="457200" algn="l"/>
              </a:tabLst>
            </a:pPr>
            <a:r>
              <a:rPr lang="en-US" sz="2100" b="1" dirty="0">
                <a:solidFill>
                  <a:schemeClr val="tx1"/>
                </a:solidFill>
                <a:effectLst/>
                <a:latin typeface="+mj-lt"/>
                <a:ea typeface="Times New Roman" panose="02020603050405020304" pitchFamily="18" charset="0"/>
              </a:rPr>
              <a:t>866-577-2183</a:t>
            </a:r>
            <a:r>
              <a:rPr lang="en-US" sz="2100" dirty="0">
                <a:solidFill>
                  <a:schemeClr val="tx1"/>
                </a:solidFill>
                <a:effectLst/>
                <a:latin typeface="+mj-lt"/>
                <a:ea typeface="Times New Roman" panose="02020603050405020304" pitchFamily="18" charset="0"/>
              </a:rPr>
              <a:t> (Behavioral health)</a:t>
            </a:r>
            <a:endParaRPr lang="en-US" sz="2100" dirty="0">
              <a:solidFill>
                <a:schemeClr val="tx1"/>
              </a:solidFill>
              <a:effectLst/>
              <a:latin typeface="+mj-lt"/>
              <a:ea typeface="Calibri" panose="020F0502020204030204" pitchFamily="34" charset="0"/>
            </a:endParaRPr>
          </a:p>
          <a:p>
            <a:pPr marL="568325" lvl="1" indent="-342900">
              <a:spcBef>
                <a:spcPts val="0"/>
              </a:spcBef>
              <a:buSzPts val="1000"/>
              <a:buFont typeface="Symbol" panose="05050102010706020507" pitchFamily="18" charset="2"/>
              <a:buChar char=""/>
              <a:tabLst>
                <a:tab pos="457200" algn="l"/>
              </a:tabLst>
            </a:pPr>
            <a:r>
              <a:rPr lang="en-US" sz="2100" b="1" dirty="0">
                <a:solidFill>
                  <a:schemeClr val="tx1"/>
                </a:solidFill>
                <a:effectLst/>
                <a:latin typeface="+mj-lt"/>
                <a:ea typeface="Times New Roman" panose="02020603050405020304" pitchFamily="18" charset="0"/>
              </a:rPr>
              <a:t>800-563-5581</a:t>
            </a:r>
            <a:r>
              <a:rPr lang="en-US" sz="2100" dirty="0">
                <a:solidFill>
                  <a:schemeClr val="tx1"/>
                </a:solidFill>
                <a:effectLst/>
                <a:latin typeface="+mj-lt"/>
                <a:ea typeface="Times New Roman" panose="02020603050405020304" pitchFamily="18" charset="0"/>
              </a:rPr>
              <a:t> (Medical injectables)</a:t>
            </a:r>
            <a:endParaRPr lang="en-US" sz="2100" dirty="0">
              <a:solidFill>
                <a:schemeClr val="tx1"/>
              </a:solidFill>
              <a:effectLst/>
              <a:latin typeface="+mj-lt"/>
              <a:ea typeface="Calibri" panose="020F0502020204030204" pitchFamily="34" charset="0"/>
            </a:endParaRPr>
          </a:p>
          <a:p>
            <a:pPr marL="568325" lvl="1" indent="-342900">
              <a:spcBef>
                <a:spcPts val="0"/>
              </a:spcBef>
              <a:buSzPts val="1000"/>
              <a:buFont typeface="Symbol" panose="05050102010706020507" pitchFamily="18" charset="2"/>
              <a:buChar char=""/>
              <a:tabLst>
                <a:tab pos="457200" algn="l"/>
              </a:tabLst>
            </a:pPr>
            <a:r>
              <a:rPr lang="en-US" sz="2100" b="1" dirty="0">
                <a:solidFill>
                  <a:schemeClr val="tx1"/>
                </a:solidFill>
                <a:effectLst/>
                <a:latin typeface="+mj-lt"/>
                <a:ea typeface="Times New Roman" panose="02020603050405020304" pitchFamily="18" charset="0"/>
              </a:rPr>
              <a:t>800-964-3627</a:t>
            </a:r>
            <a:r>
              <a:rPr lang="en-US" sz="2100" dirty="0">
                <a:solidFill>
                  <a:schemeClr val="tx1"/>
                </a:solidFill>
                <a:effectLst/>
                <a:latin typeface="+mj-lt"/>
                <a:ea typeface="Times New Roman" panose="02020603050405020304" pitchFamily="18" charset="0"/>
              </a:rPr>
              <a:t> (PA fax line for MPA (Medicaid prior authorization) – pre-cert for elective admissions and OP surgery</a:t>
            </a:r>
            <a:endParaRPr lang="en-US" sz="2100" dirty="0">
              <a:latin typeface="+mj-lt"/>
            </a:endParaRPr>
          </a:p>
          <a:p>
            <a:endParaRPr lang="en-US" sz="2100" dirty="0">
              <a:latin typeface="+mj-lt"/>
            </a:endParaRPr>
          </a:p>
          <a:p>
            <a:pPr marL="0" indent="0">
              <a:buNone/>
            </a:pPr>
            <a:r>
              <a:rPr lang="en-US" sz="2100" b="1" dirty="0">
                <a:latin typeface="+mj-lt"/>
              </a:rPr>
              <a:t>Note: </a:t>
            </a:r>
            <a:r>
              <a:rPr lang="en-US" sz="2100" dirty="0">
                <a:latin typeface="+mj-lt"/>
              </a:rPr>
              <a:t>Emergency hospital admissions, post stabilization, and observation admissions do not require prior authorization. </a:t>
            </a:r>
            <a:r>
              <a:rPr lang="en-US" sz="2100" dirty="0">
                <a:solidFill>
                  <a:schemeClr val="tx1"/>
                </a:solidFill>
                <a:latin typeface="+mj-lt"/>
              </a:rPr>
              <a:t>However, notification is required within 48 hours or the next business day if the member is going to be inpatient status. </a:t>
            </a:r>
            <a:endParaRPr lang="en-US" dirty="0"/>
          </a:p>
          <a:p>
            <a:endParaRPr lang="en-US" dirty="0"/>
          </a:p>
        </p:txBody>
      </p:sp>
    </p:spTree>
    <p:custDataLst>
      <p:tags r:id="rId1"/>
    </p:custDataLst>
    <p:extLst>
      <p:ext uri="{BB962C8B-B14F-4D97-AF65-F5344CB8AC3E}">
        <p14:creationId xmlns:p14="http://schemas.microsoft.com/office/powerpoint/2010/main" val="27907593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D29DF9E-192C-4346-A827-B819A0036585}"/>
              </a:ext>
            </a:extLst>
          </p:cNvPr>
          <p:cNvSpPr>
            <a:spLocks noGrp="1"/>
          </p:cNvSpPr>
          <p:nvPr>
            <p:ph type="title"/>
          </p:nvPr>
        </p:nvSpPr>
        <p:spPr/>
        <p:txBody>
          <a:bodyPr/>
          <a:lstStyle/>
          <a:p>
            <a:r>
              <a:rPr lang="en-US" dirty="0"/>
              <a:t>Prior authorization status</a:t>
            </a:r>
            <a:endParaRPr lang="en-US" dirty="0">
              <a:solidFill>
                <a:srgbClr val="FF0000"/>
              </a:solidFill>
            </a:endParaRPr>
          </a:p>
        </p:txBody>
      </p:sp>
      <p:sp>
        <p:nvSpPr>
          <p:cNvPr id="3" name="Slide Number Placeholder 2">
            <a:extLst>
              <a:ext uri="{FF2B5EF4-FFF2-40B4-BE49-F238E27FC236}">
                <a16:creationId xmlns:a16="http://schemas.microsoft.com/office/drawing/2014/main" xmlns="" id="{AEDF9915-1621-449E-B5F8-09D8F03D1B8E}"/>
              </a:ext>
            </a:extLst>
          </p:cNvPr>
          <p:cNvSpPr>
            <a:spLocks noGrp="1"/>
          </p:cNvSpPr>
          <p:nvPr>
            <p:ph type="sldNum" sz="quarter" idx="12"/>
          </p:nvPr>
        </p:nvSpPr>
        <p:spPr/>
        <p:txBody>
          <a:bodyPr/>
          <a:lstStyle/>
          <a:p>
            <a:fld id="{E1B9BB50-1CF7-D048-8262-B3B03613F80F}" type="slidenum">
              <a:rPr lang="en-US" smtClean="0"/>
              <a:pPr/>
              <a:t>77</a:t>
            </a:fld>
            <a:endParaRPr lang="en-US" dirty="0"/>
          </a:p>
        </p:txBody>
      </p:sp>
      <p:sp>
        <p:nvSpPr>
          <p:cNvPr id="8" name="Text Placeholder 7">
            <a:extLst>
              <a:ext uri="{FF2B5EF4-FFF2-40B4-BE49-F238E27FC236}">
                <a16:creationId xmlns:a16="http://schemas.microsoft.com/office/drawing/2014/main" xmlns="" id="{FF07C585-377D-4421-B2E5-39EBC625DAC4}"/>
              </a:ext>
            </a:extLst>
          </p:cNvPr>
          <p:cNvSpPr>
            <a:spLocks noGrp="1"/>
          </p:cNvSpPr>
          <p:nvPr>
            <p:ph type="body" sz="quarter" idx="13"/>
          </p:nvPr>
        </p:nvSpPr>
        <p:spPr/>
        <p:txBody>
          <a:bodyPr/>
          <a:lstStyle/>
          <a:p>
            <a:pPr>
              <a:lnSpc>
                <a:spcPct val="90000"/>
              </a:lnSpc>
            </a:pPr>
            <a:r>
              <a:rPr lang="en-US" dirty="0"/>
              <a:t>Prior authorization is required on inpatient and post-acute requests whether in-network or </a:t>
            </a:r>
            <a:r>
              <a:rPr lang="en-US" dirty="0" err="1"/>
              <a:t>out-of</a:t>
            </a:r>
            <a:r>
              <a:rPr lang="en-US" dirty="0"/>
              <a:t> network. To determine which services require </a:t>
            </a:r>
            <a:r>
              <a:rPr lang="en-US" sz="2000" dirty="0">
                <a:solidFill>
                  <a:schemeClr val="tx1"/>
                </a:solidFill>
                <a:effectLst/>
                <a:latin typeface="+mj-lt"/>
                <a:ea typeface="Times New Roman" panose="02020603050405020304" pitchFamily="18" charset="0"/>
              </a:rPr>
              <a:t>prior authorization </a:t>
            </a:r>
            <a:r>
              <a:rPr lang="en-US" dirty="0"/>
              <a:t>providers should refer to the precertification look up tool: </a:t>
            </a:r>
            <a:r>
              <a:rPr lang="en-US" b="1" dirty="0">
                <a:hlinkClick r:id="rId3"/>
              </a:rPr>
              <a:t>https://providers.anthem.com/oh</a:t>
            </a:r>
            <a:r>
              <a:rPr lang="en-US" dirty="0"/>
              <a:t>.</a:t>
            </a:r>
          </a:p>
          <a:p>
            <a:pPr>
              <a:lnSpc>
                <a:spcPct val="90000"/>
              </a:lnSpc>
            </a:pPr>
            <a:r>
              <a:rPr lang="en-US" dirty="0"/>
              <a:t>You can check the status of an authorization by using the Interactive Care Reviewer located within Availity. </a:t>
            </a:r>
          </a:p>
          <a:p>
            <a:pPr marL="0" indent="0">
              <a:lnSpc>
                <a:spcPct val="90000"/>
              </a:lnSpc>
              <a:buNone/>
            </a:pPr>
            <a:endParaRPr lang="en-US" dirty="0"/>
          </a:p>
          <a:p>
            <a:pPr marL="0" indent="0">
              <a:lnSpc>
                <a:spcPct val="90000"/>
              </a:lnSpc>
              <a:buNone/>
            </a:pPr>
            <a:r>
              <a:rPr lang="en-US" b="1" dirty="0"/>
              <a:t>Note: </a:t>
            </a:r>
            <a:r>
              <a:rPr lang="en-US" dirty="0"/>
              <a:t>Prior authorizations approved by another MCO prior to go-live will be honored until the authorization expires.</a:t>
            </a:r>
          </a:p>
          <a:p>
            <a:pPr marL="0" indent="0">
              <a:lnSpc>
                <a:spcPct val="90000"/>
              </a:lnSpc>
              <a:buNone/>
            </a:pPr>
            <a:endParaRPr lang="en-US" dirty="0"/>
          </a:p>
          <a:p>
            <a:endParaRPr lang="en-US" dirty="0"/>
          </a:p>
        </p:txBody>
      </p:sp>
    </p:spTree>
    <p:extLst>
      <p:ext uri="{BB962C8B-B14F-4D97-AF65-F5344CB8AC3E}">
        <p14:creationId xmlns:p14="http://schemas.microsoft.com/office/powerpoint/2010/main" val="382583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Precertification lookup tool </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78</a:t>
            </a:fld>
            <a:endParaRPr lang="en-US" dirty="0"/>
          </a:p>
        </p:txBody>
      </p:sp>
      <p:sp>
        <p:nvSpPr>
          <p:cNvPr id="3" name="Content Placeholder 2"/>
          <p:cNvSpPr>
            <a:spLocks noGrp="1"/>
          </p:cNvSpPr>
          <p:nvPr>
            <p:ph type="body" sz="quarter" idx="13"/>
          </p:nvPr>
        </p:nvSpPr>
        <p:spPr>
          <a:xfrm>
            <a:off x="304800" y="1625918"/>
            <a:ext cx="11521437" cy="4603751"/>
          </a:xfrm>
        </p:spPr>
        <p:txBody>
          <a:bodyPr>
            <a:normAutofit/>
          </a:bodyPr>
          <a:lstStyle/>
          <a:p>
            <a:pPr marL="231775" lvl="1" indent="-231775">
              <a:buFont typeface="Arial" panose="020B0604020202020204" pitchFamily="34" charset="0"/>
              <a:buChar char="•"/>
            </a:pPr>
            <a:r>
              <a:rPr lang="en-US" dirty="0"/>
              <a:t>Anthem’s Precertification Lookup Tool:</a:t>
            </a:r>
          </a:p>
          <a:p>
            <a:pPr lvl="1">
              <a:lnSpc>
                <a:spcPct val="90000"/>
              </a:lnSpc>
            </a:pPr>
            <a:r>
              <a:rPr lang="en-US" dirty="0"/>
              <a:t>Requirements for outpatient services can be viewed via the Precertification Lookup Tool at </a:t>
            </a:r>
            <a:r>
              <a:rPr lang="en-US" b="1" dirty="0">
                <a:solidFill>
                  <a:srgbClr val="0079C2"/>
                </a:solidFill>
                <a:hlinkClick r:id="rId4">
                  <a:extLst>
                    <a:ext uri="{A12FA001-AC4F-418D-AE19-62706E023703}">
                      <ahyp:hlinkClr xmlns:ahyp="http://schemas.microsoft.com/office/drawing/2018/hyperlinkcolor" xmlns="" val="tx"/>
                    </a:ext>
                  </a:extLst>
                </a:hlinkClick>
              </a:rPr>
              <a:t>https</a:t>
            </a:r>
            <a:r>
              <a:rPr lang="en-US" b="1" dirty="0">
                <a:solidFill>
                  <a:schemeClr val="tx2"/>
                </a:solidFill>
                <a:hlinkClick r:id="rId4">
                  <a:extLst>
                    <a:ext uri="{A12FA001-AC4F-418D-AE19-62706E023703}">
                      <ahyp:hlinkClr xmlns:ahyp="http://schemas.microsoft.com/office/drawing/2018/hyperlinkcolor" xmlns="" val="tx"/>
                    </a:ext>
                  </a:extLst>
                </a:hlinkClick>
              </a:rPr>
              <a:t>://providers.anthem.com/oh</a:t>
            </a:r>
            <a:r>
              <a:rPr lang="en-US" dirty="0"/>
              <a:t>. Search by market, member product, CPT</a:t>
            </a:r>
            <a:r>
              <a:rPr lang="en-US" baseline="30000" dirty="0"/>
              <a:t>®</a:t>
            </a:r>
            <a:r>
              <a:rPr lang="en-US" dirty="0"/>
              <a:t> /HCPCS code, code description, or drug name.</a:t>
            </a:r>
          </a:p>
          <a:p>
            <a:pPr lvl="1"/>
            <a:r>
              <a:rPr lang="en-US" dirty="0"/>
              <a:t>Services may be listed as requiring prior authorization that may </a:t>
            </a:r>
            <a:r>
              <a:rPr lang="en-US" b="1" dirty="0"/>
              <a:t>not</a:t>
            </a:r>
            <a:r>
              <a:rPr lang="en-US" dirty="0"/>
              <a:t> be covered benefits for a particular member. Please verify benefit coverage prior to rendering services.</a:t>
            </a:r>
          </a:p>
          <a:p>
            <a:endParaRPr lang="en-US" dirty="0"/>
          </a:p>
        </p:txBody>
      </p:sp>
    </p:spTree>
    <p:custDataLst>
      <p:tags r:id="rId1"/>
    </p:custDataLst>
    <p:extLst>
      <p:ext uri="{BB962C8B-B14F-4D97-AF65-F5344CB8AC3E}">
        <p14:creationId xmlns:p14="http://schemas.microsoft.com/office/powerpoint/2010/main" val="11475420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4774847-207F-4C30-9298-583BD79E2A22}"/>
              </a:ext>
            </a:extLst>
          </p:cNvPr>
          <p:cNvSpPr>
            <a:spLocks noGrp="1"/>
          </p:cNvSpPr>
          <p:nvPr>
            <p:ph type="title"/>
          </p:nvPr>
        </p:nvSpPr>
        <p:spPr>
          <a:xfrm>
            <a:off x="304799" y="567597"/>
            <a:ext cx="11521437" cy="914400"/>
          </a:xfrm>
        </p:spPr>
        <p:txBody>
          <a:bodyPr/>
          <a:lstStyle/>
          <a:p>
            <a:r>
              <a:rPr lang="en-US" dirty="0"/>
              <a:t>Authorization review timeframes</a:t>
            </a:r>
            <a:endParaRPr lang="en-US" dirty="0">
              <a:solidFill>
                <a:srgbClr val="FF0000"/>
              </a:solidFill>
            </a:endParaRPr>
          </a:p>
        </p:txBody>
      </p:sp>
      <p:sp>
        <p:nvSpPr>
          <p:cNvPr id="6" name="Slide Number Placeholder 5">
            <a:extLst>
              <a:ext uri="{FF2B5EF4-FFF2-40B4-BE49-F238E27FC236}">
                <a16:creationId xmlns:a16="http://schemas.microsoft.com/office/drawing/2014/main" xmlns="" id="{A9DACD87-FF58-4940-8004-73829855A39B}"/>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79</a:t>
            </a:fld>
            <a:endParaRPr lang="en-US" dirty="0"/>
          </a:p>
        </p:txBody>
      </p:sp>
      <p:sp>
        <p:nvSpPr>
          <p:cNvPr id="8" name="Text Placeholder 7">
            <a:extLst>
              <a:ext uri="{FF2B5EF4-FFF2-40B4-BE49-F238E27FC236}">
                <a16:creationId xmlns:a16="http://schemas.microsoft.com/office/drawing/2014/main" xmlns="" id="{F9BE2045-3839-42C7-878E-197B640A0D43}"/>
              </a:ext>
            </a:extLst>
          </p:cNvPr>
          <p:cNvSpPr>
            <a:spLocks noGrp="1"/>
          </p:cNvSpPr>
          <p:nvPr>
            <p:ph type="body" sz="quarter" idx="13"/>
          </p:nvPr>
        </p:nvSpPr>
        <p:spPr>
          <a:xfrm>
            <a:off x="304800" y="1660208"/>
            <a:ext cx="11521437" cy="4603751"/>
          </a:xfrm>
        </p:spPr>
        <p:txBody>
          <a:bodyPr/>
          <a:lstStyle/>
          <a:p>
            <a:r>
              <a:rPr lang="en-US" dirty="0"/>
              <a:t>Timeliness of utilization management decisions:</a:t>
            </a:r>
          </a:p>
          <a:p>
            <a:pPr lvl="1"/>
            <a:r>
              <a:rPr lang="en-US" dirty="0"/>
              <a:t>For nonurgent preservice requests: 10 calendar days</a:t>
            </a:r>
          </a:p>
          <a:p>
            <a:pPr lvl="1"/>
            <a:r>
              <a:rPr lang="en-US" dirty="0"/>
              <a:t>For urgent preservice requests: 48 hours</a:t>
            </a:r>
          </a:p>
          <a:p>
            <a:pPr lvl="1"/>
            <a:r>
              <a:rPr lang="en-US" dirty="0"/>
              <a:t>For concurrent reviews: 0 to 72 hours  </a:t>
            </a:r>
          </a:p>
          <a:p>
            <a:pPr lvl="1"/>
            <a:r>
              <a:rPr lang="en-US" dirty="0"/>
              <a:t>For retrospective reviews: within 30 calendar days of request</a:t>
            </a:r>
          </a:p>
          <a:p>
            <a:r>
              <a:rPr lang="en-US" dirty="0"/>
              <a:t>Emergency medical services:</a:t>
            </a:r>
          </a:p>
          <a:p>
            <a:pPr lvl="1"/>
            <a:r>
              <a:rPr lang="en-US" dirty="0"/>
              <a:t>Anthem does not require prior authorization for treatment of emergency medical conditions or post-stabilization services. Members may remain in an Observation status for 48 hours. In the event of an emergency, members may access emergency services 24 hours a day, 7 days a week. If the emergency room visit results in the member’s admission to the hospital, providers must contact Anthem within 48 hours.</a:t>
            </a:r>
          </a:p>
          <a:p>
            <a:endParaRPr lang="en-US" dirty="0"/>
          </a:p>
        </p:txBody>
      </p:sp>
    </p:spTree>
    <p:extLst>
      <p:ext uri="{BB962C8B-B14F-4D97-AF65-F5344CB8AC3E}">
        <p14:creationId xmlns:p14="http://schemas.microsoft.com/office/powerpoint/2010/main" val="170766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799" y="470263"/>
            <a:ext cx="11521437" cy="822960"/>
          </a:xfrm>
        </p:spPr>
        <p:txBody>
          <a:bodyPr/>
          <a:lstStyle/>
          <a:p>
            <a:r>
              <a:rPr lang="en-US" dirty="0"/>
              <a:t>Next Generation program cont.</a:t>
            </a:r>
            <a:endParaRPr lang="en-US" dirty="0">
              <a:highlight>
                <a:srgbClr val="FFFF00"/>
              </a:highlight>
            </a:endParaRPr>
          </a:p>
        </p:txBody>
      </p:sp>
      <p:sp>
        <p:nvSpPr>
          <p:cNvPr id="4" name="Slide Number Placeholder 3"/>
          <p:cNvSpPr>
            <a:spLocks noGrp="1"/>
          </p:cNvSpPr>
          <p:nvPr>
            <p:ph type="sldNum" sz="quarter" idx="12"/>
          </p:nvPr>
        </p:nvSpPr>
        <p:spPr>
          <a:xfrm>
            <a:off x="11277600" y="6492874"/>
            <a:ext cx="609600" cy="182880"/>
          </a:xfrm>
        </p:spPr>
        <p:txBody>
          <a:bodyPr/>
          <a:lstStyle/>
          <a:p>
            <a:fld id="{E1B9BB50-1CF7-D048-8262-B3B03613F80F}" type="slidenum">
              <a:rPr lang="en-US" smtClean="0"/>
              <a:pPr/>
              <a:t>8</a:t>
            </a:fld>
            <a:endParaRPr lang="en-US" dirty="0"/>
          </a:p>
        </p:txBody>
      </p:sp>
      <p:sp>
        <p:nvSpPr>
          <p:cNvPr id="6" name="Content Placeholder 5"/>
          <p:cNvSpPr>
            <a:spLocks noGrp="1"/>
          </p:cNvSpPr>
          <p:nvPr>
            <p:ph type="body" sz="quarter" idx="13"/>
          </p:nvPr>
        </p:nvSpPr>
        <p:spPr>
          <a:xfrm>
            <a:off x="174171" y="1293223"/>
            <a:ext cx="11521437" cy="5564777"/>
          </a:xfrm>
        </p:spPr>
        <p:txBody>
          <a:bodyPr>
            <a:noAutofit/>
          </a:bodyPr>
          <a:lstStyle/>
          <a:p>
            <a:pPr marL="0" indent="0">
              <a:buNone/>
            </a:pPr>
            <a:endParaRPr lang="en-US" dirty="0"/>
          </a:p>
          <a:p>
            <a:pPr marL="742950" marR="0" lvl="1" indent="-285750">
              <a:spcBef>
                <a:spcPts val="0"/>
              </a:spcBef>
              <a:spcAft>
                <a:spcPts val="0"/>
              </a:spcAft>
              <a:buFont typeface="Arial" panose="020B0604020202020204" pitchFamily="34" charset="0"/>
              <a:buChar char="•"/>
              <a:tabLst>
                <a:tab pos="914400" algn="l"/>
              </a:tabLst>
            </a:pPr>
            <a:r>
              <a:rPr lang="en-US" b="1" kern="1200" dirty="0">
                <a:effectLst/>
                <a:ea typeface="Times New Roman" panose="02020603050405020304" pitchFamily="18" charset="0"/>
                <a:cs typeface="Times New Roman" panose="02020603050405020304" pitchFamily="18" charset="0"/>
              </a:rPr>
              <a:t>On February 1, 2023</a:t>
            </a:r>
            <a:r>
              <a:rPr lang="en-US" kern="1200" dirty="0">
                <a:effectLst/>
                <a:ea typeface="Times New Roman" panose="02020603050405020304" pitchFamily="18" charset="0"/>
                <a:cs typeface="Times New Roman" panose="02020603050405020304" pitchFamily="18" charset="0"/>
              </a:rPr>
              <a:t>, ODM will launch the </a:t>
            </a:r>
            <a:r>
              <a:rPr lang="en-US" u="sng" kern="1200" dirty="0">
                <a:solidFill>
                  <a:srgbClr val="0070C0"/>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Next Generation managed care plans</a:t>
            </a:r>
            <a:r>
              <a:rPr lang="en-US" kern="1200" dirty="0">
                <a:solidFill>
                  <a:srgbClr val="0070C0"/>
                </a:solidFill>
                <a:effectLst/>
                <a:ea typeface="Times New Roman" panose="02020603050405020304" pitchFamily="18" charset="0"/>
                <a:cs typeface="Times New Roman" panose="02020603050405020304" pitchFamily="18" charset="0"/>
              </a:rPr>
              <a:t> </a:t>
            </a:r>
            <a:r>
              <a:rPr lang="en-US" kern="1200" dirty="0">
                <a:effectLst/>
                <a:ea typeface="Times New Roman" panose="02020603050405020304" pitchFamily="18" charset="0"/>
                <a:cs typeface="Times New Roman" panose="02020603050405020304" pitchFamily="18" charset="0"/>
              </a:rPr>
              <a:t>and program requirements, including exciting improvements that will support members in accessing the healthcare services and supports they need. Also implemented will be the </a:t>
            </a:r>
            <a:r>
              <a:rPr lang="en-US" u="sng" kern="1200" dirty="0">
                <a:solidFill>
                  <a:srgbClr val="0070C0"/>
                </a:solidFill>
                <a:effectLs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new Electronic Data Interchange (EDI)</a:t>
            </a:r>
            <a:r>
              <a:rPr lang="en-US" kern="1200" dirty="0">
                <a:solidFill>
                  <a:srgbClr val="0070C0"/>
                </a:solidFill>
                <a:effectLst/>
                <a:ea typeface="Times New Roman" panose="02020603050405020304" pitchFamily="18" charset="0"/>
                <a:cs typeface="Times New Roman" panose="02020603050405020304" pitchFamily="18" charset="0"/>
              </a:rPr>
              <a:t>, </a:t>
            </a:r>
            <a:r>
              <a:rPr lang="en-US" kern="1200" dirty="0">
                <a:effectLst/>
                <a:ea typeface="Times New Roman" panose="02020603050405020304" pitchFamily="18" charset="0"/>
                <a:cs typeface="Times New Roman" panose="02020603050405020304" pitchFamily="18" charset="0"/>
              </a:rPr>
              <a:t>increasing transparency and visibility of member care and services.   </a:t>
            </a:r>
          </a:p>
          <a:p>
            <a:pPr marL="742950" marR="0" lvl="1" indent="-285750">
              <a:spcBef>
                <a:spcPts val="0"/>
              </a:spcBef>
              <a:spcAft>
                <a:spcPts val="0"/>
              </a:spcAft>
              <a:buFont typeface="Arial" panose="020B0604020202020204" pitchFamily="34" charset="0"/>
              <a:buChar char="•"/>
              <a:tabLst>
                <a:tab pos="914400" algn="l"/>
              </a:tabLst>
            </a:pPr>
            <a:endParaRPr lang="en-US" dirty="0">
              <a:ea typeface="Times New Roman" panose="02020603050405020304" pitchFamily="18" charset="0"/>
              <a:cs typeface="Times New Roman" panose="02020603050405020304" pitchFamily="18" charset="0"/>
            </a:endParaRPr>
          </a:p>
          <a:p>
            <a:pPr marR="0" lvl="1" indent="0">
              <a:spcBef>
                <a:spcPts val="0"/>
              </a:spcBef>
              <a:spcAft>
                <a:spcPts val="0"/>
              </a:spcAft>
              <a:buNone/>
              <a:tabLst>
                <a:tab pos="914400" algn="l"/>
              </a:tabLst>
            </a:pPr>
            <a:endParaRPr lang="en-US" dirty="0">
              <a:effectLst/>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b="1" kern="1200" dirty="0">
                <a:effectLst/>
                <a:ea typeface="Times New Roman" panose="02020603050405020304" pitchFamily="18" charset="0"/>
                <a:cs typeface="Times New Roman" panose="02020603050405020304" pitchFamily="18" charset="0"/>
              </a:rPr>
              <a:t>Subsequently</a:t>
            </a:r>
            <a:r>
              <a:rPr lang="en-US" kern="1200" dirty="0">
                <a:effectLst/>
                <a:ea typeface="Times New Roman" panose="02020603050405020304" pitchFamily="18" charset="0"/>
                <a:cs typeface="Times New Roman" panose="02020603050405020304" pitchFamily="18" charset="0"/>
              </a:rPr>
              <a:t>, ODM will fully launch OMES modules to provide streamlined processes for claims, prior authorizations, and other administrative tasks for providers.  </a:t>
            </a:r>
            <a:endParaRPr lang="en-US" dirty="0">
              <a:effectLst/>
              <a:ea typeface="Times New Roman" panose="02020603050405020304" pitchFamily="18" charset="0"/>
              <a:cs typeface="Times New Roman" panose="02020603050405020304" pitchFamily="18" charset="0"/>
            </a:endParaRPr>
          </a:p>
          <a:p>
            <a:pPr lvl="1"/>
            <a:endParaRPr lang="en-US" dirty="0"/>
          </a:p>
          <a:p>
            <a:endParaRPr lang="en-US" dirty="0"/>
          </a:p>
          <a:p>
            <a:endParaRPr lang="en-US" dirty="0">
              <a:solidFill>
                <a:srgbClr val="FF0000"/>
              </a:solidFill>
            </a:endParaRPr>
          </a:p>
        </p:txBody>
      </p:sp>
    </p:spTree>
    <p:custDataLst>
      <p:tags r:id="rId1"/>
    </p:custDataLst>
    <p:extLst>
      <p:ext uri="{BB962C8B-B14F-4D97-AF65-F5344CB8AC3E}">
        <p14:creationId xmlns:p14="http://schemas.microsoft.com/office/powerpoint/2010/main" val="41743388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4774847-207F-4C30-9298-583BD79E2A22}"/>
              </a:ext>
            </a:extLst>
          </p:cNvPr>
          <p:cNvSpPr>
            <a:spLocks noGrp="1"/>
          </p:cNvSpPr>
          <p:nvPr>
            <p:ph type="title"/>
          </p:nvPr>
        </p:nvSpPr>
        <p:spPr>
          <a:xfrm>
            <a:off x="304799" y="567597"/>
            <a:ext cx="11521437" cy="914400"/>
          </a:xfrm>
        </p:spPr>
        <p:txBody>
          <a:bodyPr/>
          <a:lstStyle/>
          <a:p>
            <a:r>
              <a:rPr lang="en-US" dirty="0"/>
              <a:t>Authorization review time frames (cont.)</a:t>
            </a:r>
          </a:p>
        </p:txBody>
      </p:sp>
      <p:sp>
        <p:nvSpPr>
          <p:cNvPr id="6" name="Slide Number Placeholder 5">
            <a:extLst>
              <a:ext uri="{FF2B5EF4-FFF2-40B4-BE49-F238E27FC236}">
                <a16:creationId xmlns:a16="http://schemas.microsoft.com/office/drawing/2014/main" xmlns="" id="{A9DACD87-FF58-4940-8004-73829855A39B}"/>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80</a:t>
            </a:fld>
            <a:endParaRPr lang="en-US" dirty="0"/>
          </a:p>
        </p:txBody>
      </p:sp>
      <p:sp>
        <p:nvSpPr>
          <p:cNvPr id="8" name="Text Placeholder 7">
            <a:extLst>
              <a:ext uri="{FF2B5EF4-FFF2-40B4-BE49-F238E27FC236}">
                <a16:creationId xmlns:a16="http://schemas.microsoft.com/office/drawing/2014/main" xmlns="" id="{F9BE2045-3839-42C7-878E-197B640A0D43}"/>
              </a:ext>
            </a:extLst>
          </p:cNvPr>
          <p:cNvSpPr>
            <a:spLocks noGrp="1"/>
          </p:cNvSpPr>
          <p:nvPr>
            <p:ph type="body" sz="quarter" idx="13"/>
          </p:nvPr>
        </p:nvSpPr>
        <p:spPr>
          <a:xfrm>
            <a:off x="304800" y="1614488"/>
            <a:ext cx="11521437" cy="4603751"/>
          </a:xfrm>
        </p:spPr>
        <p:txBody>
          <a:bodyPr/>
          <a:lstStyle/>
          <a:p>
            <a:r>
              <a:rPr lang="en-US" dirty="0"/>
              <a:t>Emergency stabilization and post-stabilization:</a:t>
            </a:r>
          </a:p>
          <a:p>
            <a:pPr lvl="1"/>
            <a:r>
              <a:rPr lang="en-US" dirty="0"/>
              <a:t>The emergency department’s treating provider determines the services needed to stabilize the member’s emergency medical condition. After the member is stabilized, the emergency department’s provider must contact the member’s PCP for authorization of further services. If the PCP does not respond within one hour, the necessary services will be considered authorized.</a:t>
            </a:r>
          </a:p>
          <a:p>
            <a:pPr lvl="1"/>
            <a:r>
              <a:rPr lang="en-US" dirty="0"/>
              <a:t>The emergency department should send a copy of the emergency room record to the PCP’s office within 24 hours.</a:t>
            </a:r>
          </a:p>
          <a:p>
            <a:pPr lvl="1"/>
            <a:r>
              <a:rPr lang="en-US" dirty="0"/>
              <a:t>The PCP should:</a:t>
            </a:r>
          </a:p>
          <a:p>
            <a:pPr lvl="2"/>
            <a:r>
              <a:rPr lang="en-US" dirty="0"/>
              <a:t>Review and file the chart in the member’s permanent medical record.</a:t>
            </a:r>
          </a:p>
          <a:p>
            <a:pPr lvl="2"/>
            <a:r>
              <a:rPr lang="en-US" dirty="0"/>
              <a:t>Contact the member.</a:t>
            </a:r>
          </a:p>
          <a:p>
            <a:pPr lvl="2"/>
            <a:r>
              <a:rPr lang="en-US" dirty="0"/>
              <a:t>Schedule a follow-up office visit or a specialist referral, if appropriate.</a:t>
            </a:r>
          </a:p>
          <a:p>
            <a:endParaRPr lang="en-US" dirty="0"/>
          </a:p>
        </p:txBody>
      </p:sp>
    </p:spTree>
    <p:extLst>
      <p:ext uri="{BB962C8B-B14F-4D97-AF65-F5344CB8AC3E}">
        <p14:creationId xmlns:p14="http://schemas.microsoft.com/office/powerpoint/2010/main" val="37390786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F39A9C5D-9CA6-476A-9798-FE3076C54BCC}"/>
              </a:ext>
            </a:extLst>
          </p:cNvPr>
          <p:cNvSpPr>
            <a:spLocks noGrp="1"/>
          </p:cNvSpPr>
          <p:nvPr>
            <p:ph type="title"/>
          </p:nvPr>
        </p:nvSpPr>
        <p:spPr>
          <a:xfrm>
            <a:off x="304799" y="567597"/>
            <a:ext cx="11521437" cy="914400"/>
          </a:xfrm>
        </p:spPr>
        <p:txBody>
          <a:bodyPr/>
          <a:lstStyle/>
          <a:p>
            <a:r>
              <a:rPr lang="en-US" dirty="0"/>
              <a:t>Peer-to-peer consultations</a:t>
            </a:r>
            <a:endParaRPr lang="en-US" dirty="0">
              <a:solidFill>
                <a:srgbClr val="FF0000"/>
              </a:solidFill>
            </a:endParaRPr>
          </a:p>
        </p:txBody>
      </p:sp>
      <p:sp>
        <p:nvSpPr>
          <p:cNvPr id="6" name="Slide Number Placeholder 5">
            <a:extLst>
              <a:ext uri="{FF2B5EF4-FFF2-40B4-BE49-F238E27FC236}">
                <a16:creationId xmlns:a16="http://schemas.microsoft.com/office/drawing/2014/main" xmlns="" id="{0C3B425F-247A-4E82-952A-AF79F851ADE4}"/>
              </a:ext>
            </a:extLst>
          </p:cNvPr>
          <p:cNvSpPr>
            <a:spLocks noGrp="1"/>
          </p:cNvSpPr>
          <p:nvPr>
            <p:ph type="sldNum" sz="quarter" idx="12"/>
          </p:nvPr>
        </p:nvSpPr>
        <p:spPr>
          <a:xfrm>
            <a:off x="11277600" y="6492874"/>
            <a:ext cx="609600" cy="182880"/>
          </a:xfrm>
        </p:spPr>
        <p:txBody>
          <a:bodyPr/>
          <a:lstStyle/>
          <a:p>
            <a:fld id="{E1B9BB50-1CF7-D048-8262-B3B03613F80F}" type="slidenum">
              <a:rPr lang="en-US" smtClean="0"/>
              <a:pPr/>
              <a:t>81</a:t>
            </a:fld>
            <a:endParaRPr lang="en-US" dirty="0"/>
          </a:p>
        </p:txBody>
      </p:sp>
      <p:sp>
        <p:nvSpPr>
          <p:cNvPr id="8" name="Text Placeholder 7">
            <a:extLst>
              <a:ext uri="{FF2B5EF4-FFF2-40B4-BE49-F238E27FC236}">
                <a16:creationId xmlns:a16="http://schemas.microsoft.com/office/drawing/2014/main" xmlns="" id="{958A33A6-74B3-4F1A-BD9F-679380211D4C}"/>
              </a:ext>
            </a:extLst>
          </p:cNvPr>
          <p:cNvSpPr>
            <a:spLocks noGrp="1"/>
          </p:cNvSpPr>
          <p:nvPr>
            <p:ph type="body" sz="quarter" idx="13"/>
          </p:nvPr>
        </p:nvSpPr>
        <p:spPr>
          <a:xfrm>
            <a:off x="304800" y="1614488"/>
            <a:ext cx="11521437" cy="4603751"/>
          </a:xfrm>
        </p:spPr>
        <p:txBody>
          <a:bodyPr/>
          <a:lstStyle/>
          <a:p>
            <a:r>
              <a:rPr lang="en-US" sz="1800" b="1" dirty="0"/>
              <a:t>Peer-to-peer consultations:</a:t>
            </a:r>
          </a:p>
          <a:p>
            <a:pPr lvl="1"/>
            <a:r>
              <a:rPr lang="en-US" sz="1800" dirty="0"/>
              <a:t>If you disagree with a decision and want to discuss the decision with the physician reviewer, call the Behavioral Health department at  </a:t>
            </a:r>
            <a:r>
              <a:rPr lang="en-US" sz="1800" b="1" dirty="0"/>
              <a:t>844-441-1506</a:t>
            </a:r>
            <a:r>
              <a:rPr lang="en-US" sz="1800" dirty="0"/>
              <a:t> or the Medical Management department at </a:t>
            </a:r>
            <a:r>
              <a:rPr lang="en-US" sz="1800" b="1" dirty="0"/>
              <a:t>833-308-3035.</a:t>
            </a:r>
            <a:r>
              <a:rPr lang="en-US" sz="1800" dirty="0"/>
              <a:t> If you request a peer-to-peer discussion, Anthem will, within 24 hours of your request, acknowledge your request and offer a peer-to-peer conversation within a mutually agreed upon time </a:t>
            </a:r>
          </a:p>
          <a:p>
            <a:endParaRPr lang="en-US" dirty="0"/>
          </a:p>
        </p:txBody>
      </p:sp>
    </p:spTree>
    <p:extLst>
      <p:ext uri="{BB962C8B-B14F-4D97-AF65-F5344CB8AC3E}">
        <p14:creationId xmlns:p14="http://schemas.microsoft.com/office/powerpoint/2010/main" val="4984994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Grievances and appeals</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82</a:t>
            </a:fld>
            <a:endParaRPr lang="en-US" dirty="0"/>
          </a:p>
        </p:txBody>
      </p:sp>
      <p:graphicFrame>
        <p:nvGraphicFramePr>
          <p:cNvPr id="2" name="Diagram 1">
            <a:extLst>
              <a:ext uri="{FF2B5EF4-FFF2-40B4-BE49-F238E27FC236}">
                <a16:creationId xmlns:a16="http://schemas.microsoft.com/office/drawing/2014/main" xmlns="" id="{156AB118-0132-4E42-9CD1-594BBC659F07}"/>
              </a:ext>
            </a:extLst>
          </p:cNvPr>
          <p:cNvGraphicFramePr/>
          <p:nvPr>
            <p:extLst>
              <p:ext uri="{D42A27DB-BD31-4B8C-83A1-F6EECF244321}">
                <p14:modId xmlns:p14="http://schemas.microsoft.com/office/powerpoint/2010/main" val="3693344132"/>
              </p:ext>
            </p:extLst>
          </p:nvPr>
        </p:nvGraphicFramePr>
        <p:xfrm>
          <a:off x="365763" y="1563428"/>
          <a:ext cx="9136045" cy="50052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092355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9042E0-CA8A-9326-BDF2-22926B49D7B9}"/>
              </a:ext>
            </a:extLst>
          </p:cNvPr>
          <p:cNvSpPr>
            <a:spLocks noGrp="1"/>
          </p:cNvSpPr>
          <p:nvPr>
            <p:ph type="title"/>
          </p:nvPr>
        </p:nvSpPr>
        <p:spPr>
          <a:xfrm>
            <a:off x="304799" y="424658"/>
            <a:ext cx="11521437" cy="914400"/>
          </a:xfrm>
        </p:spPr>
        <p:txBody>
          <a:bodyPr/>
          <a:lstStyle/>
          <a:p>
            <a:r>
              <a:rPr lang="en-US" dirty="0"/>
              <a:t>Member appeals – preservice authorization denials</a:t>
            </a:r>
          </a:p>
        </p:txBody>
      </p:sp>
      <p:sp>
        <p:nvSpPr>
          <p:cNvPr id="4" name="Slide Number Placeholder 3">
            <a:extLst>
              <a:ext uri="{FF2B5EF4-FFF2-40B4-BE49-F238E27FC236}">
                <a16:creationId xmlns:a16="http://schemas.microsoft.com/office/drawing/2014/main" xmlns="" id="{0765BCD3-57B1-81D1-A855-CD740B896CC8}"/>
              </a:ext>
            </a:extLst>
          </p:cNvPr>
          <p:cNvSpPr>
            <a:spLocks noGrp="1"/>
          </p:cNvSpPr>
          <p:nvPr>
            <p:ph type="sldNum" sz="quarter" idx="12"/>
          </p:nvPr>
        </p:nvSpPr>
        <p:spPr/>
        <p:txBody>
          <a:bodyPr/>
          <a:lstStyle/>
          <a:p>
            <a:fld id="{E1B9BB50-1CF7-D048-8262-B3B03613F80F}" type="slidenum">
              <a:rPr lang="en-US" smtClean="0"/>
              <a:pPr/>
              <a:t>83</a:t>
            </a:fld>
            <a:endParaRPr lang="en-US" dirty="0"/>
          </a:p>
        </p:txBody>
      </p:sp>
      <p:sp>
        <p:nvSpPr>
          <p:cNvPr id="5" name="Text Placeholder 4">
            <a:extLst>
              <a:ext uri="{FF2B5EF4-FFF2-40B4-BE49-F238E27FC236}">
                <a16:creationId xmlns:a16="http://schemas.microsoft.com/office/drawing/2014/main" xmlns="" id="{7EC75220-3D14-3D9A-AB77-3B51218F5734}"/>
              </a:ext>
            </a:extLst>
          </p:cNvPr>
          <p:cNvSpPr>
            <a:spLocks noGrp="1"/>
          </p:cNvSpPr>
          <p:nvPr>
            <p:ph type="body" sz="quarter" idx="13"/>
          </p:nvPr>
        </p:nvSpPr>
        <p:spPr>
          <a:xfrm>
            <a:off x="365763" y="1190626"/>
            <a:ext cx="11521437" cy="5199064"/>
          </a:xfrm>
        </p:spPr>
        <p:txBody>
          <a:bodyPr/>
          <a:lstStyle/>
          <a:p>
            <a:r>
              <a:rPr lang="en-US" sz="1600" dirty="0"/>
              <a:t>If an authorization is denied prior to the service being rendered to the member, either the member or the provider on behalf of a member can submit a member appeal. This appeal type requires the members written consent.  </a:t>
            </a:r>
          </a:p>
          <a:p>
            <a:r>
              <a:rPr lang="en-US" sz="1600" dirty="0"/>
              <a:t>Member medical necessity/authorization appeals are to be submitted using the ODM </a:t>
            </a:r>
            <a:r>
              <a:rPr lang="en-US" sz="1600" i="1" dirty="0"/>
              <a:t>Standardized Appeal Form</a:t>
            </a:r>
            <a:r>
              <a:rPr lang="en-US" sz="1600" dirty="0"/>
              <a:t>:</a:t>
            </a:r>
          </a:p>
          <a:p>
            <a:pPr lvl="1"/>
            <a:r>
              <a:rPr lang="en-US" sz="1600" dirty="0"/>
              <a:t>The </a:t>
            </a:r>
            <a:r>
              <a:rPr lang="en-US" sz="1600" i="1" dirty="0"/>
              <a:t>Standardized Appeal Form </a:t>
            </a:r>
            <a:r>
              <a:rPr lang="en-US" sz="1600" dirty="0"/>
              <a:t>can find the form on the:</a:t>
            </a:r>
          </a:p>
          <a:p>
            <a:pPr lvl="2"/>
            <a:r>
              <a:rPr lang="en-US" sz="1600" dirty="0"/>
              <a:t>ODM website at </a:t>
            </a:r>
            <a:r>
              <a:rPr lang="en-US" sz="1600" b="1" dirty="0"/>
              <a:t>https://medicaid.ohio.gov/wps/portal/gov/medicaid/stakeholders-and-partners/legal-and-contracts/forms/forms  </a:t>
            </a:r>
          </a:p>
          <a:p>
            <a:pPr lvl="2"/>
            <a:r>
              <a:rPr lang="en-US" sz="1600" dirty="0"/>
              <a:t>Anthem provider website at </a:t>
            </a:r>
            <a:r>
              <a:rPr lang="en-US" sz="1600" dirty="0">
                <a:hlinkClick r:id="rId3"/>
              </a:rPr>
              <a:t>https://providers.anthem.com/oh</a:t>
            </a:r>
            <a:r>
              <a:rPr lang="en-US" sz="1600" dirty="0"/>
              <a:t>.</a:t>
            </a:r>
            <a:endParaRPr lang="en-US" sz="1600" b="1" dirty="0"/>
          </a:p>
          <a:p>
            <a:pPr lvl="2"/>
            <a:r>
              <a:rPr lang="en-US" sz="1600" b="1" dirty="0"/>
              <a:t>Note: </a:t>
            </a:r>
            <a:r>
              <a:rPr lang="en-US" sz="1600" dirty="0"/>
              <a:t>The form will also be attached to the </a:t>
            </a:r>
            <a:r>
              <a:rPr lang="en-US" sz="1600" i="1" dirty="0"/>
              <a:t>Notice of Action</a:t>
            </a:r>
            <a:r>
              <a:rPr lang="en-US" sz="1600" dirty="0"/>
              <a:t>.</a:t>
            </a:r>
          </a:p>
          <a:p>
            <a:r>
              <a:rPr lang="en-US" sz="1600" dirty="0"/>
              <a:t>Appeals can be submitted via Availity Online (provider website at https://providers.anthem.com/oh. Select </a:t>
            </a:r>
            <a:r>
              <a:rPr lang="en-US" sz="1600" b="1" dirty="0"/>
              <a:t>Login</a:t>
            </a:r>
            <a:r>
              <a:rPr lang="en-US" sz="1600" dirty="0"/>
              <a:t> or </a:t>
            </a:r>
            <a:r>
              <a:rPr lang="en-US" sz="1600" b="1" dirty="0"/>
              <a:t>Register</a:t>
            </a:r>
            <a:r>
              <a:rPr lang="en-US" sz="1600" dirty="0"/>
              <a:t> to access the secure site:</a:t>
            </a:r>
          </a:p>
          <a:p>
            <a:pPr lvl="1"/>
            <a:r>
              <a:rPr lang="en-US" sz="1600" dirty="0"/>
              <a:t>Faxed directly to the Appeals department at </a:t>
            </a:r>
            <a:r>
              <a:rPr lang="en-US" sz="1600" b="1" dirty="0"/>
              <a:t>866-587-3316</a:t>
            </a:r>
            <a:endParaRPr lang="en-US" sz="1600" dirty="0"/>
          </a:p>
          <a:p>
            <a:pPr lvl="1"/>
            <a:r>
              <a:rPr lang="en-US" sz="1600" dirty="0"/>
              <a:t>Email the completed appeal form to ohioga@anthem.com </a:t>
            </a:r>
          </a:p>
          <a:p>
            <a:pPr lvl="1"/>
            <a:r>
              <a:rPr lang="en-US" sz="1600" dirty="0"/>
              <a:t>By phone to Provider Services at </a:t>
            </a:r>
            <a:r>
              <a:rPr lang="en-US" sz="1600" b="1" dirty="0"/>
              <a:t>844-912-1226</a:t>
            </a:r>
            <a:r>
              <a:rPr lang="en-US" sz="1600" dirty="0"/>
              <a:t>, Monday through Friday, 7 a.m. to 8 p.m. ET</a:t>
            </a:r>
          </a:p>
          <a:p>
            <a:pPr lvl="1">
              <a:spcBef>
                <a:spcPts val="0"/>
              </a:spcBef>
            </a:pPr>
            <a:r>
              <a:rPr lang="en-US" sz="1600" dirty="0"/>
              <a:t>Mail:    Anthem Blue Cross and Blue Shield</a:t>
            </a:r>
          </a:p>
          <a:p>
            <a:pPr marL="914400" lvl="4" indent="0">
              <a:spcBef>
                <a:spcPts val="0"/>
              </a:spcBef>
              <a:buNone/>
            </a:pPr>
            <a:r>
              <a:rPr lang="en-US" sz="1600" dirty="0"/>
              <a:t>   Central Appeals Processing</a:t>
            </a:r>
          </a:p>
          <a:p>
            <a:pPr marL="914400" lvl="4" indent="0">
              <a:spcBef>
                <a:spcPts val="0"/>
              </a:spcBef>
              <a:buNone/>
            </a:pPr>
            <a:r>
              <a:rPr lang="en-US" sz="1600" dirty="0"/>
              <a:t>   P.O. Box 62500</a:t>
            </a:r>
          </a:p>
          <a:p>
            <a:pPr marL="914400" lvl="4" indent="0">
              <a:spcBef>
                <a:spcPts val="0"/>
              </a:spcBef>
              <a:buNone/>
            </a:pPr>
            <a:r>
              <a:rPr lang="en-US" sz="1600" dirty="0"/>
              <a:t>   Virginia Beach, VA 23466-2500</a:t>
            </a:r>
          </a:p>
          <a:p>
            <a:pPr lvl="1">
              <a:spcBef>
                <a:spcPts val="0"/>
              </a:spcBef>
            </a:pPr>
            <a:r>
              <a:rPr lang="en-US" sz="1600" dirty="0"/>
              <a:t>Members can also submit directly via the secure member website or mobile application </a:t>
            </a:r>
            <a:endParaRPr lang="en-US" sz="1600" dirty="0">
              <a:solidFill>
                <a:srgbClr val="FF0000"/>
              </a:solidFill>
            </a:endParaRPr>
          </a:p>
          <a:p>
            <a:pPr marL="228600" lvl="1" indent="0">
              <a:buNone/>
            </a:pPr>
            <a:endParaRPr lang="en-US" sz="1600" dirty="0"/>
          </a:p>
          <a:p>
            <a:pPr lvl="1"/>
            <a:endParaRPr lang="en-US" sz="1600" dirty="0"/>
          </a:p>
          <a:p>
            <a:endParaRPr lang="en-US" sz="1600" dirty="0"/>
          </a:p>
          <a:p>
            <a:pPr lvl="2"/>
            <a:endParaRPr lang="en-US" sz="1600" dirty="0"/>
          </a:p>
          <a:p>
            <a:pPr lvl="1"/>
            <a:endParaRPr lang="en-US" dirty="0"/>
          </a:p>
          <a:p>
            <a:pPr lvl="1"/>
            <a:endParaRPr lang="en-US" dirty="0"/>
          </a:p>
        </p:txBody>
      </p:sp>
    </p:spTree>
    <p:extLst>
      <p:ext uri="{BB962C8B-B14F-4D97-AF65-F5344CB8AC3E}">
        <p14:creationId xmlns:p14="http://schemas.microsoft.com/office/powerpoint/2010/main" val="2798385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Member Appeal decisions – preservice authorization denials (cont.)</a:t>
            </a:r>
            <a:endParaRPr lang="en-US" dirty="0">
              <a:solidFill>
                <a:srgbClr val="FF0000"/>
              </a:solidFill>
              <a:highlight>
                <a:srgbClr val="FFFF00"/>
              </a:highlight>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84</a:t>
            </a:fld>
            <a:endParaRPr lang="en-US" dirty="0"/>
          </a:p>
        </p:txBody>
      </p:sp>
      <p:sp>
        <p:nvSpPr>
          <p:cNvPr id="7" name="Content Placeholder 6"/>
          <p:cNvSpPr>
            <a:spLocks noGrp="1"/>
          </p:cNvSpPr>
          <p:nvPr>
            <p:ph type="body" sz="quarter" idx="13"/>
          </p:nvPr>
        </p:nvSpPr>
        <p:spPr>
          <a:xfrm>
            <a:off x="304798" y="1404938"/>
            <a:ext cx="11521437" cy="4603751"/>
          </a:xfrm>
        </p:spPr>
        <p:txBody>
          <a:bodyPr>
            <a:noAutofit/>
          </a:bodyPr>
          <a:lstStyle/>
          <a:p>
            <a:r>
              <a:rPr lang="en-US" sz="1800" b="1" dirty="0"/>
              <a:t>Appeals decided in favor of the member:</a:t>
            </a:r>
          </a:p>
          <a:p>
            <a:pPr lvl="1"/>
            <a:r>
              <a:rPr lang="en-US" sz="1800" dirty="0"/>
              <a:t>Written notice of the appeal’s resolution will be sent to the member and authorized representative.</a:t>
            </a:r>
          </a:p>
          <a:p>
            <a:pPr lvl="1"/>
            <a:r>
              <a:rPr lang="en-US" sz="1800" dirty="0"/>
              <a:t>The notice will include the resolution decision and the date of resolution at a minimum.</a:t>
            </a:r>
          </a:p>
          <a:p>
            <a:pPr lvl="1"/>
            <a:r>
              <a:rPr lang="en-US" sz="1800" dirty="0"/>
              <a:t>Anthem will update the authorization no later than 72 hours from the appeal resolution.</a:t>
            </a:r>
          </a:p>
          <a:p>
            <a:r>
              <a:rPr lang="en-US" sz="1800" b="1" dirty="0"/>
              <a:t>Appeal resolutions not resolved wholly in the member’s favor:</a:t>
            </a:r>
          </a:p>
          <a:p>
            <a:pPr lvl="1"/>
            <a:r>
              <a:rPr lang="en-US" sz="1800" dirty="0"/>
              <a:t>Written notification of the appeal’s resolution will be sent to the member and authorized representative. Written resolution notice will also include:</a:t>
            </a:r>
          </a:p>
          <a:p>
            <a:pPr lvl="2"/>
            <a:r>
              <a:rPr lang="en-US" sz="1800" dirty="0"/>
              <a:t>The right to request a state hearing and how to request a state hearing, with attached ODM forms.</a:t>
            </a:r>
          </a:p>
          <a:p>
            <a:pPr lvl="2"/>
            <a:r>
              <a:rPr lang="en-US" sz="1800" dirty="0"/>
              <a:t>The right to continue to receive benefits pending a state hearing and how to request to request continuation of benefits.</a:t>
            </a:r>
          </a:p>
          <a:p>
            <a:pPr lvl="2"/>
            <a:r>
              <a:rPr lang="en-US" sz="1800" dirty="0"/>
              <a:t>That the member may be liable for the costs of any continued benefits if the managed care plan’s adverse benefit determination is upheld at the state hearing.</a:t>
            </a:r>
          </a:p>
        </p:txBody>
      </p:sp>
    </p:spTree>
    <p:extLst>
      <p:ext uri="{BB962C8B-B14F-4D97-AF65-F5344CB8AC3E}">
        <p14:creationId xmlns:p14="http://schemas.microsoft.com/office/powerpoint/2010/main" val="57079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689703"/>
          </a:xfrm>
        </p:spPr>
        <p:txBody>
          <a:bodyPr/>
          <a:lstStyle/>
          <a:p>
            <a:r>
              <a:rPr lang="en-US" dirty="0"/>
              <a:t>Member Appeal – preservice authorization denials timelines</a:t>
            </a:r>
            <a:endParaRPr lang="en-US" dirty="0">
              <a:solidFill>
                <a:srgbClr val="FF0000"/>
              </a:solidFill>
              <a:highlight>
                <a:srgbClr val="FFFF00"/>
              </a:highlight>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85</a:t>
            </a:fld>
            <a:endParaRPr lang="en-US" dirty="0"/>
          </a:p>
        </p:txBody>
      </p:sp>
      <p:sp>
        <p:nvSpPr>
          <p:cNvPr id="7" name="Content Placeholder 6"/>
          <p:cNvSpPr>
            <a:spLocks noGrp="1"/>
          </p:cNvSpPr>
          <p:nvPr>
            <p:ph type="body" sz="quarter" idx="13"/>
          </p:nvPr>
        </p:nvSpPr>
        <p:spPr>
          <a:xfrm>
            <a:off x="335281" y="1499038"/>
            <a:ext cx="11521437" cy="4603751"/>
          </a:xfrm>
        </p:spPr>
        <p:txBody>
          <a:bodyPr>
            <a:noAutofit/>
          </a:bodyPr>
          <a:lstStyle/>
          <a:p>
            <a:r>
              <a:rPr lang="en-US" dirty="0"/>
              <a:t>Anthem will send written acknowledgment of receipt of the appeals to the member and their representatives within three business days of receipt of the appeal.</a:t>
            </a:r>
          </a:p>
          <a:p>
            <a:r>
              <a:rPr lang="en-US" dirty="0"/>
              <a:t>Standard appeals will be reviewed and resolved within 15 calendar days of the receipt of the appeal unless an extension is approved.</a:t>
            </a:r>
          </a:p>
          <a:p>
            <a:r>
              <a:rPr lang="en-US" dirty="0"/>
              <a:t>Expedited appeals will be reviewed and resolved within 72 hours from receipt of the appeal unless an extension of timeframe is approved. Expedited appeals affecting a member’s health should be faxed directly to the appeals department at </a:t>
            </a:r>
            <a:r>
              <a:rPr lang="en-US" b="1" dirty="0"/>
              <a:t>866-587-3316</a:t>
            </a:r>
            <a:r>
              <a:rPr lang="en-US" dirty="0"/>
              <a:t>.</a:t>
            </a:r>
          </a:p>
          <a:p>
            <a:r>
              <a:rPr lang="en-US" dirty="0"/>
              <a:t>Anthem shall determine within one business day whether to expedite an appeal request and notify member and provider within one business day of an appeal that meets the criteria for expedited resolution.</a:t>
            </a:r>
          </a:p>
          <a:p>
            <a:r>
              <a:rPr lang="en-US" dirty="0"/>
              <a:t>If the member or provider filing with members consent does not agree with the appeal decision, the member can request a State Fair Hearing (see State Fair Hearing process).</a:t>
            </a:r>
          </a:p>
        </p:txBody>
      </p:sp>
    </p:spTree>
    <p:extLst>
      <p:ext uri="{BB962C8B-B14F-4D97-AF65-F5344CB8AC3E}">
        <p14:creationId xmlns:p14="http://schemas.microsoft.com/office/powerpoint/2010/main" val="31381465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153F7-ACE3-4525-1B69-091DEEA6581B}"/>
              </a:ext>
            </a:extLst>
          </p:cNvPr>
          <p:cNvSpPr>
            <a:spLocks noGrp="1"/>
          </p:cNvSpPr>
          <p:nvPr>
            <p:ph type="title"/>
          </p:nvPr>
        </p:nvSpPr>
        <p:spPr>
          <a:xfrm>
            <a:off x="304799" y="481872"/>
            <a:ext cx="11521437" cy="914400"/>
          </a:xfrm>
        </p:spPr>
        <p:txBody>
          <a:bodyPr/>
          <a:lstStyle/>
          <a:p>
            <a:r>
              <a:rPr lang="en-US" dirty="0"/>
              <a:t>Provider – Preservice appeals</a:t>
            </a:r>
            <a:endParaRPr lang="en-US"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xmlns="" id="{A7FFA224-33AA-799F-7A81-FDBD8A13F142}"/>
              </a:ext>
            </a:extLst>
          </p:cNvPr>
          <p:cNvSpPr>
            <a:spLocks noGrp="1"/>
          </p:cNvSpPr>
          <p:nvPr>
            <p:ph type="sldNum" sz="quarter" idx="12"/>
          </p:nvPr>
        </p:nvSpPr>
        <p:spPr/>
        <p:txBody>
          <a:bodyPr/>
          <a:lstStyle/>
          <a:p>
            <a:fld id="{E1B9BB50-1CF7-D048-8262-B3B03613F80F}" type="slidenum">
              <a:rPr lang="en-US" smtClean="0"/>
              <a:pPr/>
              <a:t>86</a:t>
            </a:fld>
            <a:endParaRPr lang="en-US" dirty="0"/>
          </a:p>
        </p:txBody>
      </p:sp>
      <p:sp>
        <p:nvSpPr>
          <p:cNvPr id="5" name="Text Placeholder 4">
            <a:extLst>
              <a:ext uri="{FF2B5EF4-FFF2-40B4-BE49-F238E27FC236}">
                <a16:creationId xmlns:a16="http://schemas.microsoft.com/office/drawing/2014/main" xmlns="" id="{832D15A7-B130-ACDC-6B85-CBD1C49DCAF4}"/>
              </a:ext>
            </a:extLst>
          </p:cNvPr>
          <p:cNvSpPr>
            <a:spLocks noGrp="1"/>
          </p:cNvSpPr>
          <p:nvPr>
            <p:ph type="body" sz="quarter" idx="13"/>
          </p:nvPr>
        </p:nvSpPr>
        <p:spPr>
          <a:xfrm>
            <a:off x="335281" y="1481997"/>
            <a:ext cx="11521437" cy="4603751"/>
          </a:xfrm>
        </p:spPr>
        <p:txBody>
          <a:bodyPr/>
          <a:lstStyle/>
          <a:p>
            <a:r>
              <a:rPr lang="en-US" sz="2000" dirty="0"/>
              <a:t>If an authorization is denied prior to the service being rendered to the member, the provider also has the option to file an appeal directly with Anthem, not requiring the member consent.</a:t>
            </a:r>
          </a:p>
          <a:p>
            <a:r>
              <a:rPr lang="en-US" sz="2000" dirty="0"/>
              <a:t>Provider appeals can be submitted the following ways:</a:t>
            </a:r>
          </a:p>
          <a:p>
            <a:pPr lvl="1"/>
            <a:r>
              <a:rPr lang="en-US" dirty="0"/>
              <a:t>Electronically: Using Availity Essentials at </a:t>
            </a:r>
            <a:r>
              <a:rPr lang="en-US" b="1" u="sng" dirty="0">
                <a:hlinkClick r:id="rId3" action="ppaction://hlinkfile"/>
              </a:rPr>
              <a:t>Availity.com</a:t>
            </a:r>
            <a:endParaRPr lang="en-US" b="1" u="sng" dirty="0"/>
          </a:p>
          <a:p>
            <a:pPr lvl="1"/>
            <a:r>
              <a:rPr lang="en-US" dirty="0"/>
              <a:t>Fax: Directly to the appeals department at </a:t>
            </a:r>
            <a:r>
              <a:rPr lang="en-US" b="1" dirty="0"/>
              <a:t>866-587-3316</a:t>
            </a:r>
            <a:endParaRPr lang="en-US" dirty="0"/>
          </a:p>
          <a:p>
            <a:r>
              <a:rPr lang="en-US" sz="2000" dirty="0"/>
              <a:t>Appeals must be submitted within 30 calendar days from initial determination. Anthem will send written acknowledgment of the appeal to the member and their representatives within three business days of receipt. </a:t>
            </a:r>
          </a:p>
          <a:p>
            <a:r>
              <a:rPr lang="en-US" sz="2000" dirty="0"/>
              <a:t>Anthem will issue a decision within 10 calendar days for non-urgent services and 48 hours for urgent care services. </a:t>
            </a:r>
          </a:p>
          <a:p>
            <a:r>
              <a:rPr lang="en-US" dirty="0"/>
              <a:t>Appeals submitted by providers without the consent of the member are not eligible for State Fair Hearings however providers may request an additional </a:t>
            </a:r>
            <a:r>
              <a:rPr lang="en-US" i="1" dirty="0"/>
              <a:t>External Medical review </a:t>
            </a:r>
            <a:r>
              <a:rPr lang="en-US" dirty="0"/>
              <a:t>(see external medical review process) </a:t>
            </a:r>
            <a:endParaRPr lang="en-US" sz="2000" dirty="0"/>
          </a:p>
          <a:p>
            <a:endParaRPr lang="en-US" dirty="0"/>
          </a:p>
        </p:txBody>
      </p:sp>
    </p:spTree>
    <p:extLst>
      <p:ext uri="{BB962C8B-B14F-4D97-AF65-F5344CB8AC3E}">
        <p14:creationId xmlns:p14="http://schemas.microsoft.com/office/powerpoint/2010/main" val="25478170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EF357A-3463-1684-138D-CB58D097722E}"/>
              </a:ext>
            </a:extLst>
          </p:cNvPr>
          <p:cNvSpPr>
            <a:spLocks noGrp="1"/>
          </p:cNvSpPr>
          <p:nvPr>
            <p:ph type="title"/>
          </p:nvPr>
        </p:nvSpPr>
        <p:spPr>
          <a:xfrm>
            <a:off x="335281" y="394341"/>
            <a:ext cx="11521437" cy="914400"/>
          </a:xfrm>
        </p:spPr>
        <p:txBody>
          <a:bodyPr/>
          <a:lstStyle/>
          <a:p>
            <a:r>
              <a:rPr lang="en-US" dirty="0"/>
              <a:t>Provider post service/retrospective authorizations</a:t>
            </a:r>
            <a:endParaRPr lang="en-US" dirty="0">
              <a:solidFill>
                <a:srgbClr val="FF0000"/>
              </a:solidFill>
              <a:highlight>
                <a:srgbClr val="FFFF00"/>
              </a:highlight>
            </a:endParaRPr>
          </a:p>
        </p:txBody>
      </p:sp>
      <p:sp>
        <p:nvSpPr>
          <p:cNvPr id="4" name="Slide Number Placeholder 3">
            <a:extLst>
              <a:ext uri="{FF2B5EF4-FFF2-40B4-BE49-F238E27FC236}">
                <a16:creationId xmlns:a16="http://schemas.microsoft.com/office/drawing/2014/main" xmlns="" id="{5529CC3B-92B0-859C-B8F7-2CC6014E1BDD}"/>
              </a:ext>
            </a:extLst>
          </p:cNvPr>
          <p:cNvSpPr>
            <a:spLocks noGrp="1"/>
          </p:cNvSpPr>
          <p:nvPr>
            <p:ph type="sldNum" sz="quarter" idx="12"/>
          </p:nvPr>
        </p:nvSpPr>
        <p:spPr/>
        <p:txBody>
          <a:bodyPr/>
          <a:lstStyle/>
          <a:p>
            <a:fld id="{E1B9BB50-1CF7-D048-8262-B3B03613F80F}" type="slidenum">
              <a:rPr lang="en-US" smtClean="0"/>
              <a:pPr/>
              <a:t>87</a:t>
            </a:fld>
            <a:endParaRPr lang="en-US" dirty="0"/>
          </a:p>
        </p:txBody>
      </p:sp>
      <p:sp>
        <p:nvSpPr>
          <p:cNvPr id="5" name="Text Placeholder 4">
            <a:extLst>
              <a:ext uri="{FF2B5EF4-FFF2-40B4-BE49-F238E27FC236}">
                <a16:creationId xmlns:a16="http://schemas.microsoft.com/office/drawing/2014/main" xmlns="" id="{1EEC0426-539D-5770-D112-5281D7ECD2CE}"/>
              </a:ext>
            </a:extLst>
          </p:cNvPr>
          <p:cNvSpPr>
            <a:spLocks noGrp="1"/>
          </p:cNvSpPr>
          <p:nvPr>
            <p:ph type="body" sz="quarter" idx="13"/>
          </p:nvPr>
        </p:nvSpPr>
        <p:spPr>
          <a:xfrm>
            <a:off x="525517" y="1127124"/>
            <a:ext cx="11300718" cy="3791717"/>
          </a:xfrm>
        </p:spPr>
        <p:txBody>
          <a:bodyPr/>
          <a:lstStyle/>
          <a:p>
            <a:r>
              <a:rPr lang="en-US" sz="1800" dirty="0"/>
              <a:t>If services have been rendered to the member, providers should file the claim with medical records along with any extenuating circumstances for not submitting the prior authorization, so a medical necessity review will be completed.</a:t>
            </a:r>
          </a:p>
          <a:p>
            <a:r>
              <a:rPr lang="en-US" sz="1800" dirty="0"/>
              <a:t>If a provider is dissatisfied with the outcome of an initial medical necessity review done as part of the claim submission, they can file an appeal.  </a:t>
            </a:r>
          </a:p>
          <a:p>
            <a:r>
              <a:rPr lang="en-US" sz="1800" dirty="0"/>
              <a:t>Provider authorization/UM appeals can be submitted the following ways:</a:t>
            </a:r>
          </a:p>
          <a:p>
            <a:pPr lvl="1"/>
            <a:r>
              <a:rPr lang="en-US" sz="1800" dirty="0"/>
              <a:t>Electronically: Using Availity Essentials at </a:t>
            </a:r>
            <a:r>
              <a:rPr lang="en-US" sz="1800" b="1" u="sng" dirty="0">
                <a:solidFill>
                  <a:schemeClr val="tx2"/>
                </a:solidFill>
              </a:rPr>
              <a:t>Availity.com</a:t>
            </a:r>
          </a:p>
          <a:p>
            <a:pPr lvl="1"/>
            <a:r>
              <a:rPr lang="en-US" sz="1800" dirty="0"/>
              <a:t>Fax: Directly to the appeals department at </a:t>
            </a:r>
            <a:r>
              <a:rPr lang="en-US" sz="1800" b="1" dirty="0"/>
              <a:t>866-587-3316</a:t>
            </a:r>
            <a:endParaRPr lang="en-US" sz="1800" dirty="0"/>
          </a:p>
          <a:p>
            <a:pPr lvl="1"/>
            <a:r>
              <a:rPr lang="en-US" sz="1800" dirty="0"/>
              <a:t>Appeals must be submitted within 30 calendar days from initial denial. Anthem will send written acknowledgment of the appeal to the provider within three business days of receipt. </a:t>
            </a:r>
          </a:p>
          <a:p>
            <a:pPr lvl="1"/>
            <a:r>
              <a:rPr lang="en-US" sz="1800" dirty="0"/>
              <a:t>Anthem will respond to Appeals associated with a claim denial within 30 days. </a:t>
            </a:r>
          </a:p>
          <a:p>
            <a:pPr lvl="1"/>
            <a:r>
              <a:rPr lang="en-US" sz="1800" dirty="0"/>
              <a:t>Providers who do not agree with a post service retrospective review can request and external medical review. (See EMR Process)</a:t>
            </a:r>
          </a:p>
          <a:p>
            <a:endParaRPr lang="en-US" dirty="0"/>
          </a:p>
        </p:txBody>
      </p:sp>
    </p:spTree>
    <p:extLst>
      <p:ext uri="{BB962C8B-B14F-4D97-AF65-F5344CB8AC3E}">
        <p14:creationId xmlns:p14="http://schemas.microsoft.com/office/powerpoint/2010/main" val="30927824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External medical review</a:t>
            </a:r>
            <a:endParaRPr lang="en-US" dirty="0">
              <a:solidFill>
                <a:srgbClr val="FF0000"/>
              </a:solidFill>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88</a:t>
            </a:fld>
            <a:endParaRPr lang="en-US" dirty="0"/>
          </a:p>
        </p:txBody>
      </p:sp>
      <p:sp>
        <p:nvSpPr>
          <p:cNvPr id="7" name="Content Placeholder 6"/>
          <p:cNvSpPr>
            <a:spLocks noGrp="1"/>
          </p:cNvSpPr>
          <p:nvPr>
            <p:ph type="body" sz="quarter" idx="13"/>
          </p:nvPr>
        </p:nvSpPr>
        <p:spPr>
          <a:xfrm>
            <a:off x="304800" y="1614488"/>
            <a:ext cx="11521437" cy="4603751"/>
          </a:xfrm>
        </p:spPr>
        <p:txBody>
          <a:bodyPr>
            <a:noAutofit/>
          </a:bodyPr>
          <a:lstStyle/>
          <a:p>
            <a:r>
              <a:rPr lang="en-US" dirty="0"/>
              <a:t>Services that are denied for reasons other than lack of medical necessity (for example, the service is not covered by Medicaid) are not subject to external medical review. </a:t>
            </a:r>
          </a:p>
          <a:p>
            <a:r>
              <a:rPr lang="en-US" dirty="0"/>
              <a:t>You have the right to request an external medical review within 30 calendar days of Anthem’s decision to deny, limit, reduce, suspend, or terminate a covered service for lack of medical necessity. The external medical review is available at no cost to you.</a:t>
            </a:r>
          </a:p>
          <a:p>
            <a:r>
              <a:rPr lang="en-US" dirty="0"/>
              <a:t>The request for external review must be submitted to Permedion within 30 calendar days of the written notification that the internal appeals process has been exhausted. Providers must complete the Ohio Medicaid MCE External Review Request form located at </a:t>
            </a:r>
            <a:r>
              <a:rPr lang="en-US" b="1" dirty="0">
                <a:hlinkClick r:id="rId3"/>
              </a:rPr>
              <a:t>www.hmspermedion.com</a:t>
            </a:r>
            <a:endParaRPr lang="en-US" dirty="0"/>
          </a:p>
          <a:p>
            <a:r>
              <a:rPr lang="en-US" dirty="0"/>
              <a:t>Providers need to upload the request form and all supporting documentation to Permedion’s provider portal located at </a:t>
            </a:r>
            <a:r>
              <a:rPr lang="en-US" b="1" dirty="0">
                <a:hlinkClick r:id="rId4"/>
              </a:rPr>
              <a:t>https://ecenter.hmsy.com </a:t>
            </a:r>
            <a:r>
              <a:rPr lang="en-US" dirty="0"/>
              <a:t>(new users will send their documentation through secured email at IMR@gainwelltechnologies.com to establish portal access). </a:t>
            </a:r>
          </a:p>
          <a:p>
            <a:pPr lvl="1"/>
            <a:endParaRPr lang="en-US" sz="2000" dirty="0"/>
          </a:p>
          <a:p>
            <a:endParaRPr lang="en-US" dirty="0"/>
          </a:p>
        </p:txBody>
      </p:sp>
    </p:spTree>
    <p:extLst>
      <p:ext uri="{BB962C8B-B14F-4D97-AF65-F5344CB8AC3E}">
        <p14:creationId xmlns:p14="http://schemas.microsoft.com/office/powerpoint/2010/main" val="17856964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State fair hearings</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89</a:t>
            </a:fld>
            <a:endParaRPr lang="en-US" dirty="0"/>
          </a:p>
        </p:txBody>
      </p:sp>
      <p:sp>
        <p:nvSpPr>
          <p:cNvPr id="7" name="Content Placeholder 6"/>
          <p:cNvSpPr>
            <a:spLocks noGrp="1"/>
          </p:cNvSpPr>
          <p:nvPr>
            <p:ph type="body" sz="quarter" idx="13"/>
          </p:nvPr>
        </p:nvSpPr>
        <p:spPr>
          <a:xfrm>
            <a:off x="304800" y="1614488"/>
            <a:ext cx="11521437" cy="4603751"/>
          </a:xfrm>
        </p:spPr>
        <p:txBody>
          <a:bodyPr>
            <a:normAutofit/>
          </a:bodyPr>
          <a:lstStyle/>
          <a:p>
            <a:r>
              <a:rPr lang="en-US" dirty="0"/>
              <a:t>A request for a state hearing is defined as a clear expression, by the individual or authorized representative, to the effect that he or she wishes to appeal a decision or wants the opportunity to present his or her case to a higher authority. The request may be either made orally or submitted written or electronically.</a:t>
            </a:r>
          </a:p>
          <a:p>
            <a:r>
              <a:rPr lang="en-US" dirty="0"/>
              <a:t>Members must exhaust the Anthem appeals process before requesting a state hearing.</a:t>
            </a:r>
          </a:p>
          <a:p>
            <a:r>
              <a:rPr lang="en-US" dirty="0"/>
              <a:t>If Anthem fails to adhere to notice and timing requirements as set forth in </a:t>
            </a:r>
            <a:r>
              <a:rPr lang="en-US" i="1" dirty="0"/>
              <a:t>OAC</a:t>
            </a:r>
            <a:r>
              <a:rPr lang="en-US" dirty="0"/>
              <a:t> rule </a:t>
            </a:r>
            <a:r>
              <a:rPr lang="en-US" i="1" dirty="0"/>
              <a:t>5160-26-08.4</a:t>
            </a:r>
            <a:r>
              <a:rPr lang="en-US" dirty="0"/>
              <a:t>, the member is deemed to have exhausted the appeal process and may request a state hearing.</a:t>
            </a:r>
          </a:p>
          <a:p>
            <a:r>
              <a:rPr lang="en-US" dirty="0"/>
              <a:t>Members enrolled in the Coordinated Services Program (CSP) are not subject to this requirement and may request a state hearing without first appealing to Anthem.</a:t>
            </a:r>
          </a:p>
          <a:p>
            <a:r>
              <a:rPr lang="en-US" dirty="0"/>
              <a:t>A member or a member’s authorized representative may request a state hearing within 120 calendar days from the date of an adverse appeal resolution</a:t>
            </a:r>
          </a:p>
          <a:p>
            <a:pPr marL="0" indent="0">
              <a:buNone/>
            </a:pPr>
            <a:endParaRPr lang="en-US" dirty="0"/>
          </a:p>
        </p:txBody>
      </p:sp>
    </p:spTree>
    <p:custDataLst>
      <p:tags r:id="rId1"/>
    </p:custDataLst>
    <p:extLst>
      <p:ext uri="{BB962C8B-B14F-4D97-AF65-F5344CB8AC3E}">
        <p14:creationId xmlns:p14="http://schemas.microsoft.com/office/powerpoint/2010/main" val="177541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Partnering to win</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9</a:t>
            </a:fld>
            <a:endParaRPr lang="en-US" dirty="0"/>
          </a:p>
        </p:txBody>
      </p:sp>
      <p:pic>
        <p:nvPicPr>
          <p:cNvPr id="3" name="Picture 2" descr="Two people sitting at a table looking at a book&#10;&#10;Description automatically generated with medium confidence">
            <a:extLst>
              <a:ext uri="{FF2B5EF4-FFF2-40B4-BE49-F238E27FC236}">
                <a16:creationId xmlns:a16="http://schemas.microsoft.com/office/drawing/2014/main" xmlns="" id="{F89015DE-8A1A-4440-86F7-C02F2E05FF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9575" y="2225044"/>
            <a:ext cx="6188529" cy="4125686"/>
          </a:xfrm>
          <a:prstGeom prst="rect">
            <a:avLst/>
          </a:prstGeom>
        </p:spPr>
      </p:pic>
      <p:graphicFrame>
        <p:nvGraphicFramePr>
          <p:cNvPr id="2" name="Diagram 1">
            <a:extLst>
              <a:ext uri="{FF2B5EF4-FFF2-40B4-BE49-F238E27FC236}">
                <a16:creationId xmlns:a16="http://schemas.microsoft.com/office/drawing/2014/main" xmlns="" id="{AB0E5435-2DEB-49BD-91F8-7BBA40306DCB}"/>
              </a:ext>
            </a:extLst>
          </p:cNvPr>
          <p:cNvGraphicFramePr/>
          <p:nvPr>
            <p:extLst>
              <p:ext uri="{D42A27DB-BD31-4B8C-83A1-F6EECF244321}">
                <p14:modId xmlns:p14="http://schemas.microsoft.com/office/powerpoint/2010/main" val="440183566"/>
              </p:ext>
            </p:extLst>
          </p:nvPr>
        </p:nvGraphicFramePr>
        <p:xfrm>
          <a:off x="304799" y="1652786"/>
          <a:ext cx="5391151" cy="46143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998739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State fair hearings (cont.)</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90</a:t>
            </a:fld>
            <a:endParaRPr lang="en-US" dirty="0"/>
          </a:p>
        </p:txBody>
      </p:sp>
      <p:sp>
        <p:nvSpPr>
          <p:cNvPr id="7" name="Content Placeholder 6"/>
          <p:cNvSpPr>
            <a:spLocks noGrp="1"/>
          </p:cNvSpPr>
          <p:nvPr>
            <p:ph type="body" sz="quarter" idx="13"/>
          </p:nvPr>
        </p:nvSpPr>
        <p:spPr>
          <a:xfrm>
            <a:off x="304800" y="1614488"/>
            <a:ext cx="11521437" cy="4603751"/>
          </a:xfrm>
        </p:spPr>
        <p:txBody>
          <a:bodyPr>
            <a:normAutofit/>
          </a:bodyPr>
          <a:lstStyle/>
          <a:p>
            <a:r>
              <a:rPr lang="en-US" dirty="0"/>
              <a:t>Continuation of benefits:</a:t>
            </a:r>
          </a:p>
          <a:p>
            <a:pPr lvl="1"/>
            <a:r>
              <a:rPr lang="en-US" dirty="0"/>
              <a:t>Anthem shall continue a member's benefits when all the following conditions are met:</a:t>
            </a:r>
          </a:p>
          <a:p>
            <a:pPr lvl="2"/>
            <a:r>
              <a:rPr lang="en-US" dirty="0"/>
              <a:t>The member requests an appeal within 15 days of the issuance of the </a:t>
            </a:r>
            <a:r>
              <a:rPr lang="en-US" i="1" dirty="0"/>
              <a:t>Notice of Action</a:t>
            </a:r>
            <a:r>
              <a:rPr lang="en-US" dirty="0"/>
              <a:t>.</a:t>
            </a:r>
          </a:p>
          <a:p>
            <a:pPr lvl="2"/>
            <a:r>
              <a:rPr lang="en-US" dirty="0"/>
              <a:t>The appeal involves the termination, suspension, or reduction of services prior to the member receiving the previously authorized services.</a:t>
            </a:r>
          </a:p>
          <a:p>
            <a:pPr lvl="2"/>
            <a:r>
              <a:rPr lang="en-US" dirty="0"/>
              <a:t>The services were ordered by an authorized provider.</a:t>
            </a:r>
          </a:p>
          <a:p>
            <a:pPr lvl="2"/>
            <a:r>
              <a:rPr lang="en-US" dirty="0"/>
              <a:t>The authorization period has not expired.</a:t>
            </a:r>
          </a:p>
          <a:p>
            <a:endParaRPr lang="en-US" dirty="0"/>
          </a:p>
        </p:txBody>
      </p:sp>
    </p:spTree>
    <p:custDataLst>
      <p:tags r:id="rId1"/>
    </p:custDataLst>
    <p:extLst>
      <p:ext uri="{BB962C8B-B14F-4D97-AF65-F5344CB8AC3E}">
        <p14:creationId xmlns:p14="http://schemas.microsoft.com/office/powerpoint/2010/main" val="27117601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567597"/>
            <a:ext cx="11521437" cy="914400"/>
          </a:xfrm>
        </p:spPr>
        <p:txBody>
          <a:bodyPr/>
          <a:lstStyle/>
          <a:p>
            <a:r>
              <a:rPr lang="en-US" dirty="0"/>
              <a:t>Provider complaints</a:t>
            </a:r>
            <a:endParaRPr lang="en-US" dirty="0">
              <a:solidFill>
                <a:srgbClr val="FF0000"/>
              </a:solidFill>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91</a:t>
            </a:fld>
            <a:endParaRPr lang="en-US" dirty="0"/>
          </a:p>
        </p:txBody>
      </p:sp>
      <p:sp>
        <p:nvSpPr>
          <p:cNvPr id="3" name="Content Placeholder 2"/>
          <p:cNvSpPr>
            <a:spLocks noGrp="1"/>
          </p:cNvSpPr>
          <p:nvPr>
            <p:ph type="body" sz="quarter" idx="13"/>
          </p:nvPr>
        </p:nvSpPr>
        <p:spPr>
          <a:xfrm>
            <a:off x="304800" y="1614488"/>
            <a:ext cx="11521437" cy="4603751"/>
          </a:xfrm>
        </p:spPr>
        <p:txBody>
          <a:bodyPr/>
          <a:lstStyle/>
          <a:p>
            <a:r>
              <a:rPr lang="en-US" dirty="0"/>
              <a:t>ODM maintains a managed care entity (MCE) complaint form. This can be used by any provider who has first attempted to work directly with Anthem, but who believes they have been unsuccessful in getting an appropriate response. Before submitting a complaint, providers should check the plan’s Claims Payment Systemic Errors (CPSE) report for the issue in question.</a:t>
            </a:r>
          </a:p>
          <a:p>
            <a:r>
              <a:rPr lang="en-US" dirty="0"/>
              <a:t>Anthem will receive these complaints directly, in real time, from ODM and has 15 business days to respond to the provider with a resolution. Providers are encouraged to utilize the appeals, grievance, or arbitration processes, as outlined in their individual contract with the plan.</a:t>
            </a:r>
          </a:p>
          <a:p>
            <a:r>
              <a:rPr lang="en-US" dirty="0"/>
              <a:t>The </a:t>
            </a:r>
            <a:r>
              <a:rPr lang="en-US" i="1" dirty="0"/>
              <a:t>Provider Complaint </a:t>
            </a:r>
            <a:r>
              <a:rPr lang="en-US" dirty="0"/>
              <a:t>form can be found on the:</a:t>
            </a:r>
          </a:p>
          <a:p>
            <a:pPr lvl="1"/>
            <a:r>
              <a:rPr lang="en-US" dirty="0"/>
              <a:t>ODM website at: </a:t>
            </a:r>
            <a:r>
              <a:rPr lang="en-US" dirty="0">
                <a:solidFill>
                  <a:schemeClr val="tx2"/>
                </a:solidFill>
                <a:hlinkClick r:id="rId3"/>
              </a:rPr>
              <a:t>https://providercomplaints.ohiomh.com/ComplaintForm.aspx?forceredirect=true</a:t>
            </a:r>
            <a:endParaRPr lang="en-US" dirty="0">
              <a:solidFill>
                <a:schemeClr val="tx2"/>
              </a:solidFill>
            </a:endParaRPr>
          </a:p>
          <a:p>
            <a:pPr lvl="1"/>
            <a:r>
              <a:rPr lang="en-US" dirty="0"/>
              <a:t>Anthem provider website at </a:t>
            </a:r>
            <a:r>
              <a:rPr lang="en-US" dirty="0">
                <a:hlinkClick r:id="rId4"/>
              </a:rPr>
              <a:t>https://providers.anthem.com/oh</a:t>
            </a:r>
            <a:r>
              <a:rPr lang="en-US" dirty="0"/>
              <a:t>.</a:t>
            </a:r>
          </a:p>
          <a:p>
            <a:endParaRPr lang="en-US" dirty="0"/>
          </a:p>
        </p:txBody>
      </p:sp>
    </p:spTree>
    <p:extLst>
      <p:ext uri="{BB962C8B-B14F-4D97-AF65-F5344CB8AC3E}">
        <p14:creationId xmlns:p14="http://schemas.microsoft.com/office/powerpoint/2010/main" val="24413194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8FFEBE-C101-4034-AF87-A9F18ABE97DB}"/>
              </a:ext>
            </a:extLst>
          </p:cNvPr>
          <p:cNvSpPr>
            <a:spLocks noGrp="1"/>
          </p:cNvSpPr>
          <p:nvPr>
            <p:ph type="title"/>
          </p:nvPr>
        </p:nvSpPr>
        <p:spPr/>
        <p:txBody>
          <a:bodyPr/>
          <a:lstStyle/>
          <a:p>
            <a:r>
              <a:rPr lang="en-US" dirty="0"/>
              <a:t>Working with Anthem</a:t>
            </a:r>
            <a:endParaRPr lang="en-US" dirty="0">
              <a:solidFill>
                <a:srgbClr val="FF0000"/>
              </a:solidFill>
            </a:endParaRPr>
          </a:p>
        </p:txBody>
      </p:sp>
      <p:sp>
        <p:nvSpPr>
          <p:cNvPr id="4" name="Slide Number Placeholder 3">
            <a:extLst>
              <a:ext uri="{FF2B5EF4-FFF2-40B4-BE49-F238E27FC236}">
                <a16:creationId xmlns:a16="http://schemas.microsoft.com/office/drawing/2014/main" xmlns="" id="{E8600D7E-ED8F-49D4-96CE-7F931CE201FE}"/>
              </a:ext>
            </a:extLst>
          </p:cNvPr>
          <p:cNvSpPr>
            <a:spLocks noGrp="1"/>
          </p:cNvSpPr>
          <p:nvPr>
            <p:ph type="sldNum" sz="quarter" idx="12"/>
          </p:nvPr>
        </p:nvSpPr>
        <p:spPr/>
        <p:txBody>
          <a:bodyPr/>
          <a:lstStyle/>
          <a:p>
            <a:fld id="{E1B9BB50-1CF7-D048-8262-B3B03613F80F}" type="slidenum">
              <a:rPr lang="en-US" smtClean="0"/>
              <a:pPr/>
              <a:t>92</a:t>
            </a:fld>
            <a:endParaRPr lang="en-US" dirty="0"/>
          </a:p>
        </p:txBody>
      </p:sp>
      <p:graphicFrame>
        <p:nvGraphicFramePr>
          <p:cNvPr id="6" name="Diagram 5">
            <a:extLst>
              <a:ext uri="{FF2B5EF4-FFF2-40B4-BE49-F238E27FC236}">
                <a16:creationId xmlns:a16="http://schemas.microsoft.com/office/drawing/2014/main" xmlns="" id="{BFC3BA86-8C39-4C73-9A4C-0189BE30C41C}"/>
              </a:ext>
            </a:extLst>
          </p:cNvPr>
          <p:cNvGraphicFramePr/>
          <p:nvPr>
            <p:extLst>
              <p:ext uri="{D42A27DB-BD31-4B8C-83A1-F6EECF244321}">
                <p14:modId xmlns:p14="http://schemas.microsoft.com/office/powerpoint/2010/main" val="1228420493"/>
              </p:ext>
            </p:extLst>
          </p:nvPr>
        </p:nvGraphicFramePr>
        <p:xfrm>
          <a:off x="382102" y="1339854"/>
          <a:ext cx="8642626" cy="5153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07535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Understanding fraud, waste, and abuse</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93</a:t>
            </a:fld>
            <a:endParaRPr lang="en-US" dirty="0"/>
          </a:p>
        </p:txBody>
      </p:sp>
      <p:sp>
        <p:nvSpPr>
          <p:cNvPr id="7" name="Content Placeholder 6"/>
          <p:cNvSpPr>
            <a:spLocks noGrp="1"/>
          </p:cNvSpPr>
          <p:nvPr>
            <p:ph type="body" sz="quarter" idx="13"/>
          </p:nvPr>
        </p:nvSpPr>
        <p:spPr>
          <a:xfrm>
            <a:off x="304800" y="1614488"/>
            <a:ext cx="11521437" cy="4603751"/>
          </a:xfrm>
        </p:spPr>
        <p:txBody>
          <a:bodyPr/>
          <a:lstStyle/>
          <a:p>
            <a:r>
              <a:rPr lang="en-US" sz="1800" b="1" dirty="0"/>
              <a:t>Fraud:</a:t>
            </a:r>
            <a:r>
              <a:rPr lang="en-US" sz="1800" dirty="0"/>
              <a:t> any type of intentional deception or misrepresentation made with the knowledge that the deception that could result in some unauthorized benefit to the person committing it – or any other person; the attempt itself is fraud, regardless of whether it is successful</a:t>
            </a:r>
          </a:p>
          <a:p>
            <a:r>
              <a:rPr lang="en-US" sz="1800" b="1" dirty="0"/>
              <a:t>Waste: </a:t>
            </a:r>
            <a:r>
              <a:rPr lang="en-US" sz="1800" dirty="0"/>
              <a:t>includes overusing services or other practices that, directly or indirectly, result in unnecessary costs; waste is generally not considered to be driven by intentional actions, but rather occurs when resources are misused</a:t>
            </a:r>
          </a:p>
          <a:p>
            <a:r>
              <a:rPr lang="en-US" sz="1800" b="1" dirty="0"/>
              <a:t>Abuse: </a:t>
            </a:r>
            <a:r>
              <a:rPr lang="en-US" sz="1800" dirty="0"/>
              <a:t>when healthcare providers or suppliers do not follow good medical practice, resulting in unnecessary or excessive costs, incorrect payment, misuse of codes, or services that are not medically necessary</a:t>
            </a:r>
          </a:p>
          <a:p>
            <a:endParaRPr lang="en-US" dirty="0"/>
          </a:p>
        </p:txBody>
      </p:sp>
    </p:spTree>
    <p:extLst>
      <p:ext uri="{BB962C8B-B14F-4D97-AF65-F5344CB8AC3E}">
        <p14:creationId xmlns:p14="http://schemas.microsoft.com/office/powerpoint/2010/main" val="37785861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Understanding fraud, waste, and abuse (cont.)</a:t>
            </a:r>
            <a:endParaRPr lang="en-US" dirty="0">
              <a:solidFill>
                <a:srgbClr val="FF0000"/>
              </a:solidFill>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94</a:t>
            </a:fld>
            <a:endParaRPr lang="en-US" dirty="0"/>
          </a:p>
        </p:txBody>
      </p:sp>
      <p:sp>
        <p:nvSpPr>
          <p:cNvPr id="7" name="Content Placeholder 6"/>
          <p:cNvSpPr>
            <a:spLocks noGrp="1"/>
          </p:cNvSpPr>
          <p:nvPr>
            <p:ph type="body" sz="quarter" idx="13"/>
          </p:nvPr>
        </p:nvSpPr>
        <p:spPr>
          <a:xfrm>
            <a:off x="304800" y="1614488"/>
            <a:ext cx="11521437" cy="4603751"/>
          </a:xfrm>
        </p:spPr>
        <p:txBody>
          <a:bodyPr/>
          <a:lstStyle/>
          <a:p>
            <a:pPr marL="0" indent="0">
              <a:buNone/>
            </a:pPr>
            <a:r>
              <a:rPr lang="en-US" sz="1800" dirty="0"/>
              <a:t>To help prevent fraud, waste, and abuse, providers can assist by educating members. For example, spending time with members and reviewing their records for prescription administration will help minimize drug fraud. One of the most important steps to help prevent member fraud is as simple as reviewing the member identification card. It is the first line of defense against possible fraud. Learn more at </a:t>
            </a:r>
            <a:r>
              <a:rPr lang="en-US" sz="1800" dirty="0">
                <a:hlinkClick r:id="rId3"/>
              </a:rPr>
              <a:t>www.fighthealthcarefraud.com</a:t>
            </a:r>
            <a:r>
              <a:rPr lang="en-US" sz="1800" dirty="0"/>
              <a:t>.</a:t>
            </a:r>
          </a:p>
          <a:p>
            <a:pPr marL="0" indent="0">
              <a:buNone/>
            </a:pPr>
            <a:endParaRPr lang="en-US" sz="1800" dirty="0"/>
          </a:p>
          <a:p>
            <a:pPr marL="0" indent="0">
              <a:buNone/>
            </a:pPr>
            <a:r>
              <a:rPr lang="en-US" sz="1800" b="1" dirty="0"/>
              <a:t>Note: </a:t>
            </a:r>
            <a:r>
              <a:rPr lang="en-US" sz="1800" dirty="0"/>
              <a:t>Presentation of a member identification card does not guarantee eligibility; providers should verify a member’s status by inquiring online or via telephone. Online support is available for provider inquiries on the website, and telephonic verification may be obtained through the automated Provider Inquiry Line at                 </a:t>
            </a:r>
            <a:r>
              <a:rPr lang="en-US" sz="1800" b="1" dirty="0"/>
              <a:t>844-912-1226 (operational once we are a live plan).</a:t>
            </a:r>
            <a:endParaRPr lang="en-US" dirty="0"/>
          </a:p>
        </p:txBody>
      </p:sp>
    </p:spTree>
    <p:extLst>
      <p:ext uri="{BB962C8B-B14F-4D97-AF65-F5344CB8AC3E}">
        <p14:creationId xmlns:p14="http://schemas.microsoft.com/office/powerpoint/2010/main" val="40758329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Reporting fraud, waste, and abuse</a:t>
            </a:r>
            <a:endParaRPr lang="en-US" dirty="0">
              <a:solidFill>
                <a:srgbClr val="FF0000"/>
              </a:solidFill>
            </a:endParaRP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95</a:t>
            </a:fld>
            <a:endParaRPr lang="en-US" dirty="0"/>
          </a:p>
        </p:txBody>
      </p:sp>
      <p:sp>
        <p:nvSpPr>
          <p:cNvPr id="7" name="Content Placeholder 6"/>
          <p:cNvSpPr>
            <a:spLocks noGrp="1"/>
          </p:cNvSpPr>
          <p:nvPr>
            <p:ph type="body" sz="quarter" idx="13"/>
          </p:nvPr>
        </p:nvSpPr>
        <p:spPr>
          <a:xfrm>
            <a:off x="304800" y="1614488"/>
            <a:ext cx="11521437" cy="4603751"/>
          </a:xfrm>
        </p:spPr>
        <p:txBody>
          <a:bodyPr>
            <a:normAutofit/>
          </a:bodyPr>
          <a:lstStyle/>
          <a:p>
            <a:r>
              <a:rPr lang="en-US" dirty="0"/>
              <a:t>If you suspect a provider (for example, provider group, hospital, doctor, dentist, counselor, medical supply company, etc.) or any member (a person who receives benefits) has committed fraud, waste, or abuse, you have the right to report it. No individual who reports violations or suspected fraud and abuse will be retaliated against for doing so. The name of the person reporting the incident and his or her callback number will be kept in strict confidence by investigators.</a:t>
            </a:r>
          </a:p>
          <a:p>
            <a:r>
              <a:rPr lang="en-US" dirty="0"/>
              <a:t>You can report your concerns by: </a:t>
            </a:r>
          </a:p>
          <a:p>
            <a:pPr lvl="1"/>
            <a:r>
              <a:rPr lang="en-US" dirty="0"/>
              <a:t>Visiting </a:t>
            </a:r>
            <a:r>
              <a:rPr lang="en-US" dirty="0">
                <a:hlinkClick r:id="rId3"/>
              </a:rPr>
              <a:t>www.fighthealthcarefraud.com</a:t>
            </a:r>
            <a:r>
              <a:rPr lang="en-US" dirty="0"/>
              <a:t>. At the top of the page, select </a:t>
            </a:r>
            <a:r>
              <a:rPr lang="en-US" b="1" dirty="0"/>
              <a:t>Report it </a:t>
            </a:r>
            <a:r>
              <a:rPr lang="en-US" dirty="0"/>
              <a:t>and complete the </a:t>
            </a:r>
            <a:r>
              <a:rPr lang="en-US" i="1" dirty="0"/>
              <a:t>Report Fraud, Waste and Abuse </a:t>
            </a:r>
            <a:r>
              <a:rPr lang="en-US" dirty="0"/>
              <a:t>form.</a:t>
            </a:r>
          </a:p>
          <a:p>
            <a:pPr lvl="1"/>
            <a:r>
              <a:rPr lang="en-US" dirty="0"/>
              <a:t> Calling </a:t>
            </a:r>
            <a:r>
              <a:rPr lang="en-US" b="1" dirty="0"/>
              <a:t>866-847-8247</a:t>
            </a:r>
            <a:r>
              <a:rPr lang="en-US" dirty="0"/>
              <a:t>.</a:t>
            </a:r>
          </a:p>
          <a:p>
            <a:r>
              <a:rPr lang="en-US" dirty="0"/>
              <a:t>Any incident of fraud, waste, or abuse may be reported to us anonymously; however, our ability to investigate an anonymously reported matter may be handicapped by a lack of information. Hence, we encourage you to give as much information as possible. We appreciate your time in referring suspected fraud but be advised that we do not routinely update individuals who make referrals, as it may potentially compromise an investigation.</a:t>
            </a:r>
          </a:p>
          <a:p>
            <a:endParaRPr lang="en-US" dirty="0"/>
          </a:p>
        </p:txBody>
      </p:sp>
    </p:spTree>
    <p:extLst>
      <p:ext uri="{BB962C8B-B14F-4D97-AF65-F5344CB8AC3E}">
        <p14:creationId xmlns:p14="http://schemas.microsoft.com/office/powerpoint/2010/main" val="7797572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49825A-E933-41B1-8B32-13FDC334D700}"/>
              </a:ext>
            </a:extLst>
          </p:cNvPr>
          <p:cNvSpPr>
            <a:spLocks noGrp="1"/>
          </p:cNvSpPr>
          <p:nvPr>
            <p:ph type="title"/>
          </p:nvPr>
        </p:nvSpPr>
        <p:spPr/>
        <p:txBody>
          <a:bodyPr/>
          <a:lstStyle/>
          <a:p>
            <a:r>
              <a:rPr lang="en-US" dirty="0"/>
              <a:t>Working with Anthem </a:t>
            </a:r>
            <a:r>
              <a:rPr lang="en-US" dirty="0">
                <a:latin typeface="Arial" panose="020B0604020202020204" pitchFamily="34" charset="0"/>
                <a:cs typeface="Arial" panose="020B0604020202020204" pitchFamily="34" charset="0"/>
              </a:rPr>
              <a:t>—r</a:t>
            </a:r>
            <a:r>
              <a:rPr lang="en-US" dirty="0"/>
              <a:t>eview</a:t>
            </a:r>
          </a:p>
        </p:txBody>
      </p:sp>
      <p:sp>
        <p:nvSpPr>
          <p:cNvPr id="5" name="Slide Number Placeholder 4">
            <a:extLst>
              <a:ext uri="{FF2B5EF4-FFF2-40B4-BE49-F238E27FC236}">
                <a16:creationId xmlns:a16="http://schemas.microsoft.com/office/drawing/2014/main" xmlns="" id="{A47360AE-A021-4928-8734-9D02E2688DAE}"/>
              </a:ext>
            </a:extLst>
          </p:cNvPr>
          <p:cNvSpPr>
            <a:spLocks noGrp="1"/>
          </p:cNvSpPr>
          <p:nvPr>
            <p:ph type="sldNum" sz="quarter" idx="12"/>
          </p:nvPr>
        </p:nvSpPr>
        <p:spPr/>
        <p:txBody>
          <a:bodyPr/>
          <a:lstStyle/>
          <a:p>
            <a:fld id="{E1B9BB50-1CF7-D048-8262-B3B03613F80F}" type="slidenum">
              <a:rPr lang="en-US" smtClean="0"/>
              <a:t>96</a:t>
            </a:fld>
            <a:endParaRPr lang="en-US" dirty="0"/>
          </a:p>
        </p:txBody>
      </p:sp>
      <p:graphicFrame>
        <p:nvGraphicFramePr>
          <p:cNvPr id="4" name="Diagram 3">
            <a:extLst>
              <a:ext uri="{FF2B5EF4-FFF2-40B4-BE49-F238E27FC236}">
                <a16:creationId xmlns:a16="http://schemas.microsoft.com/office/drawing/2014/main" xmlns="" id="{0D8F7E99-AAB5-4434-88DA-CE3266262407}"/>
              </a:ext>
            </a:extLst>
          </p:cNvPr>
          <p:cNvGraphicFramePr/>
          <p:nvPr>
            <p:extLst>
              <p:ext uri="{D42A27DB-BD31-4B8C-83A1-F6EECF244321}">
                <p14:modId xmlns:p14="http://schemas.microsoft.com/office/powerpoint/2010/main" val="1846494063"/>
              </p:ext>
            </p:extLst>
          </p:nvPr>
        </p:nvGraphicFramePr>
        <p:xfrm>
          <a:off x="322467" y="1550507"/>
          <a:ext cx="8128000" cy="4945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34561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4C866900-7246-8A4D-A353-1737F84EC696}"/>
              </a:ext>
            </a:extLst>
          </p:cNvPr>
          <p:cNvSpPr>
            <a:spLocks noGrp="1"/>
          </p:cNvSpPr>
          <p:nvPr>
            <p:ph type="sldNum" sz="quarter" idx="12"/>
          </p:nvPr>
        </p:nvSpPr>
        <p:spPr/>
        <p:txBody>
          <a:bodyPr/>
          <a:lstStyle/>
          <a:p>
            <a:fld id="{E1B9BB50-1CF7-D048-8262-B3B03613F80F}" type="slidenum">
              <a:rPr lang="en-US" smtClean="0"/>
              <a:pPr/>
              <a:t>97</a:t>
            </a:fld>
            <a:endParaRPr lang="en-US" dirty="0"/>
          </a:p>
        </p:txBody>
      </p:sp>
      <p:sp>
        <p:nvSpPr>
          <p:cNvPr id="16" name="Title 15">
            <a:extLst>
              <a:ext uri="{FF2B5EF4-FFF2-40B4-BE49-F238E27FC236}">
                <a16:creationId xmlns:a16="http://schemas.microsoft.com/office/drawing/2014/main" xmlns="" id="{8ABCD455-A60B-E24F-AA0B-97369C4D7434}"/>
              </a:ext>
            </a:extLst>
          </p:cNvPr>
          <p:cNvSpPr>
            <a:spLocks noGrp="1"/>
          </p:cNvSpPr>
          <p:nvPr>
            <p:ph type="ctrTitle"/>
          </p:nvPr>
        </p:nvSpPr>
        <p:spPr/>
        <p:txBody>
          <a:bodyPr/>
          <a:lstStyle/>
          <a:p>
            <a:r>
              <a:rPr lang="en-US" dirty="0"/>
              <a:t>Staying connected </a:t>
            </a:r>
          </a:p>
        </p:txBody>
      </p:sp>
    </p:spTree>
    <p:extLst>
      <p:ext uri="{BB962C8B-B14F-4D97-AF65-F5344CB8AC3E}">
        <p14:creationId xmlns:p14="http://schemas.microsoft.com/office/powerpoint/2010/main" val="393879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1B9BB50-1CF7-D048-8262-B3B03613F80F}" type="slidenum">
              <a:rPr lang="en-US" smtClean="0"/>
              <a:pPr/>
              <a:t>98</a:t>
            </a:fld>
            <a:endParaRPr lang="en-US" dirty="0"/>
          </a:p>
        </p:txBody>
      </p:sp>
      <p:sp>
        <p:nvSpPr>
          <p:cNvPr id="6" name="Title 5"/>
          <p:cNvSpPr>
            <a:spLocks noGrp="1"/>
          </p:cNvSpPr>
          <p:nvPr>
            <p:ph type="title"/>
          </p:nvPr>
        </p:nvSpPr>
        <p:spPr/>
        <p:txBody>
          <a:bodyPr/>
          <a:lstStyle/>
          <a:p>
            <a:r>
              <a:rPr lang="en-US" dirty="0"/>
              <a:t>Staying connected</a:t>
            </a:r>
          </a:p>
        </p:txBody>
      </p:sp>
      <p:graphicFrame>
        <p:nvGraphicFramePr>
          <p:cNvPr id="2" name="Diagram 1">
            <a:extLst>
              <a:ext uri="{FF2B5EF4-FFF2-40B4-BE49-F238E27FC236}">
                <a16:creationId xmlns:a16="http://schemas.microsoft.com/office/drawing/2014/main" xmlns="" id="{1F57491C-BC8E-4FDE-B49E-7E57B355E16E}"/>
              </a:ext>
            </a:extLst>
          </p:cNvPr>
          <p:cNvGraphicFramePr/>
          <p:nvPr>
            <p:extLst>
              <p:ext uri="{D42A27DB-BD31-4B8C-83A1-F6EECF244321}">
                <p14:modId xmlns:p14="http://schemas.microsoft.com/office/powerpoint/2010/main" val="1849645678"/>
              </p:ext>
            </p:extLst>
          </p:nvPr>
        </p:nvGraphicFramePr>
        <p:xfrm>
          <a:off x="304799" y="1948070"/>
          <a:ext cx="8128000" cy="40113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056453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799" y="567597"/>
            <a:ext cx="11521437" cy="914400"/>
          </a:xfrm>
        </p:spPr>
        <p:txBody>
          <a:bodyPr/>
          <a:lstStyle/>
          <a:p>
            <a:r>
              <a:rPr lang="en-US" dirty="0"/>
              <a:t>Information updates</a:t>
            </a:r>
          </a:p>
        </p:txBody>
      </p:sp>
      <p:sp>
        <p:nvSpPr>
          <p:cNvPr id="5" name="Slide Number Placeholder 4"/>
          <p:cNvSpPr>
            <a:spLocks noGrp="1"/>
          </p:cNvSpPr>
          <p:nvPr>
            <p:ph type="sldNum" sz="quarter" idx="12"/>
          </p:nvPr>
        </p:nvSpPr>
        <p:spPr>
          <a:xfrm>
            <a:off x="11277600" y="6492874"/>
            <a:ext cx="609600" cy="182880"/>
          </a:xfrm>
        </p:spPr>
        <p:txBody>
          <a:bodyPr/>
          <a:lstStyle/>
          <a:p>
            <a:fld id="{E1B9BB50-1CF7-D048-8262-B3B03613F80F}" type="slidenum">
              <a:rPr lang="en-US" smtClean="0"/>
              <a:pPr/>
              <a:t>99</a:t>
            </a:fld>
            <a:endParaRPr lang="en-US" dirty="0"/>
          </a:p>
        </p:txBody>
      </p:sp>
      <p:graphicFrame>
        <p:nvGraphicFramePr>
          <p:cNvPr id="2" name="Diagram 1">
            <a:extLst>
              <a:ext uri="{FF2B5EF4-FFF2-40B4-BE49-F238E27FC236}">
                <a16:creationId xmlns:a16="http://schemas.microsoft.com/office/drawing/2014/main" xmlns="" id="{CC06C3DE-EE6A-451E-BEB9-25E8F4132FA6}"/>
              </a:ext>
            </a:extLst>
          </p:cNvPr>
          <p:cNvGraphicFramePr/>
          <p:nvPr>
            <p:extLst>
              <p:ext uri="{D42A27DB-BD31-4B8C-83A1-F6EECF244321}">
                <p14:modId xmlns:p14="http://schemas.microsoft.com/office/powerpoint/2010/main" val="3319302509"/>
              </p:ext>
            </p:extLst>
          </p:nvPr>
        </p:nvGraphicFramePr>
        <p:xfrm>
          <a:off x="304799" y="1908313"/>
          <a:ext cx="9000435" cy="30413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21748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nthem Frames Template">
  <a:themeElements>
    <a:clrScheme name="Anthem Color Scheme">
      <a:dk1>
        <a:srgbClr val="000000"/>
      </a:dk1>
      <a:lt1>
        <a:srgbClr val="FFFFFF"/>
      </a:lt1>
      <a:dk2>
        <a:srgbClr val="0079C2"/>
      </a:dk2>
      <a:lt2>
        <a:srgbClr val="AE2473"/>
      </a:lt2>
      <a:accent1>
        <a:srgbClr val="69B3E7"/>
      </a:accent1>
      <a:accent2>
        <a:srgbClr val="009CA6"/>
      </a:accent2>
      <a:accent3>
        <a:srgbClr val="A8AD00"/>
      </a:accent3>
      <a:accent4>
        <a:srgbClr val="FDDA24"/>
      </a:accent4>
      <a:accent5>
        <a:srgbClr val="EA7600"/>
      </a:accent5>
      <a:accent6>
        <a:srgbClr val="D50032"/>
      </a:accent6>
      <a:hlink>
        <a:srgbClr val="0079C2"/>
      </a:hlink>
      <a:folHlink>
        <a:srgbClr val="AE247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BB3F7B-A2FD-4906-8996-D88BCB0E6EEF}" vid="{5E6CE3FE-2F57-4AF3-9984-432780E68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s xmlns="d19e5147-3d16-4e77-ae29-f2fed74de23e">Approved with Changes</Approvals>
    <Review_x0020_Complete xmlns="d19e5147-3d16-4e77-ae29-f2fed74de23e">No</Review_x0020_Complete>
    <Language_x0028_s_x0029_ xmlns="7dfe0dc3-89e1-450d-88a9-e62a73772b52">
      <Value>3</Value>
    </Language_x0028_s_x0029_>
    <Market_x0020_Managers xmlns="d19e5147-3d16-4e77-ae29-f2fed74de23e">
      <UserInfo>
        <DisplayName>i:0#.w|us\al13573</DisplayName>
        <AccountId>13852</AccountId>
        <AccountType/>
      </UserInfo>
    </Market_x0020_Managers>
    <Optional_x0020_Reviewers xmlns="d19e5147-3d16-4e77-ae29-f2fed74de23e">
      <UserInfo>
        <DisplayName>i:0#.w|us\af66427</DisplayName>
        <AccountId>3525</AccountId>
        <AccountType/>
      </UserInfo>
      <UserInfo>
        <DisplayName>i:0#.w|us\ac89967</DisplayName>
        <AccountId>653</AccountId>
        <AccountType/>
      </UserInfo>
      <UserInfo>
        <DisplayName>i:0#.w|us\ah37450</DisplayName>
        <AccountId>9855</AccountId>
        <AccountType/>
      </UserInfo>
      <UserInfo>
        <DisplayName>i:0#.w|us\ah94504</DisplayName>
        <AccountId>12297</AccountId>
        <AccountType/>
      </UserInfo>
      <UserInfo>
        <DisplayName>i:0#.w|us\al04823</DisplayName>
        <AccountId>13851</AccountId>
        <AccountType/>
      </UserInfo>
      <UserInfo>
        <DisplayName>i:0#.w|us\al07827</DisplayName>
        <AccountId>13717</AccountId>
        <AccountType/>
      </UserInfo>
    </Optional_x0020_Reviewers>
    <Reviewers xmlns="d19e5147-3d16-4e77-ae29-f2fed74de23e">
      <UserInfo>
        <DisplayName>i:0#.w|us\ab44464</DisplayName>
        <AccountId>6928</AccountId>
        <AccountType/>
      </UserInfo>
      <UserInfo>
        <DisplayName>i:0#.w|us\3417mu</DisplayName>
        <AccountId>1660</AccountId>
        <AccountType/>
      </UserInfo>
    </Reviewers>
    <Informed_x0020_Associates xmlns="d19e5147-3d16-4e77-ae29-f2fed74de23e">
      <UserInfo>
        <DisplayName>i:0#.w|us\ad85902</DisplayName>
        <AccountId>424</AccountId>
        <AccountType/>
      </UserInfo>
    </Informed_x0020_Associates>
    <State_x0020_Filing xmlns="d19e5147-3d16-4e77-ae29-f2fed74de23e" xsi:nil="true"/>
    <Review_x0020_Tasks_x0020_Assigned xmlns="d19e5147-3d16-4e77-ae29-f2fed74de23e">Yes</Review_x0020_Tasks_x0020_Assigned>
    <SQL_x0020_ID xmlns="d19e5147-3d16-4e77-ae29-f2fed74de23e">60482bc3-4c05-4a1c-b3e4-281d7a5c3076</SQL_x0020_ID>
    <Health_x0020_Plan_x0028_s_x0029_ xmlns="7dfe0dc3-89e1-450d-88a9-e62a73772b52">
      <Value>84</Value>
    </Health_x0020_Plan_x0028_s_x0029_>
  </documentManagement>
</p:properties>
</file>

<file path=customXml/item3.xml><?xml version="1.0" encoding="utf-8"?>
<ct:contentTypeSchema xmlns:ct="http://schemas.microsoft.com/office/2006/metadata/contentType" xmlns:ma="http://schemas.microsoft.com/office/2006/metadata/properties/metaAttributes" ct:_="" ma:_="" ma:contentTypeName="CMAP Document" ma:contentTypeID="0x010100E6E90D7ABFAFCA41ACB0B9A029CB408400D83AB057FEF3344C80DB06CA3898B202" ma:contentTypeVersion="2" ma:contentTypeDescription="" ma:contentTypeScope="" ma:versionID="2de438261389ad503dffaa5de651c8be">
  <xsd:schema xmlns:xsd="http://www.w3.org/2001/XMLSchema" xmlns:xs="http://www.w3.org/2001/XMLSchema" xmlns:p="http://schemas.microsoft.com/office/2006/metadata/properties" xmlns:ns2="7dfe0dc3-89e1-450d-88a9-e62a73772b52" xmlns:ns3="d19e5147-3d16-4e77-ae29-f2fed74de23e" targetNamespace="http://schemas.microsoft.com/office/2006/metadata/properties" ma:root="true" ma:fieldsID="5ef97c3ddd72e966dc72353863021280" ns2:_="" ns3:_="">
    <xsd:import namespace="7dfe0dc3-89e1-450d-88a9-e62a73772b52"/>
    <xsd:import namespace="d19e5147-3d16-4e77-ae29-f2fed74de23e"/>
    <xsd:element name="properties">
      <xsd:complexType>
        <xsd:sequence>
          <xsd:element name="documentManagement">
            <xsd:complexType>
              <xsd:all>
                <xsd:element ref="ns2:Health_x0020_Plan_x0028_s_x0029_" minOccurs="0"/>
                <xsd:element ref="ns2:Language_x0028_s_x0029_" minOccurs="0"/>
                <xsd:element ref="ns3:State_x0020_Filing" minOccurs="0"/>
                <xsd:element ref="ns3:Market_x0020_Managers" minOccurs="0"/>
                <xsd:element ref="ns3:Reviewers" minOccurs="0"/>
                <xsd:element ref="ns3:Optional_x0020_Reviewers" minOccurs="0"/>
                <xsd:element ref="ns3:Informed_x0020_Associates" minOccurs="0"/>
                <xsd:element ref="ns3:Approvals"/>
                <xsd:element ref="ns3:Review_x0020_Complete" minOccurs="0"/>
                <xsd:element ref="ns3:SQL_x0020_ID" minOccurs="0"/>
                <xsd:element ref="ns3:Review_x0020_Tasks_x0020_Assign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e0dc3-89e1-450d-88a9-e62a73772b52" elementFormDefault="qualified">
    <xsd:import namespace="http://schemas.microsoft.com/office/2006/documentManagement/types"/>
    <xsd:import namespace="http://schemas.microsoft.com/office/infopath/2007/PartnerControls"/>
    <xsd:element name="Health_x0020_Plan_x0028_s_x0029_" ma:index="1" nillable="true" ma:displayName="Health Plan(s)" ma:list="{ef9cac0b-2bea-4bcf-b184-0597ba2931eb}" ma:internalName="Health_x0020_Plan_x0028_s_x0029_" ma:readOnly="false" ma:showField="Active_x0020_Health_x0020_Plan" ma:web="d19e5147-3d16-4e77-ae29-f2fed74de23e" ma:requiredMultiChoice="true">
      <xsd:complexType>
        <xsd:complexContent>
          <xsd:extension base="dms:MultiChoiceLookup">
            <xsd:sequence>
              <xsd:element name="Value" type="dms:Lookup" maxOccurs="unbounded" minOccurs="0" nillable="true"/>
            </xsd:sequence>
          </xsd:extension>
        </xsd:complexContent>
      </xsd:complexType>
    </xsd:element>
    <xsd:element name="Language_x0028_s_x0029_" ma:index="2" nillable="true" ma:displayName="Language(s)" ma:description="Select the language(s) this document is applicable to." ma:list="{a20c52c5-1665-4ae5-88d9-43aa337f4ea2}" ma:internalName="Language_x0028_s_x0029_" ma:showField="Title" ma:web="d19e5147-3d16-4e77-ae29-f2fed74de23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19e5147-3d16-4e77-ae29-f2fed74de23e" elementFormDefault="qualified">
    <xsd:import namespace="http://schemas.microsoft.com/office/2006/documentManagement/types"/>
    <xsd:import namespace="http://schemas.microsoft.com/office/infopath/2007/PartnerControls"/>
    <xsd:element name="State_x0020_Filing" ma:index="3" nillable="true" ma:displayName="State Filing" ma:description="For Regulatory Use Only" ma:format="Dropdown" ma:internalName="State_x0020_Filing">
      <xsd:simpleType>
        <xsd:union memberTypes="dms:Text">
          <xsd:simpleType>
            <xsd:restriction base="dms:Choice">
              <xsd:enumeration value="Pending Determination"/>
              <xsd:enumeration value="Yes, Approval Filing"/>
              <xsd:enumeration value="Yes, Information Filing"/>
              <xsd:enumeration value="No"/>
            </xsd:restriction>
          </xsd:simpleType>
        </xsd:union>
      </xsd:simpleType>
    </xsd:element>
    <xsd:element name="Market_x0020_Managers" ma:index="4" nillable="true" ma:displayName="Market Managers" ma:description="Market Manager" ma:list="UserInfo" ma:SharePointGroup="0" ma:internalName="Market_x0020_Manag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ers" ma:index="5" nillable="true" ma:displayName="Required Reviewers" ma:description="Associates designated as required reviewers of the document(s)." ma:list="UserInfo" ma:SharePointGroup="0" ma:internalName="Review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ptional_x0020_Reviewers" ma:index="6" nillable="true" ma:displayName="Optional Reviewers" ma:list="UserInfo" ma:SharePointGroup="0" ma:internalName="Optional_x0020_Reviewe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formed_x0020_Associates" ma:index="7" nillable="true" ma:displayName="Informed Associates" ma:list="UserInfo" ma:SharePointGroup="0" ma:internalName="Informed_x0020_Associate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s" ma:index="8" ma:displayName="Approvals" ma:default="Not Started" ma:description="Choose one of the approval options after reviewing the document(s)." ma:format="Dropdown" ma:internalName="Approvals">
      <xsd:simpleType>
        <xsd:restriction base="dms:Choice">
          <xsd:enumeration value="Not Started"/>
          <xsd:enumeration value="In Review"/>
          <xsd:enumeration value="Approved"/>
          <xsd:enumeration value="Approved with Changes"/>
          <xsd:enumeration value="Not Approved (requires reviewer to follow up with submitter)"/>
          <xsd:enumeration value="FYI"/>
          <xsd:enumeration value="Closed by Administrator"/>
        </xsd:restriction>
      </xsd:simpleType>
    </xsd:element>
    <xsd:element name="Review_x0020_Complete" ma:index="15" nillable="true" ma:displayName="Review Complete" ma:default="No" ma:format="Dropdown" ma:internalName="Review_x0020_Complete" ma:readOnly="false">
      <xsd:simpleType>
        <xsd:restriction base="dms:Choice">
          <xsd:enumeration value="No"/>
          <xsd:enumeration value="Yes"/>
        </xsd:restriction>
      </xsd:simpleType>
    </xsd:element>
    <xsd:element name="SQL_x0020_ID" ma:index="17" nillable="true" ma:displayName="SQL ID" ma:internalName="SQL_x0020_ID">
      <xsd:simpleType>
        <xsd:restriction base="dms:Text">
          <xsd:maxLength value="255"/>
        </xsd:restriction>
      </xsd:simpleType>
    </xsd:element>
    <xsd:element name="Review_x0020_Tasks_x0020_Assigned" ma:index="18" nillable="true" ma:displayName="Review Tasks Assigned" ma:default="No" ma:format="Dropdown" ma:hidden="true" ma:internalName="Review_x0020_Tasks_x0020_Assigned" ma:readOnly="false">
      <xsd:simpleType>
        <xsd:restriction base="dms:Choice">
          <xsd:enumeration value="No"/>
          <xsd:enumeration value="Y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77F857-08E0-4B1C-8234-43438B151BA6}">
  <ds:schemaRefs>
    <ds:schemaRef ds:uri="http://schemas.microsoft.com/sharepoint/v3/contenttype/forms"/>
  </ds:schemaRefs>
</ds:datastoreItem>
</file>

<file path=customXml/itemProps2.xml><?xml version="1.0" encoding="utf-8"?>
<ds:datastoreItem xmlns:ds="http://schemas.openxmlformats.org/officeDocument/2006/customXml" ds:itemID="{15AED335-1DD8-4CC1-AB99-629F5EADE52D}">
  <ds:schemaRefs>
    <ds:schemaRef ds:uri="http://purl.org/dc/terms/"/>
    <ds:schemaRef ds:uri="http://schemas.openxmlformats.org/package/2006/metadata/core-properties"/>
    <ds:schemaRef ds:uri="7dfe0dc3-89e1-450d-88a9-e62a73772b52"/>
    <ds:schemaRef ds:uri="http://schemas.microsoft.com/office/2006/documentManagement/types"/>
    <ds:schemaRef ds:uri="http://schemas.microsoft.com/office/infopath/2007/PartnerControls"/>
    <ds:schemaRef ds:uri="http://purl.org/dc/elements/1.1/"/>
    <ds:schemaRef ds:uri="http://schemas.microsoft.com/office/2006/metadata/properties"/>
    <ds:schemaRef ds:uri="d19e5147-3d16-4e77-ae29-f2fed74de23e"/>
    <ds:schemaRef ds:uri="http://www.w3.org/XML/1998/namespace"/>
    <ds:schemaRef ds:uri="http://purl.org/dc/dcmitype/"/>
  </ds:schemaRefs>
</ds:datastoreItem>
</file>

<file path=customXml/itemProps3.xml><?xml version="1.0" encoding="utf-8"?>
<ds:datastoreItem xmlns:ds="http://schemas.openxmlformats.org/officeDocument/2006/customXml" ds:itemID="{E97503D9-320D-4235-B7E6-1CF3D3FCA0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fe0dc3-89e1-450d-88a9-e62a73772b52"/>
    <ds:schemaRef ds:uri="d19e5147-3d16-4e77-ae29-f2fed74de2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Anthem Frames Template</Template>
  <TotalTime>1547</TotalTime>
  <Words>14902</Words>
  <Application>Microsoft Office PowerPoint</Application>
  <PresentationFormat>Widescreen</PresentationFormat>
  <Paragraphs>2660</Paragraphs>
  <Slides>115</Slides>
  <Notes>112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115</vt:i4>
      </vt:variant>
    </vt:vector>
  </HeadingPairs>
  <TitlesOfParts>
    <vt:vector size="129" baseType="lpstr">
      <vt:lpstr>Arial</vt:lpstr>
      <vt:lpstr>Arial Narrow</vt:lpstr>
      <vt:lpstr>Calibri</vt:lpstr>
      <vt:lpstr>Calibri</vt:lpstr>
      <vt:lpstr>Calibri Light</vt:lpstr>
      <vt:lpstr>Courier New</vt:lpstr>
      <vt:lpstr>MS Mincho</vt:lpstr>
      <vt:lpstr>Segoe UI</vt:lpstr>
      <vt:lpstr>Source Sans Pro</vt:lpstr>
      <vt:lpstr>Symbol</vt:lpstr>
      <vt:lpstr>System Font Regular</vt:lpstr>
      <vt:lpstr>Times New Roman</vt:lpstr>
      <vt:lpstr>Wingdings</vt:lpstr>
      <vt:lpstr>Anthem Frames Template</vt:lpstr>
      <vt:lpstr>Anthem Blue Cross and Blue Shield (Anthem) provider orientation</vt:lpstr>
      <vt:lpstr>Agenda</vt:lpstr>
      <vt:lpstr>About our network</vt:lpstr>
      <vt:lpstr>About our network</vt:lpstr>
      <vt:lpstr>OMMC</vt:lpstr>
      <vt:lpstr>Anthem in Ohio</vt:lpstr>
      <vt:lpstr>Next Generation program</vt:lpstr>
      <vt:lpstr>Next Generation program cont.</vt:lpstr>
      <vt:lpstr>Partnering to win</vt:lpstr>
      <vt:lpstr>OhioRISE</vt:lpstr>
      <vt:lpstr>Community-based organizations</vt:lpstr>
      <vt:lpstr>Educational opportunities</vt:lpstr>
      <vt:lpstr>Telehealth</vt:lpstr>
      <vt:lpstr>Joining our network</vt:lpstr>
      <vt:lpstr>Enrollment</vt:lpstr>
      <vt:lpstr>About our network — review</vt:lpstr>
      <vt:lpstr>Understanding and supporting  our members</vt:lpstr>
      <vt:lpstr>Understanding and supporting our members</vt:lpstr>
      <vt:lpstr>Eligibility</vt:lpstr>
      <vt:lpstr>Member ID cards</vt:lpstr>
      <vt:lpstr>Determining eligibility</vt:lpstr>
      <vt:lpstr>Choosing a PCP</vt:lpstr>
      <vt:lpstr>Benefits and services</vt:lpstr>
      <vt:lpstr>Covered benefits and services</vt:lpstr>
      <vt:lpstr>Value-added services</vt:lpstr>
      <vt:lpstr>Behavioral health covered services</vt:lpstr>
      <vt:lpstr>Behavioral health covered services (cont.)</vt:lpstr>
      <vt:lpstr>Vision and dental services</vt:lpstr>
      <vt:lpstr>Nonemergent transportation</vt:lpstr>
      <vt:lpstr>Patient care</vt:lpstr>
      <vt:lpstr>Cultural competency</vt:lpstr>
      <vt:lpstr>Cultural competency (cont.)</vt:lpstr>
      <vt:lpstr>MyDiversePatients</vt:lpstr>
      <vt:lpstr>Elevate | Population Health</vt:lpstr>
      <vt:lpstr>Condition Care program</vt:lpstr>
      <vt:lpstr>Condition Care program (cont.)</vt:lpstr>
      <vt:lpstr>Care Management program </vt:lpstr>
      <vt:lpstr>Maternal child services — New Baby, New Life</vt:lpstr>
      <vt:lpstr>Neonatal Intensive Care Unit (NICU) Care Management program</vt:lpstr>
      <vt:lpstr>ODM’s NurtureOhio program</vt:lpstr>
      <vt:lpstr>ODM’s NurtureOhio program (cont.)</vt:lpstr>
      <vt:lpstr>Coordination of behavioral health and physical health treatment </vt:lpstr>
      <vt:lpstr>Screening, brief intervention, and referral to treatment (SBIRT)</vt:lpstr>
      <vt:lpstr>Access and availability standards</vt:lpstr>
      <vt:lpstr>Access and availability standards (cont.)</vt:lpstr>
      <vt:lpstr>Access and availability standards (cont.)</vt:lpstr>
      <vt:lpstr>Access and availability standards (cont.)</vt:lpstr>
      <vt:lpstr>Healthchek — EPSDT services</vt:lpstr>
      <vt:lpstr>Healthchek — EPSDT services (cont.)</vt:lpstr>
      <vt:lpstr>Healthchek— EPSDT services (cont.)</vt:lpstr>
      <vt:lpstr>Healthchek and pregnancy related services</vt:lpstr>
      <vt:lpstr>Additional partners and processes</vt:lpstr>
      <vt:lpstr>Integration and data flow for pharmacy (SPBM)</vt:lpstr>
      <vt:lpstr>HIE</vt:lpstr>
      <vt:lpstr>HIE (cont.)</vt:lpstr>
      <vt:lpstr>EVV</vt:lpstr>
      <vt:lpstr>Understanding and supporting our members — review</vt:lpstr>
      <vt:lpstr>Working with Anthem</vt:lpstr>
      <vt:lpstr>Working with Anthem</vt:lpstr>
      <vt:lpstr>Claims and billing</vt:lpstr>
      <vt:lpstr>Submitting claims  Providers who have an established ODM trading partner  </vt:lpstr>
      <vt:lpstr>Submitting claims (cont.)</vt:lpstr>
      <vt:lpstr>Clean claims</vt:lpstr>
      <vt:lpstr>Electronic submissions (EDI)</vt:lpstr>
      <vt:lpstr>Checking claim status</vt:lpstr>
      <vt:lpstr>Returned claims</vt:lpstr>
      <vt:lpstr>EFT and ERA</vt:lpstr>
      <vt:lpstr>Claims overpayment recovery and refund procedure</vt:lpstr>
      <vt:lpstr>Claims overpayment recovery and refund procedure (cont.)</vt:lpstr>
      <vt:lpstr>Claim payment — reconsideration and dispute process </vt:lpstr>
      <vt:lpstr>Claim payment — reconsideration and dispute process (cont.)</vt:lpstr>
      <vt:lpstr>Claim payment — reconsideration and dispute process (cont.)</vt:lpstr>
      <vt:lpstr>Member copayments and balance billing</vt:lpstr>
      <vt:lpstr>Authorizations</vt:lpstr>
      <vt:lpstr>Medical Policies and Clinical Utilization Management Guidelines</vt:lpstr>
      <vt:lpstr>Prior authorization</vt:lpstr>
      <vt:lpstr>Prior authorization status</vt:lpstr>
      <vt:lpstr>Precertification lookup tool </vt:lpstr>
      <vt:lpstr>Authorization review timeframes</vt:lpstr>
      <vt:lpstr>Authorization review time frames (cont.)</vt:lpstr>
      <vt:lpstr>Peer-to-peer consultations</vt:lpstr>
      <vt:lpstr>Grievances and appeals</vt:lpstr>
      <vt:lpstr>Member appeals – preservice authorization denials</vt:lpstr>
      <vt:lpstr>Member Appeal decisions – preservice authorization denials (cont.)</vt:lpstr>
      <vt:lpstr>Member Appeal – preservice authorization denials timelines</vt:lpstr>
      <vt:lpstr>Provider – Preservice appeals</vt:lpstr>
      <vt:lpstr>Provider post service/retrospective authorizations</vt:lpstr>
      <vt:lpstr>External medical review</vt:lpstr>
      <vt:lpstr>State fair hearings</vt:lpstr>
      <vt:lpstr>State fair hearings (cont.)</vt:lpstr>
      <vt:lpstr>Provider complaints</vt:lpstr>
      <vt:lpstr>Working with Anthem</vt:lpstr>
      <vt:lpstr>Understanding fraud, waste, and abuse</vt:lpstr>
      <vt:lpstr>Understanding fraud, waste, and abuse (cont.)</vt:lpstr>
      <vt:lpstr>Reporting fraud, waste, and abuse</vt:lpstr>
      <vt:lpstr>Working with Anthem —review</vt:lpstr>
      <vt:lpstr>Staying connected </vt:lpstr>
      <vt:lpstr>Staying connected</vt:lpstr>
      <vt:lpstr>Information updates</vt:lpstr>
      <vt:lpstr>Stay in touch!</vt:lpstr>
      <vt:lpstr>Updating your business information </vt:lpstr>
      <vt:lpstr>Surveys</vt:lpstr>
      <vt:lpstr>Provider satisfaction surveys and administration </vt:lpstr>
      <vt:lpstr>Member satisfaction surveys</vt:lpstr>
      <vt:lpstr>Provider websites</vt:lpstr>
      <vt:lpstr>Anthem provider website</vt:lpstr>
      <vt:lpstr>Provider Pathways</vt:lpstr>
      <vt:lpstr>Availity resources and Custom Learning Center</vt:lpstr>
      <vt:lpstr>Staying connected — review</vt:lpstr>
      <vt:lpstr>Thank you</vt:lpstr>
      <vt:lpstr>PowerPoint Presentation</vt:lpstr>
      <vt:lpstr>CAHPS</vt:lpstr>
      <vt:lpstr>CAHPS (cont.)</vt:lpstr>
      <vt:lpstr>CAHPS (cont.)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Anthem Blue Cross and Blue Shield (Anthem) provider orientation</dc:title>
  <dc:creator>Washko, Amanda C.</dc:creator>
  <cp:lastModifiedBy>Erin Hart</cp:lastModifiedBy>
  <cp:revision>85</cp:revision>
  <dcterms:created xsi:type="dcterms:W3CDTF">2022-10-19T15:56:52Z</dcterms:created>
  <dcterms:modified xsi:type="dcterms:W3CDTF">2023-01-18T19:11:00Z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0x010100E6E90D7ABFAFCA41ACB0B9A029CB408400D83AB057FEF3344C80DB06CA3898B202</vt:lpwstr>
  </property>
  <property fmtid="{D5CDD505-2E9C-101B-9397-08002B2CF9AE}" pid="3" name="WorkflowChangePath">
    <vt:lpwstr>fc96b8c4-4a0a-4c1a-9080-3c88bdc91962,5;0315fdda-85e6-438a-b6b8-41548d1fdc36,5;</vt:lpwstr>
  </property>
</Properties>
</file>