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7" r:id="rId5"/>
  </p:sldMasterIdLst>
  <p:notesMasterIdLst>
    <p:notesMasterId r:id="rId16"/>
  </p:notesMasterIdLst>
  <p:sldIdLst>
    <p:sldId id="256" r:id="rId6"/>
    <p:sldId id="263" r:id="rId7"/>
    <p:sldId id="2147470482" r:id="rId8"/>
    <p:sldId id="352" r:id="rId9"/>
    <p:sldId id="353" r:id="rId10"/>
    <p:sldId id="354" r:id="rId11"/>
    <p:sldId id="356" r:id="rId12"/>
    <p:sldId id="339" r:id="rId13"/>
    <p:sldId id="355" r:id="rId14"/>
    <p:sldId id="2147470481" r:id="rId15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BC93495-4BE0-6A8E-0FED-4FC4F0672016}" name="Valerie Williams" initials="VW" userId="S::vwilliams@ahca.org::85b65573-ef4e-4195-8d7a-f1d5d596ea5d" providerId="AD"/>
  <p188:author id="{72193EF4-391E-C6F6-9359-8811D7DCDBB7}" name="Kiran Sreenivas" initials="KS" userId="S::ksreenivas@ahca.org::4a02559d-d734-46ea-918e-3290b4c2962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86AFD8-35D1-413C-9937-2ED281B31E78}" v="231" dt="2025-06-27T14:31:10.2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99767-A2D3-4019-8A7E-748B24A46074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276C7-C35C-4CF0-982C-405477615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88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228F7C-51AD-4663-8B96-7136AB8E62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487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04915-0F46-4121-AE62-818738686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082" y="365125"/>
            <a:ext cx="934771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8D2B9-59EA-4698-9EA5-BA7FD11B6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9617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Tabl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88857" y="684556"/>
            <a:ext cx="8214814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Sample Table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595FD3CF-0E50-4879-86E4-361280618F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2236" y="204337"/>
            <a:ext cx="2286000" cy="2286000"/>
          </a:xfrm>
        </p:spPr>
      </p:sp>
    </p:spTree>
    <p:extLst>
      <p:ext uri="{BB962C8B-B14F-4D97-AF65-F5344CB8AC3E}">
        <p14:creationId xmlns:p14="http://schemas.microsoft.com/office/powerpoint/2010/main" val="1135037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Char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48236" y="684556"/>
            <a:ext cx="8405564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Sample Chart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95FD3CF-0E50-4879-86E4-361280618F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2236" y="204337"/>
            <a:ext cx="2286000" cy="2286000"/>
          </a:xfrm>
        </p:spPr>
      </p:sp>
    </p:spTree>
    <p:extLst>
      <p:ext uri="{BB962C8B-B14F-4D97-AF65-F5344CB8AC3E}">
        <p14:creationId xmlns:p14="http://schemas.microsoft.com/office/powerpoint/2010/main" val="3890609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657259"/>
            <a:ext cx="840556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51125"/>
            <a:ext cx="5181600" cy="3525838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651125"/>
            <a:ext cx="5181600" cy="3525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595FD3CF-0E50-4879-86E4-361280618F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77041"/>
            <a:ext cx="2286000" cy="2286000"/>
          </a:xfrm>
        </p:spPr>
      </p:sp>
    </p:spTree>
    <p:extLst>
      <p:ext uri="{BB962C8B-B14F-4D97-AF65-F5344CB8AC3E}">
        <p14:creationId xmlns:p14="http://schemas.microsoft.com/office/powerpoint/2010/main" val="661989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657259"/>
            <a:ext cx="823118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5273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384645"/>
            <a:ext cx="5157787" cy="28050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53128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384645"/>
            <a:ext cx="5183188" cy="28050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595FD3CF-0E50-4879-86E4-361280618F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77041"/>
            <a:ext cx="2286000" cy="2286000"/>
          </a:xfrm>
        </p:spPr>
      </p:sp>
    </p:spTree>
    <p:extLst>
      <p:ext uri="{BB962C8B-B14F-4D97-AF65-F5344CB8AC3E}">
        <p14:creationId xmlns:p14="http://schemas.microsoft.com/office/powerpoint/2010/main" val="1753144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736C6902-91EF-4E7E-9BCD-920B03F0170F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810086" y="3119585"/>
            <a:ext cx="1930840" cy="19308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40926" y="3422223"/>
            <a:ext cx="8668602" cy="13255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1516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7535" y="676411"/>
            <a:ext cx="853626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83893"/>
            <a:ext cx="10515600" cy="4148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736C6902-91EF-4E7E-9BCD-920B03F0170F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38200" y="342528"/>
            <a:ext cx="1979335" cy="19933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526491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Executiv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838734" y="3422223"/>
            <a:ext cx="8570794" cy="13255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801" y="3456354"/>
            <a:ext cx="252412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7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ecutiv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2325" y="676411"/>
            <a:ext cx="799147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06471"/>
            <a:ext cx="10515600" cy="43263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710542"/>
            <a:ext cx="252412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Award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40926" y="3422223"/>
            <a:ext cx="8668602" cy="13255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069" y="3113575"/>
            <a:ext cx="1942857" cy="1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79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ward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7535" y="676411"/>
            <a:ext cx="853626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83893"/>
            <a:ext cx="10515600" cy="4148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678" y="367763"/>
            <a:ext cx="1942857" cy="1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2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CAFB0-3DAE-4DC0-B42C-C096C655C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A7A5B7-4610-4F4D-84CA-E9EDE16A3A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41827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Calls to Action, Mission Statem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40926" y="3422223"/>
            <a:ext cx="8668602" cy="13255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466" y="3119924"/>
            <a:ext cx="1917460" cy="193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493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s to Action, Mission Statem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7535" y="676411"/>
            <a:ext cx="853626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83893"/>
            <a:ext cx="10515600" cy="4148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075" y="374112"/>
            <a:ext cx="1917460" cy="193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627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Congress, Blu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40926" y="3422223"/>
            <a:ext cx="8668602" cy="13255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767" y="3119924"/>
            <a:ext cx="1930159" cy="193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842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gress, Blu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7535" y="676411"/>
            <a:ext cx="853626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83893"/>
            <a:ext cx="10515600" cy="4148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376" y="374112"/>
            <a:ext cx="1930159" cy="193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657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Congress, Red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40926" y="3422223"/>
            <a:ext cx="8668602" cy="13255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466" y="3119924"/>
            <a:ext cx="1917460" cy="193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808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gress, Red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7535" y="676411"/>
            <a:ext cx="853626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83893"/>
            <a:ext cx="10515600" cy="4148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075" y="374112"/>
            <a:ext cx="1917460" cy="193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298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Future, Strateg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40926" y="3422223"/>
            <a:ext cx="8668602" cy="13255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069" y="3113575"/>
            <a:ext cx="1942857" cy="1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9490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ture, Strateg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7535" y="676411"/>
            <a:ext cx="853626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83893"/>
            <a:ext cx="10515600" cy="4148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678" y="367763"/>
            <a:ext cx="1942857" cy="1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9113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Goal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40926" y="3422223"/>
            <a:ext cx="8668602" cy="13255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466" y="3119924"/>
            <a:ext cx="1917460" cy="193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206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oal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7535" y="676411"/>
            <a:ext cx="853626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83893"/>
            <a:ext cx="10515600" cy="4148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075" y="374112"/>
            <a:ext cx="1917460" cy="193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3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DC874-5627-4D5E-AB42-DDBE5FF12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073" y="3657599"/>
            <a:ext cx="9685176" cy="989046"/>
          </a:xfrm>
        </p:spPr>
        <p:txBody>
          <a:bodyPr anchor="b">
            <a:noAutofit/>
          </a:bodyPr>
          <a:lstStyle>
            <a:lvl1pPr>
              <a:defRPr sz="6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82417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Governm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40926" y="3422223"/>
            <a:ext cx="8668602" cy="13255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466" y="3119924"/>
            <a:ext cx="1917460" cy="193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817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overnm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7535" y="676411"/>
            <a:ext cx="853626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83893"/>
            <a:ext cx="10515600" cy="4148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075" y="374112"/>
            <a:ext cx="1917460" cy="193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171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Litigation, Congressional Activity such as hearing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40926" y="3422223"/>
            <a:ext cx="8668602" cy="13255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466" y="3119924"/>
            <a:ext cx="1917460" cy="193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065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tigation, Congressional Activity such as hearing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7535" y="676411"/>
            <a:ext cx="853626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83893"/>
            <a:ext cx="10515600" cy="4148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075" y="374112"/>
            <a:ext cx="1917460" cy="193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609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Litigation, Legal Matter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40926" y="3422223"/>
            <a:ext cx="8668602" cy="13255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767" y="3126274"/>
            <a:ext cx="1930159" cy="191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147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tigation, Legal Matter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7535" y="676411"/>
            <a:ext cx="853626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83893"/>
            <a:ext cx="10515600" cy="4148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376" y="380462"/>
            <a:ext cx="1930159" cy="191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1152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Matters affecting the countr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40926" y="3422223"/>
            <a:ext cx="8668602" cy="13255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767" y="3119924"/>
            <a:ext cx="1930159" cy="193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313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tters affecting the countr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7535" y="676411"/>
            <a:ext cx="853626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83893"/>
            <a:ext cx="10515600" cy="4148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376" y="374112"/>
            <a:ext cx="1930159" cy="193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9398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Medicare, Medicaid, Clinical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40926" y="3422223"/>
            <a:ext cx="8668602" cy="13255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767" y="3119924"/>
            <a:ext cx="1930159" cy="193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763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dicare, Medicaid, Clinical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7535" y="676411"/>
            <a:ext cx="853626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83893"/>
            <a:ext cx="10515600" cy="4148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376" y="374112"/>
            <a:ext cx="1930159" cy="193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64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107" y="1941252"/>
            <a:ext cx="7739418" cy="303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263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Medicare, Medicaid, Clinical_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40926" y="3422223"/>
            <a:ext cx="8668602" cy="13255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466" y="3126274"/>
            <a:ext cx="1917460" cy="191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1657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dicare, Medicaid, Clinical_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7535" y="676411"/>
            <a:ext cx="853626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83893"/>
            <a:ext cx="10515600" cy="4148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075" y="380462"/>
            <a:ext cx="1917460" cy="191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099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Membership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40926" y="3422223"/>
            <a:ext cx="8668602" cy="13255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466" y="3119924"/>
            <a:ext cx="1917460" cy="193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312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mbership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7535" y="676411"/>
            <a:ext cx="853626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83893"/>
            <a:ext cx="10515600" cy="4148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075" y="374112"/>
            <a:ext cx="1917460" cy="193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316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Quality Improvement, Meeting-Working Towards Goal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40926" y="3422223"/>
            <a:ext cx="8668602" cy="13255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466" y="3119924"/>
            <a:ext cx="1917460" cy="193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7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lity Improvement, Meeting-Working Towards Goal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7535" y="676411"/>
            <a:ext cx="853626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83893"/>
            <a:ext cx="10515600" cy="4148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075" y="374112"/>
            <a:ext cx="1917460" cy="193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1143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Quality Initiativ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40926" y="3422223"/>
            <a:ext cx="8668602" cy="13255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466" y="3126274"/>
            <a:ext cx="1917460" cy="191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8695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lity Initiativ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7535" y="676411"/>
            <a:ext cx="853626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83893"/>
            <a:ext cx="10515600" cy="4148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075" y="380462"/>
            <a:ext cx="1917460" cy="191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18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Regulations, Important Docum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40926" y="3422223"/>
            <a:ext cx="8668602" cy="13255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767" y="3119924"/>
            <a:ext cx="1930159" cy="193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749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tions, Important Docum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7535" y="676411"/>
            <a:ext cx="853626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83893"/>
            <a:ext cx="10515600" cy="4148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376" y="374112"/>
            <a:ext cx="1930159" cy="193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702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F162B-BCAC-46B9-B558-4AB429881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D8EBB-B2FC-44E9-BF59-835AA16B3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587929-D348-4E9A-B4EE-59A3BDD82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F88F0D-B4DE-4FCE-9496-77A0B770F4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15012B-33DF-45D2-B848-5E981A2B93F6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5E9678-CD72-4ADE-B6A1-687479B06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B52523-3433-4AAE-8469-0D4D553AA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AE89C4-9DA0-4585-B5C6-44A318B1C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623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Regulatory, To Do List, Actions-Next Step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40926" y="3422223"/>
            <a:ext cx="8668602" cy="13255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466" y="3119924"/>
            <a:ext cx="1917460" cy="193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337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tory, To Do List, Actions-Next Step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7535" y="676411"/>
            <a:ext cx="853626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83893"/>
            <a:ext cx="10515600" cy="4148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075" y="374112"/>
            <a:ext cx="1917460" cy="193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372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Strategy, Futur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40926" y="3422223"/>
            <a:ext cx="8668602" cy="13255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466" y="3119924"/>
            <a:ext cx="1917460" cy="193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068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ategy, Futur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7535" y="676411"/>
            <a:ext cx="853626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83893"/>
            <a:ext cx="10515600" cy="4148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075" y="374112"/>
            <a:ext cx="1917460" cy="193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122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Strategy, Future_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40926" y="3422223"/>
            <a:ext cx="8668602" cy="13255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466" y="3119924"/>
            <a:ext cx="1917460" cy="193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126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ategy, Future_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7535" y="676411"/>
            <a:ext cx="853626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83893"/>
            <a:ext cx="10515600" cy="4148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075" y="374112"/>
            <a:ext cx="1917460" cy="193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810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To Do, Action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40926" y="3422223"/>
            <a:ext cx="8668602" cy="13255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466" y="3119924"/>
            <a:ext cx="1917460" cy="193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903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Do, Action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7535" y="676411"/>
            <a:ext cx="853626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83893"/>
            <a:ext cx="10515600" cy="4148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075" y="374112"/>
            <a:ext cx="1917460" cy="193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012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QI, Antipsychotic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40926" y="3422223"/>
            <a:ext cx="8668602" cy="13255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767" y="3113575"/>
            <a:ext cx="1930159" cy="1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0078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I - Antipsychotic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7535" y="676411"/>
            <a:ext cx="853626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83893"/>
            <a:ext cx="10515600" cy="4148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376" y="367763"/>
            <a:ext cx="1930159" cy="1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5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0B914-273A-4DFF-92BA-3EDB5C8A1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AACA10-27D6-4E3A-8F22-4AC2444554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EA3622-1605-48BC-9904-E823127D2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CDA41-0E3B-44B3-8209-FD04EC97CB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15012B-33DF-45D2-B848-5E981A2B93F6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96E572-D704-471C-BA9E-D0DE2821A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C961DD-F348-4F7B-8239-8E6F44C8D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AE89C4-9DA0-4585-B5C6-44A318B1C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440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QI, Customer Satisfa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40926" y="3422223"/>
            <a:ext cx="8668602" cy="13255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069" y="3113575"/>
            <a:ext cx="1942857" cy="1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432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I - Customer Satisfa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7535" y="676411"/>
            <a:ext cx="853626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83893"/>
            <a:ext cx="10515600" cy="4148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678" y="367763"/>
            <a:ext cx="1942857" cy="1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074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QI, Functional Outcome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40926" y="3422223"/>
            <a:ext cx="8668602" cy="13255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069" y="3113575"/>
            <a:ext cx="1942857" cy="1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741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I - Functional Outcome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7535" y="676411"/>
            <a:ext cx="853626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83893"/>
            <a:ext cx="10515600" cy="4148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678" y="367763"/>
            <a:ext cx="1942857" cy="1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0469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QI, Hospitalization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40926" y="3422223"/>
            <a:ext cx="8668602" cy="13255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069" y="3113575"/>
            <a:ext cx="1942857" cy="1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723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I - Hospitalization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7535" y="676411"/>
            <a:ext cx="853626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83893"/>
            <a:ext cx="10515600" cy="4148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678" y="367763"/>
            <a:ext cx="1942857" cy="1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072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QI, Hospitalizations_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40926" y="3422223"/>
            <a:ext cx="8668602" cy="13255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767" y="3113575"/>
            <a:ext cx="1930159" cy="1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154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I - Hospitalizations_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7535" y="676411"/>
            <a:ext cx="853626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83893"/>
            <a:ext cx="10515600" cy="4148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376" y="367763"/>
            <a:ext cx="1930159" cy="1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152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Residents, Bed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40926" y="3422223"/>
            <a:ext cx="8668602" cy="13255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069" y="3113575"/>
            <a:ext cx="1942857" cy="1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411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I - Residents, Bed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7535" y="676411"/>
            <a:ext cx="853626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83893"/>
            <a:ext cx="10515600" cy="4148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678" y="367763"/>
            <a:ext cx="1942857" cy="1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72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617124"/>
          </a:xfrm>
        </p:spPr>
        <p:txBody>
          <a:bodyPr anchor="b">
            <a:normAutofit/>
          </a:bodyPr>
          <a:lstStyle>
            <a:lvl1pPr algn="ctr">
              <a:defRPr sz="5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56880"/>
            <a:ext cx="9144000" cy="159775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287568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Staff Stability, Caregiving, Workforc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40926" y="3422223"/>
            <a:ext cx="8668602" cy="13255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767" y="3113575"/>
            <a:ext cx="1930159" cy="1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174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ff Stability, Caregiving, Workforc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7535" y="676411"/>
            <a:ext cx="853626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83893"/>
            <a:ext cx="10515600" cy="4148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376" y="367763"/>
            <a:ext cx="1930159" cy="1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034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lity Award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7535" y="676411"/>
            <a:ext cx="853626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83893"/>
            <a:ext cx="10515600" cy="4148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BD4E2E-EC11-4666-85B1-0765EB37A9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442" y="466780"/>
            <a:ext cx="1776154" cy="177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075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449" y="1505418"/>
            <a:ext cx="10058400" cy="393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487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430" y="365125"/>
            <a:ext cx="1524000" cy="836875"/>
          </a:xfrm>
          <a:prstGeom prst="rect">
            <a:avLst/>
          </a:prstGeom>
        </p:spPr>
        <p:txBody>
          <a:bodyPr/>
          <a:lstStyle/>
          <a:p>
            <a:fld id="{F09259E0-8237-4D60-A0F8-FC8CBF5E9831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59359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9269" y="6356350"/>
            <a:ext cx="1067452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5430" y="365125"/>
            <a:ext cx="1524000" cy="836875"/>
          </a:xfrm>
          <a:prstGeom prst="rect">
            <a:avLst/>
          </a:prstGeom>
        </p:spPr>
        <p:txBody>
          <a:bodyPr/>
          <a:lstStyle/>
          <a:p>
            <a:fld id="{F09259E0-8237-4D60-A0F8-FC8CBF5E9831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13025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59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5430" y="365125"/>
            <a:ext cx="1524000" cy="836875"/>
          </a:xfrm>
          <a:prstGeom prst="rect">
            <a:avLst/>
          </a:prstGeom>
        </p:spPr>
        <p:txBody>
          <a:bodyPr/>
          <a:lstStyle/>
          <a:p>
            <a:fld id="{F09259E0-8237-4D60-A0F8-FC8CBF5E9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520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361063" y="2963523"/>
            <a:ext cx="3370997" cy="254034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7984" y="813816"/>
            <a:ext cx="9485376" cy="43891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09108" y="502920"/>
            <a:ext cx="1524000" cy="758952"/>
          </a:xfrm>
          <a:prstGeom prst="rect">
            <a:avLst/>
          </a:prstGeom>
        </p:spPr>
        <p:txBody>
          <a:bodyPr vert="horz" lIns="117263" tIns="58631" rIns="117263" bIns="58631" rtlCol="0" anchor="ctr">
            <a:noAutofit/>
          </a:bodyPr>
          <a:lstStyle>
            <a:lvl1pPr>
              <a:defRPr lang="en-US" smtClean="0"/>
            </a:lvl1pPr>
          </a:lstStyle>
          <a:p>
            <a:fld id="{F09259E0-8237-4D60-A0F8-FC8CBF5E9831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1639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Issue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CDF9601-DC08-4556-BFCC-6E8A4998EC4A}"/>
              </a:ext>
            </a:extLst>
          </p:cNvPr>
          <p:cNvSpPr/>
          <p:nvPr/>
        </p:nvSpPr>
        <p:spPr>
          <a:xfrm>
            <a:off x="0" y="0"/>
            <a:ext cx="12192000" cy="181494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33399"/>
            <a:ext cx="12192000" cy="7481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Issues for 2018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7238" y="4821657"/>
            <a:ext cx="11829143" cy="724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      Medicaid Reform                      Medicare                  Regulatory Relief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279" y="2546231"/>
            <a:ext cx="1930159" cy="19301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0974" y="2546231"/>
            <a:ext cx="1917460" cy="19301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0890" y="2546231"/>
            <a:ext cx="1917460" cy="191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213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CDF9601-DC08-4556-BFCC-6E8A4998EC4A}"/>
              </a:ext>
            </a:extLst>
          </p:cNvPr>
          <p:cNvSpPr/>
          <p:nvPr/>
        </p:nvSpPr>
        <p:spPr>
          <a:xfrm>
            <a:off x="0" y="0"/>
            <a:ext cx="12192000" cy="181494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814945"/>
          </a:xfrm>
        </p:spPr>
        <p:txBody>
          <a:bodyPr/>
          <a:lstStyle>
            <a:lvl1pPr algn="ctr">
              <a:defRPr lang="en-US" sz="48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ECFF6B8-423A-429B-A4AB-4922329488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2769" y="4814649"/>
            <a:ext cx="2041525" cy="137953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A6FD2CA-F7FA-4F67-BAA7-77A5FFA2DE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25193" y="4814649"/>
            <a:ext cx="2041525" cy="137953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83BDD14-B6BE-496B-A8BA-7B5A0D5EF2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17675" y="4814649"/>
            <a:ext cx="2041525" cy="137953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95FD3CF-0E50-4879-86E4-361280618F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10532" y="2476262"/>
            <a:ext cx="2286000" cy="2286000"/>
          </a:xfrm>
        </p:spPr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8CE9F981-EB46-49BB-9211-EBB7465E9C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02956" y="2476262"/>
            <a:ext cx="2286000" cy="2286000"/>
          </a:xfrm>
        </p:spPr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1925184-3F72-429D-8A4F-FD83F31E67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95438" y="2476262"/>
            <a:ext cx="2286000" cy="2286000"/>
          </a:xfrm>
        </p:spPr>
      </p:sp>
    </p:spTree>
    <p:extLst>
      <p:ext uri="{BB962C8B-B14F-4D97-AF65-F5344CB8AC3E}">
        <p14:creationId xmlns:p14="http://schemas.microsoft.com/office/powerpoint/2010/main" val="4274041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9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27.xml"/><Relationship Id="rId34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53.xml"/><Relationship Id="rId50" Type="http://schemas.openxmlformats.org/officeDocument/2006/relationships/slideLayout" Target="../slideLayouts/slideLayout56.xml"/><Relationship Id="rId55" Type="http://schemas.openxmlformats.org/officeDocument/2006/relationships/slideLayout" Target="../slideLayouts/slideLayout61.xml"/><Relationship Id="rId63" Type="http://schemas.openxmlformats.org/officeDocument/2006/relationships/slideLayout" Target="../slideLayouts/slideLayout69.xml"/><Relationship Id="rId68" Type="http://schemas.openxmlformats.org/officeDocument/2006/relationships/slideLayout" Target="../slideLayouts/slideLayout74.xml"/><Relationship Id="rId7" Type="http://schemas.openxmlformats.org/officeDocument/2006/relationships/slideLayout" Target="../slideLayouts/slideLayout13.xml"/><Relationship Id="rId71" Type="http://schemas.openxmlformats.org/officeDocument/2006/relationships/slideLayout" Target="../slideLayouts/slideLayout77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5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43.xml"/><Relationship Id="rId40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51.xml"/><Relationship Id="rId53" Type="http://schemas.openxmlformats.org/officeDocument/2006/relationships/slideLayout" Target="../slideLayouts/slideLayout59.xml"/><Relationship Id="rId58" Type="http://schemas.openxmlformats.org/officeDocument/2006/relationships/slideLayout" Target="../slideLayouts/slideLayout64.xml"/><Relationship Id="rId6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42.xml"/><Relationship Id="rId49" Type="http://schemas.openxmlformats.org/officeDocument/2006/relationships/slideLayout" Target="../slideLayouts/slideLayout55.xml"/><Relationship Id="rId57" Type="http://schemas.openxmlformats.org/officeDocument/2006/relationships/slideLayout" Target="../slideLayouts/slideLayout63.xml"/><Relationship Id="rId61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31" Type="http://schemas.openxmlformats.org/officeDocument/2006/relationships/slideLayout" Target="../slideLayouts/slideLayout37.xml"/><Relationship Id="rId44" Type="http://schemas.openxmlformats.org/officeDocument/2006/relationships/slideLayout" Target="../slideLayouts/slideLayout50.xml"/><Relationship Id="rId52" Type="http://schemas.openxmlformats.org/officeDocument/2006/relationships/slideLayout" Target="../slideLayouts/slideLayout58.xml"/><Relationship Id="rId60" Type="http://schemas.openxmlformats.org/officeDocument/2006/relationships/slideLayout" Target="../slideLayouts/slideLayout66.xml"/><Relationship Id="rId6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9.xml"/><Relationship Id="rId48" Type="http://schemas.openxmlformats.org/officeDocument/2006/relationships/slideLayout" Target="../slideLayouts/slideLayout54.xml"/><Relationship Id="rId56" Type="http://schemas.openxmlformats.org/officeDocument/2006/relationships/slideLayout" Target="../slideLayouts/slideLayout62.xml"/><Relationship Id="rId64" Type="http://schemas.openxmlformats.org/officeDocument/2006/relationships/slideLayout" Target="../slideLayouts/slideLayout70.xml"/><Relationship Id="rId69" Type="http://schemas.openxmlformats.org/officeDocument/2006/relationships/slideLayout" Target="../slideLayouts/slideLayout75.xml"/><Relationship Id="rId8" Type="http://schemas.openxmlformats.org/officeDocument/2006/relationships/slideLayout" Target="../slideLayouts/slideLayout14.xml"/><Relationship Id="rId51" Type="http://schemas.openxmlformats.org/officeDocument/2006/relationships/slideLayout" Target="../slideLayouts/slideLayout57.xml"/><Relationship Id="rId72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52.xml"/><Relationship Id="rId59" Type="http://schemas.openxmlformats.org/officeDocument/2006/relationships/slideLayout" Target="../slideLayouts/slideLayout65.xml"/><Relationship Id="rId67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26.xml"/><Relationship Id="rId41" Type="http://schemas.openxmlformats.org/officeDocument/2006/relationships/slideLayout" Target="../slideLayouts/slideLayout47.xml"/><Relationship Id="rId54" Type="http://schemas.openxmlformats.org/officeDocument/2006/relationships/slideLayout" Target="../slideLayouts/slideLayout60.xml"/><Relationship Id="rId62" Type="http://schemas.openxmlformats.org/officeDocument/2006/relationships/slideLayout" Target="../slideLayouts/slideLayout68.xml"/><Relationship Id="rId70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E1B183-7846-4F42-B0DE-5A9722B28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284" y="365125"/>
            <a:ext cx="93855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41701-276D-4B9C-BBCA-030DC7DAE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093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17535" y="365125"/>
            <a:ext cx="85362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29051"/>
            <a:ext cx="10515600" cy="4148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0721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  <p:sldLayoutId id="2147483691" r:id="rId24"/>
    <p:sldLayoutId id="2147483692" r:id="rId25"/>
    <p:sldLayoutId id="2147483693" r:id="rId26"/>
    <p:sldLayoutId id="2147483694" r:id="rId27"/>
    <p:sldLayoutId id="2147483695" r:id="rId28"/>
    <p:sldLayoutId id="2147483696" r:id="rId29"/>
    <p:sldLayoutId id="2147483697" r:id="rId30"/>
    <p:sldLayoutId id="2147483698" r:id="rId31"/>
    <p:sldLayoutId id="2147483699" r:id="rId32"/>
    <p:sldLayoutId id="2147483700" r:id="rId33"/>
    <p:sldLayoutId id="2147483701" r:id="rId34"/>
    <p:sldLayoutId id="2147483702" r:id="rId35"/>
    <p:sldLayoutId id="2147483703" r:id="rId36"/>
    <p:sldLayoutId id="2147483704" r:id="rId37"/>
    <p:sldLayoutId id="2147483705" r:id="rId38"/>
    <p:sldLayoutId id="2147483706" r:id="rId39"/>
    <p:sldLayoutId id="2147483707" r:id="rId40"/>
    <p:sldLayoutId id="2147483708" r:id="rId41"/>
    <p:sldLayoutId id="2147483709" r:id="rId42"/>
    <p:sldLayoutId id="2147483710" r:id="rId43"/>
    <p:sldLayoutId id="2147483711" r:id="rId44"/>
    <p:sldLayoutId id="2147483712" r:id="rId45"/>
    <p:sldLayoutId id="2147483713" r:id="rId46"/>
    <p:sldLayoutId id="2147483714" r:id="rId47"/>
    <p:sldLayoutId id="2147483715" r:id="rId48"/>
    <p:sldLayoutId id="2147483716" r:id="rId49"/>
    <p:sldLayoutId id="2147483717" r:id="rId50"/>
    <p:sldLayoutId id="2147483718" r:id="rId51"/>
    <p:sldLayoutId id="2147483719" r:id="rId52"/>
    <p:sldLayoutId id="2147483720" r:id="rId53"/>
    <p:sldLayoutId id="2147483721" r:id="rId54"/>
    <p:sldLayoutId id="2147483722" r:id="rId55"/>
    <p:sldLayoutId id="2147483723" r:id="rId56"/>
    <p:sldLayoutId id="2147483724" r:id="rId57"/>
    <p:sldLayoutId id="2147483725" r:id="rId58"/>
    <p:sldLayoutId id="2147483726" r:id="rId59"/>
    <p:sldLayoutId id="2147483727" r:id="rId60"/>
    <p:sldLayoutId id="2147483728" r:id="rId61"/>
    <p:sldLayoutId id="2147483729" r:id="rId62"/>
    <p:sldLayoutId id="2147483730" r:id="rId63"/>
    <p:sldLayoutId id="2147483731" r:id="rId64"/>
    <p:sldLayoutId id="2147483732" r:id="rId65"/>
    <p:sldLayoutId id="2147483733" r:id="rId66"/>
    <p:sldLayoutId id="2147483734" r:id="rId67"/>
    <p:sldLayoutId id="2147483735" r:id="rId68"/>
    <p:sldLayoutId id="2147483736" r:id="rId69"/>
    <p:sldLayoutId id="2147483737" r:id="rId70"/>
    <p:sldLayoutId id="2147483738" r:id="rId7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williams@ahca.org" TargetMode="External"/><Relationship Id="rId2" Type="http://schemas.openxmlformats.org/officeDocument/2006/relationships/hyperlink" Target="mailto:lxiang@ahca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sreenivas@ahca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hyperlink" Target="https://educate.ahcancal.org/products/the-five-star-quality-rating-syste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www.cms.gov/files/document/qso-25-20-nh.pdf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203D6-A9EC-D5C0-1910-1A6135FC61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Projected Impact of New Survey Scoring Methodology </a:t>
            </a:r>
            <a:br>
              <a:rPr lang="en-US" dirty="0"/>
            </a:br>
            <a:r>
              <a:rPr lang="en-US" dirty="0"/>
              <a:t>on Five-Star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D28B62-F57D-CD6A-294D-2855B34588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79762"/>
            <a:ext cx="9144000" cy="1192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Jun 27, 2025</a:t>
            </a:r>
          </a:p>
          <a:p>
            <a:r>
              <a:rPr lang="en-US" dirty="0"/>
              <a:t>Lucille Xiang - </a:t>
            </a:r>
            <a:r>
              <a:rPr lang="en-US" dirty="0">
                <a:hlinkClick r:id="rId2"/>
              </a:rPr>
              <a:t>lxiang@ahca.org</a:t>
            </a:r>
            <a:r>
              <a:rPr lang="en-US" dirty="0"/>
              <a:t> ; Valerie Williams - </a:t>
            </a:r>
            <a:r>
              <a:rPr lang="en-US" dirty="0">
                <a:hlinkClick r:id="rId3"/>
              </a:rPr>
              <a:t>vwilliams@ahca.org</a:t>
            </a:r>
            <a:r>
              <a:rPr lang="en-US" dirty="0"/>
              <a:t>; Kiran Sreenivas – </a:t>
            </a:r>
            <a:r>
              <a:rPr lang="en-US" dirty="0">
                <a:hlinkClick r:id="rId4"/>
              </a:rPr>
              <a:t>ksreenivas@ahca.org</a:t>
            </a:r>
            <a:r>
              <a:rPr lang="en-US" dirty="0"/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24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F3EA63-C72F-E60C-F103-B80FCD10021E}"/>
              </a:ext>
            </a:extLst>
          </p:cNvPr>
          <p:cNvSpPr txBox="1">
            <a:spLocks/>
          </p:cNvSpPr>
          <p:nvPr/>
        </p:nvSpPr>
        <p:spPr>
          <a:xfrm>
            <a:off x="4167963" y="0"/>
            <a:ext cx="8024037" cy="12865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AHCA’s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Five-Star Quality Rating System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Education Program has been updated to reflect these changes.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90B73C-33BE-3AF9-DD2A-8FDF597AD4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5316" y="4997303"/>
            <a:ext cx="3416684" cy="1753596"/>
          </a:xfrm>
          <a:prstGeom prst="rect">
            <a:avLst/>
          </a:prstGeom>
        </p:spPr>
      </p:pic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3CD55933-289E-22AA-0982-566F3528E23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188" y="4810587"/>
            <a:ext cx="1940312" cy="194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176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47D32-BF79-0311-DB9C-A5713DC94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064" y="229144"/>
            <a:ext cx="9347718" cy="1325563"/>
          </a:xfrm>
        </p:spPr>
        <p:txBody>
          <a:bodyPr/>
          <a:lstStyle/>
          <a:p>
            <a:r>
              <a:rPr lang="en-US"/>
              <a:t>Executive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F4F6E-78E4-64BD-402F-A266E610F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0942"/>
            <a:ext cx="10515600" cy="3920560"/>
          </a:xfrm>
        </p:spPr>
        <p:txBody>
          <a:bodyPr vert="horz" lIns="91440" tIns="45720" rIns="91440" bIns="45720" rtlCol="0" anchor="t">
            <a:spAutoFit/>
          </a:bodyPr>
          <a:lstStyle/>
          <a:p>
            <a:r>
              <a:rPr lang="en-US" sz="2400" dirty="0"/>
              <a:t>On June 18, 2025, </a:t>
            </a:r>
            <a:r>
              <a:rPr lang="en-US" sz="2400" dirty="0">
                <a:hlinkClick r:id="rId2"/>
              </a:rPr>
              <a:t>CMS announced two upcoming changes to Five-Star in 2025</a:t>
            </a:r>
            <a:endParaRPr lang="en-US" sz="2400" dirty="0"/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On July 30</a:t>
            </a:r>
            <a:r>
              <a:rPr lang="en-US" sz="1800" baseline="30000" dirty="0"/>
              <a:t>th, </a:t>
            </a:r>
            <a:r>
              <a:rPr lang="en-US" sz="1800" dirty="0"/>
              <a:t>CMS will drop the third most recent standard survey from the Survey Rating. Three years of complaint surveys will still be used alongside the two most recent standard surveys.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On October 29</a:t>
            </a:r>
            <a:r>
              <a:rPr lang="en-US" sz="1800" baseline="30000" dirty="0"/>
              <a:t>th</a:t>
            </a:r>
            <a:r>
              <a:rPr lang="en-US" sz="1800" dirty="0"/>
              <a:t>, CMS will release a modified antipsychotic measure to replace the current Long-Stay Antipsychotic measure. A total of fifteen measures will continue to determine the Quality Rating</a:t>
            </a:r>
          </a:p>
          <a:p>
            <a:r>
              <a:rPr lang="en-US" sz="2400" dirty="0"/>
              <a:t>Using the latest Care Compare survey data from June 25</a:t>
            </a:r>
            <a:r>
              <a:rPr lang="en-US" sz="2400" baseline="30000" dirty="0"/>
              <a:t>th</a:t>
            </a:r>
            <a:r>
              <a:rPr lang="en-US" sz="2400" dirty="0"/>
              <a:t>, we have projected the impact of the new survey score method in July. </a:t>
            </a:r>
          </a:p>
          <a:p>
            <a:pPr lvl="1"/>
            <a:r>
              <a:rPr lang="en-US" sz="2000" dirty="0"/>
              <a:t>At the national-level, the vast majority (79%) will see no change to their Survey Rating. For those that see a change, it most often will be a change of only one star.</a:t>
            </a:r>
          </a:p>
          <a:p>
            <a:pPr lvl="1"/>
            <a:r>
              <a:rPr lang="en-US" sz="2000" dirty="0"/>
              <a:t>Likewise, the Overall Rating will remain the same for a majority (83%) assuming no change in Staffing and Quality</a:t>
            </a:r>
          </a:p>
          <a:p>
            <a:pPr lvl="1"/>
            <a:r>
              <a:rPr lang="en-US" sz="2000" dirty="0"/>
              <a:t>Projected Change in Rating: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D37FD5-921F-39DB-6C4A-0DAD2CDA8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40" y="5321502"/>
            <a:ext cx="9810281" cy="14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46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3DF59-F626-2A98-6AD8-DCD4F1E43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041"/>
            <a:ext cx="934771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New Survey Cycle Definitions and Weights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E5BB8-7EED-EF5D-6199-100B36F45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8720"/>
            <a:ext cx="10280904" cy="2581474"/>
          </a:xfrm>
        </p:spPr>
        <p:txBody>
          <a:bodyPr>
            <a:normAutofit/>
          </a:bodyPr>
          <a:lstStyle/>
          <a:p>
            <a:r>
              <a:rPr lang="en-US" sz="2000" dirty="0"/>
              <a:t>Current Cycle 3 Complaint and Infection Control Deficiencies (25-36 months ago) will be combined with Cycle 2 deficiencies and increase slightly in weight (16.7% to 25%)</a:t>
            </a:r>
          </a:p>
          <a:p>
            <a:r>
              <a:rPr lang="en-US" sz="2000" dirty="0"/>
              <a:t>Under the new methodology, more recent surveys (i.e. Cycle 1) are increasing in weight from 50% to 75%. Some older surveys (Cycle 2) are decreasing in weight (33.3% to 25%)</a:t>
            </a:r>
          </a:p>
          <a:p>
            <a:r>
              <a:rPr lang="en-US" sz="2000" dirty="0"/>
              <a:t>In our projections, the national average survey score increased from 78.4 to 85.0 points. The state-level fixed star distributions will remain minimizing the impact of increased survey scores.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46AF7CD-9B8F-D9A5-F6C3-7220D81A3E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583192"/>
              </p:ext>
            </p:extLst>
          </p:nvPr>
        </p:nvGraphicFramePr>
        <p:xfrm>
          <a:off x="838200" y="3679912"/>
          <a:ext cx="10086109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3831">
                  <a:extLst>
                    <a:ext uri="{9D8B030D-6E8A-4147-A177-3AD203B41FA5}">
                      <a16:colId xmlns:a16="http://schemas.microsoft.com/office/drawing/2014/main" val="3165833809"/>
                    </a:ext>
                  </a:extLst>
                </a:gridCol>
                <a:gridCol w="3240106">
                  <a:extLst>
                    <a:ext uri="{9D8B030D-6E8A-4147-A177-3AD203B41FA5}">
                      <a16:colId xmlns:a16="http://schemas.microsoft.com/office/drawing/2014/main" val="3552692955"/>
                    </a:ext>
                  </a:extLst>
                </a:gridCol>
                <a:gridCol w="983227">
                  <a:extLst>
                    <a:ext uri="{9D8B030D-6E8A-4147-A177-3AD203B41FA5}">
                      <a16:colId xmlns:a16="http://schemas.microsoft.com/office/drawing/2014/main" val="3025136757"/>
                    </a:ext>
                  </a:extLst>
                </a:gridCol>
                <a:gridCol w="3408218">
                  <a:extLst>
                    <a:ext uri="{9D8B030D-6E8A-4147-A177-3AD203B41FA5}">
                      <a16:colId xmlns:a16="http://schemas.microsoft.com/office/drawing/2014/main" val="3168748455"/>
                    </a:ext>
                  </a:extLst>
                </a:gridCol>
                <a:gridCol w="1200727">
                  <a:extLst>
                    <a:ext uri="{9D8B030D-6E8A-4147-A177-3AD203B41FA5}">
                      <a16:colId xmlns:a16="http://schemas.microsoft.com/office/drawing/2014/main" val="1625350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/>
                        <a:t>Current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Starting July 30,</a:t>
                      </a:r>
                      <a:r>
                        <a:rPr lang="en-US" u="none" dirty="0"/>
                        <a:t> 2025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345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Surveys Included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Surveys Included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Weight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23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Cycle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/>
                        <a:t>Standard</a:t>
                      </a:r>
                      <a:r>
                        <a:rPr lang="en-US" dirty="0"/>
                        <a:t> – Most recent</a:t>
                      </a:r>
                    </a:p>
                    <a:p>
                      <a:r>
                        <a:rPr lang="en-US" u="sng" dirty="0"/>
                        <a:t>Complaint</a:t>
                      </a:r>
                      <a:r>
                        <a:rPr lang="en-US" dirty="0"/>
                        <a:t> – Past 12 Months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/>
                        <a:t>Standard</a:t>
                      </a:r>
                      <a:r>
                        <a:rPr lang="en-US"/>
                        <a:t> – Most Recent</a:t>
                      </a:r>
                    </a:p>
                    <a:p>
                      <a:r>
                        <a:rPr lang="en-US" u="sng"/>
                        <a:t>Complaint</a:t>
                      </a:r>
                      <a:r>
                        <a:rPr lang="en-US"/>
                        <a:t> – Past 12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75%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235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Cycle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/>
                        <a:t>Standard</a:t>
                      </a:r>
                      <a:r>
                        <a:rPr lang="en-US"/>
                        <a:t> – Second most recent</a:t>
                      </a:r>
                    </a:p>
                    <a:p>
                      <a:r>
                        <a:rPr lang="en-US" u="sng"/>
                        <a:t>Complaint</a:t>
                      </a:r>
                      <a:r>
                        <a:rPr lang="en-US"/>
                        <a:t> – 13-24 Months ago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33.3%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/>
                        <a:t>Standard</a:t>
                      </a:r>
                      <a:r>
                        <a:rPr lang="en-US"/>
                        <a:t> – Second Most Recent</a:t>
                      </a:r>
                    </a:p>
                    <a:p>
                      <a:r>
                        <a:rPr lang="en-US" u="sng"/>
                        <a:t>Complaint</a:t>
                      </a:r>
                      <a:r>
                        <a:rPr lang="en-US"/>
                        <a:t> –</a:t>
                      </a:r>
                      <a:r>
                        <a:rPr lang="en-US">
                          <a:solidFill>
                            <a:srgbClr val="FF0000"/>
                          </a:solidFill>
                        </a:rPr>
                        <a:t>13-36 Months Ago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258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Cycle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/>
                        <a:t>Standard</a:t>
                      </a:r>
                      <a:r>
                        <a:rPr lang="en-US"/>
                        <a:t> – Third most recent</a:t>
                      </a:r>
                    </a:p>
                    <a:p>
                      <a:r>
                        <a:rPr lang="en-US" u="sng"/>
                        <a:t>Complaint</a:t>
                      </a:r>
                      <a:r>
                        <a:rPr lang="en-US"/>
                        <a:t> – 25-36 Months ago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16.7%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40258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96AE48C-98D5-887F-DFE4-05CC38366602}"/>
              </a:ext>
            </a:extLst>
          </p:cNvPr>
          <p:cNvSpPr txBox="1"/>
          <p:nvPr/>
        </p:nvSpPr>
        <p:spPr>
          <a:xfrm>
            <a:off x="838200" y="6363627"/>
            <a:ext cx="1070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Note: Infection Control Surveys count as Complaint currently and in the new methodology</a:t>
            </a:r>
          </a:p>
        </p:txBody>
      </p:sp>
    </p:spTree>
    <p:extLst>
      <p:ext uri="{BB962C8B-B14F-4D97-AF65-F5344CB8AC3E}">
        <p14:creationId xmlns:p14="http://schemas.microsoft.com/office/powerpoint/2010/main" val="1519573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A602619-7D9B-333B-9D24-68B112B72C22}"/>
              </a:ext>
            </a:extLst>
          </p:cNvPr>
          <p:cNvSpPr txBox="1"/>
          <p:nvPr/>
        </p:nvSpPr>
        <p:spPr>
          <a:xfrm>
            <a:off x="561315" y="5767058"/>
            <a:ext cx="7143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The fixed state-level distribution of Survey ratings remain (i.e. 10% receive 5 Star, 20% receive 1 Star, and an even split amongst 2-4 stars)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A17E1E-8781-9AB7-D82D-42A45CA2A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11"/>
            <a:ext cx="12192000" cy="517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76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62D90E-DAF4-C4F3-8D65-1719797E3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45" y="369804"/>
            <a:ext cx="10279226" cy="611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16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ABA2DA-51BF-B505-45F7-EB84FD664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6624"/>
            <a:ext cx="9347718" cy="1325563"/>
          </a:xfrm>
        </p:spPr>
        <p:txBody>
          <a:bodyPr/>
          <a:lstStyle/>
          <a:p>
            <a:r>
              <a:rPr lang="en-US"/>
              <a:t>Projection Limitations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734BED-ADE6-681D-3A5E-66C72F44F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07168" cy="4351338"/>
          </a:xfrm>
        </p:spPr>
        <p:txBody>
          <a:bodyPr>
            <a:normAutofit/>
          </a:bodyPr>
          <a:lstStyle/>
          <a:p>
            <a:r>
              <a:rPr lang="en-US" dirty="0"/>
              <a:t>The actual ratings on July 30</a:t>
            </a:r>
            <a:r>
              <a:rPr lang="en-US" baseline="30000" dirty="0"/>
              <a:t>th</a:t>
            </a:r>
            <a:r>
              <a:rPr lang="en-US" dirty="0"/>
              <a:t> may differ from these projections for two reasons</a:t>
            </a:r>
          </a:p>
          <a:p>
            <a:pPr lvl="1"/>
            <a:r>
              <a:rPr lang="en-US" dirty="0"/>
              <a:t>Newer survey data will become available and some older survey data will roll off</a:t>
            </a:r>
          </a:p>
          <a:p>
            <a:pPr lvl="1"/>
            <a:r>
              <a:rPr lang="en-US" dirty="0"/>
              <a:t>Newer PBJ staffing data (2025q1) and Quality measure data will also be released on July 30</a:t>
            </a:r>
            <a:r>
              <a:rPr lang="en-US" baseline="30000" dirty="0"/>
              <a:t>th</a:t>
            </a:r>
            <a:r>
              <a:rPr lang="en-US" dirty="0"/>
              <a:t>, which can impact Overall ratings.</a:t>
            </a:r>
          </a:p>
        </p:txBody>
      </p:sp>
    </p:spTree>
    <p:extLst>
      <p:ext uri="{BB962C8B-B14F-4D97-AF65-F5344CB8AC3E}">
        <p14:creationId xmlns:p14="http://schemas.microsoft.com/office/powerpoint/2010/main" val="553484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EE8A87-7B7E-DA77-5228-A2B43FFF8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9405"/>
            <a:ext cx="9347718" cy="1325563"/>
          </a:xfrm>
        </p:spPr>
        <p:txBody>
          <a:bodyPr/>
          <a:lstStyle/>
          <a:p>
            <a:r>
              <a:rPr lang="en-US"/>
              <a:t>Impact of New Antipsychotic Measure in October Should be Low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93FF5B-543A-C6BE-1C9F-82239AB77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CMS plans to rebase the scoring cut points with the new measure.</a:t>
            </a:r>
          </a:p>
          <a:p>
            <a:r>
              <a:rPr lang="en-US"/>
              <a:t>The new measure incorporates Part D prescription drug claims. CMS says the new measure has a national average rate or 16.98%, which is slightly greater than the current national average of 14.64% under the existing MDS measure.</a:t>
            </a:r>
          </a:p>
          <a:p>
            <a:r>
              <a:rPr lang="en-US"/>
              <a:t>We are still awaiting more details on the measure. We will provide more data and projections, when we can.</a:t>
            </a:r>
          </a:p>
        </p:txBody>
      </p:sp>
    </p:spTree>
    <p:extLst>
      <p:ext uri="{BB962C8B-B14F-4D97-AF65-F5344CB8AC3E}">
        <p14:creationId xmlns:p14="http://schemas.microsoft.com/office/powerpoint/2010/main" val="1654501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857BF-37CB-A59E-5855-DD4F0CA49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816" y="3037114"/>
            <a:ext cx="9685176" cy="2034074"/>
          </a:xfrm>
        </p:spPr>
        <p:txBody>
          <a:bodyPr/>
          <a:lstStyle/>
          <a:p>
            <a:r>
              <a:rPr lang="en-US" sz="4800"/>
              <a:t>Resources for Providers</a:t>
            </a:r>
          </a:p>
        </p:txBody>
      </p:sp>
    </p:spTree>
    <p:extLst>
      <p:ext uri="{BB962C8B-B14F-4D97-AF65-F5344CB8AC3E}">
        <p14:creationId xmlns:p14="http://schemas.microsoft.com/office/powerpoint/2010/main" val="324650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66C188-2336-E609-F5E3-0CF0AE35E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74178"/>
            <a:ext cx="9437483" cy="1325563"/>
          </a:xfrm>
        </p:spPr>
        <p:txBody>
          <a:bodyPr/>
          <a:lstStyle/>
          <a:p>
            <a:r>
              <a:rPr lang="en-US"/>
              <a:t>Individual Center Projections Coming to Your Top-Line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1696EA-109B-446B-18A7-2598DCEE3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 will be re-releasing the 2025-Q2 Top-Line in the coming week with an individual center’s projected survey score and rating using the new methodology.</a:t>
            </a:r>
          </a:p>
          <a:p>
            <a:r>
              <a:rPr lang="en-US"/>
              <a:t>The 2025-Q3 Top-Line to be released in early August will contain the new survey scoring when it is released on July 30</a:t>
            </a:r>
            <a:r>
              <a:rPr lang="en-US" baseline="30000"/>
              <a:t>th</a:t>
            </a:r>
            <a:endParaRPr lang="en-US"/>
          </a:p>
          <a:p>
            <a:endParaRPr lang="en-US"/>
          </a:p>
        </p:txBody>
      </p:sp>
      <p:pic>
        <p:nvPicPr>
          <p:cNvPr id="6" name="Picture 5" descr="A colorful bar with numbers&#10;&#10;AI-generated content may be incorrect.">
            <a:extLst>
              <a:ext uri="{FF2B5EF4-FFF2-40B4-BE49-F238E27FC236}">
                <a16:creationId xmlns:a16="http://schemas.microsoft.com/office/drawing/2014/main" id="{7D8E62FD-570C-890D-82DA-7DDE590F8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748" y="4169059"/>
            <a:ext cx="5926209" cy="26889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B82D47-CC36-AEB2-0CE5-41BE84878C37}"/>
              </a:ext>
            </a:extLst>
          </p:cNvPr>
          <p:cNvSpPr txBox="1"/>
          <p:nvPr/>
        </p:nvSpPr>
        <p:spPr>
          <a:xfrm>
            <a:off x="838199" y="4169059"/>
            <a:ext cx="2504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Example of Center-Level Projection Coming to Your Top-Line</a:t>
            </a:r>
          </a:p>
        </p:txBody>
      </p:sp>
    </p:spTree>
    <p:extLst>
      <p:ext uri="{BB962C8B-B14F-4D97-AF65-F5344CB8AC3E}">
        <p14:creationId xmlns:p14="http://schemas.microsoft.com/office/powerpoint/2010/main" val="32032818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HCA NCAL Template 2018 Widescreen" id="{26972F5C-BF74-48D7-BA27-EF0FC0BFFD31}" vid="{46771649-18B7-41C9-8029-E53DA80F5CD7}"/>
    </a:ext>
  </a:extLst>
</a:theme>
</file>

<file path=ppt/theme/theme2.xml><?xml version="1.0" encoding="utf-8"?>
<a:theme xmlns:a="http://schemas.openxmlformats.org/drawingml/2006/main" name="UPDATED AHCA Template - Widescreen (2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EB8ED7B374544994035AB60451E597" ma:contentTypeVersion="14" ma:contentTypeDescription="Create a new document." ma:contentTypeScope="" ma:versionID="ca304423edf2abc18ddd02ce4200acfa">
  <xsd:schema xmlns:xsd="http://www.w3.org/2001/XMLSchema" xmlns:xs="http://www.w3.org/2001/XMLSchema" xmlns:p="http://schemas.microsoft.com/office/2006/metadata/properties" xmlns:ns2="126d2bcc-6418-4596-9d9f-d5b2abe6f96e" xmlns:ns3="099435ec-e134-48af-bb65-6c01a6de2830" targetNamespace="http://schemas.microsoft.com/office/2006/metadata/properties" ma:root="true" ma:fieldsID="d3a2d8a486d194683285c9cbe3adc6d2" ns2:_="" ns3:_="">
    <xsd:import namespace="126d2bcc-6418-4596-9d9f-d5b2abe6f96e"/>
    <xsd:import namespace="099435ec-e134-48af-bb65-6c01a6de28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6d2bcc-6418-4596-9d9f-d5b2abe6f9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9435ec-e134-48af-bb65-6c01a6de283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4381AC-6B5F-4428-B0A8-0B4C759254A5}">
  <ds:schemaRefs>
    <ds:schemaRef ds:uri="http://purl.org/dc/terms/"/>
    <ds:schemaRef ds:uri="http://schemas.openxmlformats.org/package/2006/metadata/core-properties"/>
    <ds:schemaRef ds:uri="099435ec-e134-48af-bb65-6c01a6de2830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26d2bcc-6418-4596-9d9f-d5b2abe6f96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9106A9C-4361-4942-9946-A66FE48A17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B023FF-E4F9-4F70-99B5-4C11882AE960}">
  <ds:schemaRefs>
    <ds:schemaRef ds:uri="099435ec-e134-48af-bb65-6c01a6de2830"/>
    <ds:schemaRef ds:uri="126d2bcc-6418-4596-9d9f-d5b2abe6f96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670</Words>
  <Application>Microsoft Office PowerPoint</Application>
  <PresentationFormat>Widescreen</PresentationFormat>
  <Paragraphs>56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Arial</vt:lpstr>
      <vt:lpstr>Calibri</vt:lpstr>
      <vt:lpstr>Courier New</vt:lpstr>
      <vt:lpstr>Wingdings</vt:lpstr>
      <vt:lpstr>1_Office Theme</vt:lpstr>
      <vt:lpstr>UPDATED AHCA Template - Widescreen (2)</vt:lpstr>
      <vt:lpstr>Projected Impact of New Survey Scoring Methodology  on Five-Star</vt:lpstr>
      <vt:lpstr>Executive Summary</vt:lpstr>
      <vt:lpstr>New Survey Cycle Definitions and Weights</vt:lpstr>
      <vt:lpstr>PowerPoint Presentation</vt:lpstr>
      <vt:lpstr>PowerPoint Presentation</vt:lpstr>
      <vt:lpstr>Projection Limitations</vt:lpstr>
      <vt:lpstr>Impact of New Antipsychotic Measure in October Should be Low</vt:lpstr>
      <vt:lpstr>Resources for Providers</vt:lpstr>
      <vt:lpstr>Individual Center Projections Coming to Your Top-Line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PDPM-Acuity and  90-Day Turnover Definition on Five-Star Ratings</dc:title>
  <dc:creator>Valerie Williams</dc:creator>
  <cp:lastModifiedBy>Pete VanRunkle</cp:lastModifiedBy>
  <cp:revision>3</cp:revision>
  <dcterms:created xsi:type="dcterms:W3CDTF">2024-07-15T14:50:29Z</dcterms:created>
  <dcterms:modified xsi:type="dcterms:W3CDTF">2025-07-01T17:26:27Z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0x010100E1EB8ED7B374544994035AB60451E597</vt:lpwstr>
  </property>
</Properties>
</file>