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ohiodas-my.sharepoint.com/personal/10176968_id_ohio_gov/Documents/Profile/Downloads/Copy%20of%20ISPs%20by%20CB%20ICF%20-%20Salesforce-2023-02-23-16-27-0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ohiodas-my.sharepoint.com/personal/10176968_id_ohio_gov/Documents/Profile/Downloads/Copy%20of%20ISPs%20by%20CB%20ICF%20-%20Salesforce-2023-02-23-16-27-0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'[Copy of ISPs by CB ICF - Salesforce-2023-02-23-16-27-03.xlsx]Status'!$A$2</c:f>
              <c:strCache>
                <c:ptCount val="1"/>
                <c:pt idx="0">
                  <c:v>Draft</c:v>
                </c:pt>
              </c:strCache>
            </c:strRef>
          </c:tx>
          <c:spPr>
            <a:solidFill>
              <a:schemeClr val="accent1">
                <a:shade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'[Copy of ISPs by CB ICF - Salesforce-2023-02-23-16-27-03.xlsx]Status'!$A$1:$B$1</c:f>
              <c:strCache>
                <c:ptCount val="2"/>
                <c:pt idx="0">
                  <c:v>Status</c:v>
                </c:pt>
                <c:pt idx="1">
                  <c:v>Count</c:v>
                </c:pt>
              </c:strCache>
            </c:strRef>
          </c:cat>
          <c:val>
            <c:numRef>
              <c:f>'[Copy of ISPs by CB ICF - Salesforce-2023-02-23-16-27-03.xlsx]Status'!$B$2</c:f>
              <c:numCache>
                <c:formatCode>General</c:formatCode>
                <c:ptCount val="1"/>
                <c:pt idx="0">
                  <c:v>437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0E-4825-B478-9C3CB8DC0661}"/>
            </c:ext>
          </c:extLst>
        </c:ser>
        <c:ser>
          <c:idx val="1"/>
          <c:order val="1"/>
          <c:tx>
            <c:strRef>
              <c:f>'[Copy of ISPs by CB ICF - Salesforce-2023-02-23-16-27-03.xlsx]Status'!$A$3</c:f>
              <c:strCache>
                <c:ptCount val="1"/>
                <c:pt idx="0">
                  <c:v>Submitted</c:v>
                </c:pt>
              </c:strCache>
            </c:strRef>
          </c:tx>
          <c:spPr>
            <a:solidFill>
              <a:schemeClr val="accent1">
                <a:shade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'[Copy of ISPs by CB ICF - Salesforce-2023-02-23-16-27-03.xlsx]Status'!$A$1:$B$1</c:f>
              <c:strCache>
                <c:ptCount val="2"/>
                <c:pt idx="0">
                  <c:v>Status</c:v>
                </c:pt>
                <c:pt idx="1">
                  <c:v>Count</c:v>
                </c:pt>
              </c:strCache>
            </c:strRef>
          </c:cat>
          <c:val>
            <c:numRef>
              <c:f>'[Copy of ISPs by CB ICF - Salesforce-2023-02-23-16-27-03.xlsx]Status'!$B$3</c:f>
              <c:numCache>
                <c:formatCode>General</c:formatCode>
                <c:ptCount val="1"/>
                <c:pt idx="0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0E-4825-B478-9C3CB8DC0661}"/>
            </c:ext>
          </c:extLst>
        </c:ser>
        <c:ser>
          <c:idx val="2"/>
          <c:order val="2"/>
          <c:tx>
            <c:strRef>
              <c:f>'[Copy of ISPs by CB ICF - Salesforce-2023-02-23-16-27-03.xlsx]Status'!$A$4</c:f>
              <c:strCache>
                <c:ptCount val="1"/>
                <c:pt idx="0">
                  <c:v>Approved</c:v>
                </c:pt>
              </c:strCache>
            </c:strRef>
          </c:tx>
          <c:spPr>
            <a:solidFill>
              <a:schemeClr val="accent1">
                <a:shade val="9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'[Copy of ISPs by CB ICF - Salesforce-2023-02-23-16-27-03.xlsx]Status'!$A$1:$B$1</c:f>
              <c:strCache>
                <c:ptCount val="2"/>
                <c:pt idx="0">
                  <c:v>Status</c:v>
                </c:pt>
                <c:pt idx="1">
                  <c:v>Count</c:v>
                </c:pt>
              </c:strCache>
            </c:strRef>
          </c:cat>
          <c:val>
            <c:numRef>
              <c:f>'[Copy of ISPs by CB ICF - Salesforce-2023-02-23-16-27-03.xlsx]Status'!$B$4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0E-4825-B478-9C3CB8DC0661}"/>
            </c:ext>
          </c:extLst>
        </c:ser>
        <c:ser>
          <c:idx val="3"/>
          <c:order val="3"/>
          <c:tx>
            <c:strRef>
              <c:f>'[Copy of ISPs by CB ICF - Salesforce-2023-02-23-16-27-03.xlsx]Status'!$A$5</c:f>
              <c:strCache>
                <c:ptCount val="1"/>
                <c:pt idx="0">
                  <c:v>Active</c:v>
                </c:pt>
              </c:strCache>
            </c:strRef>
          </c:tx>
          <c:spPr>
            <a:solidFill>
              <a:schemeClr val="accent1">
                <a:tint val="9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'[Copy of ISPs by CB ICF - Salesforce-2023-02-23-16-27-03.xlsx]Status'!$A$1:$B$1</c:f>
              <c:strCache>
                <c:ptCount val="2"/>
                <c:pt idx="0">
                  <c:v>Status</c:v>
                </c:pt>
                <c:pt idx="1">
                  <c:v>Count</c:v>
                </c:pt>
              </c:strCache>
            </c:strRef>
          </c:cat>
          <c:val>
            <c:numRef>
              <c:f>'[Copy of ISPs by CB ICF - Salesforce-2023-02-23-16-27-03.xlsx]Status'!$B$5</c:f>
              <c:numCache>
                <c:formatCode>General</c:formatCode>
                <c:ptCount val="1"/>
                <c:pt idx="0">
                  <c:v>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60E-4825-B478-9C3CB8DC0661}"/>
            </c:ext>
          </c:extLst>
        </c:ser>
        <c:ser>
          <c:idx val="4"/>
          <c:order val="4"/>
          <c:tx>
            <c:strRef>
              <c:f>'[Copy of ISPs by CB ICF - Salesforce-2023-02-23-16-27-03.xlsx]Status'!$A$6</c:f>
              <c:strCache>
                <c:ptCount val="1"/>
                <c:pt idx="0">
                  <c:v>Inactive</c:v>
                </c:pt>
              </c:strCache>
            </c:strRef>
          </c:tx>
          <c:spPr>
            <a:solidFill>
              <a:schemeClr val="accent1">
                <a:tint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'[Copy of ISPs by CB ICF - Salesforce-2023-02-23-16-27-03.xlsx]Status'!$A$1:$B$1</c:f>
              <c:strCache>
                <c:ptCount val="2"/>
                <c:pt idx="0">
                  <c:v>Status</c:v>
                </c:pt>
                <c:pt idx="1">
                  <c:v>Count</c:v>
                </c:pt>
              </c:strCache>
            </c:strRef>
          </c:cat>
          <c:val>
            <c:numRef>
              <c:f>'[Copy of ISPs by CB ICF - Salesforce-2023-02-23-16-27-03.xlsx]Status'!$B$6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60E-4825-B478-9C3CB8DC0661}"/>
            </c:ext>
          </c:extLst>
        </c:ser>
        <c:ser>
          <c:idx val="5"/>
          <c:order val="5"/>
          <c:tx>
            <c:strRef>
              <c:f>'[Copy of ISPs by CB ICF - Salesforce-2023-02-23-16-27-03.xlsx]Status'!$A$7</c:f>
              <c:strCache>
                <c:ptCount val="1"/>
                <c:pt idx="0">
                  <c:v>Cancelled</c:v>
                </c:pt>
              </c:strCache>
            </c:strRef>
          </c:tx>
          <c:spPr>
            <a:solidFill>
              <a:schemeClr val="accent1">
                <a:tint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'[Copy of ISPs by CB ICF - Salesforce-2023-02-23-16-27-03.xlsx]Status'!$A$1:$B$1</c:f>
              <c:strCache>
                <c:ptCount val="2"/>
                <c:pt idx="0">
                  <c:v>Status</c:v>
                </c:pt>
                <c:pt idx="1">
                  <c:v>Count</c:v>
                </c:pt>
              </c:strCache>
            </c:strRef>
          </c:cat>
          <c:val>
            <c:numRef>
              <c:f>'[Copy of ISPs by CB ICF - Salesforce-2023-02-23-16-27-03.xlsx]Status'!$B$7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60E-4825-B478-9C3CB8DC066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33093711"/>
        <c:axId val="433086639"/>
      </c:barChart>
      <c:catAx>
        <c:axId val="43309371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33086639"/>
        <c:crosses val="autoZero"/>
        <c:auto val="1"/>
        <c:lblAlgn val="ctr"/>
        <c:lblOffset val="100"/>
        <c:noMultiLvlLbl val="0"/>
      </c:catAx>
      <c:valAx>
        <c:axId val="433086639"/>
        <c:scaling>
          <c:orientation val="minMax"/>
          <c:max val="4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30937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Distribution of</a:t>
            </a:r>
            <a:r>
              <a:rPr lang="en-US" baseline="0"/>
              <a:t> Qs with</a:t>
            </a:r>
            <a:r>
              <a:rPr lang="en-US"/>
              <a:t> ISPs</a:t>
            </a:r>
            <a:r>
              <a:rPr lang="en-US" baseline="0"/>
              <a:t> in the System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'[Copy of ISPs by CB ICF - Salesforce-2023-02-23-16-27-03.xlsx]QIDP'!$E$1</c:f>
              <c:strCache>
                <c:ptCount val="1"/>
                <c:pt idx="0">
                  <c:v>QIDPs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'[Copy of ISPs by CB ICF - Salesforce-2023-02-23-16-27-03.xlsx]QIDP'!$D$2:$D$17</c:f>
              <c:numCache>
                <c:formatCode>General</c:formatCode>
                <c:ptCount val="1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</c:numCache>
            </c:numRef>
          </c:cat>
          <c:val>
            <c:numRef>
              <c:f>'[Copy of ISPs by CB ICF - Salesforce-2023-02-23-16-27-03.xlsx]QIDP'!$E$2:$E$17</c:f>
              <c:numCache>
                <c:formatCode>General</c:formatCode>
                <c:ptCount val="16"/>
                <c:pt idx="0">
                  <c:v>41</c:v>
                </c:pt>
                <c:pt idx="1">
                  <c:v>29</c:v>
                </c:pt>
                <c:pt idx="2">
                  <c:v>14</c:v>
                </c:pt>
                <c:pt idx="3">
                  <c:v>17</c:v>
                </c:pt>
                <c:pt idx="4">
                  <c:v>8</c:v>
                </c:pt>
                <c:pt idx="5">
                  <c:v>5</c:v>
                </c:pt>
                <c:pt idx="6">
                  <c:v>8</c:v>
                </c:pt>
                <c:pt idx="7">
                  <c:v>10</c:v>
                </c:pt>
                <c:pt idx="8">
                  <c:v>1</c:v>
                </c:pt>
                <c:pt idx="9">
                  <c:v>4</c:v>
                </c:pt>
                <c:pt idx="10">
                  <c:v>3</c:v>
                </c:pt>
                <c:pt idx="11">
                  <c:v>2</c:v>
                </c:pt>
                <c:pt idx="12">
                  <c:v>3</c:v>
                </c:pt>
                <c:pt idx="13">
                  <c:v>2</c:v>
                </c:pt>
                <c:pt idx="14">
                  <c:v>1</c:v>
                </c:pt>
                <c:pt idx="1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31-42CD-A087-8476255BBF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28800224"/>
        <c:axId val="1028786912"/>
      </c:barChart>
      <c:catAx>
        <c:axId val="10288002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ISPs in the System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786912"/>
        <c:crosses val="autoZero"/>
        <c:auto val="1"/>
        <c:lblAlgn val="ctr"/>
        <c:lblOffset val="100"/>
        <c:noMultiLvlLbl val="0"/>
      </c:catAx>
      <c:valAx>
        <c:axId val="1028786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QIDPs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800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3">
  <a:schemeClr val="accent1"/>
  <a:schemeClr val="accent1"/>
  <a:schemeClr val="accent1"/>
  <a:schemeClr val="accent1"/>
  <a:schemeClr val="accent1"/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275CC-5576-4FB9-942A-0F7C94F1EF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65E599-867F-66DA-91CB-E0B01E3D0D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94989-4171-D08D-8231-BD92B9ABC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692B7-47F7-4BD1-B822-21DC6AE3743E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383140-8404-7E35-B311-3DE5CC70E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9B31A-D014-988F-8375-8C1CB7FFC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8BE2-AF5C-4E90-A7FA-9865CD9B5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257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796E0-151F-04CA-806D-8D2C11994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9BA30D-51DB-8A0E-F0FA-C5758A55C5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19991B-FECE-21F7-2B2D-E7C34E206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692B7-47F7-4BD1-B822-21DC6AE3743E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7581E-66C9-95BB-1E0D-E9BA34FAF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63D1C-CE97-E91D-FDDF-1B8A8C8F7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8BE2-AF5C-4E90-A7FA-9865CD9B5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1A323A-8A3A-85E5-D64B-E62AFFE0D8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2A9D37-DB1F-3EE0-1BF8-02A9CB0396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8E4FD-1252-4374-E571-D7E7D6A6E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692B7-47F7-4BD1-B822-21DC6AE3743E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FBA5-8B48-DDDE-94F4-88998F864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EA0B1E-7D49-AC7C-7729-557B3BAFA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8BE2-AF5C-4E90-A7FA-9865CD9B5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83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3B08A-05C9-E0D3-9225-0D52BF526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AB894-5FFB-6487-FCD3-FB0511CE0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AEA171-E381-3395-8A52-1AD759CC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692B7-47F7-4BD1-B822-21DC6AE3743E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2A4A7-1AB3-D47A-FBA3-3938B6F21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6AF5D6-0965-C7F9-BDD2-2EDC7131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8BE2-AF5C-4E90-A7FA-9865CD9B5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440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CA760-A4DD-61C2-6D91-81821AFC3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47E259-045F-0C4A-1F34-95CDA13FC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269EE-CBB1-5EA4-DFDC-3D3D1A988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692B7-47F7-4BD1-B822-21DC6AE3743E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68004C-A676-CCB8-BF91-43F971F9E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629FAB-45C5-D5BB-D965-3FEB52007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8BE2-AF5C-4E90-A7FA-9865CD9B5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029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40561-9FD8-A108-D843-FC59AB80F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4954B-649B-3F9C-FE71-283CBD10C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1E0569-D2BA-BC82-CE43-DAB4298B4C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62B51C-B917-75DE-CEB5-BB8D36AFE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692B7-47F7-4BD1-B822-21DC6AE3743E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6EFE64-64B2-9B3B-DF34-4C7477B3E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13485D-1FD2-1FAF-01F0-E3BDD86BB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8BE2-AF5C-4E90-A7FA-9865CD9B5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71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2B36B-2686-2243-70EA-3A5A2D4C4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F7A06-A95F-DBA1-13F8-2A8C705C6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216001-0F7E-A26C-3069-6F102A4F0E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3249CD-B0C6-9C54-A70E-75266B0733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2F144A-0D13-CD7E-B105-3A0509DE22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E8C3D6-BAE5-7C11-4736-EA2A258C0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692B7-47F7-4BD1-B822-21DC6AE3743E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61C-BEDE-34AB-9B51-D427C7904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0FB7F0-8721-326C-D59E-0201B935F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8BE2-AF5C-4E90-A7FA-9865CD9B5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436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FA4A5-3E2A-9755-26F4-B1D7C05DC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6A860B-3B23-A7B8-6D50-35A8BCED2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692B7-47F7-4BD1-B822-21DC6AE3743E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07FE4C-4F76-6C55-2BD0-6A157BB58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BA3F56-9ADB-DC2A-F050-FEAF27482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8BE2-AF5C-4E90-A7FA-9865CD9B5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0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EA7FBF-A6F0-2556-0DC3-53297AF81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692B7-47F7-4BD1-B822-21DC6AE3743E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CC0A16-9FF9-8C50-7E8C-F75D53324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F00C11-9B57-BAFD-9D12-BCA324DF9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8BE2-AF5C-4E90-A7FA-9865CD9B5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356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80C17-FE6B-C401-C8B9-F5842AAF7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3102A-EF91-D753-DC61-B114AAC60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1F5F33-4F8E-0685-F5B9-21A6619A82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CCCFBE-67BE-05AD-755A-F32F82C59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692B7-47F7-4BD1-B822-21DC6AE3743E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4E51AB-8D17-86B5-EEFF-DE0D7D76E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FD3CAE-CB70-C996-8A9F-FB6F1549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8BE2-AF5C-4E90-A7FA-9865CD9B5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51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CD489-643A-B0A6-AE10-D65A3639F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DDD388-03F7-78E0-C5C3-4274D8987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808D4B-0052-212B-F875-878F16513C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863E9-F937-1C55-AE19-42FDC9F1F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692B7-47F7-4BD1-B822-21DC6AE3743E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CE91A0-6ACF-0AC8-6384-376A032A2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89A5A6-EFB3-DBB5-A006-47D49996D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8BE2-AF5C-4E90-A7FA-9865CD9B5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31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6605B9-2D56-1599-BB20-002076FFD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C90989-AE4E-6F3F-33E0-D60655137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15ECE-00FB-9981-3655-823FDC4B62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692B7-47F7-4BD1-B822-21DC6AE3743E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BCC0B-4BB2-2F23-CAFD-442B267F61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88565-2ED2-4D76-E6A3-266BF629BD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08BE2-AF5C-4E90-A7FA-9865CD9B5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01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0B3B9DBC-97CC-4A18-B4A6-66E240292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4492644-1D84-449E-94E4-5FC5C873D3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8" y="227"/>
            <a:ext cx="12188952" cy="455189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3AC5DF-34AA-6C9B-B45F-69D2BD7211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342" y="637953"/>
            <a:ext cx="8272458" cy="3189507"/>
          </a:xfrm>
        </p:spPr>
        <p:txBody>
          <a:bodyPr>
            <a:normAutofit/>
          </a:bodyPr>
          <a:lstStyle/>
          <a:p>
            <a:pPr algn="l"/>
            <a:r>
              <a:rPr lang="en-US" sz="8000">
                <a:solidFill>
                  <a:srgbClr val="FFFFFF"/>
                </a:solidFill>
              </a:rPr>
              <a:t>OhioISP Onboarding - ICFs</a:t>
            </a:r>
          </a:p>
        </p:txBody>
      </p:sp>
      <p:sp>
        <p:nvSpPr>
          <p:cNvPr id="27" name="Freeform 6">
            <a:extLst>
              <a:ext uri="{FF2B5EF4-FFF2-40B4-BE49-F238E27FC236}">
                <a16:creationId xmlns:a16="http://schemas.microsoft.com/office/drawing/2014/main" id="{94EE1A74-DEBF-434E-8B5E-7AB296ECB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7747" y="4208147"/>
            <a:ext cx="339126" cy="1938528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7">
            <a:extLst>
              <a:ext uri="{FF2B5EF4-FFF2-40B4-BE49-F238E27FC236}">
                <a16:creationId xmlns:a16="http://schemas.microsoft.com/office/drawing/2014/main" id="{8C7C4D4B-92D9-4FA4-A294-749E8574F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8739" y="4098333"/>
            <a:ext cx="201857" cy="1874520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8">
            <a:extLst>
              <a:ext uri="{FF2B5EF4-FFF2-40B4-BE49-F238E27FC236}">
                <a16:creationId xmlns:a16="http://schemas.microsoft.com/office/drawing/2014/main" id="{BADA3358-2A3F-41B0-A458-6FD1DB3AF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048" y="4098334"/>
            <a:ext cx="893301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D603FC-6E39-F385-8894-6385127AA1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342" y="4377268"/>
            <a:ext cx="7970903" cy="1280582"/>
          </a:xfrm>
        </p:spPr>
        <p:txBody>
          <a:bodyPr anchor="t">
            <a:normAutofit/>
          </a:bodyPr>
          <a:lstStyle/>
          <a:p>
            <a:pPr algn="l"/>
            <a:r>
              <a:rPr lang="en-US" sz="3200">
                <a:solidFill>
                  <a:srgbClr val="FEFFFF"/>
                </a:solidFill>
              </a:rPr>
              <a:t>February 23, 2023</a:t>
            </a:r>
          </a:p>
          <a:p>
            <a:pPr algn="l"/>
            <a:endParaRPr lang="en-US" sz="3200">
              <a:solidFill>
                <a:srgbClr val="FEFFFF"/>
              </a:solidFill>
            </a:endParaRPr>
          </a:p>
        </p:txBody>
      </p:sp>
      <p:sp>
        <p:nvSpPr>
          <p:cNvPr id="33" name="Rectangle 8">
            <a:extLst>
              <a:ext uri="{FF2B5EF4-FFF2-40B4-BE49-F238E27FC236}">
                <a16:creationId xmlns:a16="http://schemas.microsoft.com/office/drawing/2014/main" id="{E4737216-37B2-43AD-AB08-05BFCCEFC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066873" y="4377267"/>
            <a:ext cx="312207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17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54829-AC9F-0AB5-7FB9-28FCE06C8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573" y="320675"/>
            <a:ext cx="11407487" cy="1325563"/>
          </a:xfrm>
        </p:spPr>
        <p:txBody>
          <a:bodyPr>
            <a:normAutofit/>
          </a:bodyPr>
          <a:lstStyle/>
          <a:p>
            <a:r>
              <a:rPr lang="en-US" sz="5400"/>
              <a:t>OhioISPs by Status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7E32B78-23DD-4E77-8B9C-7779E3BF20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3A40DB6-7C32-095B-31AE-45F067EA99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0956066"/>
              </p:ext>
            </p:extLst>
          </p:nvPr>
        </p:nvGraphicFramePr>
        <p:xfrm>
          <a:off x="396574" y="1825625"/>
          <a:ext cx="11407487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6258F16-509E-BBC3-37EF-CFF2C37ACEA4}"/>
              </a:ext>
            </a:extLst>
          </p:cNvPr>
          <p:cNvSpPr txBox="1"/>
          <p:nvPr/>
        </p:nvSpPr>
        <p:spPr>
          <a:xfrm>
            <a:off x="8459554" y="2249047"/>
            <a:ext cx="1848465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Total ICF ISPs: 646</a:t>
            </a:r>
          </a:p>
        </p:txBody>
      </p:sp>
    </p:spTree>
    <p:extLst>
      <p:ext uri="{BB962C8B-B14F-4D97-AF65-F5344CB8AC3E}">
        <p14:creationId xmlns:p14="http://schemas.microsoft.com/office/powerpoint/2010/main" val="4216386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5FA7C47-B7C1-4D2E-AB49-ED23BA34B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596EE156-ABF1-4329-A6BA-03B4254E08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521144" y="911116"/>
            <a:ext cx="687754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8">
            <a:extLst>
              <a:ext uri="{FF2B5EF4-FFF2-40B4-BE49-F238E27FC236}">
                <a16:creationId xmlns:a16="http://schemas.microsoft.com/office/drawing/2014/main" id="{19B9933F-AAB3-444A-8BB5-9CA194A8B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0" y="1370435"/>
            <a:ext cx="527226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7">
            <a:extLst>
              <a:ext uri="{FF2B5EF4-FFF2-40B4-BE49-F238E27FC236}">
                <a16:creationId xmlns:a16="http://schemas.microsoft.com/office/drawing/2014/main" id="{7D20183A-0B1D-4A1F-89B1-ADBEDBC6E5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00164" y="643467"/>
            <a:ext cx="40937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131031D3-26CD-4214-A9A4-5857EFA15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95529" y="644382"/>
            <a:ext cx="3856024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76EC54-AEBD-35B5-F978-54464148E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879" y="998002"/>
            <a:ext cx="3182940" cy="1471959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QIDPs using OhioISP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9369C-8DF8-50A0-2B93-B8D65F54D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635" y="2546161"/>
            <a:ext cx="3200451" cy="2985929"/>
          </a:xfrm>
        </p:spPr>
        <p:txBody>
          <a:bodyPr anchor="t">
            <a:normAutofit/>
          </a:bodyPr>
          <a:lstStyle/>
          <a:p>
            <a:r>
              <a:rPr lang="en-US" sz="2200">
                <a:solidFill>
                  <a:srgbClr val="FEFFFF"/>
                </a:solidFill>
              </a:rPr>
              <a:t>150 QIDPs have entered at least one OhioISP</a:t>
            </a:r>
          </a:p>
          <a:p>
            <a:r>
              <a:rPr lang="en-US" sz="2200">
                <a:solidFill>
                  <a:srgbClr val="FEFFFF"/>
                </a:solidFill>
              </a:rPr>
              <a:t>On average, each QIDP has entered 4 ISPs</a:t>
            </a:r>
          </a:p>
          <a:p>
            <a:r>
              <a:rPr lang="en-US" sz="2200">
                <a:solidFill>
                  <a:srgbClr val="FEFFFF"/>
                </a:solidFill>
              </a:rPr>
              <a:t>17 QIDPs have entered 10 or more ISPs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F7B901A-7FF5-0AD2-2E17-2A2B37625B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2621590"/>
              </p:ext>
            </p:extLst>
          </p:nvPr>
        </p:nvGraphicFramePr>
        <p:xfrm>
          <a:off x="4998268" y="643467"/>
          <a:ext cx="6539075" cy="5251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2626DCD-593D-EC99-6A66-95F849A29293}"/>
              </a:ext>
            </a:extLst>
          </p:cNvPr>
          <p:cNvSpPr txBox="1"/>
          <p:nvPr/>
        </p:nvSpPr>
        <p:spPr>
          <a:xfrm>
            <a:off x="1208898" y="6489050"/>
            <a:ext cx="55556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*11 ISPs not included in this slide as their Case Manager is currently blank</a:t>
            </a:r>
          </a:p>
        </p:txBody>
      </p:sp>
    </p:spTree>
    <p:extLst>
      <p:ext uri="{BB962C8B-B14F-4D97-AF65-F5344CB8AC3E}">
        <p14:creationId xmlns:p14="http://schemas.microsoft.com/office/powerpoint/2010/main" val="1583085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B8230-B955-7C36-62B9-903C52802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/>
              <a:t>Facilities with </a:t>
            </a:r>
            <a:r>
              <a:rPr lang="en-US" dirty="0" err="1"/>
              <a:t>OhioISPs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32161-932B-B1A6-1903-465F481B6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8" y="2022534"/>
            <a:ext cx="6467867" cy="2626701"/>
          </a:xfrm>
        </p:spPr>
        <p:txBody>
          <a:bodyPr anchor="ctr">
            <a:normAutofit/>
          </a:bodyPr>
          <a:lstStyle/>
          <a:p>
            <a:r>
              <a:rPr lang="en-US" sz="2400" dirty="0"/>
              <a:t>176 ICFs (42.6%) have entered at least one OhioISP</a:t>
            </a:r>
          </a:p>
          <a:p>
            <a:r>
              <a:rPr lang="en-US" sz="2400" dirty="0"/>
              <a:t>Based on Bed Count, 3 ICFs have entered ISPs for all of their residents</a:t>
            </a:r>
          </a:p>
          <a:p>
            <a:r>
              <a:rPr lang="en-US" sz="2400" dirty="0"/>
              <a:t>42 facilities have entered ISPs for at least 50% of their residents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Bed">
            <a:extLst>
              <a:ext uri="{FF2B5EF4-FFF2-40B4-BE49-F238E27FC236}">
                <a16:creationId xmlns:a16="http://schemas.microsoft.com/office/drawing/2014/main" id="{EC00F461-F6C4-7DDC-4A6A-E4057EF4C9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226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50</TotalTime>
  <Words>114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OhioISP Onboarding - ICFs</vt:lpstr>
      <vt:lpstr>OhioISPs by Status</vt:lpstr>
      <vt:lpstr>QIDPs using OhioISP</vt:lpstr>
      <vt:lpstr>Facilities with OhioISPs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OhioISP Onboarding - ICFs</dc:title>
  <dc:creator>Mohler, Ashley</dc:creator>
  <cp:lastModifiedBy>Chambers, Beth</cp:lastModifiedBy>
  <cp:revision>1</cp:revision>
  <dcterms:created xsi:type="dcterms:W3CDTF">2023-02-23T21:33:48Z</dcterms:created>
  <dcterms:modified xsi:type="dcterms:W3CDTF">2023-02-24T16:54:48Z</dcterms:modified>
</cp:coreProperties>
</file>