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5"/>
  </p:notesMasterIdLst>
  <p:sldIdLst>
    <p:sldId id="312" r:id="rId5"/>
    <p:sldId id="256" r:id="rId6"/>
    <p:sldId id="257" r:id="rId7"/>
    <p:sldId id="313" r:id="rId8"/>
    <p:sldId id="314" r:id="rId9"/>
    <p:sldId id="335" r:id="rId10"/>
    <p:sldId id="321" r:id="rId11"/>
    <p:sldId id="315" r:id="rId12"/>
    <p:sldId id="316" r:id="rId13"/>
    <p:sldId id="317" r:id="rId14"/>
    <p:sldId id="318" r:id="rId15"/>
    <p:sldId id="319" r:id="rId16"/>
    <p:sldId id="269" r:id="rId17"/>
    <p:sldId id="259" r:id="rId18"/>
    <p:sldId id="334" r:id="rId19"/>
    <p:sldId id="322" r:id="rId20"/>
    <p:sldId id="323" r:id="rId21"/>
    <p:sldId id="327" r:id="rId22"/>
    <p:sldId id="329" r:id="rId23"/>
    <p:sldId id="331" r:id="rId24"/>
    <p:sldId id="324" r:id="rId25"/>
    <p:sldId id="336" r:id="rId26"/>
    <p:sldId id="325" r:id="rId27"/>
    <p:sldId id="337" r:id="rId28"/>
    <p:sldId id="326" r:id="rId29"/>
    <p:sldId id="284" r:id="rId30"/>
    <p:sldId id="285" r:id="rId31"/>
    <p:sldId id="263" r:id="rId32"/>
    <p:sldId id="308" r:id="rId33"/>
    <p:sldId id="281" r:id="rId34"/>
    <p:sldId id="299" r:id="rId35"/>
    <p:sldId id="300" r:id="rId36"/>
    <p:sldId id="280" r:id="rId37"/>
    <p:sldId id="301" r:id="rId38"/>
    <p:sldId id="339" r:id="rId39"/>
    <p:sldId id="265" r:id="rId40"/>
    <p:sldId id="283" r:id="rId41"/>
    <p:sldId id="266" r:id="rId42"/>
    <p:sldId id="333" r:id="rId43"/>
    <p:sldId id="293"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abel, Lee - SOL" initials="GL-S" lastIdx="10" clrIdx="0">
    <p:extLst>
      <p:ext uri="{19B8F6BF-5375-455C-9EA6-DF929625EA0E}">
        <p15:presenceInfo xmlns:p15="http://schemas.microsoft.com/office/powerpoint/2012/main" userId="S-1-5-21-430767753-2305446740-1188461881-89542" providerId="AD"/>
      </p:ext>
    </p:extLst>
  </p:cmAuthor>
  <p:cmAuthor id="2" name="Goodman, Lauren - SOL" initials="LSG" lastIdx="3" clrIdx="1">
    <p:extLst>
      <p:ext uri="{19B8F6BF-5375-455C-9EA6-DF929625EA0E}">
        <p15:presenceInfo xmlns:p15="http://schemas.microsoft.com/office/powerpoint/2012/main" userId="Goodman, Lauren - SOL" providerId="None"/>
      </p:ext>
    </p:extLst>
  </p:cmAuthor>
  <p:cmAuthor id="3" name="David O'Connor" initials="DJO" lastIdx="10" clrIdx="2">
    <p:extLst>
      <p:ext uri="{19B8F6BF-5375-455C-9EA6-DF929625EA0E}">
        <p15:presenceInfo xmlns:p15="http://schemas.microsoft.com/office/powerpoint/2012/main" userId="David O'Connor" providerId="None"/>
      </p:ext>
    </p:extLst>
  </p:cmAuthor>
  <p:cmAuthor id="4" name="Schayer, Stephen R - OSHA" initials="SSR-O" lastIdx="1" clrIdx="3">
    <p:extLst>
      <p:ext uri="{19B8F6BF-5375-455C-9EA6-DF929625EA0E}">
        <p15:presenceInfo xmlns:p15="http://schemas.microsoft.com/office/powerpoint/2012/main" userId="S-1-5-21-1929114778-2063621332-3269345825-921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A50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5" autoAdjust="0"/>
    <p:restoredTop sz="86387" autoAdjust="0"/>
  </p:normalViewPr>
  <p:slideViewPr>
    <p:cSldViewPr snapToGrid="0">
      <p:cViewPr varScale="1">
        <p:scale>
          <a:sx n="62" d="100"/>
          <a:sy n="62" d="100"/>
        </p:scale>
        <p:origin x="90" y="216"/>
      </p:cViewPr>
      <p:guideLst/>
    </p:cSldViewPr>
  </p:slideViewPr>
  <p:outlineViewPr>
    <p:cViewPr>
      <p:scale>
        <a:sx n="33" d="100"/>
        <a:sy n="33" d="100"/>
      </p:scale>
      <p:origin x="0" y="-4424"/>
    </p:cViewPr>
  </p:outlineViewPr>
  <p:notesTextViewPr>
    <p:cViewPr>
      <p:scale>
        <a:sx n="1" d="1"/>
        <a:sy n="1" d="1"/>
      </p:scale>
      <p:origin x="0" y="0"/>
    </p:cViewPr>
  </p:notesTextViewPr>
  <p:notesViewPr>
    <p:cSldViewPr snapToGrid="0">
      <p:cViewPr varScale="1">
        <p:scale>
          <a:sx n="89" d="100"/>
          <a:sy n="89" d="100"/>
        </p:scale>
        <p:origin x="3788"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DC39B5-8B85-4434-9637-C981ED7CCA47}" type="datetimeFigureOut">
              <a:rPr lang="en-US" smtClean="0"/>
              <a:t>6/24/2021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267E2D-BEBF-467D-AF74-C47952E14D6B}" type="slidenum">
              <a:rPr lang="en-US" smtClean="0"/>
              <a:t>‹#›</a:t>
            </a:fld>
            <a:endParaRPr lang="en-US"/>
          </a:p>
        </p:txBody>
      </p:sp>
    </p:spTree>
    <p:extLst>
      <p:ext uri="{BB962C8B-B14F-4D97-AF65-F5344CB8AC3E}">
        <p14:creationId xmlns:p14="http://schemas.microsoft.com/office/powerpoint/2010/main" val="3989541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1</a:t>
            </a:fld>
            <a:endParaRPr lang="en-US"/>
          </a:p>
        </p:txBody>
      </p:sp>
    </p:spTree>
    <p:extLst>
      <p:ext uri="{BB962C8B-B14F-4D97-AF65-F5344CB8AC3E}">
        <p14:creationId xmlns:p14="http://schemas.microsoft.com/office/powerpoint/2010/main" val="15654013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Resources:</a:t>
            </a:r>
            <a:r>
              <a:rPr lang="en-US" baseline="0" dirty="0" smtClean="0"/>
              <a:t> </a:t>
            </a:r>
          </a:p>
          <a:p>
            <a:r>
              <a:rPr lang="en-US" dirty="0" smtClean="0"/>
              <a:t>www.cdc.gov/coronavirus/2019-ncov/symptoms-testing/symptoms.html</a:t>
            </a:r>
          </a:p>
          <a:p>
            <a:r>
              <a:rPr lang="en-US" dirty="0" smtClean="0"/>
              <a:t>www.cdc.gov/coronavirus/2019-ncov/if-you-are-sick/index.html</a:t>
            </a:r>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10</a:t>
            </a:fld>
            <a:endParaRPr lang="en-US"/>
          </a:p>
        </p:txBody>
      </p:sp>
    </p:spTree>
    <p:extLst>
      <p:ext uri="{BB962C8B-B14F-4D97-AF65-F5344CB8AC3E}">
        <p14:creationId xmlns:p14="http://schemas.microsoft.com/office/powerpoint/2010/main" val="1007851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200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11</a:t>
            </a:fld>
            <a:endParaRPr lang="en-US"/>
          </a:p>
        </p:txBody>
      </p:sp>
    </p:spTree>
    <p:extLst>
      <p:ext uri="{BB962C8B-B14F-4D97-AF65-F5344CB8AC3E}">
        <p14:creationId xmlns:p14="http://schemas.microsoft.com/office/powerpoint/2010/main" val="6082817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2000" dirty="0" smtClean="0"/>
              <a:t>Resource:</a:t>
            </a:r>
          </a:p>
          <a:p>
            <a:r>
              <a:rPr lang="en-US" dirty="0" smtClean="0"/>
              <a:t>www.cdc.gov/coronavirus/2019-ncov/if-you-are-sick/steps-when-sick.html </a:t>
            </a:r>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12</a:t>
            </a:fld>
            <a:endParaRPr lang="en-US"/>
          </a:p>
        </p:txBody>
      </p:sp>
    </p:spTree>
    <p:extLst>
      <p:ext uri="{BB962C8B-B14F-4D97-AF65-F5344CB8AC3E}">
        <p14:creationId xmlns:p14="http://schemas.microsoft.com/office/powerpoint/2010/main" val="1041408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13</a:t>
            </a:fld>
            <a:endParaRPr lang="en-US"/>
          </a:p>
        </p:txBody>
      </p:sp>
    </p:spTree>
    <p:extLst>
      <p:ext uri="{BB962C8B-B14F-4D97-AF65-F5344CB8AC3E}">
        <p14:creationId xmlns:p14="http://schemas.microsoft.com/office/powerpoint/2010/main" val="25216926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smtClean="0"/>
          </a:p>
          <a:p>
            <a:endParaRPr lang="en-US" dirty="0" smtClean="0"/>
          </a:p>
          <a:p>
            <a:r>
              <a:rPr lang="en-US" dirty="0" smtClean="0"/>
              <a:t> </a:t>
            </a:r>
          </a:p>
        </p:txBody>
      </p:sp>
      <p:sp>
        <p:nvSpPr>
          <p:cNvPr id="4" name="Slide Number Placeholder 3"/>
          <p:cNvSpPr>
            <a:spLocks noGrp="1"/>
          </p:cNvSpPr>
          <p:nvPr>
            <p:ph type="sldNum" sz="quarter" idx="10"/>
          </p:nvPr>
        </p:nvSpPr>
        <p:spPr/>
        <p:txBody>
          <a:bodyPr/>
          <a:lstStyle/>
          <a:p>
            <a:fld id="{86267E2D-BEBF-467D-AF74-C47952E14D6B}" type="slidenum">
              <a:rPr lang="en-US" smtClean="0"/>
              <a:t>14</a:t>
            </a:fld>
            <a:endParaRPr lang="en-US"/>
          </a:p>
        </p:txBody>
      </p:sp>
    </p:spTree>
    <p:extLst>
      <p:ext uri="{BB962C8B-B14F-4D97-AF65-F5344CB8AC3E}">
        <p14:creationId xmlns:p14="http://schemas.microsoft.com/office/powerpoint/2010/main" val="22626159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smtClean="0"/>
          </a:p>
          <a:p>
            <a:endParaRPr lang="en-US" dirty="0" smtClean="0"/>
          </a:p>
          <a:p>
            <a:r>
              <a:rPr lang="en-US" dirty="0" smtClean="0"/>
              <a:t> </a:t>
            </a:r>
          </a:p>
        </p:txBody>
      </p:sp>
      <p:sp>
        <p:nvSpPr>
          <p:cNvPr id="4" name="Slide Number Placeholder 3"/>
          <p:cNvSpPr>
            <a:spLocks noGrp="1"/>
          </p:cNvSpPr>
          <p:nvPr>
            <p:ph type="sldNum" sz="quarter" idx="10"/>
          </p:nvPr>
        </p:nvSpPr>
        <p:spPr/>
        <p:txBody>
          <a:bodyPr/>
          <a:lstStyle/>
          <a:p>
            <a:fld id="{86267E2D-BEBF-467D-AF74-C47952E14D6B}" type="slidenum">
              <a:rPr lang="en-US" smtClean="0"/>
              <a:t>15</a:t>
            </a:fld>
            <a:endParaRPr lang="en-US"/>
          </a:p>
        </p:txBody>
      </p:sp>
    </p:spTree>
    <p:extLst>
      <p:ext uri="{BB962C8B-B14F-4D97-AF65-F5344CB8AC3E}">
        <p14:creationId xmlns:p14="http://schemas.microsoft.com/office/powerpoint/2010/main" val="366675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 </a:t>
            </a:r>
          </a:p>
        </p:txBody>
      </p:sp>
      <p:sp>
        <p:nvSpPr>
          <p:cNvPr id="4" name="Slide Number Placeholder 3"/>
          <p:cNvSpPr>
            <a:spLocks noGrp="1"/>
          </p:cNvSpPr>
          <p:nvPr>
            <p:ph type="sldNum" sz="quarter" idx="10"/>
          </p:nvPr>
        </p:nvSpPr>
        <p:spPr/>
        <p:txBody>
          <a:bodyPr/>
          <a:lstStyle/>
          <a:p>
            <a:fld id="{86267E2D-BEBF-467D-AF74-C47952E14D6B}" type="slidenum">
              <a:rPr lang="en-US" smtClean="0"/>
              <a:t>16</a:t>
            </a:fld>
            <a:endParaRPr lang="en-US"/>
          </a:p>
        </p:txBody>
      </p:sp>
    </p:spTree>
    <p:extLst>
      <p:ext uri="{BB962C8B-B14F-4D97-AF65-F5344CB8AC3E}">
        <p14:creationId xmlns:p14="http://schemas.microsoft.com/office/powerpoint/2010/main" val="4192833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Standard and Transmission-Based Precautions are the cornerstone for all infection prevention activities to prevent the transmission of communicable diseases to employees, patients, and other non-employees in healthcare settings.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Standard Precautions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Standard Precautions must be implemented regardless of the presence of a suspected or confirmed infectious agent, such as COVID-19.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use of Standard Precautions thus relies on the assumption that every patient, all potentially-contaminated materials, and all human remains in healthcare settings are potentially infected with an infectious agent.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Standard Precautions assume that when there is exposure to these materials, the materials potentially contain infectious agents that could be transmitted via the contact, droplet, or airborne routes.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Standard Precautions not only include the infection control methods specified as universal precautions (e.g., hand hygiene, the use of certain types of PPE based on anticipated exposure, safe injection practices, and safe management of contaminated equipment and other items in the patient environment), but also include, for example, respiratory and cough etiquette (Siegel et al., 2007).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Transmission-Based</a:t>
            </a:r>
            <a:r>
              <a:rPr lang="en-US" sz="1200" kern="1200" baseline="0" dirty="0" smtClean="0">
                <a:solidFill>
                  <a:schemeClr val="tx1"/>
                </a:solidFill>
                <a:effectLst/>
                <a:latin typeface="+mn-lt"/>
                <a:ea typeface="+mn-ea"/>
                <a:cs typeface="+mn-cs"/>
              </a:rPr>
              <a:t> Precautions </a:t>
            </a:r>
            <a:endParaRPr lang="en-US"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Transmission-Based Precautions are infection control practices that are used in tandem with Standard Precautions but are based on the way an infectious agent(s) may be transmitted.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Transmission-Based Precautions are the second tier of basic infection control and are to be used in addition to Standard Precautions for patients who may be infected or colonized with certain infectious agents, such as COVID-19, for which additional precautions are needed to prevent infection transmission.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Unlike Standard Precautions, Transmission-Based Precautions are only implemented if the presence of an infectious agent, such as COVID-19, is suspected or confirmed.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There are three categories of Transmission-Based Precautions: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Contact Precautions are designed to prevent transmission of infectious agents spread by direct or indirect physical contact with an infected or contaminated individual, item, or surface</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Droplet Precautions are designed to prevent transmission of infectious agents spread by direct respiratory or mucous membrane contact with infectious droplets</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Airborne Precautions are designed to prevent transmission of infectious agents that remain infectious over long distances and time when suspended in the air</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For diseases that have multiple routes of transmission, more than one category of Transmission-Based Precautions must be used.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Whether one category or multiple categories of Transmission-Based Precautions are used, they are always used in addition to Standard Precautions.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COVID-19 is capable of contact, droplet, and airborne transmission in healthcare settings. As such, employers must follow the appropriate precautions specified for these transmission pathways, as applicable to their workplaces.</a:t>
            </a:r>
          </a:p>
          <a:p>
            <a:endParaRPr lang="en-US" dirty="0" smtClean="0"/>
          </a:p>
          <a:p>
            <a:r>
              <a:rPr lang="en-US" dirty="0" smtClean="0"/>
              <a:t>Resources:</a:t>
            </a:r>
          </a:p>
          <a:p>
            <a:r>
              <a:rPr lang="en-US" dirty="0" smtClean="0"/>
              <a:t>CDC’s Guidelines for Isolation Precautions (Siegel, 2007) at www.cdc.gov/infectioncontrol/pdf/guidelines/isolation-guidelines-H.pdf</a:t>
            </a:r>
          </a:p>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17</a:t>
            </a:fld>
            <a:endParaRPr lang="en-US"/>
          </a:p>
        </p:txBody>
      </p:sp>
    </p:spTree>
    <p:extLst>
      <p:ext uri="{BB962C8B-B14F-4D97-AF65-F5344CB8AC3E}">
        <p14:creationId xmlns:p14="http://schemas.microsoft.com/office/powerpoint/2010/main" val="18760070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18</a:t>
            </a:fld>
            <a:endParaRPr lang="en-US"/>
          </a:p>
        </p:txBody>
      </p:sp>
    </p:spTree>
    <p:extLst>
      <p:ext uri="{BB962C8B-B14F-4D97-AF65-F5344CB8AC3E}">
        <p14:creationId xmlns:p14="http://schemas.microsoft.com/office/powerpoint/2010/main" val="7944869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19</a:t>
            </a:fld>
            <a:endParaRPr lang="en-US"/>
          </a:p>
        </p:txBody>
      </p:sp>
    </p:spTree>
    <p:extLst>
      <p:ext uri="{BB962C8B-B14F-4D97-AF65-F5344CB8AC3E}">
        <p14:creationId xmlns:p14="http://schemas.microsoft.com/office/powerpoint/2010/main" val="3836228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a:t>
            </a:fld>
            <a:endParaRPr lang="en-US"/>
          </a:p>
        </p:txBody>
      </p:sp>
    </p:spTree>
    <p:extLst>
      <p:ext uri="{BB962C8B-B14F-4D97-AF65-F5344CB8AC3E}">
        <p14:creationId xmlns:p14="http://schemas.microsoft.com/office/powerpoint/2010/main" val="848412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0" kern="1200" dirty="0" smtClean="0">
                <a:solidFill>
                  <a:schemeClr val="tx1"/>
                </a:solidFill>
                <a:effectLst/>
                <a:latin typeface="+mn-lt"/>
                <a:ea typeface="+mn-ea"/>
                <a:cs typeface="+mn-cs"/>
              </a:rPr>
              <a:t>If</a:t>
            </a:r>
            <a:r>
              <a:rPr lang="en-US" sz="1200" b="0" i="0" kern="1200" baseline="0" dirty="0" smtClean="0">
                <a:solidFill>
                  <a:schemeClr val="tx1"/>
                </a:solidFill>
                <a:effectLst/>
                <a:latin typeface="+mn-lt"/>
                <a:ea typeface="+mn-ea"/>
                <a:cs typeface="+mn-cs"/>
              </a:rPr>
              <a:t> respirators are used in accordance with paragraph (f)(4) of the ETS, the mini respiratory protection program section of the ETS (1910.504) also applies, and the employer must provide training on the mini respiratory protection program.  See OSHA’s </a:t>
            </a:r>
            <a:r>
              <a:rPr lang="en-US" sz="1200" b="0" i="1" kern="1200" baseline="0" dirty="0" smtClean="0">
                <a:solidFill>
                  <a:schemeClr val="tx1"/>
                </a:solidFill>
                <a:effectLst/>
                <a:latin typeface="+mn-lt"/>
                <a:ea typeface="+mn-ea"/>
                <a:cs typeface="+mn-cs"/>
              </a:rPr>
              <a:t>Mini Respiratory Protection Program, 29 CFR 1910.504, Employee Training Presentation.  </a:t>
            </a:r>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20</a:t>
            </a:fld>
            <a:endParaRPr lang="en-US"/>
          </a:p>
        </p:txBody>
      </p:sp>
    </p:spTree>
    <p:extLst>
      <p:ext uri="{BB962C8B-B14F-4D97-AF65-F5344CB8AC3E}">
        <p14:creationId xmlns:p14="http://schemas.microsoft.com/office/powerpoint/2010/main" val="34301006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21</a:t>
            </a:fld>
            <a:endParaRPr lang="en-US"/>
          </a:p>
        </p:txBody>
      </p:sp>
    </p:spTree>
    <p:extLst>
      <p:ext uri="{BB962C8B-B14F-4D97-AF65-F5344CB8AC3E}">
        <p14:creationId xmlns:p14="http://schemas.microsoft.com/office/powerpoint/2010/main" val="26181703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22</a:t>
            </a:fld>
            <a:endParaRPr lang="en-US"/>
          </a:p>
        </p:txBody>
      </p:sp>
    </p:spTree>
    <p:extLst>
      <p:ext uri="{BB962C8B-B14F-4D97-AF65-F5344CB8AC3E}">
        <p14:creationId xmlns:p14="http://schemas.microsoft.com/office/powerpoint/2010/main" val="8060988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23</a:t>
            </a:fld>
            <a:endParaRPr lang="en-US"/>
          </a:p>
        </p:txBody>
      </p:sp>
    </p:spTree>
    <p:extLst>
      <p:ext uri="{BB962C8B-B14F-4D97-AF65-F5344CB8AC3E}">
        <p14:creationId xmlns:p14="http://schemas.microsoft.com/office/powerpoint/2010/main" val="486328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24</a:t>
            </a:fld>
            <a:endParaRPr lang="en-US"/>
          </a:p>
        </p:txBody>
      </p:sp>
    </p:spTree>
    <p:extLst>
      <p:ext uri="{BB962C8B-B14F-4D97-AF65-F5344CB8AC3E}">
        <p14:creationId xmlns:p14="http://schemas.microsoft.com/office/powerpoint/2010/main" val="400934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25</a:t>
            </a:fld>
            <a:endParaRPr lang="en-US"/>
          </a:p>
        </p:txBody>
      </p:sp>
    </p:spTree>
    <p:extLst>
      <p:ext uri="{BB962C8B-B14F-4D97-AF65-F5344CB8AC3E}">
        <p14:creationId xmlns:p14="http://schemas.microsoft.com/office/powerpoint/2010/main" val="37245011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26</a:t>
            </a:fld>
            <a:endParaRPr lang="en-US"/>
          </a:p>
        </p:txBody>
      </p:sp>
    </p:spTree>
    <p:extLst>
      <p:ext uri="{BB962C8B-B14F-4D97-AF65-F5344CB8AC3E}">
        <p14:creationId xmlns:p14="http://schemas.microsoft.com/office/powerpoint/2010/main" val="41596835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27</a:t>
            </a:fld>
            <a:endParaRPr lang="en-US"/>
          </a:p>
        </p:txBody>
      </p:sp>
    </p:spTree>
    <p:extLst>
      <p:ext uri="{BB962C8B-B14F-4D97-AF65-F5344CB8AC3E}">
        <p14:creationId xmlns:p14="http://schemas.microsoft.com/office/powerpoint/2010/main" val="20552209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aseline="0" dirty="0" smtClean="0"/>
              <a:t> </a:t>
            </a:r>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28</a:t>
            </a:fld>
            <a:endParaRPr lang="en-US"/>
          </a:p>
        </p:txBody>
      </p:sp>
    </p:spTree>
    <p:extLst>
      <p:ext uri="{BB962C8B-B14F-4D97-AF65-F5344CB8AC3E}">
        <p14:creationId xmlns:p14="http://schemas.microsoft.com/office/powerpoint/2010/main" val="32143489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30</a:t>
            </a:fld>
            <a:endParaRPr lang="en-US"/>
          </a:p>
        </p:txBody>
      </p:sp>
    </p:spTree>
    <p:extLst>
      <p:ext uri="{BB962C8B-B14F-4D97-AF65-F5344CB8AC3E}">
        <p14:creationId xmlns:p14="http://schemas.microsoft.com/office/powerpoint/2010/main" val="412840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3</a:t>
            </a:fld>
            <a:endParaRPr lang="en-US"/>
          </a:p>
        </p:txBody>
      </p:sp>
    </p:spTree>
    <p:extLst>
      <p:ext uri="{BB962C8B-B14F-4D97-AF65-F5344CB8AC3E}">
        <p14:creationId xmlns:p14="http://schemas.microsoft.com/office/powerpoint/2010/main" val="24241259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31</a:t>
            </a:fld>
            <a:endParaRPr lang="en-US"/>
          </a:p>
        </p:txBody>
      </p:sp>
    </p:spTree>
    <p:extLst>
      <p:ext uri="{BB962C8B-B14F-4D97-AF65-F5344CB8AC3E}">
        <p14:creationId xmlns:p14="http://schemas.microsoft.com/office/powerpoint/2010/main" val="15448537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32</a:t>
            </a:fld>
            <a:endParaRPr lang="en-US"/>
          </a:p>
        </p:txBody>
      </p:sp>
    </p:spTree>
    <p:extLst>
      <p:ext uri="{BB962C8B-B14F-4D97-AF65-F5344CB8AC3E}">
        <p14:creationId xmlns:p14="http://schemas.microsoft.com/office/powerpoint/2010/main" val="13124063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33</a:t>
            </a:fld>
            <a:endParaRPr lang="en-US"/>
          </a:p>
        </p:txBody>
      </p:sp>
    </p:spTree>
    <p:extLst>
      <p:ext uri="{BB962C8B-B14F-4D97-AF65-F5344CB8AC3E}">
        <p14:creationId xmlns:p14="http://schemas.microsoft.com/office/powerpoint/2010/main" val="33153847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34</a:t>
            </a:fld>
            <a:endParaRPr lang="en-US"/>
          </a:p>
        </p:txBody>
      </p:sp>
    </p:spTree>
    <p:extLst>
      <p:ext uri="{BB962C8B-B14F-4D97-AF65-F5344CB8AC3E}">
        <p14:creationId xmlns:p14="http://schemas.microsoft.com/office/powerpoint/2010/main" val="40302548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35</a:t>
            </a:fld>
            <a:endParaRPr lang="en-US"/>
          </a:p>
        </p:txBody>
      </p:sp>
    </p:spTree>
    <p:extLst>
      <p:ext uri="{BB962C8B-B14F-4D97-AF65-F5344CB8AC3E}">
        <p14:creationId xmlns:p14="http://schemas.microsoft.com/office/powerpoint/2010/main" val="7473046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36</a:t>
            </a:fld>
            <a:endParaRPr lang="en-US"/>
          </a:p>
        </p:txBody>
      </p:sp>
    </p:spTree>
    <p:extLst>
      <p:ext uri="{BB962C8B-B14F-4D97-AF65-F5344CB8AC3E}">
        <p14:creationId xmlns:p14="http://schemas.microsoft.com/office/powerpoint/2010/main" val="38107741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37</a:t>
            </a:fld>
            <a:endParaRPr lang="en-US"/>
          </a:p>
        </p:txBody>
      </p:sp>
    </p:spTree>
    <p:extLst>
      <p:ext uri="{BB962C8B-B14F-4D97-AF65-F5344CB8AC3E}">
        <p14:creationId xmlns:p14="http://schemas.microsoft.com/office/powerpoint/2010/main" val="19461664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38</a:t>
            </a:fld>
            <a:endParaRPr lang="en-US"/>
          </a:p>
        </p:txBody>
      </p:sp>
    </p:spTree>
    <p:extLst>
      <p:ext uri="{BB962C8B-B14F-4D97-AF65-F5344CB8AC3E}">
        <p14:creationId xmlns:p14="http://schemas.microsoft.com/office/powerpoint/2010/main" val="41896901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39</a:t>
            </a:fld>
            <a:endParaRPr lang="en-US"/>
          </a:p>
        </p:txBody>
      </p:sp>
    </p:spTree>
    <p:extLst>
      <p:ext uri="{BB962C8B-B14F-4D97-AF65-F5344CB8AC3E}">
        <p14:creationId xmlns:p14="http://schemas.microsoft.com/office/powerpoint/2010/main" val="413090030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40</a:t>
            </a:fld>
            <a:endParaRPr lang="en-US"/>
          </a:p>
        </p:txBody>
      </p:sp>
    </p:spTree>
    <p:extLst>
      <p:ext uri="{BB962C8B-B14F-4D97-AF65-F5344CB8AC3E}">
        <p14:creationId xmlns:p14="http://schemas.microsoft.com/office/powerpoint/2010/main" val="452606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4</a:t>
            </a:fld>
            <a:endParaRPr lang="en-US"/>
          </a:p>
        </p:txBody>
      </p:sp>
    </p:spTree>
    <p:extLst>
      <p:ext uri="{BB962C8B-B14F-4D97-AF65-F5344CB8AC3E}">
        <p14:creationId xmlns:p14="http://schemas.microsoft.com/office/powerpoint/2010/main" val="1000589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5</a:t>
            </a:fld>
            <a:endParaRPr lang="en-US"/>
          </a:p>
        </p:txBody>
      </p:sp>
    </p:spTree>
    <p:extLst>
      <p:ext uri="{BB962C8B-B14F-4D97-AF65-F5344CB8AC3E}">
        <p14:creationId xmlns:p14="http://schemas.microsoft.com/office/powerpoint/2010/main" val="749306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6</a:t>
            </a:fld>
            <a:endParaRPr lang="en-US"/>
          </a:p>
        </p:txBody>
      </p:sp>
    </p:spTree>
    <p:extLst>
      <p:ext uri="{BB962C8B-B14F-4D97-AF65-F5344CB8AC3E}">
        <p14:creationId xmlns:p14="http://schemas.microsoft.com/office/powerpoint/2010/main" val="2554794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40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7</a:t>
            </a:fld>
            <a:endParaRPr lang="en-US"/>
          </a:p>
        </p:txBody>
      </p:sp>
    </p:spTree>
    <p:extLst>
      <p:ext uri="{BB962C8B-B14F-4D97-AF65-F5344CB8AC3E}">
        <p14:creationId xmlns:p14="http://schemas.microsoft.com/office/powerpoint/2010/main" val="2430424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Resources:</a:t>
            </a:r>
            <a:r>
              <a:rPr lang="en-US" baseline="0" dirty="0" smtClean="0"/>
              <a:t> </a:t>
            </a:r>
          </a:p>
          <a:p>
            <a:r>
              <a:rPr lang="en-US" baseline="0" dirty="0" smtClean="0"/>
              <a:t>www.cdc.gov/coronavirus/2019-ncov/global-covid-19/handwashing.html</a:t>
            </a:r>
          </a:p>
          <a:p>
            <a:r>
              <a:rPr lang="en-US" baseline="0" dirty="0" smtClean="0"/>
              <a:t>www.cdc.gov/handwashing/when-how-handwashing.html </a:t>
            </a:r>
          </a:p>
          <a:p>
            <a:r>
              <a:rPr lang="en-US" baseline="0" dirty="0" smtClean="0"/>
              <a:t>www.cdc.gov/handwashing/index.html</a:t>
            </a:r>
          </a:p>
          <a:p>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8</a:t>
            </a:fld>
            <a:endParaRPr lang="en-US"/>
          </a:p>
        </p:txBody>
      </p:sp>
    </p:spTree>
    <p:extLst>
      <p:ext uri="{BB962C8B-B14F-4D97-AF65-F5344CB8AC3E}">
        <p14:creationId xmlns:p14="http://schemas.microsoft.com/office/powerpoint/2010/main" val="2240002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Resource:</a:t>
            </a:r>
          </a:p>
          <a:p>
            <a:r>
              <a:rPr lang="en-US" baseline="0" dirty="0" smtClean="0"/>
              <a:t>www.cdc.gov/healthywater/hygiene/etiquette/coughing_sneezing.html </a:t>
            </a:r>
          </a:p>
        </p:txBody>
      </p:sp>
      <p:sp>
        <p:nvSpPr>
          <p:cNvPr id="4" name="Slide Number Placeholder 3"/>
          <p:cNvSpPr>
            <a:spLocks noGrp="1"/>
          </p:cNvSpPr>
          <p:nvPr>
            <p:ph type="sldNum" sz="quarter" idx="10"/>
          </p:nvPr>
        </p:nvSpPr>
        <p:spPr/>
        <p:txBody>
          <a:bodyPr/>
          <a:lstStyle/>
          <a:p>
            <a:fld id="{86267E2D-BEBF-467D-AF74-C47952E14D6B}" type="slidenum">
              <a:rPr lang="en-US" smtClean="0"/>
              <a:t>9</a:t>
            </a:fld>
            <a:endParaRPr lang="en-US"/>
          </a:p>
        </p:txBody>
      </p:sp>
    </p:spTree>
    <p:extLst>
      <p:ext uri="{BB962C8B-B14F-4D97-AF65-F5344CB8AC3E}">
        <p14:creationId xmlns:p14="http://schemas.microsoft.com/office/powerpoint/2010/main" val="2712837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B79B11-2AAE-4E0D-9B81-CC9B41AF96DF}" type="datetimeFigureOut">
              <a:rPr lang="en-US" smtClean="0"/>
              <a:t>6/24/2021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2041217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B79B11-2AAE-4E0D-9B81-CC9B41AF96DF}" type="datetimeFigureOut">
              <a:rPr lang="en-US" smtClean="0"/>
              <a:t>6/24/2021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4022633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B79B11-2AAE-4E0D-9B81-CC9B41AF96DF}" type="datetimeFigureOut">
              <a:rPr lang="en-US" smtClean="0"/>
              <a:t>6/24/2021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1024402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B79B11-2AAE-4E0D-9B81-CC9B41AF96DF}" type="datetimeFigureOut">
              <a:rPr lang="en-US" smtClean="0"/>
              <a:t>6/24/2021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2652040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B79B11-2AAE-4E0D-9B81-CC9B41AF96DF}" type="datetimeFigureOut">
              <a:rPr lang="en-US" smtClean="0"/>
              <a:t>6/24/2021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3154779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B79B11-2AAE-4E0D-9B81-CC9B41AF96DF}" type="datetimeFigureOut">
              <a:rPr lang="en-US" smtClean="0"/>
              <a:t>6/24/2021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604538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B79B11-2AAE-4E0D-9B81-CC9B41AF96DF}" type="datetimeFigureOut">
              <a:rPr lang="en-US" smtClean="0"/>
              <a:t>6/24/2021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2158620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B79B11-2AAE-4E0D-9B81-CC9B41AF96DF}" type="datetimeFigureOut">
              <a:rPr lang="en-US" smtClean="0"/>
              <a:t>6/24/2021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3411718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B79B11-2AAE-4E0D-9B81-CC9B41AF96DF}" type="datetimeFigureOut">
              <a:rPr lang="en-US" smtClean="0"/>
              <a:t>6/24/2021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4027802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B79B11-2AAE-4E0D-9B81-CC9B41AF96DF}" type="datetimeFigureOut">
              <a:rPr lang="en-US" smtClean="0"/>
              <a:t>6/24/2021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3091399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B79B11-2AAE-4E0D-9B81-CC9B41AF96DF}" type="datetimeFigureOut">
              <a:rPr lang="en-US" smtClean="0"/>
              <a:t>6/24/2021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2847677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B79B11-2AAE-4E0D-9B81-CC9B41AF96DF}" type="datetimeFigureOut">
              <a:rPr lang="en-US" smtClean="0"/>
              <a:t>6/24/2021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0EA8A-1109-4D06-A6F2-5442EA8B5CC3}" type="slidenum">
              <a:rPr lang="en-US" smtClean="0"/>
              <a:t>‹#›</a:t>
            </a:fld>
            <a:endParaRPr lang="en-US"/>
          </a:p>
        </p:txBody>
      </p:sp>
    </p:spTree>
    <p:extLst>
      <p:ext uri="{BB962C8B-B14F-4D97-AF65-F5344CB8AC3E}">
        <p14:creationId xmlns:p14="http://schemas.microsoft.com/office/powerpoint/2010/main" val="532362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osha.gov/coronavirus" TargetMode="External"/><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6338307"/>
            <a:ext cx="10031896" cy="338554"/>
          </a:xfrm>
          <a:prstGeom prst="rect">
            <a:avLst/>
          </a:prstGeom>
          <a:noFill/>
          <a:ln>
            <a:solidFill>
              <a:schemeClr val="tx1"/>
            </a:solidFill>
          </a:ln>
        </p:spPr>
        <p:txBody>
          <a:bodyPr wrap="square" rtlCol="0">
            <a:spAutoFit/>
          </a:bodyPr>
          <a:lstStyle/>
          <a:p>
            <a:r>
              <a:rPr lang="en-US" sz="800" dirty="0"/>
              <a:t>This document is intended to provide information about the COVID-19 Emergency Temporary Standard. The Occupational Safety and Health Act requires employers to comply with safety and health standards promulgated by OSHA or by a state with an OSHA-approved state plan. However, this document is not itself a standard or regulation, and it creates no new legal obligations</a:t>
            </a:r>
            <a:r>
              <a:rPr lang="en-US" sz="800" dirty="0" smtClean="0"/>
              <a:t>.</a:t>
            </a:r>
            <a:endParaRPr lang="en-US" sz="800" dirty="0"/>
          </a:p>
        </p:txBody>
      </p:sp>
      <p:sp>
        <p:nvSpPr>
          <p:cNvPr id="3" name="Content Placeholder 2"/>
          <p:cNvSpPr>
            <a:spLocks noGrp="1"/>
          </p:cNvSpPr>
          <p:nvPr>
            <p:ph idx="1"/>
          </p:nvPr>
        </p:nvSpPr>
        <p:spPr>
          <a:xfrm>
            <a:off x="838200" y="1202868"/>
            <a:ext cx="10515600" cy="5139070"/>
          </a:xfrm>
        </p:spPr>
        <p:txBody>
          <a:bodyPr>
            <a:normAutofit fontScale="92500" lnSpcReduction="10000"/>
          </a:bodyPr>
          <a:lstStyle/>
          <a:p>
            <a:r>
              <a:rPr lang="en-US" sz="2000" dirty="0" smtClean="0">
                <a:latin typeface="+mj-lt"/>
              </a:rPr>
              <a:t>This </a:t>
            </a:r>
            <a:r>
              <a:rPr lang="en-US" sz="2000" dirty="0">
                <a:latin typeface="+mj-lt"/>
              </a:rPr>
              <a:t>is a sample presentation developed by OSHA that employers or other instructors may customize and use to train </a:t>
            </a:r>
            <a:r>
              <a:rPr lang="en-US" sz="2000" dirty="0" smtClean="0">
                <a:latin typeface="+mj-lt"/>
              </a:rPr>
              <a:t>their employees </a:t>
            </a:r>
            <a:r>
              <a:rPr lang="en-US" sz="2000" dirty="0">
                <a:latin typeface="+mj-lt"/>
              </a:rPr>
              <a:t>according to the requirements of OSHA’s </a:t>
            </a:r>
            <a:r>
              <a:rPr lang="en-US" sz="2000" dirty="0" smtClean="0">
                <a:latin typeface="+mj-lt"/>
              </a:rPr>
              <a:t>COVID-19 Healthcare Emergency Temporary Standard (ETS, 29 </a:t>
            </a:r>
            <a:r>
              <a:rPr lang="en-US" sz="2000" dirty="0">
                <a:latin typeface="+mj-lt"/>
              </a:rPr>
              <a:t>CFR </a:t>
            </a:r>
            <a:r>
              <a:rPr lang="en-US" sz="2000" dirty="0" smtClean="0">
                <a:latin typeface="+mj-lt"/>
              </a:rPr>
              <a:t>1910.502). </a:t>
            </a:r>
          </a:p>
          <a:p>
            <a:r>
              <a:rPr lang="en-US" sz="2000" dirty="0" smtClean="0">
                <a:latin typeface="+mj-lt"/>
              </a:rPr>
              <a:t>Employers and other instructors should review and customize this presentation, particularly the areas marked with blue text, to meet their specific training needs. Examples of ways to customize are: </a:t>
            </a:r>
          </a:p>
          <a:p>
            <a:pPr marL="628650" lvl="1" indent="-171450"/>
            <a:r>
              <a:rPr lang="en-US" sz="1800" dirty="0">
                <a:latin typeface="+mj-lt"/>
              </a:rPr>
              <a:t>A</a:t>
            </a:r>
            <a:r>
              <a:rPr lang="en-US" sz="1800" dirty="0" smtClean="0">
                <a:latin typeface="+mj-lt"/>
              </a:rPr>
              <a:t>dd workplace-specific COVID-19 hazards associated with specific job tasks, as well as the </a:t>
            </a:r>
            <a:r>
              <a:rPr lang="en-US" sz="1800" dirty="0">
                <a:latin typeface="+mj-lt"/>
              </a:rPr>
              <a:t>controls being implemented in </a:t>
            </a:r>
            <a:r>
              <a:rPr lang="en-US" sz="1800" dirty="0" smtClean="0">
                <a:latin typeface="+mj-lt"/>
              </a:rPr>
              <a:t>the workplace</a:t>
            </a:r>
            <a:r>
              <a:rPr lang="en-US" sz="1800" dirty="0">
                <a:latin typeface="+mj-lt"/>
              </a:rPr>
              <a:t> </a:t>
            </a:r>
            <a:r>
              <a:rPr lang="en-US" sz="1800" dirty="0" smtClean="0">
                <a:latin typeface="+mj-lt"/>
              </a:rPr>
              <a:t>to address these hazards. </a:t>
            </a:r>
          </a:p>
          <a:p>
            <a:pPr marL="628650" lvl="1" indent="-171450"/>
            <a:r>
              <a:rPr lang="en-US" sz="1800" dirty="0" smtClean="0">
                <a:latin typeface="+mj-lt"/>
              </a:rPr>
              <a:t>Add workplace-specific policies and procedures to prevent the spread of COVID-19.</a:t>
            </a:r>
            <a:endParaRPr lang="en-US" sz="1800" dirty="0">
              <a:latin typeface="+mj-lt"/>
            </a:endParaRPr>
          </a:p>
          <a:p>
            <a:pPr marL="628650" lvl="1" indent="-171450">
              <a:lnSpc>
                <a:spcPct val="100000"/>
              </a:lnSpc>
              <a:spcBef>
                <a:spcPts val="0"/>
              </a:spcBef>
              <a:defRPr/>
            </a:pPr>
            <a:r>
              <a:rPr lang="en-US" sz="1800" dirty="0" smtClean="0">
                <a:latin typeface="+mj-lt"/>
              </a:rPr>
              <a:t>Remove </a:t>
            </a:r>
            <a:r>
              <a:rPr lang="en-US" sz="1800" dirty="0">
                <a:latin typeface="+mj-lt"/>
              </a:rPr>
              <a:t>information that does not pertain to their workplace.</a:t>
            </a:r>
          </a:p>
          <a:p>
            <a:r>
              <a:rPr lang="en-US" sz="2000" dirty="0" smtClean="0">
                <a:latin typeface="+mj-lt"/>
              </a:rPr>
              <a:t>The training MUST:</a:t>
            </a:r>
          </a:p>
          <a:p>
            <a:pPr lvl="1"/>
            <a:r>
              <a:rPr lang="en-US" sz="1600" dirty="0">
                <a:latin typeface="+mj-lt"/>
              </a:rPr>
              <a:t>B</a:t>
            </a:r>
            <a:r>
              <a:rPr lang="en-US" sz="1600" dirty="0" smtClean="0">
                <a:latin typeface="+mj-lt"/>
              </a:rPr>
              <a:t>e </a:t>
            </a:r>
            <a:r>
              <a:rPr lang="en-US" sz="1600" dirty="0">
                <a:latin typeface="+mj-lt"/>
              </a:rPr>
              <a:t>provided to each employee in a language and literacy level they </a:t>
            </a:r>
            <a:r>
              <a:rPr lang="en-US" sz="1600" dirty="0" smtClean="0">
                <a:latin typeface="+mj-lt"/>
              </a:rPr>
              <a:t>understand.</a:t>
            </a:r>
          </a:p>
          <a:p>
            <a:pPr lvl="1"/>
            <a:r>
              <a:rPr lang="en-US" sz="1600" dirty="0" smtClean="0">
                <a:latin typeface="+mj-lt"/>
              </a:rPr>
              <a:t>Be overseen or conducted by a person knowledgeable in the covered subject matter as it relates to the employee’s job duties.</a:t>
            </a:r>
          </a:p>
          <a:p>
            <a:pPr lvl="1"/>
            <a:r>
              <a:rPr lang="en-US" sz="1600" dirty="0" smtClean="0">
                <a:latin typeface="+mj-lt"/>
              </a:rPr>
              <a:t>Allow employees an opportunity for interactive questions and answers. </a:t>
            </a:r>
            <a:endParaRPr lang="en-US" sz="1600" dirty="0">
              <a:latin typeface="+mj-lt"/>
            </a:endParaRPr>
          </a:p>
          <a:p>
            <a:r>
              <a:rPr lang="en-US" sz="2000" dirty="0" smtClean="0">
                <a:latin typeface="+mj-lt"/>
              </a:rPr>
              <a:t>This </a:t>
            </a:r>
            <a:r>
              <a:rPr lang="en-US" sz="2000" dirty="0">
                <a:latin typeface="+mj-lt"/>
              </a:rPr>
              <a:t>presentation can </a:t>
            </a:r>
            <a:r>
              <a:rPr lang="en-US" sz="2000" dirty="0" smtClean="0">
                <a:latin typeface="+mj-lt"/>
              </a:rPr>
              <a:t>be projected, printed </a:t>
            </a:r>
            <a:r>
              <a:rPr lang="en-US" sz="2000" dirty="0">
                <a:latin typeface="+mj-lt"/>
              </a:rPr>
              <a:t>as </a:t>
            </a:r>
            <a:r>
              <a:rPr lang="en-US" sz="2000" dirty="0" smtClean="0">
                <a:latin typeface="+mj-lt"/>
              </a:rPr>
              <a:t>handouts, or both.</a:t>
            </a:r>
            <a:endParaRPr lang="en-US" sz="2000" dirty="0">
              <a:latin typeface="+mj-lt"/>
            </a:endParaRPr>
          </a:p>
          <a:p>
            <a:r>
              <a:rPr lang="en-US" sz="2000" dirty="0" smtClean="0">
                <a:latin typeface="+mj-lt"/>
              </a:rPr>
              <a:t>Employers must ensure that employees comprehend the training materials (e.g., knowledge check, discussion after the training, etc.)</a:t>
            </a:r>
          </a:p>
          <a:p>
            <a:r>
              <a:rPr lang="en-US" sz="2000" dirty="0" smtClean="0">
                <a:latin typeface="+mj-lt"/>
              </a:rPr>
              <a:t>Note that employers may rely on training completed prior to the effective date of the ETS to the extent that it meets the training requirements of paragraph (n) of the ETS. </a:t>
            </a:r>
            <a:endParaRPr lang="en-US" sz="2000" dirty="0">
              <a:latin typeface="+mj-lt"/>
            </a:endParaRPr>
          </a:p>
          <a:p>
            <a:endParaRPr lang="en-US" dirty="0"/>
          </a:p>
        </p:txBody>
      </p:sp>
      <p:sp>
        <p:nvSpPr>
          <p:cNvPr id="2" name="Title 1"/>
          <p:cNvSpPr>
            <a:spLocks noGrp="1"/>
          </p:cNvSpPr>
          <p:nvPr>
            <p:ph type="title"/>
          </p:nvPr>
        </p:nvSpPr>
        <p:spPr>
          <a:xfrm>
            <a:off x="838200" y="365125"/>
            <a:ext cx="10515600" cy="967489"/>
          </a:xfrm>
        </p:spPr>
        <p:txBody>
          <a:bodyPr/>
          <a:lstStyle/>
          <a:p>
            <a:r>
              <a:rPr lang="en-US" b="1" dirty="0" smtClean="0"/>
              <a:t>Instructor Guidelines</a:t>
            </a:r>
            <a:endParaRPr lang="en-US" b="1" dirty="0"/>
          </a:p>
        </p:txBody>
      </p:sp>
    </p:spTree>
    <p:extLst>
      <p:ext uri="{BB962C8B-B14F-4D97-AF65-F5344CB8AC3E}">
        <p14:creationId xmlns:p14="http://schemas.microsoft.com/office/powerpoint/2010/main" val="26848600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1925"/>
            <a:ext cx="10515600" cy="1325563"/>
          </a:xfrm>
        </p:spPr>
        <p:txBody>
          <a:bodyPr>
            <a:normAutofit/>
          </a:bodyPr>
          <a:lstStyle/>
          <a:p>
            <a:r>
              <a:rPr lang="en-US" sz="3600" b="1" dirty="0">
                <a:latin typeface="+mn-lt"/>
              </a:rPr>
              <a:t>Signs and Symptoms of COVID-19</a:t>
            </a:r>
          </a:p>
        </p:txBody>
      </p:sp>
      <p:sp>
        <p:nvSpPr>
          <p:cNvPr id="7" name="Content Placeholder 2"/>
          <p:cNvSpPr txBox="1">
            <a:spLocks/>
          </p:cNvSpPr>
          <p:nvPr/>
        </p:nvSpPr>
        <p:spPr>
          <a:xfrm>
            <a:off x="1253066" y="1265426"/>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COVID-19 </a:t>
            </a:r>
            <a:r>
              <a:rPr lang="en-US" sz="2000" dirty="0"/>
              <a:t>symptoms can include:</a:t>
            </a:r>
          </a:p>
          <a:p>
            <a:pPr lvl="1"/>
            <a:r>
              <a:rPr lang="en-US" sz="1800" dirty="0"/>
              <a:t>Fever or chills</a:t>
            </a:r>
          </a:p>
          <a:p>
            <a:pPr lvl="1"/>
            <a:r>
              <a:rPr lang="en-US" sz="1800" dirty="0"/>
              <a:t>New loss of taste or smell</a:t>
            </a:r>
          </a:p>
          <a:p>
            <a:pPr lvl="1"/>
            <a:r>
              <a:rPr lang="en-US" sz="1800" dirty="0"/>
              <a:t>Cough</a:t>
            </a:r>
          </a:p>
          <a:p>
            <a:pPr lvl="1"/>
            <a:r>
              <a:rPr lang="en-US" sz="1800" dirty="0"/>
              <a:t>Sore throat</a:t>
            </a:r>
          </a:p>
          <a:p>
            <a:pPr lvl="1"/>
            <a:r>
              <a:rPr lang="en-US" sz="1800" dirty="0"/>
              <a:t>Shortness of breath or difficulty breathing</a:t>
            </a:r>
          </a:p>
          <a:p>
            <a:pPr lvl="1"/>
            <a:r>
              <a:rPr lang="en-US" sz="1800" dirty="0"/>
              <a:t>Congestion or runny nose</a:t>
            </a:r>
          </a:p>
          <a:p>
            <a:pPr lvl="1"/>
            <a:r>
              <a:rPr lang="en-US" sz="1800" dirty="0"/>
              <a:t>Fatigue</a:t>
            </a:r>
          </a:p>
          <a:p>
            <a:pPr lvl="1"/>
            <a:r>
              <a:rPr lang="en-US" sz="1800" dirty="0"/>
              <a:t>Nausea or vomiting</a:t>
            </a:r>
          </a:p>
          <a:p>
            <a:pPr lvl="1"/>
            <a:r>
              <a:rPr lang="en-US" sz="1800" dirty="0"/>
              <a:t>Muscle or body aches</a:t>
            </a:r>
          </a:p>
          <a:p>
            <a:pPr lvl="1"/>
            <a:r>
              <a:rPr lang="en-US" sz="1800" dirty="0"/>
              <a:t>Diarrhea</a:t>
            </a:r>
          </a:p>
          <a:p>
            <a:pPr lvl="1"/>
            <a:r>
              <a:rPr lang="en-US" sz="1800" dirty="0" smtClean="0"/>
              <a:t>Headache</a:t>
            </a:r>
          </a:p>
          <a:p>
            <a:pPr marL="338138" indent="-338138">
              <a:buFont typeface="Wingdings" panose="05000000000000000000" pitchFamily="2" charset="2"/>
              <a:buChar char="§"/>
            </a:pPr>
            <a:r>
              <a:rPr lang="en-US" sz="2000" dirty="0" smtClean="0"/>
              <a:t>If you are sick:</a:t>
            </a:r>
          </a:p>
          <a:p>
            <a:pPr lvl="1"/>
            <a:r>
              <a:rPr lang="en-US" sz="1800" dirty="0" smtClean="0"/>
              <a:t>Notify your employer, stay at home, and isolate yourself from others.</a:t>
            </a:r>
          </a:p>
          <a:p>
            <a:pPr lvl="1"/>
            <a:r>
              <a:rPr lang="en-US" sz="1800" dirty="0" smtClean="0"/>
              <a:t>Contact your local healthcare provider and get tested if you have symptoms of COVID-19.</a:t>
            </a:r>
          </a:p>
          <a:p>
            <a:pPr lvl="1"/>
            <a:r>
              <a:rPr lang="en-US" sz="1800" dirty="0" smtClean="0"/>
              <a:t>Call 911 if you are experiencing trouble breathing, or pain/pressure in the chest.</a:t>
            </a:r>
            <a:endParaRPr lang="en-US" sz="1800" dirty="0"/>
          </a:p>
        </p:txBody>
      </p:sp>
    </p:spTree>
    <p:extLst>
      <p:ext uri="{BB962C8B-B14F-4D97-AF65-F5344CB8AC3E}">
        <p14:creationId xmlns:p14="http://schemas.microsoft.com/office/powerpoint/2010/main" val="31822976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9225"/>
            <a:ext cx="10515600" cy="1325563"/>
          </a:xfrm>
        </p:spPr>
        <p:txBody>
          <a:bodyPr/>
          <a:lstStyle/>
          <a:p>
            <a:r>
              <a:rPr lang="en-US" sz="3600" b="1" dirty="0">
                <a:solidFill>
                  <a:prstClr val="black"/>
                </a:solidFill>
                <a:latin typeface="Calibri" panose="020F0502020204030204"/>
                <a:ea typeface="+mn-ea"/>
                <a:cs typeface="+mn-cs"/>
              </a:rPr>
              <a:t>Risk Factors for Severe Illness</a:t>
            </a:r>
            <a:endParaRPr lang="en-US" dirty="0"/>
          </a:p>
        </p:txBody>
      </p:sp>
      <p:sp>
        <p:nvSpPr>
          <p:cNvPr id="10" name="Rectangle 9"/>
          <p:cNvSpPr/>
          <p:nvPr/>
        </p:nvSpPr>
        <p:spPr>
          <a:xfrm>
            <a:off x="1699260" y="6290105"/>
            <a:ext cx="10595610" cy="338554"/>
          </a:xfrm>
          <a:prstGeom prst="rect">
            <a:avLst/>
          </a:prstGeom>
        </p:spPr>
        <p:txBody>
          <a:bodyPr wrap="square">
            <a:spAutoFit/>
          </a:bodyPr>
          <a:lstStyle/>
          <a:p>
            <a:r>
              <a:rPr lang="en-US" sz="1600" dirty="0" smtClean="0"/>
              <a:t>*www.cdc.gov/coronavirus/2019-ncov/need-extra-precautions/people-with-medical-conditions.html   </a:t>
            </a:r>
            <a:endParaRPr lang="en-US" sz="1600" dirty="0"/>
          </a:p>
        </p:txBody>
      </p:sp>
      <p:sp>
        <p:nvSpPr>
          <p:cNvPr id="9" name="TextBox 8"/>
          <p:cNvSpPr txBox="1"/>
          <p:nvPr/>
        </p:nvSpPr>
        <p:spPr>
          <a:xfrm>
            <a:off x="6453716" y="2551995"/>
            <a:ext cx="5486400" cy="3360920"/>
          </a:xfrm>
          <a:prstGeom prst="rect">
            <a:avLst/>
          </a:prstGeom>
          <a:noFill/>
        </p:spPr>
        <p:txBody>
          <a:bodyPr wrap="square" rtlCol="0">
            <a:spAutoFit/>
          </a:bodyPr>
          <a:lstStyle/>
          <a:p>
            <a:pPr marL="801688" lvl="1" indent="-338138">
              <a:lnSpc>
                <a:spcPct val="120000"/>
              </a:lnSpc>
              <a:buFont typeface="Arial" panose="020B0604020202020204" pitchFamily="34" charset="0"/>
              <a:buChar char="•"/>
            </a:pPr>
            <a:r>
              <a:rPr lang="en-US" dirty="0"/>
              <a:t>Immunocompromised state </a:t>
            </a:r>
          </a:p>
          <a:p>
            <a:pPr marL="801688" lvl="1" indent="-338138">
              <a:lnSpc>
                <a:spcPct val="120000"/>
              </a:lnSpc>
              <a:buFont typeface="Arial" panose="020B0604020202020204" pitchFamily="34" charset="0"/>
              <a:buChar char="•"/>
            </a:pPr>
            <a:r>
              <a:rPr lang="en-US" dirty="0"/>
              <a:t>Liver disease</a:t>
            </a:r>
          </a:p>
          <a:p>
            <a:pPr marL="801688" lvl="1" indent="-338138">
              <a:lnSpc>
                <a:spcPct val="120000"/>
              </a:lnSpc>
              <a:buFont typeface="Arial" panose="020B0604020202020204" pitchFamily="34" charset="0"/>
              <a:buChar char="•"/>
            </a:pPr>
            <a:r>
              <a:rPr lang="en-US" dirty="0"/>
              <a:t>Overweight and obesity</a:t>
            </a:r>
          </a:p>
          <a:p>
            <a:pPr marL="801688" lvl="1" indent="-338138">
              <a:lnSpc>
                <a:spcPct val="120000"/>
              </a:lnSpc>
              <a:buFont typeface="Arial" panose="020B0604020202020204" pitchFamily="34" charset="0"/>
              <a:buChar char="•"/>
            </a:pPr>
            <a:r>
              <a:rPr lang="en-US" dirty="0"/>
              <a:t>Pregnancy</a:t>
            </a:r>
          </a:p>
          <a:p>
            <a:pPr marL="801688" lvl="1" indent="-338138">
              <a:lnSpc>
                <a:spcPct val="120000"/>
              </a:lnSpc>
              <a:buFont typeface="Arial" panose="020B0604020202020204" pitchFamily="34" charset="0"/>
              <a:buChar char="•"/>
            </a:pPr>
            <a:r>
              <a:rPr lang="en-US" dirty="0"/>
              <a:t>Sick cell disease </a:t>
            </a:r>
          </a:p>
          <a:p>
            <a:pPr marL="801688" lvl="1" indent="-338138">
              <a:lnSpc>
                <a:spcPct val="120000"/>
              </a:lnSpc>
              <a:buFont typeface="Arial" panose="020B0604020202020204" pitchFamily="34" charset="0"/>
              <a:buChar char="•"/>
            </a:pPr>
            <a:r>
              <a:rPr lang="en-US" dirty="0"/>
              <a:t>Smoking, current or former</a:t>
            </a:r>
          </a:p>
          <a:p>
            <a:pPr marL="801688" lvl="1" indent="-338138">
              <a:lnSpc>
                <a:spcPct val="120000"/>
              </a:lnSpc>
              <a:buFont typeface="Arial" panose="020B0604020202020204" pitchFamily="34" charset="0"/>
              <a:buChar char="•"/>
            </a:pPr>
            <a:r>
              <a:rPr lang="en-US" dirty="0"/>
              <a:t>Solid organ or blood stem cell transplant</a:t>
            </a:r>
          </a:p>
          <a:p>
            <a:pPr marL="801688" lvl="1" indent="-338138">
              <a:lnSpc>
                <a:spcPct val="120000"/>
              </a:lnSpc>
              <a:buFont typeface="Arial" panose="020B0604020202020204" pitchFamily="34" charset="0"/>
              <a:buChar char="•"/>
            </a:pPr>
            <a:r>
              <a:rPr lang="en-US" dirty="0"/>
              <a:t>Stroke or cerebrovascular disease</a:t>
            </a:r>
          </a:p>
          <a:p>
            <a:pPr marL="801688" lvl="1" indent="-338138">
              <a:lnSpc>
                <a:spcPct val="120000"/>
              </a:lnSpc>
              <a:buFont typeface="Arial" panose="020B0604020202020204" pitchFamily="34" charset="0"/>
              <a:buChar char="•"/>
            </a:pPr>
            <a:r>
              <a:rPr lang="en-US" dirty="0"/>
              <a:t>Substance use disorders</a:t>
            </a:r>
          </a:p>
          <a:p>
            <a:endParaRPr lang="en-US" dirty="0"/>
          </a:p>
        </p:txBody>
      </p:sp>
      <p:sp>
        <p:nvSpPr>
          <p:cNvPr id="7" name="Content Placeholder 2"/>
          <p:cNvSpPr txBox="1">
            <a:spLocks/>
          </p:cNvSpPr>
          <p:nvPr/>
        </p:nvSpPr>
        <p:spPr>
          <a:xfrm>
            <a:off x="1253066" y="1340732"/>
            <a:ext cx="9811174"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Severe illness means that a person with COVID-19 may need hospitalization, intensive care, a ventilator to help them breathe, or they may even die.</a:t>
            </a:r>
          </a:p>
          <a:p>
            <a:pPr marL="338138" indent="-338138">
              <a:lnSpc>
                <a:spcPct val="100000"/>
              </a:lnSpc>
              <a:spcBef>
                <a:spcPts val="0"/>
              </a:spcBef>
              <a:buFont typeface="Wingdings" panose="05000000000000000000" pitchFamily="2" charset="2"/>
              <a:buChar char="§"/>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t>Risk factors* </a:t>
            </a:r>
            <a:r>
              <a:rPr lang="en-US" sz="2000" dirty="0"/>
              <a:t>for severe </a:t>
            </a:r>
            <a:r>
              <a:rPr lang="en-US" sz="2000" dirty="0" smtClean="0"/>
              <a:t>illness </a:t>
            </a:r>
            <a:r>
              <a:rPr lang="en-US" sz="2000" dirty="0"/>
              <a:t>can </a:t>
            </a:r>
            <a:r>
              <a:rPr lang="en-US" sz="2000" dirty="0" smtClean="0"/>
              <a:t>include:</a:t>
            </a:r>
            <a:endParaRPr lang="en-US" sz="2000" dirty="0"/>
          </a:p>
          <a:p>
            <a:pPr marL="801688" lvl="1" indent="-338138">
              <a:lnSpc>
                <a:spcPct val="120000"/>
              </a:lnSpc>
              <a:spcBef>
                <a:spcPts val="0"/>
              </a:spcBef>
            </a:pPr>
            <a:r>
              <a:rPr lang="en-US" sz="1800" dirty="0" smtClean="0"/>
              <a:t>Older adults</a:t>
            </a:r>
          </a:p>
          <a:p>
            <a:pPr marL="801688" lvl="1" indent="-338138">
              <a:lnSpc>
                <a:spcPct val="120000"/>
              </a:lnSpc>
              <a:spcBef>
                <a:spcPts val="0"/>
              </a:spcBef>
            </a:pPr>
            <a:r>
              <a:rPr lang="en-US" sz="1800" dirty="0" smtClean="0"/>
              <a:t>Pregnant people</a:t>
            </a:r>
          </a:p>
          <a:p>
            <a:pPr marL="801688" lvl="1" indent="-338138">
              <a:lnSpc>
                <a:spcPct val="120000"/>
              </a:lnSpc>
              <a:spcBef>
                <a:spcPts val="0"/>
              </a:spcBef>
            </a:pPr>
            <a:r>
              <a:rPr lang="en-US" sz="1800" dirty="0" smtClean="0"/>
              <a:t>Cancer</a:t>
            </a:r>
          </a:p>
          <a:p>
            <a:pPr marL="801688" lvl="1" indent="-338138">
              <a:lnSpc>
                <a:spcPct val="120000"/>
              </a:lnSpc>
              <a:spcBef>
                <a:spcPts val="0"/>
              </a:spcBef>
            </a:pPr>
            <a:r>
              <a:rPr lang="en-US" sz="1800" dirty="0" smtClean="0"/>
              <a:t>Chronic </a:t>
            </a:r>
            <a:r>
              <a:rPr lang="en-US" sz="1800" dirty="0"/>
              <a:t>kidney disease</a:t>
            </a:r>
          </a:p>
          <a:p>
            <a:pPr marL="801688" lvl="1" indent="-338138">
              <a:lnSpc>
                <a:spcPct val="120000"/>
              </a:lnSpc>
              <a:spcBef>
                <a:spcPts val="0"/>
              </a:spcBef>
            </a:pPr>
            <a:r>
              <a:rPr lang="en-US" sz="1800" dirty="0" smtClean="0"/>
              <a:t>Chronic </a:t>
            </a:r>
            <a:r>
              <a:rPr lang="en-US" sz="1800" dirty="0"/>
              <a:t>lung diseases (e.g., </a:t>
            </a:r>
            <a:r>
              <a:rPr lang="en-US" sz="1800" dirty="0" smtClean="0"/>
              <a:t>COPD, asthma, etc.)</a:t>
            </a:r>
          </a:p>
          <a:p>
            <a:pPr marL="801688" lvl="1" indent="-338138">
              <a:lnSpc>
                <a:spcPct val="120000"/>
              </a:lnSpc>
              <a:spcBef>
                <a:spcPts val="0"/>
              </a:spcBef>
            </a:pPr>
            <a:r>
              <a:rPr lang="en-US" sz="1800" dirty="0" smtClean="0"/>
              <a:t>Dementia or other neurological conditions</a:t>
            </a:r>
            <a:endParaRPr lang="en-US" sz="1800" dirty="0"/>
          </a:p>
          <a:p>
            <a:pPr marL="801688" lvl="1" indent="-338138">
              <a:lnSpc>
                <a:spcPct val="120000"/>
              </a:lnSpc>
              <a:spcBef>
                <a:spcPts val="0"/>
              </a:spcBef>
            </a:pPr>
            <a:r>
              <a:rPr lang="en-US" sz="1800" dirty="0" smtClean="0"/>
              <a:t>Diabetes</a:t>
            </a:r>
          </a:p>
          <a:p>
            <a:pPr marL="801688" lvl="1" indent="-338138">
              <a:lnSpc>
                <a:spcPct val="120000"/>
              </a:lnSpc>
              <a:spcBef>
                <a:spcPts val="0"/>
              </a:spcBef>
            </a:pPr>
            <a:r>
              <a:rPr lang="en-US" sz="1800" dirty="0" smtClean="0"/>
              <a:t>Down syndrome</a:t>
            </a:r>
            <a:endParaRPr lang="en-US" sz="1800" dirty="0"/>
          </a:p>
          <a:p>
            <a:pPr marL="801688" lvl="1" indent="-338138">
              <a:lnSpc>
                <a:spcPct val="120000"/>
              </a:lnSpc>
              <a:spcBef>
                <a:spcPts val="0"/>
              </a:spcBef>
            </a:pPr>
            <a:r>
              <a:rPr lang="en-US" sz="1800" dirty="0"/>
              <a:t>Heart conditions </a:t>
            </a:r>
            <a:endParaRPr lang="en-US" sz="1800" dirty="0" smtClean="0"/>
          </a:p>
          <a:p>
            <a:pPr marL="801688" lvl="1" indent="-338138">
              <a:lnSpc>
                <a:spcPct val="120000"/>
              </a:lnSpc>
              <a:spcBef>
                <a:spcPts val="0"/>
              </a:spcBef>
            </a:pPr>
            <a:r>
              <a:rPr lang="en-US" sz="1800" dirty="0" smtClean="0"/>
              <a:t>HIV infection</a:t>
            </a:r>
            <a:endParaRPr lang="en-US" sz="1800" dirty="0"/>
          </a:p>
          <a:p>
            <a:pPr marL="463550" lvl="1" indent="0">
              <a:buNone/>
            </a:pPr>
            <a:endParaRPr lang="en-US" sz="1800" dirty="0"/>
          </a:p>
        </p:txBody>
      </p:sp>
    </p:spTree>
    <p:extLst>
      <p:ext uri="{BB962C8B-B14F-4D97-AF65-F5344CB8AC3E}">
        <p14:creationId xmlns:p14="http://schemas.microsoft.com/office/powerpoint/2010/main" val="14411253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3275"/>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When to Seek Medical </a:t>
            </a:r>
            <a:r>
              <a:rPr lang="en-US" sz="3600" b="1" dirty="0" smtClean="0">
                <a:solidFill>
                  <a:prstClr val="black"/>
                </a:solidFill>
                <a:latin typeface="Calibri" panose="020F0502020204030204"/>
                <a:ea typeface="+mn-ea"/>
                <a:cs typeface="+mn-cs"/>
              </a:rPr>
              <a:t>Care</a:t>
            </a:r>
            <a:endParaRPr lang="en-US" dirty="0"/>
          </a:p>
        </p:txBody>
      </p:sp>
      <p:sp>
        <p:nvSpPr>
          <p:cNvPr id="7" name="Content Placeholder 2"/>
          <p:cNvSpPr txBox="1">
            <a:spLocks/>
          </p:cNvSpPr>
          <p:nvPr/>
        </p:nvSpPr>
        <p:spPr>
          <a:xfrm>
            <a:off x="1253066" y="1340732"/>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b="1" dirty="0" smtClean="0"/>
              <a:t>Seek emergency medical care immediately</a:t>
            </a:r>
            <a:r>
              <a:rPr lang="en-US" sz="2000" dirty="0" smtClean="0"/>
              <a:t> (call 911) if you or someone else is having:</a:t>
            </a:r>
            <a:endParaRPr lang="en-US" sz="2000" dirty="0"/>
          </a:p>
          <a:p>
            <a:pPr marL="801688" lvl="1" indent="-338138"/>
            <a:r>
              <a:rPr lang="en-US" sz="1800" dirty="0" smtClean="0"/>
              <a:t>Trouble breathing</a:t>
            </a:r>
          </a:p>
          <a:p>
            <a:pPr marL="801688" lvl="1" indent="-338138"/>
            <a:r>
              <a:rPr lang="en-US" sz="1800" dirty="0" smtClean="0"/>
              <a:t>Persistent pain or pressure in the chest</a:t>
            </a:r>
          </a:p>
          <a:p>
            <a:pPr marL="801688" lvl="1" indent="-338138"/>
            <a:r>
              <a:rPr lang="en-US" sz="1800" dirty="0" smtClean="0"/>
              <a:t>New confusion</a:t>
            </a:r>
          </a:p>
          <a:p>
            <a:pPr marL="801688" lvl="1" indent="-338138"/>
            <a:r>
              <a:rPr lang="en-US" sz="1800" dirty="0" smtClean="0"/>
              <a:t>Inability to wake or stay awake</a:t>
            </a:r>
          </a:p>
          <a:p>
            <a:pPr marL="801688" lvl="1" indent="-338138">
              <a:lnSpc>
                <a:spcPct val="100000"/>
              </a:lnSpc>
              <a:spcBef>
                <a:spcPts val="0"/>
              </a:spcBef>
            </a:pPr>
            <a:r>
              <a:rPr lang="en-US" sz="1800" dirty="0" smtClean="0"/>
              <a:t>Pale, gray, or blue-colored skin, lips, or nail beds, depending on skin tone</a:t>
            </a:r>
          </a:p>
          <a:p>
            <a:pPr marL="463550" lvl="1" indent="0">
              <a:lnSpc>
                <a:spcPct val="100000"/>
              </a:lnSpc>
              <a:spcBef>
                <a:spcPts val="0"/>
              </a:spcBef>
              <a:buNone/>
            </a:pPr>
            <a:endParaRPr lang="en-US" sz="1800" dirty="0" smtClean="0"/>
          </a:p>
          <a:p>
            <a:pPr marL="338138" indent="-331788">
              <a:lnSpc>
                <a:spcPct val="100000"/>
              </a:lnSpc>
              <a:spcBef>
                <a:spcPts val="0"/>
              </a:spcBef>
              <a:buFont typeface="Wingdings" panose="05000000000000000000" pitchFamily="2" charset="2"/>
              <a:buChar char="§"/>
            </a:pPr>
            <a:r>
              <a:rPr lang="en-US" sz="2000" dirty="0" smtClean="0"/>
              <a:t>These are not all possible symptoms. Call your medical provider for any other symptoms that are severe or concerning to you.</a:t>
            </a:r>
            <a:endParaRPr lang="en-US" sz="2000" dirty="0"/>
          </a:p>
        </p:txBody>
      </p:sp>
    </p:spTree>
    <p:extLst>
      <p:ext uri="{BB962C8B-B14F-4D97-AF65-F5344CB8AC3E}">
        <p14:creationId xmlns:p14="http://schemas.microsoft.com/office/powerpoint/2010/main" val="509898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COVID-19 Hazards in the Workplace</a:t>
            </a:r>
            <a:br>
              <a:rPr lang="en-US" sz="3600" b="1" dirty="0">
                <a:solidFill>
                  <a:prstClr val="black"/>
                </a:solidFill>
                <a:latin typeface="Calibri" panose="020F0502020204030204"/>
                <a:ea typeface="+mn-ea"/>
                <a:cs typeface="+mn-cs"/>
              </a:rPr>
            </a:br>
            <a:endParaRPr lang="en-US" dirty="0"/>
          </a:p>
        </p:txBody>
      </p:sp>
      <p:sp>
        <p:nvSpPr>
          <p:cNvPr id="18" name="Content Placeholder 2"/>
          <p:cNvSpPr txBox="1">
            <a:spLocks/>
          </p:cNvSpPr>
          <p:nvPr/>
        </p:nvSpPr>
        <p:spPr>
          <a:xfrm>
            <a:off x="1194290" y="1368781"/>
            <a:ext cx="8886687" cy="55408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Under the ETS, your employer must conduct a workplace-specific hazard assessment to identify potential workplace hazards related to COVID-19.</a:t>
            </a:r>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a:t>
            </a:r>
            <a:r>
              <a:rPr lang="en-US" sz="2000" dirty="0">
                <a:solidFill>
                  <a:srgbClr val="0070C0"/>
                </a:solidFill>
              </a:rPr>
              <a:t>workplace-specific </a:t>
            </a:r>
            <a:r>
              <a:rPr lang="en-US" sz="2000" dirty="0" smtClean="0">
                <a:solidFill>
                  <a:srgbClr val="0070C0"/>
                </a:solidFill>
              </a:rPr>
              <a:t>information from your hazard assessment on the job tasks and situations in your workplace that could expose employees to COVID-19 and result in infection. For example, include job tasks in </a:t>
            </a:r>
            <a:r>
              <a:rPr lang="en-US" sz="2000" dirty="0">
                <a:solidFill>
                  <a:srgbClr val="0070C0"/>
                </a:solidFill>
              </a:rPr>
              <a:t>which 6 feet of physical distance </a:t>
            </a:r>
            <a:r>
              <a:rPr lang="en-US" sz="2000" dirty="0" smtClean="0">
                <a:solidFill>
                  <a:srgbClr val="0070C0"/>
                </a:solidFill>
              </a:rPr>
              <a:t>from others cannot </a:t>
            </a:r>
            <a:r>
              <a:rPr lang="en-US" sz="2000" dirty="0">
                <a:solidFill>
                  <a:srgbClr val="0070C0"/>
                </a:solidFill>
              </a:rPr>
              <a:t>be </a:t>
            </a:r>
            <a:r>
              <a:rPr lang="en-US" sz="2000" dirty="0" smtClean="0">
                <a:solidFill>
                  <a:srgbClr val="0070C0"/>
                </a:solidFill>
              </a:rPr>
              <a:t>maintained.] </a:t>
            </a:r>
          </a:p>
        </p:txBody>
      </p:sp>
    </p:spTree>
    <p:extLst>
      <p:ext uri="{BB962C8B-B14F-4D97-AF65-F5344CB8AC3E}">
        <p14:creationId xmlns:p14="http://schemas.microsoft.com/office/powerpoint/2010/main" val="862158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COVID-19 Plan</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Under the ETS, your employer must develop and implement a COVID-19 plan for each workplace; the plan must be written if there are more than 10 employees.</a:t>
            </a:r>
          </a:p>
          <a:p>
            <a:pPr marL="0" indent="0">
              <a:lnSpc>
                <a:spcPct val="100000"/>
              </a:lnSpc>
              <a:spcBef>
                <a:spcPts val="0"/>
              </a:spcBef>
              <a:buNone/>
            </a:pPr>
            <a:r>
              <a:rPr lang="en-US" sz="2000" dirty="0" smtClean="0"/>
              <a:t> </a:t>
            </a:r>
          </a:p>
          <a:p>
            <a:pPr marL="338138" indent="-338138">
              <a:lnSpc>
                <a:spcPct val="100000"/>
              </a:lnSpc>
              <a:spcBef>
                <a:spcPts val="0"/>
              </a:spcBef>
              <a:buFont typeface="Wingdings" panose="05000000000000000000" pitchFamily="2" charset="2"/>
              <a:buChar char="§"/>
            </a:pPr>
            <a:r>
              <a:rPr lang="en-US" sz="2000" dirty="0" smtClean="0"/>
              <a:t>Your employer must designate one or more workplace safety coordinators to implement and monitor the plan, and ensure compliance with all aspects of the COVID-19 plan.</a:t>
            </a:r>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t>Your employer must seek the input and involvement of non-managerial employees and their representatives, if any, in the hazard assessment and the development and implementation of the plan.</a:t>
            </a:r>
          </a:p>
          <a:p>
            <a:pPr lvl="1">
              <a:lnSpc>
                <a:spcPct val="100000"/>
              </a:lnSpc>
              <a:spcBef>
                <a:spcPts val="0"/>
              </a:spcBef>
            </a:pPr>
            <a:r>
              <a:rPr lang="en-US" sz="1800" dirty="0" smtClean="0">
                <a:solidFill>
                  <a:srgbClr val="0070C0"/>
                </a:solidFill>
              </a:rPr>
              <a:t>[Employers: Describe how you will seek the input and involvement of non-managerial employees.]</a:t>
            </a:r>
            <a:endParaRPr lang="en-US" sz="1800" dirty="0">
              <a:solidFill>
                <a:srgbClr val="0070C0"/>
              </a:solidFill>
            </a:endParaRPr>
          </a:p>
          <a:p>
            <a:pPr marL="0" indent="0">
              <a:lnSpc>
                <a:spcPct val="100000"/>
              </a:lnSpc>
              <a:spcBef>
                <a:spcPts val="0"/>
              </a:spcBef>
              <a:buNone/>
            </a:pPr>
            <a:r>
              <a:rPr lang="en-US" sz="2000" dirty="0" smtClean="0"/>
              <a:t>	</a:t>
            </a:r>
          </a:p>
          <a:p>
            <a:pPr marL="338138" indent="-338138">
              <a:lnSpc>
                <a:spcPct val="100000"/>
              </a:lnSpc>
              <a:spcBef>
                <a:spcPts val="0"/>
              </a:spcBef>
              <a:buFont typeface="Wingdings" panose="05000000000000000000" pitchFamily="2" charset="2"/>
              <a:buChar char="§"/>
            </a:pPr>
            <a:r>
              <a:rPr lang="en-US" sz="2000" dirty="0" smtClean="0"/>
              <a:t>Your employer must monitor each workplace to ensure the ongoing effectiveness of the COVID-19 plan and update it as needed.</a:t>
            </a:r>
          </a:p>
          <a:p>
            <a:pPr lvl="1">
              <a:lnSpc>
                <a:spcPct val="100000"/>
              </a:lnSpc>
              <a:spcBef>
                <a:spcPts val="0"/>
              </a:spcBef>
            </a:pPr>
            <a:r>
              <a:rPr lang="en-US" sz="1800" dirty="0" smtClean="0">
                <a:solidFill>
                  <a:srgbClr val="0070C0"/>
                </a:solidFill>
              </a:rPr>
              <a:t>[Employers: Describe how you will monitor each workplace to ensure ongoing effectiveness of the COVID-19 plan.]</a:t>
            </a:r>
          </a:p>
          <a:p>
            <a:pPr marL="795338" lvl="1" indent="-338138">
              <a:lnSpc>
                <a:spcPct val="100000"/>
              </a:lnSpc>
              <a:spcBef>
                <a:spcPts val="0"/>
              </a:spcBef>
              <a:buFont typeface="Wingdings" panose="05000000000000000000" pitchFamily="2" charset="2"/>
              <a:buChar char="§"/>
            </a:pPr>
            <a:endParaRPr lang="en-US" sz="1800" dirty="0">
              <a:solidFill>
                <a:srgbClr val="0070C0"/>
              </a:solidFill>
            </a:endParaRPr>
          </a:p>
          <a:p>
            <a:pPr marL="457200" lvl="1" indent="0" algn="ctr">
              <a:lnSpc>
                <a:spcPct val="100000"/>
              </a:lnSpc>
              <a:spcBef>
                <a:spcPts val="0"/>
              </a:spcBef>
              <a:buNone/>
            </a:pPr>
            <a:endParaRPr lang="en-US" sz="1800" dirty="0" smtClean="0">
              <a:solidFill>
                <a:srgbClr val="0070C0"/>
              </a:solidFill>
            </a:endParaRPr>
          </a:p>
        </p:txBody>
      </p:sp>
    </p:spTree>
    <p:extLst>
      <p:ext uri="{BB962C8B-B14F-4D97-AF65-F5344CB8AC3E}">
        <p14:creationId xmlns:p14="http://schemas.microsoft.com/office/powerpoint/2010/main" val="6954995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1800" dirty="0"/>
              <a:t>The COVID-19 plan must address the hazards identified by the </a:t>
            </a:r>
            <a:r>
              <a:rPr lang="en-US" sz="1800" dirty="0" smtClean="0"/>
              <a:t>hazard assessment </a:t>
            </a:r>
            <a:r>
              <a:rPr lang="en-US" sz="1800" dirty="0"/>
              <a:t>and include policies and procedures to minimize the risk of transmission of COVID-19 for each employee.</a:t>
            </a:r>
          </a:p>
          <a:p>
            <a:pPr marL="338138" indent="-338138">
              <a:buFont typeface="Wingdings" panose="05000000000000000000" pitchFamily="2" charset="2"/>
              <a:buChar char="§"/>
            </a:pPr>
            <a:r>
              <a:rPr lang="en-US" sz="1800" dirty="0" smtClean="0"/>
              <a:t>These policies and procedures include, but are not limited to:</a:t>
            </a:r>
            <a:endParaRPr lang="en-US" sz="2000" dirty="0" smtClean="0"/>
          </a:p>
          <a:p>
            <a:pPr lvl="1"/>
            <a:r>
              <a:rPr lang="en-US" sz="1800" dirty="0" smtClean="0"/>
              <a:t>Patient screening and management</a:t>
            </a:r>
          </a:p>
          <a:p>
            <a:pPr lvl="1"/>
            <a:r>
              <a:rPr lang="en-US" sz="1800" dirty="0"/>
              <a:t>Standard and Transmission-Based Precautions </a:t>
            </a:r>
          </a:p>
          <a:p>
            <a:pPr lvl="1"/>
            <a:r>
              <a:rPr lang="en-US" sz="1800" dirty="0" smtClean="0"/>
              <a:t>Personal Protective Equipment (PPE)</a:t>
            </a:r>
          </a:p>
          <a:p>
            <a:pPr lvl="1"/>
            <a:r>
              <a:rPr lang="en-US" sz="1800" dirty="0"/>
              <a:t>Aerosol-generating </a:t>
            </a:r>
            <a:r>
              <a:rPr lang="en-US" sz="1800" dirty="0" smtClean="0"/>
              <a:t>procedures on a person with suspected or confirmed COVID-19</a:t>
            </a:r>
            <a:endParaRPr lang="en-US" sz="1800" dirty="0"/>
          </a:p>
          <a:p>
            <a:pPr lvl="1"/>
            <a:r>
              <a:rPr lang="en-US" sz="1800" dirty="0" smtClean="0"/>
              <a:t>Physical </a:t>
            </a:r>
            <a:r>
              <a:rPr lang="en-US" sz="1800" dirty="0"/>
              <a:t>distancing </a:t>
            </a:r>
          </a:p>
          <a:p>
            <a:pPr lvl="1"/>
            <a:r>
              <a:rPr lang="en-US" sz="1800" dirty="0"/>
              <a:t>Physical </a:t>
            </a:r>
            <a:r>
              <a:rPr lang="en-US" sz="1800" dirty="0" smtClean="0"/>
              <a:t>barriers</a:t>
            </a:r>
            <a:endParaRPr lang="en-US" sz="1800" dirty="0"/>
          </a:p>
          <a:p>
            <a:pPr lvl="1"/>
            <a:r>
              <a:rPr lang="en-US" sz="1800" dirty="0"/>
              <a:t>Cleaning and </a:t>
            </a:r>
            <a:r>
              <a:rPr lang="en-US" sz="1800" dirty="0" smtClean="0"/>
              <a:t>disinfection</a:t>
            </a:r>
          </a:p>
          <a:p>
            <a:pPr lvl="1"/>
            <a:r>
              <a:rPr lang="en-US" sz="1800" dirty="0" smtClean="0"/>
              <a:t>Ventilation </a:t>
            </a:r>
            <a:endParaRPr lang="en-US" sz="1800" dirty="0"/>
          </a:p>
          <a:p>
            <a:pPr lvl="1"/>
            <a:r>
              <a:rPr lang="en-US" sz="1800" dirty="0" smtClean="0"/>
              <a:t>Health screening and medical management</a:t>
            </a:r>
          </a:p>
          <a:p>
            <a:pPr lvl="1"/>
            <a:r>
              <a:rPr lang="en-US" sz="1800" dirty="0" smtClean="0"/>
              <a:t>Vaccination</a:t>
            </a:r>
          </a:p>
          <a:p>
            <a:pPr lvl="1"/>
            <a:r>
              <a:rPr lang="en-US" sz="1800" dirty="0" smtClean="0"/>
              <a:t>Training</a:t>
            </a:r>
          </a:p>
          <a:p>
            <a:pPr lvl="1"/>
            <a:r>
              <a:rPr lang="en-US" sz="1800" dirty="0" smtClean="0">
                <a:solidFill>
                  <a:srgbClr val="0070C0"/>
                </a:solidFill>
              </a:rPr>
              <a:t>[Employers: Insert other workplace-specific </a:t>
            </a:r>
            <a:r>
              <a:rPr lang="en-US" sz="1800" dirty="0">
                <a:solidFill>
                  <a:srgbClr val="0070C0"/>
                </a:solidFill>
              </a:rPr>
              <a:t>policies and procedures to prevent the spread of COVID-19 to employees</a:t>
            </a:r>
            <a:r>
              <a:rPr lang="en-US" sz="1800" dirty="0" smtClean="0">
                <a:solidFill>
                  <a:srgbClr val="0070C0"/>
                </a:solidFill>
              </a:rPr>
              <a:t>.]</a:t>
            </a:r>
            <a:endParaRPr lang="en-US" sz="1800" dirty="0">
              <a:solidFill>
                <a:srgbClr val="0070C0"/>
              </a:solidFill>
            </a:endParaRPr>
          </a:p>
          <a:p>
            <a:pPr lvl="1"/>
            <a:endParaRPr lang="en-US" sz="1800" dirty="0" smtClean="0"/>
          </a:p>
        </p:txBody>
      </p:sp>
      <p:sp>
        <p:nvSpPr>
          <p:cNvPr id="4" name="Title 1"/>
          <p:cNvSpPr>
            <a:spLocks noGrp="1"/>
          </p:cNvSpPr>
          <p:nvPr>
            <p:ph type="title"/>
          </p:nvPr>
        </p:nvSpPr>
        <p:spPr>
          <a:xfrm>
            <a:off x="838200" y="365125"/>
            <a:ext cx="10515600" cy="1325563"/>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COVID-19 Plan</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4098926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Patient Screening and Management</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In settings where direct patient care is provided, your employer must:</a:t>
            </a:r>
          </a:p>
          <a:p>
            <a:pPr lvl="1">
              <a:lnSpc>
                <a:spcPct val="100000"/>
              </a:lnSpc>
              <a:spcBef>
                <a:spcPts val="0"/>
              </a:spcBef>
            </a:pPr>
            <a:r>
              <a:rPr lang="en-US" sz="1800" dirty="0" smtClean="0"/>
              <a:t>Limit </a:t>
            </a:r>
            <a:r>
              <a:rPr lang="en-US" sz="1800" dirty="0"/>
              <a:t>and monitor points of entry to the </a:t>
            </a:r>
            <a:r>
              <a:rPr lang="en-US" sz="1800" dirty="0" smtClean="0"/>
              <a:t>setting</a:t>
            </a:r>
          </a:p>
          <a:p>
            <a:pPr lvl="1">
              <a:lnSpc>
                <a:spcPct val="100000"/>
              </a:lnSpc>
              <a:spcBef>
                <a:spcPts val="0"/>
              </a:spcBef>
            </a:pPr>
            <a:r>
              <a:rPr lang="en-US" sz="1800" dirty="0" smtClean="0"/>
              <a:t>Screen </a:t>
            </a:r>
            <a:r>
              <a:rPr lang="en-US" sz="1800" dirty="0"/>
              <a:t>and triage </a:t>
            </a:r>
            <a:r>
              <a:rPr lang="en-US" sz="1800" dirty="0" smtClean="0"/>
              <a:t>all clients, patients, residents, delivery people and other visitors, and other non-employees entering the setting</a:t>
            </a:r>
          </a:p>
          <a:p>
            <a:pPr lvl="1">
              <a:lnSpc>
                <a:spcPct val="100000"/>
              </a:lnSpc>
              <a:spcBef>
                <a:spcPts val="0"/>
              </a:spcBef>
            </a:pPr>
            <a:r>
              <a:rPr lang="en-US" sz="1800" dirty="0" smtClean="0"/>
              <a:t>Implement other applicable patient management strategies in accordance with CDC’s “COVID-19 Infection Prevention and Control Recommendations”</a:t>
            </a:r>
          </a:p>
          <a:p>
            <a:pPr marL="457200" lvl="1" indent="0">
              <a:lnSpc>
                <a:spcPct val="100000"/>
              </a:lnSpc>
              <a:spcBef>
                <a:spcPts val="0"/>
              </a:spcBef>
              <a:buNone/>
            </a:pPr>
            <a:endParaRPr lang="en-US" sz="1400" dirty="0" smtClean="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Describe your </a:t>
            </a:r>
            <a:r>
              <a:rPr lang="en-US" sz="2000" dirty="0">
                <a:solidFill>
                  <a:srgbClr val="0070C0"/>
                </a:solidFill>
              </a:rPr>
              <a:t>procedures for limiting and monitoring points of entry to the setting, screening and triaging for symptoms of COVID-19, and </a:t>
            </a:r>
            <a:r>
              <a:rPr lang="en-US" sz="2000" dirty="0" smtClean="0">
                <a:solidFill>
                  <a:srgbClr val="0070C0"/>
                </a:solidFill>
              </a:rPr>
              <a:t>implementing other patient management strategies.]</a:t>
            </a:r>
            <a:endParaRPr lang="en-US" sz="2000" dirty="0">
              <a:solidFill>
                <a:srgbClr val="0070C0"/>
              </a:solidFill>
            </a:endParaRPr>
          </a:p>
          <a:p>
            <a:pPr marL="338138" indent="-338138">
              <a:lnSpc>
                <a:spcPct val="100000"/>
              </a:lnSpc>
              <a:spcBef>
                <a:spcPts val="0"/>
              </a:spcBef>
              <a:buFont typeface="Wingdings" panose="05000000000000000000" pitchFamily="2" charset="2"/>
              <a:buChar char="§"/>
            </a:pPr>
            <a:endParaRPr lang="en-US" sz="1800" dirty="0" smtClean="0"/>
          </a:p>
          <a:p>
            <a:pPr marL="0" indent="0">
              <a:lnSpc>
                <a:spcPct val="100000"/>
              </a:lnSpc>
              <a:spcBef>
                <a:spcPts val="0"/>
              </a:spcBef>
              <a:buNone/>
            </a:pPr>
            <a:endParaRPr lang="en-US" sz="1800" dirty="0"/>
          </a:p>
          <a:p>
            <a:pPr marL="0" indent="0">
              <a:lnSpc>
                <a:spcPct val="100000"/>
              </a:lnSpc>
              <a:spcBef>
                <a:spcPts val="0"/>
              </a:spcBef>
              <a:buNone/>
            </a:pPr>
            <a:endParaRPr lang="en-US" sz="1800" dirty="0"/>
          </a:p>
          <a:p>
            <a:pPr lvl="1"/>
            <a:endParaRPr lang="en-US" sz="1800" dirty="0" smtClean="0"/>
          </a:p>
        </p:txBody>
      </p:sp>
    </p:spTree>
    <p:extLst>
      <p:ext uri="{BB962C8B-B14F-4D97-AF65-F5344CB8AC3E}">
        <p14:creationId xmlns:p14="http://schemas.microsoft.com/office/powerpoint/2010/main" val="1551820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Standard and Transmission-Based Precautions</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1800" dirty="0" smtClean="0"/>
              <a:t>Your Employer </a:t>
            </a:r>
            <a:r>
              <a:rPr lang="en-US" sz="1800" dirty="0"/>
              <a:t>must develop and implement policies and procedures that adhere to Standard and Transmission-Based Precautions in accordance with CDC’s “Guidelines for Isolation Precautions.” </a:t>
            </a:r>
            <a:endParaRPr lang="en-US" sz="1800" dirty="0" smtClean="0"/>
          </a:p>
          <a:p>
            <a:pPr marL="0" indent="0">
              <a:lnSpc>
                <a:spcPct val="100000"/>
              </a:lnSpc>
              <a:spcBef>
                <a:spcPts val="0"/>
              </a:spcBef>
              <a:buNone/>
            </a:pPr>
            <a:endParaRPr lang="en-US" sz="1800" dirty="0"/>
          </a:p>
          <a:p>
            <a:pPr marL="338138" indent="-338138">
              <a:lnSpc>
                <a:spcPct val="100000"/>
              </a:lnSpc>
              <a:spcBef>
                <a:spcPts val="0"/>
              </a:spcBef>
              <a:buFont typeface="Wingdings" panose="05000000000000000000" pitchFamily="2" charset="2"/>
              <a:buChar char="§"/>
            </a:pPr>
            <a:r>
              <a:rPr lang="en-US" sz="1800" dirty="0" smtClean="0">
                <a:solidFill>
                  <a:srgbClr val="0070C0"/>
                </a:solidFill>
              </a:rPr>
              <a:t>[Employers: Insert your workplace-specific policies </a:t>
            </a:r>
            <a:r>
              <a:rPr lang="en-US" sz="1800" dirty="0">
                <a:solidFill>
                  <a:srgbClr val="0070C0"/>
                </a:solidFill>
              </a:rPr>
              <a:t>and procedures </a:t>
            </a:r>
            <a:r>
              <a:rPr lang="en-US" sz="1800" dirty="0" smtClean="0">
                <a:solidFill>
                  <a:srgbClr val="0070C0"/>
                </a:solidFill>
              </a:rPr>
              <a:t>on </a:t>
            </a:r>
            <a:r>
              <a:rPr lang="en-US" sz="1800" dirty="0">
                <a:solidFill>
                  <a:srgbClr val="0070C0"/>
                </a:solidFill>
              </a:rPr>
              <a:t>Standard and Transmission-Based </a:t>
            </a:r>
            <a:r>
              <a:rPr lang="en-US" sz="1800" dirty="0" smtClean="0">
                <a:solidFill>
                  <a:srgbClr val="0070C0"/>
                </a:solidFill>
              </a:rPr>
              <a:t>Precautions.]</a:t>
            </a:r>
            <a:endParaRPr lang="en-US" sz="1800" dirty="0">
              <a:solidFill>
                <a:srgbClr val="0070C0"/>
              </a:solidFill>
            </a:endParaRPr>
          </a:p>
          <a:p>
            <a:pPr lvl="1"/>
            <a:endParaRPr lang="en-US" sz="1800" dirty="0" smtClean="0"/>
          </a:p>
        </p:txBody>
      </p:sp>
    </p:spTree>
    <p:extLst>
      <p:ext uri="{BB962C8B-B14F-4D97-AF65-F5344CB8AC3E}">
        <p14:creationId xmlns:p14="http://schemas.microsoft.com/office/powerpoint/2010/main" val="7638087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Facemasks</a:t>
            </a:r>
            <a:br>
              <a:rPr lang="en-US" sz="3600" b="1" dirty="0">
                <a:solidFill>
                  <a:prstClr val="black"/>
                </a:solidFill>
                <a:latin typeface="Calibri" panose="020F0502020204030204"/>
                <a:ea typeface="+mn-ea"/>
                <a:cs typeface="+mn-cs"/>
              </a:rPr>
            </a:br>
            <a:endParaRPr lang="en-US" dirty="0"/>
          </a:p>
        </p:txBody>
      </p:sp>
      <p:sp>
        <p:nvSpPr>
          <p:cNvPr id="10" name="Content Placeholder 2"/>
          <p:cNvSpPr txBox="1">
            <a:spLocks/>
          </p:cNvSpPr>
          <p:nvPr/>
        </p:nvSpPr>
        <p:spPr>
          <a:xfrm>
            <a:off x="1253066" y="1340732"/>
            <a:ext cx="9977918"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Your employer must provide, and ensure employees wear, facemasks when indoors and when occupying a vehicle with other people for work purposes.</a:t>
            </a:r>
          </a:p>
          <a:p>
            <a:pPr marL="338138" indent="-338138">
              <a:lnSpc>
                <a:spcPct val="100000"/>
              </a:lnSpc>
              <a:spcBef>
                <a:spcPts val="0"/>
              </a:spcBef>
              <a:buFont typeface="Wingdings" panose="05000000000000000000" pitchFamily="2" charset="2"/>
              <a:buChar char="§"/>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t>Facemasks must be: </a:t>
            </a:r>
          </a:p>
          <a:p>
            <a:pPr lvl="1">
              <a:lnSpc>
                <a:spcPct val="100000"/>
              </a:lnSpc>
              <a:spcBef>
                <a:spcPts val="0"/>
              </a:spcBef>
            </a:pPr>
            <a:r>
              <a:rPr lang="en-US" sz="1800" dirty="0" smtClean="0"/>
              <a:t>Cleared by the Food and Drug Administration (FDA), </a:t>
            </a:r>
            <a:r>
              <a:rPr lang="en-US" sz="1800" dirty="0"/>
              <a:t>authorized by an FDA </a:t>
            </a:r>
            <a:r>
              <a:rPr lang="en-US" sz="1800" dirty="0" smtClean="0"/>
              <a:t>Emergency Use Authorization (EUA), </a:t>
            </a:r>
            <a:r>
              <a:rPr lang="en-US" sz="1800" dirty="0"/>
              <a:t>or otherwise offered or distributed as described in an FDA enforcement </a:t>
            </a:r>
            <a:r>
              <a:rPr lang="en-US" sz="1800" dirty="0" smtClean="0"/>
              <a:t>policy </a:t>
            </a:r>
          </a:p>
          <a:p>
            <a:pPr lvl="1">
              <a:lnSpc>
                <a:spcPct val="100000"/>
              </a:lnSpc>
              <a:spcBef>
                <a:spcPts val="0"/>
              </a:spcBef>
            </a:pPr>
            <a:r>
              <a:rPr lang="en-US" sz="1800" dirty="0" smtClean="0"/>
              <a:t>Worn by each employee over the nose and mouth</a:t>
            </a:r>
          </a:p>
          <a:p>
            <a:pPr lvl="1">
              <a:lnSpc>
                <a:spcPct val="100000"/>
              </a:lnSpc>
              <a:spcBef>
                <a:spcPts val="0"/>
              </a:spcBef>
            </a:pPr>
            <a:r>
              <a:rPr lang="en-US" sz="1800" dirty="0" smtClean="0"/>
              <a:t>Changed at least once per day, whenever they are soiled or damaged, and more frequently as necessary (e.g., patient care reasons)</a:t>
            </a:r>
          </a:p>
          <a:p>
            <a:pPr marL="457200" lvl="1" indent="0">
              <a:lnSpc>
                <a:spcPct val="100000"/>
              </a:lnSpc>
              <a:spcBef>
                <a:spcPts val="0"/>
              </a:spcBef>
              <a:buNone/>
            </a:pPr>
            <a:endParaRPr lang="en-US" sz="1800" dirty="0" smtClean="0"/>
          </a:p>
          <a:p>
            <a:pPr marL="344488" indent="-344488">
              <a:lnSpc>
                <a:spcPct val="100000"/>
              </a:lnSpc>
              <a:spcBef>
                <a:spcPts val="0"/>
              </a:spcBef>
              <a:buFont typeface="Wingdings" panose="05000000000000000000" pitchFamily="2" charset="2"/>
              <a:buChar char="§"/>
            </a:pPr>
            <a:r>
              <a:rPr lang="en-US" sz="2000" dirty="0" smtClean="0">
                <a:solidFill>
                  <a:srgbClr val="0070C0"/>
                </a:solidFill>
              </a:rPr>
              <a:t>[Employers: Describe your policies and procedures for facemasks and instructions </a:t>
            </a:r>
            <a:r>
              <a:rPr lang="en-US" sz="2000" dirty="0">
                <a:solidFill>
                  <a:srgbClr val="0070C0"/>
                </a:solidFill>
              </a:rPr>
              <a:t>about when and how they should be worn or used.]</a:t>
            </a:r>
          </a:p>
          <a:p>
            <a:pPr marL="344488" indent="-344488">
              <a:lnSpc>
                <a:spcPct val="100000"/>
              </a:lnSpc>
              <a:spcBef>
                <a:spcPts val="0"/>
              </a:spcBef>
              <a:buFont typeface="Wingdings" panose="05000000000000000000" pitchFamily="2" charset="2"/>
              <a:buChar char="§"/>
            </a:pPr>
            <a:endParaRPr lang="en-US" sz="2200" dirty="0"/>
          </a:p>
          <a:p>
            <a:pPr marL="457200" lvl="1" indent="0">
              <a:lnSpc>
                <a:spcPct val="100000"/>
              </a:lnSpc>
              <a:spcBef>
                <a:spcPts val="0"/>
              </a:spcBef>
              <a:buNone/>
            </a:pPr>
            <a:endParaRPr lang="en-US" sz="1800" dirty="0" smtClean="0"/>
          </a:p>
          <a:p>
            <a:pPr marL="457200" lvl="1" indent="0">
              <a:lnSpc>
                <a:spcPct val="100000"/>
              </a:lnSpc>
              <a:spcBef>
                <a:spcPts val="0"/>
              </a:spcBef>
              <a:buNone/>
            </a:pPr>
            <a:endParaRPr lang="en-US" sz="2200" dirty="0" smtClean="0"/>
          </a:p>
          <a:p>
            <a:pPr marL="0" indent="0">
              <a:lnSpc>
                <a:spcPct val="100000"/>
              </a:lnSpc>
              <a:spcBef>
                <a:spcPts val="0"/>
              </a:spcBef>
              <a:buNone/>
            </a:pPr>
            <a:endParaRPr lang="en-US" sz="1800" dirty="0"/>
          </a:p>
          <a:p>
            <a:pPr marL="338138" indent="-338138">
              <a:buFont typeface="Wingdings" panose="05000000000000000000" pitchFamily="2" charset="2"/>
              <a:buChar char="§"/>
            </a:pPr>
            <a:endParaRPr lang="en-US" sz="2000" dirty="0"/>
          </a:p>
        </p:txBody>
      </p:sp>
    </p:spTree>
    <p:extLst>
      <p:ext uri="{BB962C8B-B14F-4D97-AF65-F5344CB8AC3E}">
        <p14:creationId xmlns:p14="http://schemas.microsoft.com/office/powerpoint/2010/main" val="4543746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838200" y="1089061"/>
            <a:ext cx="10699679" cy="576893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Facemasks are not required when:</a:t>
            </a:r>
          </a:p>
          <a:p>
            <a:pPr lvl="1"/>
            <a:r>
              <a:rPr lang="en-US" sz="1800" dirty="0" smtClean="0"/>
              <a:t>Alone </a:t>
            </a:r>
            <a:r>
              <a:rPr lang="en-US" sz="1800" dirty="0"/>
              <a:t>in a room</a:t>
            </a:r>
          </a:p>
          <a:p>
            <a:pPr lvl="1"/>
            <a:r>
              <a:rPr lang="en-US" sz="1800" dirty="0"/>
              <a:t>Eating or drinking </a:t>
            </a:r>
            <a:r>
              <a:rPr lang="en-US" sz="1800" dirty="0" smtClean="0"/>
              <a:t>(if 6 </a:t>
            </a:r>
            <a:r>
              <a:rPr lang="en-US" sz="1800" dirty="0"/>
              <a:t>feet </a:t>
            </a:r>
            <a:r>
              <a:rPr lang="en-US" sz="1800" dirty="0" smtClean="0"/>
              <a:t>of physical distance or a physical barrier are maintained)</a:t>
            </a:r>
            <a:endParaRPr lang="en-US" sz="1800" dirty="0"/>
          </a:p>
          <a:p>
            <a:pPr lvl="1"/>
            <a:r>
              <a:rPr lang="en-US" sz="1800" dirty="0"/>
              <a:t>Wearing a respirator </a:t>
            </a:r>
          </a:p>
          <a:p>
            <a:pPr lvl="1"/>
            <a:r>
              <a:rPr lang="en-US" sz="1800" dirty="0"/>
              <a:t>It is necessary for mouth to be </a:t>
            </a:r>
            <a:r>
              <a:rPr lang="en-US" sz="1800" dirty="0" smtClean="0"/>
              <a:t>seen (e.g</a:t>
            </a:r>
            <a:r>
              <a:rPr lang="en-US" sz="1800" dirty="0"/>
              <a:t>., </a:t>
            </a:r>
            <a:r>
              <a:rPr lang="en-US" sz="1800" dirty="0" smtClean="0"/>
              <a:t>communicating with an individual who is deaf or hard of hearing) and a clear, plastic facemask cannot be used [use an alternative (e.g., face shield) instead]</a:t>
            </a:r>
          </a:p>
          <a:p>
            <a:pPr lvl="1"/>
            <a:r>
              <a:rPr lang="en-US" sz="1800" dirty="0" smtClean="0"/>
              <a:t>An employee cannot wear due </a:t>
            </a:r>
            <a:r>
              <a:rPr lang="en-US" sz="1800" dirty="0"/>
              <a:t>to a medical necessity, medical condition, or disability </a:t>
            </a:r>
            <a:r>
              <a:rPr lang="en-US" sz="1800" dirty="0" smtClean="0"/>
              <a:t>[use face shield instead, if condition or disability permits it</a:t>
            </a:r>
            <a:r>
              <a:rPr lang="en-US" sz="1800" dirty="0"/>
              <a:t>]. Accommodations may also need to be made for religious beliefs consistent with Title VII of the Civil Rights </a:t>
            </a:r>
            <a:r>
              <a:rPr lang="en-US" sz="1800" dirty="0" smtClean="0"/>
              <a:t>Act.</a:t>
            </a:r>
            <a:endParaRPr lang="en-US" sz="1800" dirty="0"/>
          </a:p>
          <a:p>
            <a:pPr lvl="1"/>
            <a:r>
              <a:rPr lang="en-US" sz="1800" dirty="0" smtClean="0"/>
              <a:t>Wearing a facemask would present a hazard of serious injury or death (e.g., arc flash, heat stress, interfering with safe operation of equipment) [use an alternative (e.g., face shield) instead, if conditions permit, and resume wearing facemask when no longer engaged in this activity, 6 feet of physical distance is required to the extent feasible]</a:t>
            </a:r>
            <a:endParaRPr lang="en-US" sz="2000" dirty="0" smtClean="0"/>
          </a:p>
          <a:p>
            <a:pPr marL="338138" indent="-338138">
              <a:lnSpc>
                <a:spcPct val="100000"/>
              </a:lnSpc>
              <a:spcBef>
                <a:spcPts val="0"/>
              </a:spcBef>
              <a:buFont typeface="Wingdings" panose="05000000000000000000" pitchFamily="2" charset="2"/>
              <a:buChar char="§"/>
            </a:pPr>
            <a:r>
              <a:rPr lang="en-US" sz="2000" dirty="0" smtClean="0"/>
              <a:t>Limitations </a:t>
            </a:r>
            <a:r>
              <a:rPr lang="en-US" sz="2000" dirty="0"/>
              <a:t>of facemasks:</a:t>
            </a:r>
          </a:p>
          <a:p>
            <a:pPr lvl="1"/>
            <a:r>
              <a:rPr lang="en-US" sz="1800" dirty="0"/>
              <a:t>Facemasks are not substitutes for other policies and procedures to protect against COVID-19, and must be worn in addition to physical distancing and other precautions. </a:t>
            </a:r>
          </a:p>
          <a:p>
            <a:pPr lvl="1">
              <a:lnSpc>
                <a:spcPct val="100000"/>
              </a:lnSpc>
              <a:spcBef>
                <a:spcPts val="0"/>
              </a:spcBef>
            </a:pPr>
            <a:r>
              <a:rPr lang="en-US" sz="1800" dirty="0"/>
              <a:t>Facemasks can become soiled after each use and may be contaminated with bacteria and viruses, including the virus that causes COVID-19. This is why it is important to replace facemasks at least daily, </a:t>
            </a:r>
            <a:r>
              <a:rPr lang="en-US" sz="1800" dirty="0" smtClean="0"/>
              <a:t>and whenever they become damaged </a:t>
            </a:r>
            <a:r>
              <a:rPr lang="en-US" sz="1800" dirty="0"/>
              <a:t>or soiled, and more frequently as necessary (e.g., patient care reasons). </a:t>
            </a:r>
          </a:p>
        </p:txBody>
      </p:sp>
      <p:sp>
        <p:nvSpPr>
          <p:cNvPr id="6" name="Title 1"/>
          <p:cNvSpPr>
            <a:spLocks noGrp="1"/>
          </p:cNvSpPr>
          <p:nvPr>
            <p:ph type="title"/>
          </p:nvPr>
        </p:nvSpPr>
        <p:spPr>
          <a:xfrm>
            <a:off x="838200" y="365125"/>
            <a:ext cx="10515600" cy="1325563"/>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Facemasks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233836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4695290"/>
            <a:ext cx="9144000" cy="1655762"/>
          </a:xfrm>
        </p:spPr>
        <p:txBody>
          <a:bodyPr>
            <a:normAutofit/>
          </a:bodyPr>
          <a:lstStyle/>
          <a:p>
            <a:r>
              <a:rPr lang="en-US" sz="2800" dirty="0" smtClean="0"/>
              <a:t>Employee </a:t>
            </a:r>
            <a:r>
              <a:rPr lang="en-US" sz="2800" dirty="0"/>
              <a:t>Training </a:t>
            </a:r>
            <a:r>
              <a:rPr lang="en-US" sz="2800" dirty="0" smtClean="0"/>
              <a:t>Presentation</a:t>
            </a:r>
          </a:p>
          <a:p>
            <a:r>
              <a:rPr lang="en-US" sz="2800" dirty="0" smtClean="0"/>
              <a:t>June 2021</a:t>
            </a:r>
            <a:endParaRPr lang="en-US" sz="2800" dirty="0"/>
          </a:p>
          <a:p>
            <a:endParaRPr lang="en-US" sz="2800" dirty="0"/>
          </a:p>
        </p:txBody>
      </p:sp>
      <p:sp>
        <p:nvSpPr>
          <p:cNvPr id="2" name="Title 1"/>
          <p:cNvSpPr>
            <a:spLocks noGrp="1"/>
          </p:cNvSpPr>
          <p:nvPr>
            <p:ph type="ctrTitle"/>
          </p:nvPr>
        </p:nvSpPr>
        <p:spPr>
          <a:xfrm>
            <a:off x="209227" y="1785303"/>
            <a:ext cx="11670224" cy="2387600"/>
          </a:xfrm>
        </p:spPr>
        <p:txBody>
          <a:bodyPr>
            <a:normAutofit fontScale="90000"/>
          </a:bodyPr>
          <a:lstStyle/>
          <a:p>
            <a:r>
              <a:rPr lang="en-US" b="1" dirty="0">
                <a:latin typeface="+mn-lt"/>
              </a:rPr>
              <a:t>COVID-19 </a:t>
            </a:r>
            <a:r>
              <a:rPr lang="en-US" b="1" dirty="0" smtClean="0">
                <a:latin typeface="+mn-lt"/>
              </a:rPr>
              <a:t/>
            </a:r>
            <a:br>
              <a:rPr lang="en-US" b="1" dirty="0" smtClean="0">
                <a:latin typeface="+mn-lt"/>
              </a:rPr>
            </a:br>
            <a:r>
              <a:rPr lang="en-US" b="1" dirty="0" smtClean="0">
                <a:latin typeface="+mn-lt"/>
              </a:rPr>
              <a:t>Emergency Temporary </a:t>
            </a:r>
            <a:r>
              <a:rPr lang="en-US" b="1" dirty="0">
                <a:latin typeface="+mn-lt"/>
              </a:rPr>
              <a:t>Standard (ETS</a:t>
            </a:r>
            <a:r>
              <a:rPr lang="en-US" b="1" dirty="0" smtClean="0">
                <a:latin typeface="+mn-lt"/>
              </a:rPr>
              <a:t>) </a:t>
            </a:r>
            <a:r>
              <a:rPr lang="en-US" b="1" dirty="0">
                <a:latin typeface="+mn-lt"/>
              </a:rPr>
              <a:t/>
            </a:r>
            <a:br>
              <a:rPr lang="en-US" b="1" dirty="0">
                <a:latin typeface="+mn-lt"/>
              </a:rPr>
            </a:br>
            <a:r>
              <a:rPr lang="en-US" dirty="0" smtClean="0">
                <a:latin typeface="+mn-lt"/>
              </a:rPr>
              <a:t>Healthcare</a:t>
            </a:r>
            <a:br>
              <a:rPr lang="en-US" dirty="0" smtClean="0">
                <a:latin typeface="+mn-lt"/>
              </a:rPr>
            </a:br>
            <a:r>
              <a:rPr lang="en-US" dirty="0" smtClean="0">
                <a:latin typeface="+mn-lt"/>
              </a:rPr>
              <a:t>29 </a:t>
            </a:r>
            <a:r>
              <a:rPr lang="en-US" dirty="0">
                <a:latin typeface="+mn-lt"/>
              </a:rPr>
              <a:t>CFR </a:t>
            </a:r>
            <a:r>
              <a:rPr lang="en-US" dirty="0" smtClean="0">
                <a:latin typeface="+mn-lt"/>
              </a:rPr>
              <a:t>1910.502</a:t>
            </a:r>
            <a:endParaRPr lang="en-US" dirty="0">
              <a:latin typeface="+mn-lt"/>
            </a:endParaRPr>
          </a:p>
        </p:txBody>
      </p:sp>
    </p:spTree>
    <p:extLst>
      <p:ext uri="{BB962C8B-B14F-4D97-AF65-F5344CB8AC3E}">
        <p14:creationId xmlns:p14="http://schemas.microsoft.com/office/powerpoint/2010/main" val="26553377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1253066" y="1340731"/>
            <a:ext cx="10264264" cy="52347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spcAft>
                <a:spcPts val="600"/>
              </a:spcAft>
              <a:buFont typeface="Wingdings" panose="05000000000000000000" pitchFamily="2" charset="2"/>
              <a:buChar char="§"/>
            </a:pPr>
            <a:r>
              <a:rPr lang="en-US" sz="2000" dirty="0" smtClean="0"/>
              <a:t>Respirators are </a:t>
            </a:r>
            <a:r>
              <a:rPr lang="en-US" sz="2000" dirty="0"/>
              <a:t>a type of personal protective </a:t>
            </a:r>
            <a:r>
              <a:rPr lang="en-US" sz="2000" dirty="0" smtClean="0"/>
              <a:t>equipment (PPE) certified </a:t>
            </a:r>
            <a:r>
              <a:rPr lang="en-US" sz="2000" dirty="0"/>
              <a:t>by </a:t>
            </a:r>
            <a:r>
              <a:rPr lang="en-US" sz="2000" dirty="0" smtClean="0"/>
              <a:t>the National Institute for Occupational Safety and Health (NIOSH) </a:t>
            </a:r>
            <a:r>
              <a:rPr lang="en-US" sz="2000" dirty="0"/>
              <a:t>or authorized under an </a:t>
            </a:r>
            <a:r>
              <a:rPr lang="en-US" sz="2000" dirty="0" smtClean="0"/>
              <a:t>FDA EUA.</a:t>
            </a:r>
          </a:p>
          <a:p>
            <a:pPr marL="338138" indent="-338138">
              <a:lnSpc>
                <a:spcPct val="100000"/>
              </a:lnSpc>
              <a:spcBef>
                <a:spcPts val="0"/>
              </a:spcBef>
              <a:spcAft>
                <a:spcPts val="600"/>
              </a:spcAft>
              <a:buFont typeface="Wingdings" panose="05000000000000000000" pitchFamily="2" charset="2"/>
              <a:buChar char="§"/>
            </a:pPr>
            <a:r>
              <a:rPr lang="en-US" sz="2000" dirty="0" smtClean="0"/>
              <a:t>Respirators protect </a:t>
            </a:r>
            <a:r>
              <a:rPr lang="en-US" sz="2000" dirty="0"/>
              <a:t>against airborne hazards by:</a:t>
            </a:r>
          </a:p>
          <a:p>
            <a:pPr lvl="1">
              <a:lnSpc>
                <a:spcPct val="100000"/>
              </a:lnSpc>
              <a:spcBef>
                <a:spcPts val="0"/>
              </a:spcBef>
              <a:spcAft>
                <a:spcPts val="600"/>
              </a:spcAft>
            </a:pPr>
            <a:r>
              <a:rPr lang="en-US" sz="1800" dirty="0"/>
              <a:t>Removing specific air contaminants from the surrounding air OR </a:t>
            </a:r>
          </a:p>
          <a:p>
            <a:pPr lvl="1">
              <a:lnSpc>
                <a:spcPct val="100000"/>
              </a:lnSpc>
              <a:spcBef>
                <a:spcPts val="0"/>
              </a:spcBef>
              <a:spcAft>
                <a:spcPts val="600"/>
              </a:spcAft>
            </a:pPr>
            <a:r>
              <a:rPr lang="en-US" sz="1800" dirty="0"/>
              <a:t>Supplying breathable air from a safe source</a:t>
            </a:r>
          </a:p>
          <a:p>
            <a:pPr marL="338138" indent="-338138">
              <a:lnSpc>
                <a:spcPct val="100000"/>
              </a:lnSpc>
              <a:spcBef>
                <a:spcPts val="0"/>
              </a:spcBef>
              <a:spcAft>
                <a:spcPts val="600"/>
              </a:spcAft>
              <a:buFont typeface="Wingdings" panose="05000000000000000000" pitchFamily="2" charset="2"/>
              <a:buChar char="§"/>
            </a:pPr>
            <a:r>
              <a:rPr lang="en-US" sz="2000" dirty="0"/>
              <a:t>Face coverings, facemasks, and face shields are not respirators. </a:t>
            </a:r>
          </a:p>
          <a:p>
            <a:pPr marL="338138" indent="-338138">
              <a:lnSpc>
                <a:spcPct val="100000"/>
              </a:lnSpc>
              <a:spcBef>
                <a:spcPts val="0"/>
              </a:spcBef>
              <a:spcAft>
                <a:spcPts val="600"/>
              </a:spcAft>
              <a:buFont typeface="Wingdings" panose="05000000000000000000" pitchFamily="2" charset="2"/>
              <a:buChar char="§"/>
            </a:pPr>
            <a:r>
              <a:rPr lang="en-US" sz="2000" dirty="0" smtClean="0"/>
              <a:t>Respirators can</a:t>
            </a:r>
            <a:r>
              <a:rPr lang="en-US" sz="2000" dirty="0"/>
              <a:t> provide an additional level of comfort and protection for employees in circumstances that do not require a respirator to be used.</a:t>
            </a:r>
          </a:p>
          <a:p>
            <a:pPr marL="344488" indent="-344488">
              <a:lnSpc>
                <a:spcPct val="100000"/>
              </a:lnSpc>
              <a:spcBef>
                <a:spcPts val="0"/>
              </a:spcBef>
              <a:spcAft>
                <a:spcPts val="600"/>
              </a:spcAft>
              <a:buFont typeface="Wingdings" panose="05000000000000000000" pitchFamily="2" charset="2"/>
              <a:buChar char="§"/>
            </a:pPr>
            <a:r>
              <a:rPr lang="en-US" sz="2000" dirty="0" smtClean="0"/>
              <a:t>Your employer </a:t>
            </a:r>
            <a:r>
              <a:rPr lang="en-US" sz="2000" dirty="0"/>
              <a:t>may provide a respirator to employees instead of </a:t>
            </a:r>
            <a:r>
              <a:rPr lang="en-US" sz="2000" dirty="0" smtClean="0"/>
              <a:t>a required </a:t>
            </a:r>
            <a:r>
              <a:rPr lang="en-US" sz="2000" dirty="0"/>
              <a:t>facemask, </a:t>
            </a:r>
            <a:r>
              <a:rPr lang="en-US" sz="2000" dirty="0" smtClean="0"/>
              <a:t>and, in such cases, must comply </a:t>
            </a:r>
            <a:r>
              <a:rPr lang="en-US" sz="2000" dirty="0"/>
              <a:t>with the ETS mini respiratory protection program (29 CFR 1910.504). </a:t>
            </a:r>
          </a:p>
          <a:p>
            <a:pPr marL="344488" indent="-344488">
              <a:lnSpc>
                <a:spcPct val="100000"/>
              </a:lnSpc>
              <a:spcBef>
                <a:spcPts val="0"/>
              </a:spcBef>
              <a:spcAft>
                <a:spcPts val="600"/>
              </a:spcAft>
              <a:buFont typeface="Wingdings" panose="05000000000000000000" pitchFamily="2" charset="2"/>
              <a:buChar char="§"/>
            </a:pPr>
            <a:r>
              <a:rPr lang="en-US" sz="2000" dirty="0" smtClean="0"/>
              <a:t>Your employer </a:t>
            </a:r>
            <a:r>
              <a:rPr lang="en-US" sz="2000" dirty="0"/>
              <a:t>must permit employees to wear their own respirator instead of a </a:t>
            </a:r>
            <a:r>
              <a:rPr lang="en-US" sz="2000" dirty="0" smtClean="0"/>
              <a:t>required facemask </a:t>
            </a:r>
            <a:r>
              <a:rPr lang="en-US" sz="2000" dirty="0"/>
              <a:t>and, in such cases, </a:t>
            </a:r>
            <a:r>
              <a:rPr lang="en-US" sz="2000" dirty="0" smtClean="0"/>
              <a:t>must comply </a:t>
            </a:r>
            <a:r>
              <a:rPr lang="en-US" sz="2000" dirty="0"/>
              <a:t>with the ETS mini respiratory protection program (29 CFR 1910.504). </a:t>
            </a:r>
          </a:p>
          <a:p>
            <a:pPr marL="342900" indent="-342900">
              <a:lnSpc>
                <a:spcPct val="100000"/>
              </a:lnSpc>
              <a:spcBef>
                <a:spcPts val="0"/>
              </a:spcBef>
              <a:spcAft>
                <a:spcPts val="600"/>
              </a:spcAft>
              <a:buFont typeface="Wingdings" panose="05000000000000000000" pitchFamily="2" charset="2"/>
              <a:buChar char="§"/>
            </a:pPr>
            <a:r>
              <a:rPr lang="en-US" sz="2000" dirty="0" smtClean="0">
                <a:solidFill>
                  <a:srgbClr val="0070C0"/>
                </a:solidFill>
              </a:rPr>
              <a:t>[Employers: Insert your workplace-specific policies </a:t>
            </a:r>
            <a:r>
              <a:rPr lang="en-US" sz="2000" dirty="0">
                <a:solidFill>
                  <a:srgbClr val="0070C0"/>
                </a:solidFill>
              </a:rPr>
              <a:t>and procedures on </a:t>
            </a:r>
            <a:r>
              <a:rPr lang="en-US" sz="2000" dirty="0" smtClean="0">
                <a:solidFill>
                  <a:srgbClr val="0070C0"/>
                </a:solidFill>
              </a:rPr>
              <a:t>respirator use in the workplace, if applicable.]</a:t>
            </a:r>
            <a:endParaRPr lang="en-US" sz="2000" dirty="0"/>
          </a:p>
          <a:p>
            <a:pPr marL="338138" indent="-338138">
              <a:buFont typeface="Wingdings" panose="05000000000000000000" pitchFamily="2" charset="2"/>
              <a:buChar char="§"/>
            </a:pPr>
            <a:endParaRPr lang="en-US" sz="2000" dirty="0"/>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Respirators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41129894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Your </a:t>
            </a:r>
            <a:r>
              <a:rPr lang="en-US" sz="2000" dirty="0"/>
              <a:t>employer must provide protective clothing and equipment (e.g., respirators, gloves, gowns, goggles, face shields) to each employee in accordance with Standard and Transmission-Based Precautions in healthcare settings in accordance with CDC’s “Guidelines for Isolation </a:t>
            </a:r>
            <a:r>
              <a:rPr lang="en-US" sz="2000" dirty="0" smtClean="0"/>
              <a:t>Precautions” and ensure that the protective clothing and equipment is used in accordance with OSHA’s PPE Standards (29 CFR 1910 subpart I).</a:t>
            </a:r>
          </a:p>
          <a:p>
            <a:pPr lvl="1">
              <a:lnSpc>
                <a:spcPct val="100000"/>
              </a:lnSpc>
              <a:spcBef>
                <a:spcPts val="0"/>
              </a:spcBef>
            </a:pPr>
            <a:r>
              <a:rPr lang="en-US" sz="1800" dirty="0" smtClean="0">
                <a:solidFill>
                  <a:srgbClr val="0070C0"/>
                </a:solidFill>
              </a:rPr>
              <a:t>[Employers: Describe your </a:t>
            </a:r>
            <a:r>
              <a:rPr lang="en-US" sz="1800" dirty="0">
                <a:solidFill>
                  <a:srgbClr val="0070C0"/>
                </a:solidFill>
              </a:rPr>
              <a:t>policies and procedures for providing employees PPE in accordance with Standard and Transmission-Based Precautions in healthcare settings.]</a:t>
            </a:r>
          </a:p>
          <a:p>
            <a:pPr marL="795338" lvl="1" indent="-338138">
              <a:lnSpc>
                <a:spcPct val="100000"/>
              </a:lnSpc>
              <a:spcBef>
                <a:spcPts val="0"/>
              </a:spcBef>
              <a:buFont typeface="Wingdings" panose="05000000000000000000" pitchFamily="2" charset="2"/>
              <a:buChar char="§"/>
            </a:pPr>
            <a:endParaRPr lang="en-US" sz="1400" dirty="0" smtClean="0"/>
          </a:p>
          <a:p>
            <a:pPr marL="338138" indent="-338138">
              <a:lnSpc>
                <a:spcPct val="100000"/>
              </a:lnSpc>
              <a:spcBef>
                <a:spcPts val="0"/>
              </a:spcBef>
              <a:buFont typeface="Wingdings" panose="05000000000000000000" pitchFamily="2" charset="2"/>
              <a:buChar char="§"/>
            </a:pPr>
            <a:r>
              <a:rPr lang="en-US" sz="2000" dirty="0" smtClean="0"/>
              <a:t>For employees with exposure to people with suspected or confirmed COVID-19, your employer </a:t>
            </a:r>
            <a:r>
              <a:rPr lang="en-US" sz="2000" dirty="0"/>
              <a:t>must provide a </a:t>
            </a:r>
            <a:r>
              <a:rPr lang="en-US" sz="2000" dirty="0" smtClean="0"/>
              <a:t>respirator and other PPE, including gloves</a:t>
            </a:r>
            <a:r>
              <a:rPr lang="en-US" sz="2000" dirty="0"/>
              <a:t>, an isolation gown or protective clothing, and eye </a:t>
            </a:r>
            <a:r>
              <a:rPr lang="en-US" sz="2000" dirty="0" smtClean="0"/>
              <a:t>protection, and ensure </a:t>
            </a:r>
            <a:r>
              <a:rPr lang="en-US" sz="2000" dirty="0"/>
              <a:t>that </a:t>
            </a:r>
            <a:r>
              <a:rPr lang="en-US" sz="2000" dirty="0" smtClean="0"/>
              <a:t>respirators are used </a:t>
            </a:r>
            <a:r>
              <a:rPr lang="en-US" sz="2000" dirty="0"/>
              <a:t>in accordance </a:t>
            </a:r>
            <a:r>
              <a:rPr lang="en-US" sz="2000" dirty="0" smtClean="0"/>
              <a:t>with the OSHA Respiratory Protection Standard (29 CFR 1910.134) and other PPE is used in accordance with OSHA’s PPE Standards (29 CFR 1910 subpart I).</a:t>
            </a:r>
          </a:p>
          <a:p>
            <a:pPr lvl="1">
              <a:lnSpc>
                <a:spcPct val="100000"/>
              </a:lnSpc>
              <a:spcBef>
                <a:spcPts val="0"/>
              </a:spcBef>
            </a:pPr>
            <a:r>
              <a:rPr lang="en-US" sz="1800" dirty="0" smtClean="0">
                <a:solidFill>
                  <a:srgbClr val="0070C0"/>
                </a:solidFill>
              </a:rPr>
              <a:t>[Employers: Describe your </a:t>
            </a:r>
            <a:r>
              <a:rPr lang="en-US" sz="1800" dirty="0">
                <a:solidFill>
                  <a:srgbClr val="0070C0"/>
                </a:solidFill>
              </a:rPr>
              <a:t>policies and procedures for </a:t>
            </a:r>
            <a:r>
              <a:rPr lang="en-US" sz="1800" dirty="0" smtClean="0">
                <a:solidFill>
                  <a:srgbClr val="0070C0"/>
                </a:solidFill>
              </a:rPr>
              <a:t>protecting employees </a:t>
            </a:r>
            <a:r>
              <a:rPr lang="en-US" sz="1800" dirty="0">
                <a:solidFill>
                  <a:srgbClr val="0070C0"/>
                </a:solidFill>
              </a:rPr>
              <a:t>with exposure to people with suspected or confirmed COVID-19.]</a:t>
            </a:r>
          </a:p>
          <a:p>
            <a:pPr marL="795338" lvl="1" indent="-338138">
              <a:lnSpc>
                <a:spcPct val="100000"/>
              </a:lnSpc>
              <a:spcBef>
                <a:spcPts val="0"/>
              </a:spcBef>
              <a:buFont typeface="Wingdings" panose="05000000000000000000" pitchFamily="2" charset="2"/>
              <a:buChar char="§"/>
            </a:pPr>
            <a:endParaRPr lang="en-US" sz="1400" dirty="0"/>
          </a:p>
          <a:p>
            <a:pPr marL="457200" lvl="1" indent="0">
              <a:buNone/>
            </a:pPr>
            <a:endParaRPr lang="en-US" sz="1800" dirty="0" smtClean="0"/>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Respirators and other PPE</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6902525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spcAft>
                <a:spcPts val="600"/>
              </a:spcAft>
              <a:buFont typeface="Wingdings" panose="05000000000000000000" pitchFamily="2" charset="2"/>
              <a:buChar char="§"/>
            </a:pPr>
            <a:r>
              <a:rPr lang="en-US" sz="2000" dirty="0" smtClean="0"/>
              <a:t>For aerosol-generating </a:t>
            </a:r>
            <a:r>
              <a:rPr lang="en-US" sz="2000" dirty="0"/>
              <a:t>procedures </a:t>
            </a:r>
            <a:r>
              <a:rPr lang="en-US" sz="2000" dirty="0" smtClean="0"/>
              <a:t>performed on </a:t>
            </a:r>
            <a:r>
              <a:rPr lang="en-US" sz="2000" dirty="0"/>
              <a:t>a person </a:t>
            </a:r>
            <a:r>
              <a:rPr lang="en-US" sz="2000" dirty="0" smtClean="0"/>
              <a:t>with </a:t>
            </a:r>
            <a:r>
              <a:rPr lang="en-US" sz="2000" dirty="0"/>
              <a:t>suspected or confirmed </a:t>
            </a:r>
            <a:r>
              <a:rPr lang="en-US" sz="2000" dirty="0" smtClean="0"/>
              <a:t>COVID-19</a:t>
            </a:r>
            <a:r>
              <a:rPr lang="en-US" sz="2000" dirty="0"/>
              <a:t>, </a:t>
            </a:r>
            <a:r>
              <a:rPr lang="en-US" sz="2000" dirty="0" smtClean="0"/>
              <a:t>your </a:t>
            </a:r>
            <a:r>
              <a:rPr lang="en-US" sz="2000" dirty="0"/>
              <a:t>employer must provide a </a:t>
            </a:r>
            <a:r>
              <a:rPr lang="en-US" sz="2000" dirty="0" smtClean="0"/>
              <a:t>respirator as well as gloves, an isolation gown or protective clothing, and eye protection, and ensure </a:t>
            </a:r>
            <a:r>
              <a:rPr lang="en-US" sz="2000" dirty="0"/>
              <a:t>that respirators are used in accordance with the OSHA Respiratory Protection Standard (29 CFR 1910.134) and other PPE is used in accordance with OSHA’s PPE Standards (29 CFR 1910 subpart I</a:t>
            </a:r>
            <a:r>
              <a:rPr lang="en-US" sz="2000" dirty="0" smtClean="0"/>
              <a:t>).  </a:t>
            </a:r>
          </a:p>
          <a:p>
            <a:pPr lvl="1">
              <a:lnSpc>
                <a:spcPct val="100000"/>
              </a:lnSpc>
              <a:spcBef>
                <a:spcPts val="0"/>
              </a:spcBef>
              <a:spcAft>
                <a:spcPts val="600"/>
              </a:spcAft>
            </a:pPr>
            <a:r>
              <a:rPr lang="en-US" sz="1800" dirty="0" smtClean="0">
                <a:solidFill>
                  <a:srgbClr val="0070C0"/>
                </a:solidFill>
              </a:rPr>
              <a:t>[Employers: Describe your policies </a:t>
            </a:r>
            <a:r>
              <a:rPr lang="en-US" sz="1800" dirty="0">
                <a:solidFill>
                  <a:srgbClr val="0070C0"/>
                </a:solidFill>
              </a:rPr>
              <a:t>and procedures for </a:t>
            </a:r>
            <a:r>
              <a:rPr lang="en-US" sz="1800" dirty="0" smtClean="0">
                <a:solidFill>
                  <a:srgbClr val="0070C0"/>
                </a:solidFill>
              </a:rPr>
              <a:t>respirators and PPE for employees </a:t>
            </a:r>
            <a:r>
              <a:rPr lang="en-US" sz="1800" dirty="0">
                <a:solidFill>
                  <a:srgbClr val="0070C0"/>
                </a:solidFill>
              </a:rPr>
              <a:t>performing or assisting with AGPs on a person with suspected or confirmed COVID-19</a:t>
            </a:r>
            <a:r>
              <a:rPr lang="en-US" sz="1800" dirty="0" smtClean="0">
                <a:solidFill>
                  <a:srgbClr val="0070C0"/>
                </a:solidFill>
              </a:rPr>
              <a:t>. </a:t>
            </a:r>
            <a:r>
              <a:rPr lang="en-US" sz="1800" dirty="0">
                <a:solidFill>
                  <a:srgbClr val="0070C0"/>
                </a:solidFill>
              </a:rPr>
              <a:t>Employers are encouraged to select elastomeric respirators or powered air-purifying respirators (PAPRs) instead of filtering </a:t>
            </a:r>
            <a:r>
              <a:rPr lang="en-US" sz="1800" dirty="0" err="1">
                <a:solidFill>
                  <a:srgbClr val="0070C0"/>
                </a:solidFill>
              </a:rPr>
              <a:t>facepiece</a:t>
            </a:r>
            <a:r>
              <a:rPr lang="en-US" sz="1800" dirty="0">
                <a:solidFill>
                  <a:srgbClr val="0070C0"/>
                </a:solidFill>
              </a:rPr>
              <a:t> respirators</a:t>
            </a:r>
            <a:r>
              <a:rPr lang="en-US" sz="1800" dirty="0" smtClean="0">
                <a:solidFill>
                  <a:srgbClr val="0070C0"/>
                </a:solidFill>
              </a:rPr>
              <a:t>.]</a:t>
            </a:r>
            <a:endParaRPr lang="en-US" sz="1800" dirty="0">
              <a:solidFill>
                <a:srgbClr val="0070C0"/>
              </a:solidFill>
            </a:endParaRPr>
          </a:p>
          <a:p>
            <a:pPr marL="457200" lvl="1" indent="0">
              <a:lnSpc>
                <a:spcPct val="100000"/>
              </a:lnSpc>
              <a:spcBef>
                <a:spcPts val="0"/>
              </a:spcBef>
              <a:spcAft>
                <a:spcPts val="600"/>
              </a:spcAft>
              <a:buNone/>
            </a:pPr>
            <a:endParaRPr lang="en-US" sz="1800" dirty="0" smtClean="0">
              <a:solidFill>
                <a:srgbClr val="0070C0"/>
              </a:solidFill>
            </a:endParaRPr>
          </a:p>
        </p:txBody>
      </p:sp>
      <p:sp>
        <p:nvSpPr>
          <p:cNvPr id="4" name="Title 1"/>
          <p:cNvSpPr>
            <a:spLocks noGrp="1"/>
          </p:cNvSpPr>
          <p:nvPr>
            <p:ph type="title"/>
          </p:nvPr>
        </p:nvSpPr>
        <p:spPr>
          <a:xfrm>
            <a:off x="838200" y="365125"/>
            <a:ext cx="10515600" cy="1325563"/>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Respirators and other PPE</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19737307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Face Shields</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20793" y="1195435"/>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Where </a:t>
            </a:r>
            <a:r>
              <a:rPr lang="en-US" sz="2000" dirty="0"/>
              <a:t>a face shield is required to comply </a:t>
            </a:r>
            <a:r>
              <a:rPr lang="en-US" sz="2000" dirty="0" smtClean="0"/>
              <a:t>with the ETS </a:t>
            </a:r>
            <a:r>
              <a:rPr lang="en-US" sz="2000" dirty="0"/>
              <a:t>or is otherwise required by </a:t>
            </a:r>
            <a:r>
              <a:rPr lang="en-US" sz="2000" dirty="0" smtClean="0"/>
              <a:t>your </a:t>
            </a:r>
            <a:r>
              <a:rPr lang="en-US" sz="2000" dirty="0"/>
              <a:t>employer, </a:t>
            </a:r>
            <a:r>
              <a:rPr lang="en-US" sz="2000" dirty="0" smtClean="0"/>
              <a:t>your </a:t>
            </a:r>
            <a:r>
              <a:rPr lang="en-US" sz="2000" dirty="0"/>
              <a:t>employer must ensure that face shields </a:t>
            </a:r>
            <a:r>
              <a:rPr lang="en-US" sz="2000" dirty="0" smtClean="0"/>
              <a:t>are cleaned </a:t>
            </a:r>
            <a:r>
              <a:rPr lang="en-US" sz="2000" dirty="0"/>
              <a:t>at least </a:t>
            </a:r>
            <a:r>
              <a:rPr lang="en-US" sz="2000" dirty="0" smtClean="0"/>
              <a:t>daily </a:t>
            </a:r>
            <a:r>
              <a:rPr lang="en-US" sz="2000" dirty="0"/>
              <a:t>and are not damaged. </a:t>
            </a:r>
            <a:endParaRPr lang="en-US" sz="2000" dirty="0" smtClean="0"/>
          </a:p>
          <a:p>
            <a:pPr marL="0" indent="0">
              <a:lnSpc>
                <a:spcPct val="100000"/>
              </a:lnSpc>
              <a:spcBef>
                <a:spcPts val="0"/>
              </a:spcBef>
              <a:buNone/>
            </a:pPr>
            <a:endParaRPr lang="en-US" sz="2000" dirty="0"/>
          </a:p>
          <a:p>
            <a:pPr marL="338138" indent="-338138">
              <a:lnSpc>
                <a:spcPct val="100000"/>
              </a:lnSpc>
              <a:spcBef>
                <a:spcPts val="0"/>
              </a:spcBef>
              <a:buFont typeface="Wingdings" panose="05000000000000000000" pitchFamily="2" charset="2"/>
              <a:buChar char="§"/>
            </a:pPr>
            <a:r>
              <a:rPr lang="en-US" sz="2000" dirty="0" smtClean="0"/>
              <a:t>Face shields, typically made of clear plastics, must </a:t>
            </a:r>
            <a:r>
              <a:rPr lang="en-US" sz="2000" dirty="0"/>
              <a:t>be certified to ANSI/ISEA Z87.1 or cover the wearer’s eyes, nose, and mouth to protect from splashes, sprays, and spatter of body fluids, wrap around the sides of the </a:t>
            </a:r>
            <a:r>
              <a:rPr lang="en-US" sz="2000" dirty="0" smtClean="0"/>
              <a:t>face </a:t>
            </a:r>
            <a:r>
              <a:rPr lang="en-US" sz="2000" dirty="0"/>
              <a:t>(i.e., temple-to-temple), and extend below the chin</a:t>
            </a:r>
            <a:r>
              <a:rPr lang="en-US" sz="2000" dirty="0" smtClean="0"/>
              <a:t>.</a:t>
            </a:r>
          </a:p>
          <a:p>
            <a:pPr marL="0" indent="0">
              <a:lnSpc>
                <a:spcPct val="100000"/>
              </a:lnSpc>
              <a:spcBef>
                <a:spcPts val="0"/>
              </a:spcBef>
              <a:buNone/>
            </a:pPr>
            <a:endParaRPr lang="en-US" sz="2000" dirty="0"/>
          </a:p>
          <a:p>
            <a:pPr marL="338138" indent="-338138">
              <a:lnSpc>
                <a:spcPct val="100000"/>
              </a:lnSpc>
              <a:spcBef>
                <a:spcPts val="0"/>
              </a:spcBef>
              <a:buFont typeface="Wingdings" panose="05000000000000000000" pitchFamily="2" charset="2"/>
              <a:buChar char="§"/>
            </a:pPr>
            <a:r>
              <a:rPr lang="en-US" sz="2000" dirty="0"/>
              <a:t>Employees are permitted to supply their own face shields that </a:t>
            </a:r>
            <a:r>
              <a:rPr lang="en-US" sz="2000" dirty="0" smtClean="0"/>
              <a:t>meet </a:t>
            </a:r>
            <a:r>
              <a:rPr lang="en-US" sz="2000" dirty="0"/>
              <a:t>the </a:t>
            </a:r>
            <a:r>
              <a:rPr lang="en-US" sz="2000" dirty="0" smtClean="0"/>
              <a:t>above definition </a:t>
            </a:r>
            <a:r>
              <a:rPr lang="en-US" sz="2000" dirty="0"/>
              <a:t>within the ETS, but employers are not required to reimburse </a:t>
            </a:r>
            <a:r>
              <a:rPr lang="en-US" sz="2000" dirty="0" smtClean="0"/>
              <a:t>employees for those face shields.</a:t>
            </a:r>
          </a:p>
          <a:p>
            <a:pPr marL="0" indent="0">
              <a:lnSpc>
                <a:spcPct val="100000"/>
              </a:lnSpc>
              <a:spcBef>
                <a:spcPts val="0"/>
              </a:spcBef>
              <a:buNone/>
            </a:pPr>
            <a:endParaRPr lang="en-US" sz="2000" dirty="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workplace-specific policies </a:t>
            </a:r>
            <a:r>
              <a:rPr lang="en-US" sz="2000" dirty="0">
                <a:solidFill>
                  <a:srgbClr val="0070C0"/>
                </a:solidFill>
              </a:rPr>
              <a:t>and procedures on </a:t>
            </a:r>
            <a:r>
              <a:rPr lang="en-US" sz="2000" dirty="0" smtClean="0">
                <a:solidFill>
                  <a:srgbClr val="0070C0"/>
                </a:solidFill>
              </a:rPr>
              <a:t>face shields.]</a:t>
            </a:r>
          </a:p>
        </p:txBody>
      </p:sp>
    </p:spTree>
    <p:extLst>
      <p:ext uri="{BB962C8B-B14F-4D97-AF65-F5344CB8AC3E}">
        <p14:creationId xmlns:p14="http://schemas.microsoft.com/office/powerpoint/2010/main" val="22657969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914400" y="1304817"/>
            <a:ext cx="10439400" cy="539393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policies and procedures for all PPE, including </a:t>
            </a:r>
            <a:r>
              <a:rPr lang="en-US" sz="2000" dirty="0">
                <a:solidFill>
                  <a:srgbClr val="0070C0"/>
                </a:solidFill>
              </a:rPr>
              <a:t>how to don and doff, properly care for, store, clean, maintain, and dispose of </a:t>
            </a:r>
            <a:r>
              <a:rPr lang="en-US" sz="2000" dirty="0" smtClean="0">
                <a:solidFill>
                  <a:srgbClr val="0070C0"/>
                </a:solidFill>
              </a:rPr>
              <a:t>PPE, as well as the limitations of PPE for protection against COVID-19.]</a:t>
            </a:r>
          </a:p>
          <a:p>
            <a:pPr marL="338138" indent="-338138">
              <a:lnSpc>
                <a:spcPct val="100000"/>
              </a:lnSpc>
              <a:spcBef>
                <a:spcPts val="0"/>
              </a:spcBef>
              <a:buFont typeface="Wingdings" panose="05000000000000000000" pitchFamily="2" charset="2"/>
              <a:buChar char="§"/>
            </a:pPr>
            <a:endParaRPr lang="en-US" sz="2000" dirty="0" smtClean="0">
              <a:solidFill>
                <a:srgbClr val="0070C0"/>
              </a:solidFill>
            </a:endParaRPr>
          </a:p>
          <a:p>
            <a:pPr marL="338138" indent="-338138">
              <a:lnSpc>
                <a:spcPct val="100000"/>
              </a:lnSpc>
              <a:spcBef>
                <a:spcPts val="0"/>
              </a:spcBef>
              <a:buFont typeface="Wingdings" panose="05000000000000000000" pitchFamily="2" charset="2"/>
              <a:buChar char="§"/>
            </a:pPr>
            <a:r>
              <a:rPr lang="en-US" sz="2000" dirty="0" smtClean="0"/>
              <a:t>Modifications to PPE Procedures:</a:t>
            </a:r>
          </a:p>
          <a:p>
            <a:pPr marL="795338" lvl="1" indent="-338138">
              <a:buFont typeface="Wingdings" panose="05000000000000000000" pitchFamily="2" charset="2"/>
              <a:buChar char="§"/>
            </a:pPr>
            <a:r>
              <a:rPr lang="en-US" sz="2000" dirty="0"/>
              <a:t>When using PPE for non-COVID-19 occupational hazards, procedures may need to be modified to prevent the transmission of COVID-19. This may include modifications to: </a:t>
            </a:r>
          </a:p>
          <a:p>
            <a:pPr lvl="2"/>
            <a:r>
              <a:rPr lang="en-US" sz="1800" dirty="0"/>
              <a:t>Donning</a:t>
            </a:r>
          </a:p>
          <a:p>
            <a:pPr lvl="2"/>
            <a:r>
              <a:rPr lang="en-US" sz="1800" dirty="0"/>
              <a:t>Doffing</a:t>
            </a:r>
          </a:p>
          <a:p>
            <a:pPr lvl="2"/>
            <a:r>
              <a:rPr lang="en-US" sz="1800" dirty="0"/>
              <a:t>Cleaning</a:t>
            </a:r>
          </a:p>
          <a:p>
            <a:pPr lvl="2"/>
            <a:r>
              <a:rPr lang="en-US" sz="1800" dirty="0"/>
              <a:t>Storage</a:t>
            </a:r>
          </a:p>
          <a:p>
            <a:pPr lvl="2"/>
            <a:r>
              <a:rPr lang="en-US" sz="1800" dirty="0"/>
              <a:t>Maintenance </a:t>
            </a:r>
          </a:p>
          <a:p>
            <a:pPr lvl="2"/>
            <a:r>
              <a:rPr lang="en-US" sz="1800" dirty="0"/>
              <a:t>Disposal </a:t>
            </a:r>
          </a:p>
          <a:p>
            <a:pPr marL="795338" lvl="1" indent="-338138">
              <a:buFont typeface="Wingdings" panose="05000000000000000000" pitchFamily="2" charset="2"/>
              <a:buChar char="§"/>
            </a:pPr>
            <a:r>
              <a:rPr lang="en-US" sz="2000" dirty="0" smtClean="0"/>
              <a:t>Your employer </a:t>
            </a:r>
            <a:r>
              <a:rPr lang="en-US" sz="2000" dirty="0"/>
              <a:t>must remain in compliance with all other applicable OSHA standards, </a:t>
            </a:r>
            <a:r>
              <a:rPr lang="en-US" sz="2000" dirty="0" smtClean="0"/>
              <a:t>for example including </a:t>
            </a:r>
            <a:r>
              <a:rPr lang="en-US" sz="2000" dirty="0"/>
              <a:t>PPE (29 CFR 1910.132), Eye and Face Protection (29 CFR 1910.133), Respiratory Protection (29 CFR 1910.134), and Hand Protection (29 CFR 1910.138). </a:t>
            </a:r>
          </a:p>
          <a:p>
            <a:pPr marL="795338" lvl="1" indent="-338138">
              <a:buFont typeface="Wingdings" panose="05000000000000000000" pitchFamily="2" charset="2"/>
              <a:buChar char="§"/>
            </a:pPr>
            <a:r>
              <a:rPr lang="en-US" sz="2000" dirty="0" smtClean="0">
                <a:solidFill>
                  <a:srgbClr val="0070C0"/>
                </a:solidFill>
              </a:rPr>
              <a:t>[Employers: Insert any workplace-specific </a:t>
            </a:r>
            <a:r>
              <a:rPr lang="en-US" sz="2000" dirty="0">
                <a:solidFill>
                  <a:srgbClr val="0070C0"/>
                </a:solidFill>
              </a:rPr>
              <a:t>information on modifications to PPE</a:t>
            </a:r>
            <a:r>
              <a:rPr lang="en-US" sz="2000" dirty="0" smtClean="0">
                <a:solidFill>
                  <a:srgbClr val="0070C0"/>
                </a:solidFill>
              </a:rPr>
              <a:t>.]</a:t>
            </a:r>
            <a:endParaRPr lang="en-US" sz="2000" dirty="0">
              <a:solidFill>
                <a:srgbClr val="0070C0"/>
              </a:solidFill>
            </a:endParaRPr>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PPE Procedures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41993135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Aerosol-Generating Procedures</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4488" indent="-344488">
              <a:lnSpc>
                <a:spcPct val="100000"/>
              </a:lnSpc>
              <a:spcBef>
                <a:spcPts val="0"/>
              </a:spcBef>
              <a:buFont typeface="Wingdings" panose="05000000000000000000" pitchFamily="2" charset="2"/>
              <a:buChar char="§"/>
            </a:pPr>
            <a:r>
              <a:rPr lang="en-US" sz="2000" dirty="0"/>
              <a:t>When an </a:t>
            </a:r>
            <a:r>
              <a:rPr lang="en-US" sz="2000" dirty="0" smtClean="0"/>
              <a:t>AGP </a:t>
            </a:r>
            <a:r>
              <a:rPr lang="en-US" sz="2000" dirty="0"/>
              <a:t>is performed on a person with suspected or confirmed </a:t>
            </a:r>
            <a:r>
              <a:rPr lang="en-US" sz="2000" dirty="0" smtClean="0"/>
              <a:t>COVID-19, your employer must:</a:t>
            </a:r>
            <a:endParaRPr lang="en-US" sz="2000" dirty="0"/>
          </a:p>
          <a:p>
            <a:pPr lvl="1">
              <a:lnSpc>
                <a:spcPct val="100000"/>
              </a:lnSpc>
              <a:spcBef>
                <a:spcPts val="0"/>
              </a:spcBef>
            </a:pPr>
            <a:r>
              <a:rPr lang="en-US" sz="1800" dirty="0" smtClean="0"/>
              <a:t>Provide a respirator and other PPE (see previous slides).</a:t>
            </a:r>
            <a:endParaRPr lang="en-US" sz="1800" dirty="0"/>
          </a:p>
          <a:p>
            <a:pPr lvl="1">
              <a:lnSpc>
                <a:spcPct val="100000"/>
              </a:lnSpc>
              <a:spcBef>
                <a:spcPts val="0"/>
              </a:spcBef>
            </a:pPr>
            <a:r>
              <a:rPr lang="en-US" sz="1800" dirty="0" smtClean="0"/>
              <a:t>Limit </a:t>
            </a:r>
            <a:r>
              <a:rPr lang="en-US" sz="1800" dirty="0"/>
              <a:t>the number of employees present during the procedure to only those essential for patient care and procedure support.</a:t>
            </a:r>
          </a:p>
          <a:p>
            <a:pPr lvl="1">
              <a:lnSpc>
                <a:spcPct val="100000"/>
              </a:lnSpc>
              <a:spcBef>
                <a:spcPts val="0"/>
              </a:spcBef>
            </a:pPr>
            <a:r>
              <a:rPr lang="en-US" sz="1800" dirty="0" smtClean="0"/>
              <a:t>Ensure </a:t>
            </a:r>
            <a:r>
              <a:rPr lang="en-US" sz="1800" dirty="0"/>
              <a:t>that the procedure is performed in an existing airborne infection isolation </a:t>
            </a:r>
            <a:r>
              <a:rPr lang="en-US" sz="1800" dirty="0" smtClean="0"/>
              <a:t>room (AIIR), </a:t>
            </a:r>
            <a:r>
              <a:rPr lang="en-US" sz="1800" dirty="0"/>
              <a:t>if available.</a:t>
            </a:r>
          </a:p>
          <a:p>
            <a:pPr lvl="1">
              <a:lnSpc>
                <a:spcPct val="100000"/>
              </a:lnSpc>
              <a:spcBef>
                <a:spcPts val="0"/>
              </a:spcBef>
            </a:pPr>
            <a:r>
              <a:rPr lang="en-US" sz="1800" dirty="0" smtClean="0"/>
              <a:t>Promptly </a:t>
            </a:r>
            <a:r>
              <a:rPr lang="en-US" sz="1800" dirty="0"/>
              <a:t>clean and disinfect the surfaces and equipment in the room or area where the procedure was </a:t>
            </a:r>
            <a:r>
              <a:rPr lang="en-US" sz="1800" dirty="0" smtClean="0"/>
              <a:t>performed, after the procedure is completed. </a:t>
            </a:r>
            <a:endParaRPr lang="en-US" sz="1800" dirty="0"/>
          </a:p>
          <a:p>
            <a:pPr marL="0" indent="0">
              <a:lnSpc>
                <a:spcPct val="100000"/>
              </a:lnSpc>
              <a:spcBef>
                <a:spcPts val="0"/>
              </a:spcBef>
              <a:buNone/>
            </a:pPr>
            <a:endParaRPr lang="en-US" sz="2000" dirty="0" smtClean="0">
              <a:solidFill>
                <a:srgbClr val="0070C0"/>
              </a:solidFill>
            </a:endParaRPr>
          </a:p>
          <a:p>
            <a:pPr>
              <a:lnSpc>
                <a:spcPct val="100000"/>
              </a:lnSpc>
              <a:spcBef>
                <a:spcPts val="0"/>
              </a:spcBef>
              <a:buFont typeface="Wingdings" panose="05000000000000000000" pitchFamily="2" charset="2"/>
              <a:buChar char="§"/>
            </a:pPr>
            <a:r>
              <a:rPr lang="en-US" sz="2000" dirty="0" smtClean="0">
                <a:solidFill>
                  <a:srgbClr val="0070C0"/>
                </a:solidFill>
              </a:rPr>
              <a:t>[Employers: Insert your policies and procedures for performing or assisting with AGPs on a person with suspected or confirmed COVID-19.]</a:t>
            </a:r>
            <a:endParaRPr lang="en-US" sz="1800" dirty="0" smtClean="0"/>
          </a:p>
        </p:txBody>
      </p:sp>
    </p:spTree>
    <p:extLst>
      <p:ext uri="{BB962C8B-B14F-4D97-AF65-F5344CB8AC3E}">
        <p14:creationId xmlns:p14="http://schemas.microsoft.com/office/powerpoint/2010/main" val="35697265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Physical Distancing</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40732"/>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Your </a:t>
            </a:r>
            <a:r>
              <a:rPr lang="en-US" sz="2000" dirty="0"/>
              <a:t>employer must ensure that each employee is separated from all other people by at least 6 feet </a:t>
            </a:r>
            <a:r>
              <a:rPr lang="en-US" sz="2000" dirty="0" smtClean="0"/>
              <a:t>when indoors unless your </a:t>
            </a:r>
            <a:r>
              <a:rPr lang="en-US" sz="2000" dirty="0"/>
              <a:t>employer can demonstrate that such physical distancing is not feasible for a specific activity (e.g., hands-on medical care). </a:t>
            </a:r>
            <a:endParaRPr lang="en-US" sz="2000" dirty="0" smtClean="0"/>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t>If it is not feasible for an employee to maintain a distance of at least 6 feet from all other people, the employee must remain as far apart from other people as possible.</a:t>
            </a:r>
          </a:p>
          <a:p>
            <a:pPr marL="338138" indent="-338138">
              <a:lnSpc>
                <a:spcPct val="100000"/>
              </a:lnSpc>
              <a:spcBef>
                <a:spcPts val="0"/>
              </a:spcBef>
              <a:buFont typeface="Wingdings" panose="05000000000000000000" pitchFamily="2" charset="2"/>
              <a:buChar char="§"/>
            </a:pPr>
            <a:endParaRPr lang="en-US" sz="2000" dirty="0" smtClean="0"/>
          </a:p>
          <a:p>
            <a:pPr marL="338138" indent="-338138">
              <a:lnSpc>
                <a:spcPct val="100000"/>
              </a:lnSpc>
              <a:spcBef>
                <a:spcPts val="0"/>
              </a:spcBef>
              <a:buFont typeface="Wingdings" panose="05000000000000000000" pitchFamily="2" charset="2"/>
              <a:buChar char="§"/>
            </a:pPr>
            <a:r>
              <a:rPr lang="en-US" sz="2000" dirty="0"/>
              <a:t>The physical distancing requirement does not apply to momentary exposure while people are in movement (e.g., passing in hallways or aisles</a:t>
            </a:r>
            <a:r>
              <a:rPr lang="en-US" sz="2000" dirty="0" smtClean="0"/>
              <a:t>). </a:t>
            </a:r>
          </a:p>
          <a:p>
            <a:pPr marL="338138" indent="-338138">
              <a:lnSpc>
                <a:spcPct val="100000"/>
              </a:lnSpc>
              <a:spcBef>
                <a:spcPts val="0"/>
              </a:spcBef>
              <a:buFont typeface="Wingdings" panose="05000000000000000000" pitchFamily="2" charset="2"/>
              <a:buChar char="§"/>
            </a:pPr>
            <a:endParaRPr lang="en-US" sz="2000" dirty="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workplace-specific policies and procedures on </a:t>
            </a:r>
            <a:r>
              <a:rPr lang="en-US" sz="2000" dirty="0">
                <a:solidFill>
                  <a:srgbClr val="0070C0"/>
                </a:solidFill>
              </a:rPr>
              <a:t>physical </a:t>
            </a:r>
            <a:r>
              <a:rPr lang="en-US" sz="2000" dirty="0" smtClean="0">
                <a:solidFill>
                  <a:srgbClr val="0070C0"/>
                </a:solidFill>
              </a:rPr>
              <a:t>distancing.]</a:t>
            </a:r>
          </a:p>
          <a:p>
            <a:pPr marL="0" indent="0">
              <a:lnSpc>
                <a:spcPct val="100000"/>
              </a:lnSpc>
              <a:spcBef>
                <a:spcPts val="0"/>
              </a:spcBef>
              <a:buNone/>
            </a:pPr>
            <a:endParaRPr lang="en-US" sz="2000" dirty="0" smtClean="0">
              <a:solidFill>
                <a:srgbClr val="0070C0"/>
              </a:solidFill>
            </a:endParaRPr>
          </a:p>
        </p:txBody>
      </p:sp>
    </p:spTree>
    <p:extLst>
      <p:ext uri="{BB962C8B-B14F-4D97-AF65-F5344CB8AC3E}">
        <p14:creationId xmlns:p14="http://schemas.microsoft.com/office/powerpoint/2010/main" val="1606869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40732"/>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a:t>Barriers are required </a:t>
            </a:r>
            <a:r>
              <a:rPr lang="en-US" sz="2000" dirty="0" smtClean="0"/>
              <a:t>at each fixed work location outside of direct patient care areas where each employee is not separated from all other people by at least 6 feet of distance.</a:t>
            </a:r>
            <a:endParaRPr lang="en-US" sz="2000" dirty="0"/>
          </a:p>
          <a:p>
            <a:pPr marL="338138" indent="-338138">
              <a:buFont typeface="Wingdings" panose="05000000000000000000" pitchFamily="2" charset="2"/>
              <a:buChar char="§"/>
            </a:pPr>
            <a:r>
              <a:rPr lang="en-US" sz="2000" dirty="0"/>
              <a:t>Barriers must be: </a:t>
            </a:r>
          </a:p>
          <a:p>
            <a:pPr lvl="1"/>
            <a:r>
              <a:rPr lang="en-US" sz="1800" dirty="0" smtClean="0"/>
              <a:t>Solid and made from impermeable materials</a:t>
            </a:r>
            <a:endParaRPr lang="en-US" sz="1800" dirty="0"/>
          </a:p>
          <a:p>
            <a:pPr lvl="1"/>
            <a:r>
              <a:rPr lang="en-US" sz="1800" dirty="0"/>
              <a:t>Cleanable or </a:t>
            </a:r>
            <a:r>
              <a:rPr lang="en-US" sz="1800" dirty="0" smtClean="0"/>
              <a:t>disposable  </a:t>
            </a:r>
            <a:endParaRPr lang="en-US" sz="1800" dirty="0"/>
          </a:p>
          <a:p>
            <a:pPr lvl="1"/>
            <a:r>
              <a:rPr lang="en-US" sz="1800" dirty="0"/>
              <a:t>Sized (e.g., height and width) and located to block face-to-face pathways between individuals</a:t>
            </a:r>
          </a:p>
          <a:p>
            <a:pPr lvl="1"/>
            <a:r>
              <a:rPr lang="en-US" sz="1800" dirty="0"/>
              <a:t>Barriers may have a pass-through space at the bottom for objects and merchandise as long as it is not in front of any individual’s breathing zone</a:t>
            </a:r>
          </a:p>
          <a:p>
            <a:pPr marL="338138" indent="-338138">
              <a:buFont typeface="Wingdings" panose="05000000000000000000" pitchFamily="2" charset="2"/>
              <a:buChar char="§"/>
            </a:pPr>
            <a:r>
              <a:rPr lang="en-US" sz="2000" dirty="0" smtClean="0">
                <a:solidFill>
                  <a:srgbClr val="0070C0"/>
                </a:solidFill>
              </a:rPr>
              <a:t>[Employers: Insert your workplace-specific policies and procedures </a:t>
            </a:r>
            <a:r>
              <a:rPr lang="en-US" sz="2000" dirty="0">
                <a:solidFill>
                  <a:srgbClr val="0070C0"/>
                </a:solidFill>
              </a:rPr>
              <a:t>on physical </a:t>
            </a:r>
            <a:r>
              <a:rPr lang="en-US" sz="2000" dirty="0" smtClean="0">
                <a:solidFill>
                  <a:srgbClr val="0070C0"/>
                </a:solidFill>
              </a:rPr>
              <a:t>barriers.] </a:t>
            </a:r>
          </a:p>
          <a:p>
            <a:pPr marL="338138" indent="-338138">
              <a:buFont typeface="Wingdings" panose="05000000000000000000" pitchFamily="2" charset="2"/>
              <a:buChar char="§"/>
            </a:pPr>
            <a:endParaRPr lang="en-US" sz="2000" dirty="0">
              <a:solidFill>
                <a:srgbClr val="0070C0"/>
              </a:solidFill>
            </a:endParaRPr>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Physical Barriers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10945603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Cleaning and Disinfection</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40731"/>
            <a:ext cx="10367006" cy="474833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a:t>In patient care areas, resident rooms, and for medical devices and equipment, </a:t>
            </a:r>
            <a:r>
              <a:rPr lang="en-US" sz="2000" dirty="0" smtClean="0"/>
              <a:t>your </a:t>
            </a:r>
            <a:r>
              <a:rPr lang="en-US" sz="2000" dirty="0"/>
              <a:t>employer must follow standard practices for cleaning and disinfection of surfaces and equipment in accordance with CDC’s “COVID-19 Infection Prevention and Control Recommendations” </a:t>
            </a:r>
            <a:r>
              <a:rPr lang="en-US" sz="2000" dirty="0" smtClean="0"/>
              <a:t>and </a:t>
            </a:r>
            <a:r>
              <a:rPr lang="en-US" sz="2000" dirty="0"/>
              <a:t>CDC’s “Guidelines for Environmental Infection Control,” pp. 86–103, </a:t>
            </a:r>
            <a:r>
              <a:rPr lang="en-US" sz="2000" dirty="0" smtClean="0"/>
              <a:t>147-149. </a:t>
            </a:r>
          </a:p>
          <a:p>
            <a:pPr marL="338138" indent="-338138">
              <a:lnSpc>
                <a:spcPct val="100000"/>
              </a:lnSpc>
              <a:spcBef>
                <a:spcPts val="0"/>
              </a:spcBef>
              <a:buFont typeface="Wingdings" panose="05000000000000000000" pitchFamily="2" charset="2"/>
              <a:buChar char="§"/>
            </a:pPr>
            <a:endParaRPr lang="en-US" sz="2000" dirty="0"/>
          </a:p>
          <a:p>
            <a:pPr marL="338138" indent="-338138">
              <a:lnSpc>
                <a:spcPct val="100000"/>
              </a:lnSpc>
              <a:spcBef>
                <a:spcPts val="0"/>
              </a:spcBef>
              <a:buFont typeface="Wingdings" panose="05000000000000000000" pitchFamily="2" charset="2"/>
              <a:buChar char="§"/>
            </a:pPr>
            <a:r>
              <a:rPr lang="en-US" sz="2000" dirty="0" smtClean="0"/>
              <a:t>In </a:t>
            </a:r>
            <a:r>
              <a:rPr lang="en-US" sz="2000" dirty="0"/>
              <a:t>all other areas, the employer must: </a:t>
            </a:r>
            <a:endParaRPr lang="en-US" sz="2000" dirty="0" smtClean="0"/>
          </a:p>
          <a:p>
            <a:pPr marL="795338" lvl="1" indent="-338138">
              <a:lnSpc>
                <a:spcPct val="100000"/>
              </a:lnSpc>
              <a:spcBef>
                <a:spcPts val="0"/>
              </a:spcBef>
              <a:buFont typeface="Wingdings" panose="05000000000000000000" pitchFamily="2" charset="2"/>
              <a:buChar char="§"/>
            </a:pPr>
            <a:r>
              <a:rPr lang="en-US" sz="1800" dirty="0" smtClean="0"/>
              <a:t>Clean </a:t>
            </a:r>
            <a:r>
              <a:rPr lang="en-US" sz="1800" dirty="0"/>
              <a:t>high-touch surfaces and equipment at least once a day, following manufacturers’ instructions for application of </a:t>
            </a:r>
            <a:r>
              <a:rPr lang="en-US" sz="1800" dirty="0" smtClean="0"/>
              <a:t>cleaners</a:t>
            </a:r>
          </a:p>
          <a:p>
            <a:pPr marL="795338" lvl="1" indent="-338138">
              <a:lnSpc>
                <a:spcPct val="100000"/>
              </a:lnSpc>
              <a:spcBef>
                <a:spcPts val="0"/>
              </a:spcBef>
              <a:buFont typeface="Wingdings" panose="05000000000000000000" pitchFamily="2" charset="2"/>
              <a:buChar char="§"/>
            </a:pPr>
            <a:r>
              <a:rPr lang="en-US" sz="1800" dirty="0" smtClean="0"/>
              <a:t>When </a:t>
            </a:r>
            <a:r>
              <a:rPr lang="en-US" sz="1800" dirty="0"/>
              <a:t>the employer is aware that a person who is COVID-19 positive has been in the workplace within the last 24 hours, clean and disinfect, in accordance with CDC’s “Cleaning and Disinfecting Guidance”, any areas, materials, and equipment under the employer’s control that have likely been contaminated by the person who is COVID-19 </a:t>
            </a:r>
            <a:r>
              <a:rPr lang="en-US" sz="1800" dirty="0" smtClean="0"/>
              <a:t>positive</a:t>
            </a:r>
            <a:endParaRPr lang="en-US" sz="1800" dirty="0"/>
          </a:p>
          <a:p>
            <a:pPr marL="0" indent="0">
              <a:lnSpc>
                <a:spcPct val="100000"/>
              </a:lnSpc>
              <a:spcBef>
                <a:spcPts val="0"/>
              </a:spcBef>
              <a:buNone/>
            </a:pPr>
            <a:endParaRPr lang="en-US" sz="2000" dirty="0"/>
          </a:p>
          <a:p>
            <a:pPr marL="338138" indent="-338138">
              <a:lnSpc>
                <a:spcPct val="100000"/>
              </a:lnSpc>
              <a:spcBef>
                <a:spcPts val="0"/>
              </a:spcBef>
              <a:buFont typeface="Wingdings" panose="05000000000000000000" pitchFamily="2" charset="2"/>
              <a:buChar char="§"/>
            </a:pPr>
            <a:r>
              <a:rPr lang="en-US" sz="2000" dirty="0" smtClean="0"/>
              <a:t>The </a:t>
            </a:r>
            <a:r>
              <a:rPr lang="en-US" sz="2000" dirty="0"/>
              <a:t>employer must provide alcohol-based hand rub that is at least 60% alcohol or provide readily accessible hand washing </a:t>
            </a:r>
            <a:r>
              <a:rPr lang="en-US" sz="2000" dirty="0" smtClean="0"/>
              <a:t>facilities</a:t>
            </a:r>
            <a:r>
              <a:rPr lang="en-US" sz="2000" dirty="0" smtClean="0">
                <a:solidFill>
                  <a:srgbClr val="FF0000"/>
                </a:solidFill>
              </a:rPr>
              <a:t>.</a:t>
            </a:r>
            <a:endParaRPr lang="en-US" sz="2000" dirty="0">
              <a:solidFill>
                <a:srgbClr val="FF0000"/>
              </a:solidFill>
            </a:endParaRPr>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workplace-specific policies </a:t>
            </a:r>
            <a:r>
              <a:rPr lang="en-US" sz="2000" dirty="0">
                <a:solidFill>
                  <a:srgbClr val="0070C0"/>
                </a:solidFill>
              </a:rPr>
              <a:t>and procedures for </a:t>
            </a:r>
            <a:r>
              <a:rPr lang="en-US" sz="2000" dirty="0" smtClean="0">
                <a:solidFill>
                  <a:srgbClr val="0070C0"/>
                </a:solidFill>
              </a:rPr>
              <a:t>cleaning and disinfection.]</a:t>
            </a:r>
            <a:r>
              <a:rPr lang="en-US" sz="2000" dirty="0" smtClean="0"/>
              <a:t>  </a:t>
            </a:r>
          </a:p>
          <a:p>
            <a:pPr marL="338138" indent="-338138">
              <a:lnSpc>
                <a:spcPct val="100000"/>
              </a:lnSpc>
              <a:spcBef>
                <a:spcPts val="0"/>
              </a:spcBef>
              <a:buFont typeface="Wingdings" panose="05000000000000000000" pitchFamily="2" charset="2"/>
              <a:buChar char="§"/>
            </a:pPr>
            <a:endParaRPr lang="en-US" sz="2000" dirty="0"/>
          </a:p>
          <a:p>
            <a:pPr marL="0" indent="0">
              <a:buNone/>
            </a:pPr>
            <a:endParaRPr lang="en-US" sz="2000" dirty="0"/>
          </a:p>
          <a:p>
            <a:pPr marL="338138" indent="-338138">
              <a:buFont typeface="Wingdings" panose="05000000000000000000" pitchFamily="2" charset="2"/>
              <a:buChar char="§"/>
            </a:pPr>
            <a:endParaRPr lang="en-US" sz="2000" dirty="0"/>
          </a:p>
        </p:txBody>
      </p:sp>
    </p:spTree>
    <p:extLst>
      <p:ext uri="{BB962C8B-B14F-4D97-AF65-F5344CB8AC3E}">
        <p14:creationId xmlns:p14="http://schemas.microsoft.com/office/powerpoint/2010/main" val="14186445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838200" y="365125"/>
            <a:ext cx="10515600" cy="1325563"/>
          </a:xfrm>
        </p:spPr>
        <p:txBody>
          <a:bodyPr>
            <a:normAutofit/>
          </a:bodyPr>
          <a:lstStyle/>
          <a:p>
            <a:pPr lvl="0">
              <a:lnSpc>
                <a:spcPct val="100000"/>
              </a:lnSpc>
              <a:spcBef>
                <a:spcPts val="0"/>
              </a:spcBef>
            </a:pPr>
            <a:r>
              <a:rPr lang="en-US" sz="3600" b="1" dirty="0" smtClean="0">
                <a:solidFill>
                  <a:prstClr val="black"/>
                </a:solidFill>
                <a:latin typeface="Calibri" panose="020F0502020204030204"/>
                <a:ea typeface="+mn-ea"/>
                <a:cs typeface="+mn-cs"/>
              </a:rPr>
              <a:t>Ventilation</a:t>
            </a:r>
            <a:br>
              <a:rPr lang="en-US" sz="3600" b="1" dirty="0" smtClean="0">
                <a:solidFill>
                  <a:prstClr val="black"/>
                </a:solidFill>
                <a:latin typeface="Calibri" panose="020F0502020204030204"/>
                <a:ea typeface="+mn-ea"/>
                <a:cs typeface="+mn-cs"/>
              </a:rPr>
            </a:br>
            <a:endParaRPr lang="en-US" dirty="0"/>
          </a:p>
        </p:txBody>
      </p:sp>
      <p:sp>
        <p:nvSpPr>
          <p:cNvPr id="3" name="Content Placeholder 2"/>
          <p:cNvSpPr>
            <a:spLocks noGrp="1"/>
          </p:cNvSpPr>
          <p:nvPr>
            <p:ph idx="1"/>
          </p:nvPr>
        </p:nvSpPr>
        <p:spPr>
          <a:xfrm>
            <a:off x="838200" y="1317171"/>
            <a:ext cx="10515600" cy="5192486"/>
          </a:xfrm>
        </p:spPr>
        <p:txBody>
          <a:bodyPr>
            <a:noAutofit/>
          </a:bodyPr>
          <a:lstStyle/>
          <a:p>
            <a:pPr>
              <a:buFont typeface="Wingdings" panose="05000000000000000000" pitchFamily="2" charset="2"/>
              <a:buChar char="§"/>
            </a:pPr>
            <a:r>
              <a:rPr lang="en-US" sz="2000" dirty="0" smtClean="0"/>
              <a:t>Employers who own or control buildings or structures with an existing heating, ventilation, and air conditioning (HVAC) system(s) must ensure that: </a:t>
            </a:r>
          </a:p>
          <a:p>
            <a:pPr lvl="1"/>
            <a:r>
              <a:rPr lang="en-US" sz="1800" dirty="0" smtClean="0"/>
              <a:t>The HVAC system(s) is used in accordance with the HVAC manufacturer’s instructions and the design specifications of the HVAC system(s);</a:t>
            </a:r>
          </a:p>
          <a:p>
            <a:pPr lvl="1"/>
            <a:r>
              <a:rPr lang="en-US" sz="1800" dirty="0" smtClean="0"/>
              <a:t>The amount of outside air circulated through its HVAC system(s) and the number of air changes per hour are maximized to the extent appropriate;</a:t>
            </a:r>
          </a:p>
          <a:p>
            <a:pPr lvl="1"/>
            <a:r>
              <a:rPr lang="en-US" sz="1800" dirty="0" smtClean="0"/>
              <a:t>All air filters are rated Minimum Efficiency Reporting Value (MERV) 13 or higher, if compatible with the HVAC system(s). If MERV-13 or higher filters are not compatible with the HVAC system(s), employers must use filters with the highest compatible filtering efficiency for the HVAC system(s);</a:t>
            </a:r>
          </a:p>
          <a:p>
            <a:pPr lvl="1"/>
            <a:r>
              <a:rPr lang="en-US" sz="1800" dirty="0" smtClean="0"/>
              <a:t>All air filters are maintained and replaced as necessary to ensure the proper function and performance of the HVAC system(s); and</a:t>
            </a:r>
          </a:p>
          <a:p>
            <a:pPr lvl="1"/>
            <a:r>
              <a:rPr lang="en-US" sz="1800" dirty="0" smtClean="0"/>
              <a:t>All intake ports that provide outside air to the HVAC system(s) are cleaned, maintained, and cleared of any debris that may affect the function and performance of the HVAC system(s).</a:t>
            </a:r>
          </a:p>
          <a:p>
            <a:pPr>
              <a:buFont typeface="Wingdings" panose="05000000000000000000" pitchFamily="2" charset="2"/>
              <a:buChar char="§"/>
            </a:pPr>
            <a:r>
              <a:rPr lang="en-US" sz="2000" dirty="0" smtClean="0"/>
              <a:t>Where the employer has an existing AIIR, the employer must maintain and operate it in accordance with its design and construction criteria.</a:t>
            </a:r>
          </a:p>
          <a:p>
            <a:pPr>
              <a:buFont typeface="Wingdings" panose="05000000000000000000" pitchFamily="2" charset="2"/>
              <a:buChar char="§"/>
            </a:pPr>
            <a:r>
              <a:rPr lang="en-US" sz="2000" dirty="0" smtClean="0">
                <a:solidFill>
                  <a:srgbClr val="0070C0"/>
                </a:solidFill>
              </a:rPr>
              <a:t>[Employers: Insert your workplace-specific policies and procedures for specific HVAC system(s) and AIIRs.]</a:t>
            </a:r>
            <a:r>
              <a:rPr lang="en-US" sz="2000" dirty="0" smtClean="0"/>
              <a:t>  </a:t>
            </a:r>
          </a:p>
          <a:p>
            <a:endParaRPr lang="en-US" sz="2000" dirty="0" smtClean="0"/>
          </a:p>
          <a:p>
            <a:endParaRPr lang="en-US" sz="2000" dirty="0"/>
          </a:p>
        </p:txBody>
      </p:sp>
    </p:spTree>
    <p:extLst>
      <p:ext uri="{BB962C8B-B14F-4D97-AF65-F5344CB8AC3E}">
        <p14:creationId xmlns:p14="http://schemas.microsoft.com/office/powerpoint/2010/main" val="455283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7599" y="2578737"/>
            <a:ext cx="9956801" cy="3742563"/>
          </a:xfrm>
          <a:prstGeom prst="rect">
            <a:avLst/>
          </a:prstGeom>
          <a:noFill/>
        </p:spPr>
        <p:txBody>
          <a:bodyPr wrap="square" rtlCol="0">
            <a:spAutoFit/>
          </a:bodyPr>
          <a:lstStyle/>
          <a:p>
            <a:pPr marL="338138" indent="-338138">
              <a:buFont typeface="Wingdings" panose="05000000000000000000" pitchFamily="2" charset="2"/>
              <a:buChar char="q"/>
              <a:tabLst>
                <a:tab pos="5035550" algn="l"/>
              </a:tabLst>
            </a:pPr>
            <a:r>
              <a:rPr lang="en-US" dirty="0"/>
              <a:t>Conduct a hazard assessment and implement a COVID-19 plan for each </a:t>
            </a:r>
            <a:r>
              <a:rPr lang="en-US" dirty="0" smtClean="0"/>
              <a:t>workplace. </a:t>
            </a:r>
            <a:r>
              <a:rPr lang="en-US" dirty="0"/>
              <a:t>Engage employees in the development of the plan</a:t>
            </a:r>
            <a:r>
              <a:rPr lang="en-US" dirty="0" smtClean="0"/>
              <a:t>.</a:t>
            </a:r>
          </a:p>
          <a:p>
            <a:pPr marL="338138" indent="-338138">
              <a:lnSpc>
                <a:spcPct val="80000"/>
              </a:lnSpc>
              <a:buFont typeface="Wingdings" panose="05000000000000000000" pitchFamily="2" charset="2"/>
              <a:buChar char="q"/>
              <a:tabLst>
                <a:tab pos="5035550" algn="l"/>
              </a:tabLst>
            </a:pPr>
            <a:endParaRPr lang="en-US" dirty="0" smtClean="0"/>
          </a:p>
          <a:p>
            <a:pPr marL="338138" lvl="0" indent="-338138">
              <a:buFont typeface="Wingdings" panose="05000000000000000000" pitchFamily="2" charset="2"/>
              <a:buChar char="q"/>
              <a:tabLst>
                <a:tab pos="5035550" algn="l"/>
              </a:tabLst>
            </a:pPr>
            <a:r>
              <a:rPr lang="en-US" dirty="0" smtClean="0"/>
              <a:t>Designate </a:t>
            </a:r>
            <a:r>
              <a:rPr lang="en-US" dirty="0"/>
              <a:t>workplace safety coordinator(s), knowledgeable in infection control principles and practices, with authority to implement, monitor, and ensure compliance with the </a:t>
            </a:r>
            <a:r>
              <a:rPr lang="en-US" dirty="0" smtClean="0"/>
              <a:t>plan. </a:t>
            </a:r>
          </a:p>
          <a:p>
            <a:pPr marL="338138" lvl="0" indent="-338138">
              <a:lnSpc>
                <a:spcPct val="80000"/>
              </a:lnSpc>
              <a:buFont typeface="Wingdings" panose="05000000000000000000" pitchFamily="2" charset="2"/>
              <a:buChar char="q"/>
              <a:tabLst>
                <a:tab pos="5035550" algn="l"/>
              </a:tabLst>
            </a:pPr>
            <a:endParaRPr lang="en-US" dirty="0" smtClean="0"/>
          </a:p>
          <a:p>
            <a:pPr marL="338138" lvl="0" indent="-338138">
              <a:buFont typeface="Wingdings" panose="05000000000000000000" pitchFamily="2" charset="2"/>
              <a:buChar char="q"/>
              <a:tabLst>
                <a:tab pos="5035550" algn="l"/>
              </a:tabLst>
            </a:pPr>
            <a:r>
              <a:rPr lang="en-US" dirty="0"/>
              <a:t>Limit and monitor points of entry to settings where direct patient care is provided; screen and triage patients, clients, residents, delivery people and other visitors and non-employees entering the setting for symptoms of COVID-19; and implement patient management strategies</a:t>
            </a:r>
            <a:r>
              <a:rPr lang="en-US" dirty="0" smtClean="0"/>
              <a:t>.</a:t>
            </a:r>
          </a:p>
          <a:p>
            <a:pPr marL="338138" lvl="0" indent="-338138">
              <a:lnSpc>
                <a:spcPct val="80000"/>
              </a:lnSpc>
              <a:buFont typeface="Wingdings" panose="05000000000000000000" pitchFamily="2" charset="2"/>
              <a:buChar char="q"/>
              <a:tabLst>
                <a:tab pos="5035550" algn="l"/>
              </a:tabLst>
            </a:pPr>
            <a:endParaRPr lang="en-US" dirty="0"/>
          </a:p>
          <a:p>
            <a:pPr marL="338138" lvl="0" indent="-338138">
              <a:buFont typeface="Wingdings" panose="05000000000000000000" pitchFamily="2" charset="2"/>
              <a:buChar char="q"/>
              <a:tabLst>
                <a:tab pos="5035550" algn="l"/>
              </a:tabLst>
            </a:pPr>
            <a:r>
              <a:rPr lang="en-US" dirty="0"/>
              <a:t>Develop and implement policies and procedures to adhere to Standard and Transmission-Based Precautions in accordance with </a:t>
            </a:r>
            <a:r>
              <a:rPr lang="en-US" dirty="0" smtClean="0"/>
              <a:t>Centers for Disease Control (CDC) guidelines.</a:t>
            </a:r>
          </a:p>
          <a:p>
            <a:pPr lvl="0">
              <a:tabLst>
                <a:tab pos="5035550" algn="l"/>
              </a:tabLst>
            </a:pPr>
            <a:endParaRPr lang="en-US" dirty="0" smtClean="0"/>
          </a:p>
          <a:p>
            <a:pPr algn="ctr"/>
            <a:r>
              <a:rPr lang="en-US" sz="1400" i="1" dirty="0" smtClean="0"/>
              <a:t>Continued on next page</a:t>
            </a:r>
            <a:endParaRPr lang="en-US" sz="1400" i="1" dirty="0"/>
          </a:p>
        </p:txBody>
      </p:sp>
      <p:sp>
        <p:nvSpPr>
          <p:cNvPr id="3" name="Content Placeholder 2"/>
          <p:cNvSpPr>
            <a:spLocks noGrp="1"/>
          </p:cNvSpPr>
          <p:nvPr>
            <p:ph idx="1"/>
          </p:nvPr>
        </p:nvSpPr>
        <p:spPr>
          <a:xfrm>
            <a:off x="558800" y="1286314"/>
            <a:ext cx="11003844" cy="1617520"/>
          </a:xfrm>
        </p:spPr>
        <p:txBody>
          <a:bodyPr>
            <a:normAutofit/>
          </a:bodyPr>
          <a:lstStyle/>
          <a:p>
            <a:pPr marL="0" indent="0">
              <a:buNone/>
            </a:pPr>
            <a:r>
              <a:rPr lang="en-US" sz="2000" dirty="0"/>
              <a:t>As part of </a:t>
            </a:r>
            <a:r>
              <a:rPr lang="en-US" sz="2000" dirty="0" smtClean="0"/>
              <a:t>OSHA’s </a:t>
            </a:r>
            <a:r>
              <a:rPr lang="en-US" sz="2000" dirty="0"/>
              <a:t>commitment to </a:t>
            </a:r>
            <a:r>
              <a:rPr lang="en-US" sz="2000" dirty="0" smtClean="0"/>
              <a:t>protect workers and deliver </a:t>
            </a:r>
            <a:r>
              <a:rPr lang="en-US" sz="2000" dirty="0"/>
              <a:t>stronger worker safety </a:t>
            </a:r>
            <a:r>
              <a:rPr lang="en-US" sz="2000" dirty="0" smtClean="0"/>
              <a:t>protections, </a:t>
            </a:r>
            <a:r>
              <a:rPr lang="en-US" sz="2000" dirty="0"/>
              <a:t>the agency has issued a COVID-19 </a:t>
            </a:r>
            <a:r>
              <a:rPr lang="en-US" sz="2000" dirty="0" smtClean="0"/>
              <a:t>Healthcare ETS </a:t>
            </a:r>
            <a:r>
              <a:rPr lang="en-US" sz="2000" dirty="0"/>
              <a:t>that establishes new requirements to protect workers from exposure to </a:t>
            </a:r>
            <a:r>
              <a:rPr lang="en-US" sz="2000" dirty="0" smtClean="0"/>
              <a:t>COVID-19 in all settings, with some exceptions, where any employee provides healthcare or healthcare support services. The </a:t>
            </a:r>
            <a:r>
              <a:rPr lang="en-US" sz="2000" dirty="0"/>
              <a:t>ETS </a:t>
            </a:r>
            <a:r>
              <a:rPr lang="en-US" sz="2000" dirty="0" smtClean="0"/>
              <a:t>requires employers to:</a:t>
            </a:r>
          </a:p>
        </p:txBody>
      </p:sp>
      <p:sp>
        <p:nvSpPr>
          <p:cNvPr id="4" name="Title 3"/>
          <p:cNvSpPr>
            <a:spLocks noGrp="1"/>
          </p:cNvSpPr>
          <p:nvPr>
            <p:ph type="title"/>
          </p:nvPr>
        </p:nvSpPr>
        <p:spPr>
          <a:xfrm>
            <a:off x="558800" y="189029"/>
            <a:ext cx="10515600" cy="1325563"/>
          </a:xfrm>
        </p:spPr>
        <p:txBody>
          <a:bodyPr>
            <a:normAutofit/>
          </a:bodyPr>
          <a:lstStyle/>
          <a:p>
            <a:r>
              <a:rPr lang="en-US" sz="3600" b="1" dirty="0" smtClean="0">
                <a:latin typeface="+mn-lt"/>
              </a:rPr>
              <a:t>Overview of COVID-19 ETS (29 </a:t>
            </a:r>
            <a:r>
              <a:rPr lang="en-US" sz="3600" b="1" dirty="0">
                <a:latin typeface="+mn-lt"/>
              </a:rPr>
              <a:t>CFR </a:t>
            </a:r>
            <a:r>
              <a:rPr lang="en-US" sz="3600" b="1" dirty="0" smtClean="0">
                <a:latin typeface="+mn-lt"/>
              </a:rPr>
              <a:t>1910.502)</a:t>
            </a:r>
            <a:endParaRPr lang="en-US" sz="3600" b="1" dirty="0">
              <a:latin typeface="+mn-lt"/>
            </a:endParaRPr>
          </a:p>
        </p:txBody>
      </p:sp>
    </p:spTree>
    <p:extLst>
      <p:ext uri="{BB962C8B-B14F-4D97-AF65-F5344CB8AC3E}">
        <p14:creationId xmlns:p14="http://schemas.microsoft.com/office/powerpoint/2010/main" val="34245927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p:spPr>
        <p:txBody>
          <a:bodyPr>
            <a:normAutofit/>
          </a:bodyPr>
          <a:lstStyle/>
          <a:p>
            <a:pPr lvl="0">
              <a:lnSpc>
                <a:spcPct val="100000"/>
              </a:lnSpc>
              <a:spcBef>
                <a:spcPts val="0"/>
              </a:spcBef>
            </a:pPr>
            <a:r>
              <a:rPr lang="en-US" sz="3600" b="1" dirty="0">
                <a:solidFill>
                  <a:prstClr val="black"/>
                </a:solidFill>
                <a:latin typeface="Calibri" panose="020F0502020204030204"/>
                <a:ea typeface="+mn-ea"/>
                <a:cs typeface="+mn-cs"/>
              </a:rPr>
              <a:t>Health Screening and Medical </a:t>
            </a:r>
            <a:r>
              <a:rPr lang="en-US" sz="3600" b="1" dirty="0" smtClean="0">
                <a:solidFill>
                  <a:prstClr val="black"/>
                </a:solidFill>
                <a:latin typeface="Calibri" panose="020F0502020204030204"/>
                <a:ea typeface="+mn-ea"/>
                <a:cs typeface="+mn-cs"/>
              </a:rPr>
              <a:t>Management</a:t>
            </a:r>
            <a:br>
              <a:rPr lang="en-US" sz="3600" b="1" dirty="0" smtClean="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40732"/>
            <a:ext cx="9358489" cy="52886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Under the ETS, your employer must screen each employee before each work day and each shift for COVID-19 symptoms.  If testing is required by your employer for screening purposes, it must be provided by your employer, at no charge to the employee.</a:t>
            </a:r>
          </a:p>
          <a:p>
            <a:pPr lvl="1"/>
            <a:r>
              <a:rPr lang="en-US" sz="1800" dirty="0" smtClean="0">
                <a:solidFill>
                  <a:srgbClr val="0070C0"/>
                </a:solidFill>
              </a:rPr>
              <a:t>[Employers: Insert your workplace-specific policies and procedures for employee screening (e.g., in person when reporting to work, or by asking employees to self-monitor for COVID-19 symptoms. OSHA’s </a:t>
            </a:r>
            <a:r>
              <a:rPr lang="en-US" sz="1800" i="1" dirty="0" smtClean="0">
                <a:solidFill>
                  <a:srgbClr val="0070C0"/>
                </a:solidFill>
              </a:rPr>
              <a:t>Health Screening/Self-Screening Questionnaire</a:t>
            </a:r>
            <a:r>
              <a:rPr lang="en-US" sz="1800" dirty="0" smtClean="0">
                <a:solidFill>
                  <a:srgbClr val="0070C0"/>
                </a:solidFill>
              </a:rPr>
              <a:t> may be used.]</a:t>
            </a:r>
          </a:p>
          <a:p>
            <a:pPr marL="795338" lvl="1" indent="-338138">
              <a:buFont typeface="Wingdings" panose="05000000000000000000" pitchFamily="2" charset="2"/>
              <a:buChar char="§"/>
            </a:pPr>
            <a:endParaRPr lang="en-US" sz="1600" dirty="0">
              <a:solidFill>
                <a:srgbClr val="0070C0"/>
              </a:solidFill>
            </a:endParaRPr>
          </a:p>
          <a:p>
            <a:pPr marL="338138" indent="-338138">
              <a:buFont typeface="Wingdings" panose="05000000000000000000" pitchFamily="2" charset="2"/>
              <a:buChar char="§"/>
            </a:pPr>
            <a:r>
              <a:rPr lang="en-US" sz="2000" dirty="0" smtClean="0"/>
              <a:t>Employees </a:t>
            </a:r>
            <a:r>
              <a:rPr lang="en-US" sz="2000" dirty="0"/>
              <a:t>must notify </a:t>
            </a:r>
            <a:r>
              <a:rPr lang="en-US" sz="2000" dirty="0" smtClean="0"/>
              <a:t>their </a:t>
            </a:r>
            <a:r>
              <a:rPr lang="en-US" sz="2000" dirty="0"/>
              <a:t>employer when they: </a:t>
            </a:r>
          </a:p>
          <a:p>
            <a:pPr lvl="1"/>
            <a:r>
              <a:rPr lang="en-US" sz="1800" dirty="0" smtClean="0"/>
              <a:t>Have tested positive for COVID-19 or been diagnosed with COVID-19 by </a:t>
            </a:r>
            <a:r>
              <a:rPr lang="en-US" sz="1800" dirty="0"/>
              <a:t>a licensed healthcare </a:t>
            </a:r>
            <a:r>
              <a:rPr lang="en-US" sz="1800" dirty="0" smtClean="0"/>
              <a:t>provider; </a:t>
            </a:r>
            <a:endParaRPr lang="en-US" sz="1800" dirty="0"/>
          </a:p>
          <a:p>
            <a:pPr lvl="1"/>
            <a:r>
              <a:rPr lang="en-US" sz="1800" dirty="0"/>
              <a:t>Have been told by a licensed healthcare provider they are suspected to have </a:t>
            </a:r>
            <a:r>
              <a:rPr lang="en-US" sz="1800" dirty="0" smtClean="0"/>
              <a:t>COVID-19;</a:t>
            </a:r>
            <a:endParaRPr lang="en-US" sz="1800" dirty="0"/>
          </a:p>
          <a:p>
            <a:pPr lvl="1"/>
            <a:r>
              <a:rPr lang="en-US" sz="1800" dirty="0"/>
              <a:t>Are experiencing recent loss of taste and/or smell with no other </a:t>
            </a:r>
            <a:r>
              <a:rPr lang="en-US" sz="1800" dirty="0" smtClean="0"/>
              <a:t>explanation; or </a:t>
            </a:r>
            <a:endParaRPr lang="en-US" sz="1800" dirty="0"/>
          </a:p>
          <a:p>
            <a:pPr lvl="1"/>
            <a:r>
              <a:rPr lang="en-US" sz="1800" dirty="0"/>
              <a:t>Are experiencing a fever (≥</a:t>
            </a:r>
            <a:r>
              <a:rPr lang="en-US" sz="1800" dirty="0" smtClean="0"/>
              <a:t>100.4°F</a:t>
            </a:r>
            <a:r>
              <a:rPr lang="en-US" sz="1800" dirty="0"/>
              <a:t>) and new unexplained cough associated with shortness of </a:t>
            </a:r>
            <a:r>
              <a:rPr lang="en-US" sz="1800" dirty="0" smtClean="0"/>
              <a:t>breath.</a:t>
            </a:r>
          </a:p>
          <a:p>
            <a:pPr lvl="1"/>
            <a:r>
              <a:rPr lang="en-US" sz="1800" dirty="0" smtClean="0">
                <a:solidFill>
                  <a:srgbClr val="0070C0"/>
                </a:solidFill>
              </a:rPr>
              <a:t>[Employers: Insert your workplace-specific </a:t>
            </a:r>
            <a:r>
              <a:rPr lang="en-US" sz="1800" dirty="0">
                <a:solidFill>
                  <a:srgbClr val="0070C0"/>
                </a:solidFill>
              </a:rPr>
              <a:t>policies and procedures </a:t>
            </a:r>
            <a:r>
              <a:rPr lang="en-US" sz="1800" dirty="0" smtClean="0">
                <a:solidFill>
                  <a:srgbClr val="0070C0"/>
                </a:solidFill>
              </a:rPr>
              <a:t>for how </a:t>
            </a:r>
            <a:r>
              <a:rPr lang="en-US" sz="1800" dirty="0">
                <a:solidFill>
                  <a:srgbClr val="0070C0"/>
                </a:solidFill>
              </a:rPr>
              <a:t>employees will communicate with </a:t>
            </a:r>
            <a:r>
              <a:rPr lang="en-US" sz="1800" dirty="0" smtClean="0">
                <a:solidFill>
                  <a:srgbClr val="0070C0"/>
                </a:solidFill>
              </a:rPr>
              <a:t>you </a:t>
            </a:r>
            <a:r>
              <a:rPr lang="en-US" sz="1800" dirty="0">
                <a:solidFill>
                  <a:srgbClr val="0070C0"/>
                </a:solidFill>
              </a:rPr>
              <a:t>if they are sick or experiencing symptoms while at home or at work</a:t>
            </a:r>
            <a:r>
              <a:rPr lang="en-US" sz="1800" dirty="0" smtClean="0">
                <a:solidFill>
                  <a:srgbClr val="0070C0"/>
                </a:solidFill>
              </a:rPr>
              <a:t>.]</a:t>
            </a:r>
          </a:p>
        </p:txBody>
      </p:sp>
    </p:spTree>
    <p:extLst>
      <p:ext uri="{BB962C8B-B14F-4D97-AF65-F5344CB8AC3E}">
        <p14:creationId xmlns:p14="http://schemas.microsoft.com/office/powerpoint/2010/main" val="22472725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563366" y="1307974"/>
            <a:ext cx="11065267" cy="48314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When </a:t>
            </a:r>
            <a:r>
              <a:rPr lang="en-US" sz="2000" dirty="0"/>
              <a:t>your employer is notified that a person who has been in the workplace(s) (including employees, clients, patients, residents, vendors, contractors, customers, delivery people and other visitors, or other non-employees) is COVID-19 positive, your employer must, within 24 hours:</a:t>
            </a:r>
          </a:p>
          <a:p>
            <a:pPr marL="795338" lvl="1" indent="-338138">
              <a:buFont typeface="Wingdings" panose="05000000000000000000" pitchFamily="2" charset="2"/>
              <a:buChar char="§"/>
            </a:pPr>
            <a:r>
              <a:rPr lang="en-US" sz="1800" dirty="0" smtClean="0"/>
              <a:t>Notify </a:t>
            </a:r>
            <a:r>
              <a:rPr lang="en-US" sz="1800" dirty="0"/>
              <a:t>each employee who was not wearing a respirator and any other required PPE and has been in close contact with that person in the workplace  (within 6 feet of that person for a cumulative total of 15 minutes or more over a 24-hour period during that person’s potential period of transmission). </a:t>
            </a:r>
          </a:p>
          <a:p>
            <a:pPr marL="795338" lvl="1" indent="-338138">
              <a:buFont typeface="Wingdings" panose="05000000000000000000" pitchFamily="2" charset="2"/>
              <a:buChar char="§"/>
            </a:pPr>
            <a:r>
              <a:rPr lang="en-US" sz="1800" dirty="0" smtClean="0"/>
              <a:t>Notify </a:t>
            </a:r>
            <a:r>
              <a:rPr lang="en-US" sz="1800" dirty="0"/>
              <a:t>all other employees who were not wearing a respirator and any other required PPE and worked in a well-defined portion of a workplace (e.g., a particular floor) in which that person was present during the potential transmission period.  </a:t>
            </a:r>
          </a:p>
          <a:p>
            <a:pPr marL="795338" lvl="1" indent="-338138">
              <a:buFont typeface="Wingdings" panose="05000000000000000000" pitchFamily="2" charset="2"/>
              <a:buChar char="§"/>
            </a:pPr>
            <a:r>
              <a:rPr lang="en-US" sz="1800" dirty="0" smtClean="0"/>
              <a:t>The </a:t>
            </a:r>
            <a:r>
              <a:rPr lang="en-US" sz="1800" dirty="0"/>
              <a:t>potential transmission period runs from 2 days before the person felt sick (or, for asymptomatic people, 2 days prior to test specimen collection) until the time the person is isolated. </a:t>
            </a:r>
            <a:endParaRPr lang="en-US" sz="1800" dirty="0" smtClean="0"/>
          </a:p>
          <a:p>
            <a:pPr marL="795338" lvl="1" indent="-338138">
              <a:buFont typeface="Wingdings" panose="05000000000000000000" pitchFamily="2" charset="2"/>
              <a:buChar char="§"/>
            </a:pPr>
            <a:r>
              <a:rPr lang="en-US" sz="1800" dirty="0" smtClean="0">
                <a:solidFill>
                  <a:srgbClr val="0070C0"/>
                </a:solidFill>
              </a:rPr>
              <a:t>[Employers: Insert your workplace-specific </a:t>
            </a:r>
            <a:r>
              <a:rPr lang="en-US" sz="1800" dirty="0">
                <a:solidFill>
                  <a:srgbClr val="0070C0"/>
                </a:solidFill>
              </a:rPr>
              <a:t>policies and procedures for how </a:t>
            </a:r>
            <a:r>
              <a:rPr lang="en-US" sz="1800" dirty="0" smtClean="0">
                <a:solidFill>
                  <a:srgbClr val="0070C0"/>
                </a:solidFill>
              </a:rPr>
              <a:t>you will notify employees of exposure. For more information, see OSHA’s </a:t>
            </a:r>
            <a:r>
              <a:rPr lang="en-US" sz="1800" i="1" dirty="0" smtClean="0">
                <a:solidFill>
                  <a:srgbClr val="0070C0"/>
                </a:solidFill>
              </a:rPr>
              <a:t>Employer Notification to Employees of Potential Exposure</a:t>
            </a:r>
            <a:r>
              <a:rPr lang="en-US" sz="1800" dirty="0" smtClean="0">
                <a:solidFill>
                  <a:srgbClr val="0070C0"/>
                </a:solidFill>
              </a:rPr>
              <a:t>.]</a:t>
            </a:r>
            <a:endParaRPr lang="en-US" sz="1800" dirty="0">
              <a:solidFill>
                <a:srgbClr val="0070C0"/>
              </a:solidFill>
            </a:endParaRPr>
          </a:p>
          <a:p>
            <a:pPr marL="457200" lvl="1" indent="0">
              <a:buNone/>
            </a:pPr>
            <a:endParaRPr lang="en-US" sz="1600" dirty="0" smtClean="0"/>
          </a:p>
          <a:p>
            <a:pPr marL="338138" indent="-338138">
              <a:lnSpc>
                <a:spcPct val="100000"/>
              </a:lnSpc>
              <a:spcBef>
                <a:spcPts val="0"/>
              </a:spcBef>
              <a:buFont typeface="Wingdings" panose="05000000000000000000" pitchFamily="2" charset="2"/>
              <a:buChar char="§"/>
            </a:pPr>
            <a:r>
              <a:rPr lang="en-US" sz="2000" dirty="0" smtClean="0"/>
              <a:t>This notification is not trigged by the presence of a patient with confirmed COVID-19 in a workplace where services are normally provided to suspected or confirmed COVID-19 patients (e.g</a:t>
            </a:r>
            <a:r>
              <a:rPr lang="en-US" sz="2000" dirty="0"/>
              <a:t>., emergency rooms, urgent care facilities, COVID-19 testing sites, COVID-19 wards in hospitals).</a:t>
            </a:r>
          </a:p>
          <a:p>
            <a:pPr marL="338138" indent="-338138">
              <a:lnSpc>
                <a:spcPct val="100000"/>
              </a:lnSpc>
              <a:spcBef>
                <a:spcPts val="0"/>
              </a:spcBef>
              <a:buFont typeface="Wingdings" panose="05000000000000000000" pitchFamily="2" charset="2"/>
              <a:buChar char="§"/>
            </a:pPr>
            <a:endParaRPr lang="en-US" sz="2000" dirty="0" smtClean="0"/>
          </a:p>
          <a:p>
            <a:pPr marL="0" indent="0">
              <a:lnSpc>
                <a:spcPct val="100000"/>
              </a:lnSpc>
              <a:spcBef>
                <a:spcPts val="0"/>
              </a:spcBef>
              <a:buNone/>
            </a:pPr>
            <a:endParaRPr lang="en-US" sz="2000" dirty="0" smtClean="0"/>
          </a:p>
        </p:txBody>
      </p:sp>
      <p:sp>
        <p:nvSpPr>
          <p:cNvPr id="4" name="Title 1"/>
          <p:cNvSpPr>
            <a:spLocks noGrp="1"/>
          </p:cNvSpPr>
          <p:nvPr>
            <p:ph type="title"/>
          </p:nvPr>
        </p:nvSpPr>
        <p:spPr>
          <a:xfrm>
            <a:off x="838200" y="365125"/>
            <a:ext cx="10515600" cy="1325563"/>
          </a:xfrm>
        </p:spPr>
        <p:txBody>
          <a:bodyPr>
            <a:normAutofit/>
          </a:bodyPr>
          <a:lstStyle/>
          <a:p>
            <a:pPr lvl="0">
              <a:lnSpc>
                <a:spcPct val="100000"/>
              </a:lnSpc>
              <a:spcBef>
                <a:spcPts val="0"/>
              </a:spcBef>
            </a:pPr>
            <a:r>
              <a:rPr lang="en-US" sz="3600" b="1" dirty="0">
                <a:solidFill>
                  <a:prstClr val="black"/>
                </a:solidFill>
                <a:latin typeface="Calibri" panose="020F0502020204030204"/>
                <a:ea typeface="+mn-ea"/>
                <a:cs typeface="+mn-cs"/>
              </a:rPr>
              <a:t>Health Screening and Medical </a:t>
            </a:r>
            <a:r>
              <a:rPr lang="en-US" sz="3600" b="1" dirty="0" smtClean="0">
                <a:solidFill>
                  <a:prstClr val="black"/>
                </a:solidFill>
                <a:latin typeface="Calibri" panose="020F0502020204030204"/>
                <a:ea typeface="+mn-ea"/>
                <a:cs typeface="+mn-cs"/>
              </a:rPr>
              <a:t>Management</a:t>
            </a:r>
            <a:br>
              <a:rPr lang="en-US" sz="3600" b="1" dirty="0" smtClean="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29466752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40731"/>
            <a:ext cx="9773522" cy="52451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Under the ETS, your employer must immediately remove employees from the workplace when the employee:</a:t>
            </a:r>
          </a:p>
          <a:p>
            <a:pPr lvl="1">
              <a:lnSpc>
                <a:spcPct val="100000"/>
              </a:lnSpc>
              <a:spcBef>
                <a:spcPts val="0"/>
              </a:spcBef>
            </a:pPr>
            <a:r>
              <a:rPr lang="en-US" sz="1800" dirty="0" smtClean="0"/>
              <a:t>Is COVID-19 positive (confirmed positive test for, or has been diagnosed by a licensed healthcare provider with, COVID-19);</a:t>
            </a:r>
          </a:p>
          <a:p>
            <a:pPr lvl="1">
              <a:lnSpc>
                <a:spcPct val="100000"/>
              </a:lnSpc>
              <a:spcBef>
                <a:spcPts val="0"/>
              </a:spcBef>
            </a:pPr>
            <a:r>
              <a:rPr lang="en-US" sz="1800" dirty="0" smtClean="0"/>
              <a:t>Has been told by a licensed healthcare provider that they are suspected to have COVID-19;</a:t>
            </a:r>
          </a:p>
          <a:p>
            <a:pPr lvl="1">
              <a:lnSpc>
                <a:spcPct val="100000"/>
              </a:lnSpc>
              <a:spcBef>
                <a:spcPts val="0"/>
              </a:spcBef>
            </a:pPr>
            <a:r>
              <a:rPr lang="en-US" sz="1800" dirty="0" smtClean="0"/>
              <a:t>Is experiencing recent loss of taste and/or smell with no other explanation; or</a:t>
            </a:r>
          </a:p>
          <a:p>
            <a:pPr lvl="1">
              <a:lnSpc>
                <a:spcPct val="100000"/>
              </a:lnSpc>
              <a:spcBef>
                <a:spcPts val="0"/>
              </a:spcBef>
              <a:spcAft>
                <a:spcPts val="600"/>
              </a:spcAft>
            </a:pPr>
            <a:r>
              <a:rPr lang="en-US" sz="1800" dirty="0" smtClean="0"/>
              <a:t>Is experiencing both a fever of at </a:t>
            </a:r>
            <a:r>
              <a:rPr lang="en-US" sz="1800" dirty="0"/>
              <a:t>least </a:t>
            </a:r>
            <a:r>
              <a:rPr lang="en-US" sz="1800" dirty="0" smtClean="0"/>
              <a:t>100.4°F </a:t>
            </a:r>
            <a:r>
              <a:rPr lang="en-US" sz="1800" dirty="0"/>
              <a:t>and new unexplained cough associated with shortness of breath.</a:t>
            </a:r>
            <a:endParaRPr lang="en-US" sz="1800" dirty="0" smtClean="0"/>
          </a:p>
          <a:p>
            <a:pPr marL="338138" indent="-338138">
              <a:lnSpc>
                <a:spcPct val="100000"/>
              </a:lnSpc>
              <a:spcBef>
                <a:spcPts val="0"/>
              </a:spcBef>
              <a:spcAft>
                <a:spcPts val="600"/>
              </a:spcAft>
              <a:buFont typeface="Wingdings" panose="05000000000000000000" pitchFamily="2" charset="2"/>
              <a:buChar char="§"/>
            </a:pPr>
            <a:r>
              <a:rPr lang="en-US" sz="2000" dirty="0" smtClean="0"/>
              <a:t>Moreover</a:t>
            </a:r>
            <a:r>
              <a:rPr lang="en-US" sz="2000" dirty="0"/>
              <a:t>, if your employer is required by the ETS to notify an employee of close contact in the workplace to a person who is COVID-19 positive (see previous slide), your employer must immediately remove the employee from the workplace unless the employee:</a:t>
            </a:r>
          </a:p>
          <a:p>
            <a:pPr marL="795338" lvl="1" indent="-338138">
              <a:lnSpc>
                <a:spcPct val="100000"/>
              </a:lnSpc>
              <a:spcBef>
                <a:spcPts val="0"/>
              </a:spcBef>
              <a:spcAft>
                <a:spcPts val="600"/>
              </a:spcAft>
              <a:buFont typeface="Wingdings" panose="05000000000000000000" pitchFamily="2" charset="2"/>
              <a:buChar char="§"/>
            </a:pPr>
            <a:r>
              <a:rPr lang="en-US" sz="1800" dirty="0" smtClean="0"/>
              <a:t>Is </a:t>
            </a:r>
            <a:r>
              <a:rPr lang="en-US" sz="1800" dirty="0"/>
              <a:t>not experiencing either recent loss of taste and/or smell with no other explanation or both fever (≥100.4° F) and new unexplained cough associated with shortness of breath; AND</a:t>
            </a:r>
          </a:p>
          <a:p>
            <a:pPr marL="795338" lvl="1" indent="-338138">
              <a:lnSpc>
                <a:spcPct val="100000"/>
              </a:lnSpc>
              <a:spcBef>
                <a:spcPts val="0"/>
              </a:spcBef>
              <a:spcAft>
                <a:spcPts val="600"/>
              </a:spcAft>
              <a:buFont typeface="Wingdings" panose="05000000000000000000" pitchFamily="2" charset="2"/>
              <a:buChar char="§"/>
            </a:pPr>
            <a:r>
              <a:rPr lang="en-US" sz="1800" dirty="0" smtClean="0"/>
              <a:t>Either </a:t>
            </a:r>
            <a:r>
              <a:rPr lang="en-US" sz="1800" dirty="0"/>
              <a:t>has been fully vaccinated against COVID-19 (i.e., 2 weeks or more following the final dose) or had COVID-19 and recovered within the past 3 months.</a:t>
            </a:r>
          </a:p>
          <a:p>
            <a:pPr marL="338138" indent="-338138">
              <a:lnSpc>
                <a:spcPct val="100000"/>
              </a:lnSpc>
              <a:spcBef>
                <a:spcPts val="0"/>
              </a:spcBef>
              <a:spcAft>
                <a:spcPts val="600"/>
              </a:spcAft>
              <a:buFont typeface="Wingdings" panose="05000000000000000000" pitchFamily="2" charset="2"/>
              <a:buChar char="§"/>
            </a:pPr>
            <a:r>
              <a:rPr lang="en-US" sz="2000" dirty="0" smtClean="0"/>
              <a:t>Your employer must keep employees removed until they are eligible to return to work (see next slide)</a:t>
            </a:r>
            <a:endParaRPr lang="en-US" sz="2000" dirty="0"/>
          </a:p>
        </p:txBody>
      </p:sp>
      <p:sp>
        <p:nvSpPr>
          <p:cNvPr id="4" name="Title 1"/>
          <p:cNvSpPr>
            <a:spLocks noGrp="1"/>
          </p:cNvSpPr>
          <p:nvPr>
            <p:ph type="title"/>
          </p:nvPr>
        </p:nvSpPr>
        <p:spPr>
          <a:xfrm>
            <a:off x="838200" y="365125"/>
            <a:ext cx="10515600" cy="1325563"/>
          </a:xfrm>
        </p:spPr>
        <p:txBody>
          <a:bodyPr>
            <a:normAutofit/>
          </a:bodyPr>
          <a:lstStyle/>
          <a:p>
            <a:pPr lvl="0">
              <a:lnSpc>
                <a:spcPct val="100000"/>
              </a:lnSpc>
              <a:spcBef>
                <a:spcPts val="0"/>
              </a:spcBef>
            </a:pPr>
            <a:r>
              <a:rPr lang="en-US" sz="3600" b="1" dirty="0">
                <a:solidFill>
                  <a:prstClr val="black"/>
                </a:solidFill>
                <a:latin typeface="Calibri" panose="020F0502020204030204"/>
                <a:ea typeface="+mn-ea"/>
                <a:cs typeface="+mn-cs"/>
              </a:rPr>
              <a:t>Health Screening and Medical </a:t>
            </a:r>
            <a:r>
              <a:rPr lang="en-US" sz="3600" b="1" dirty="0" smtClean="0">
                <a:solidFill>
                  <a:prstClr val="black"/>
                </a:solidFill>
                <a:latin typeface="Calibri" panose="020F0502020204030204"/>
                <a:ea typeface="+mn-ea"/>
                <a:cs typeface="+mn-cs"/>
              </a:rPr>
              <a:t>Management</a:t>
            </a:r>
            <a:br>
              <a:rPr lang="en-US" sz="3600" b="1" dirty="0" smtClean="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14632131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Box 117"/>
          <p:cNvSpPr txBox="1"/>
          <p:nvPr/>
        </p:nvSpPr>
        <p:spPr>
          <a:xfrm>
            <a:off x="112223" y="6366168"/>
            <a:ext cx="12164041" cy="507831"/>
          </a:xfrm>
          <a:prstGeom prst="rect">
            <a:avLst/>
          </a:prstGeom>
          <a:noFill/>
          <a:ln w="28575">
            <a:noFill/>
          </a:ln>
        </p:spPr>
        <p:txBody>
          <a:bodyPr wrap="square" rtlCol="0">
            <a:spAutoFit/>
          </a:bodyPr>
          <a:lstStyle/>
          <a:p>
            <a:pPr marL="57150" indent="-57150"/>
            <a:r>
              <a:rPr lang="en-US" sz="900" i="1" baseline="30000" dirty="0" smtClean="0"/>
              <a:t>1 </a:t>
            </a:r>
            <a:r>
              <a:rPr lang="en-US" sz="900" i="1" dirty="0" smtClean="0"/>
              <a:t>OSHA </a:t>
            </a:r>
            <a:r>
              <a:rPr lang="en-US" sz="900" i="1" dirty="0"/>
              <a:t>is requiring medical removal protection benefits to be paid only by employers that have more than 10 employees.</a:t>
            </a:r>
          </a:p>
          <a:p>
            <a:pPr marL="57150" indent="-57150"/>
            <a:r>
              <a:rPr lang="en-US" sz="900" i="1" baseline="30000" dirty="0" smtClean="0"/>
              <a:t>2 </a:t>
            </a:r>
            <a:r>
              <a:rPr lang="en-US" sz="900" i="1" dirty="0"/>
              <a:t>Y</a:t>
            </a:r>
            <a:r>
              <a:rPr lang="en-US" sz="900" i="1" dirty="0" smtClean="0"/>
              <a:t>our employer may choose to remove or test you for other COVID-19-related reasons not required by the ETS (e.g., additional </a:t>
            </a:r>
            <a:r>
              <a:rPr lang="en-US" sz="900" i="1" dirty="0"/>
              <a:t>symptoms </a:t>
            </a:r>
            <a:r>
              <a:rPr lang="en-US" sz="900" i="1" dirty="0" smtClean="0"/>
              <a:t>from the CDC list or exposure </a:t>
            </a:r>
            <a:r>
              <a:rPr lang="en-US" sz="900" i="1" dirty="0"/>
              <a:t>to someone who is COVID-19 positive outside the </a:t>
            </a:r>
            <a:r>
              <a:rPr lang="en-US" sz="900" i="1" dirty="0" smtClean="0"/>
              <a:t>workplace).</a:t>
            </a:r>
          </a:p>
          <a:p>
            <a:pPr marL="57150" indent="-57150"/>
            <a:r>
              <a:rPr lang="en-US" sz="900" i="1" baseline="30000" dirty="0"/>
              <a:t>3</a:t>
            </a:r>
            <a:r>
              <a:rPr lang="en-US" sz="900" i="1" baseline="30000" dirty="0" smtClean="0"/>
              <a:t> </a:t>
            </a:r>
            <a:r>
              <a:rPr lang="en-US" sz="900" i="1" dirty="0"/>
              <a:t>Y</a:t>
            </a:r>
            <a:r>
              <a:rPr lang="en-US" sz="900" i="1" dirty="0" smtClean="0"/>
              <a:t>our employer is not required to notify you following exposure to a patient with confirmed COVID-19 if you work in a place where services are normally provided to suspected or confirmed COVID-19 patients (e.g., emergency rooms, urgent care facilities).</a:t>
            </a:r>
          </a:p>
        </p:txBody>
      </p:sp>
      <p:sp>
        <p:nvSpPr>
          <p:cNvPr id="70" name="Rounded Rectangle 69" descr="Return to Work "/>
          <p:cNvSpPr/>
          <p:nvPr/>
        </p:nvSpPr>
        <p:spPr>
          <a:xfrm>
            <a:off x="9702366" y="633935"/>
            <a:ext cx="2160116" cy="5719777"/>
          </a:xfrm>
          <a:prstGeom prst="roundRect">
            <a:avLst/>
          </a:prstGeom>
          <a:solidFill>
            <a:srgbClr val="D9D9D9">
              <a:alpha val="6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79">
              <a:solidFill>
                <a:schemeClr val="tx1"/>
              </a:solidFill>
            </a:endParaRPr>
          </a:p>
        </p:txBody>
      </p:sp>
      <p:sp>
        <p:nvSpPr>
          <p:cNvPr id="119" name="TextBox 118"/>
          <p:cNvSpPr txBox="1"/>
          <p:nvPr/>
        </p:nvSpPr>
        <p:spPr>
          <a:xfrm>
            <a:off x="9898707" y="5458644"/>
            <a:ext cx="1863489" cy="646331"/>
          </a:xfrm>
          <a:prstGeom prst="rect">
            <a:avLst/>
          </a:prstGeom>
          <a:noFill/>
          <a:ln w="9525">
            <a:solidFill>
              <a:schemeClr val="tx1"/>
            </a:solidFill>
          </a:ln>
        </p:spPr>
        <p:txBody>
          <a:bodyPr wrap="square" rtlCol="0">
            <a:spAutoFit/>
          </a:bodyPr>
          <a:lstStyle/>
          <a:p>
            <a:r>
              <a:rPr lang="en-US" sz="900" dirty="0"/>
              <a:t>If </a:t>
            </a:r>
            <a:r>
              <a:rPr lang="en-US" sz="900" dirty="0" smtClean="0"/>
              <a:t>you have </a:t>
            </a:r>
            <a:r>
              <a:rPr lang="en-US" sz="900" b="1" dirty="0" smtClean="0"/>
              <a:t>severe </a:t>
            </a:r>
          </a:p>
          <a:p>
            <a:r>
              <a:rPr lang="en-US" sz="900" b="1" dirty="0" smtClean="0"/>
              <a:t>COVID-19 </a:t>
            </a:r>
            <a:r>
              <a:rPr lang="en-US" sz="900" b="1" dirty="0"/>
              <a:t>or an immune disease</a:t>
            </a:r>
            <a:r>
              <a:rPr lang="en-US" sz="900" dirty="0"/>
              <a:t>:</a:t>
            </a:r>
          </a:p>
          <a:p>
            <a:pPr marL="150396" indent="-150396">
              <a:buFont typeface="Arial" panose="020B0604020202020204" pitchFamily="34" charset="0"/>
              <a:buChar char="•"/>
            </a:pPr>
            <a:r>
              <a:rPr lang="en-US" sz="900" dirty="0" smtClean="0"/>
              <a:t>Follow guidance of </a:t>
            </a:r>
            <a:r>
              <a:rPr lang="en-US" sz="900" dirty="0"/>
              <a:t>a licensed healthcare provider</a:t>
            </a:r>
          </a:p>
        </p:txBody>
      </p:sp>
      <p:cxnSp>
        <p:nvCxnSpPr>
          <p:cNvPr id="120" name="Straight Arrow Connector 119" descr="Right Arrow"/>
          <p:cNvCxnSpPr/>
          <p:nvPr/>
        </p:nvCxnSpPr>
        <p:spPr>
          <a:xfrm flipV="1">
            <a:off x="9754370" y="5767394"/>
            <a:ext cx="13931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9900355" y="4706881"/>
            <a:ext cx="1861841" cy="646331"/>
          </a:xfrm>
          <a:prstGeom prst="rect">
            <a:avLst/>
          </a:prstGeom>
          <a:noFill/>
          <a:ln w="9525">
            <a:solidFill>
              <a:schemeClr val="tx1"/>
            </a:solidFill>
          </a:ln>
        </p:spPr>
        <p:txBody>
          <a:bodyPr wrap="square" rtlCol="0">
            <a:spAutoFit/>
          </a:bodyPr>
          <a:lstStyle/>
          <a:p>
            <a:r>
              <a:rPr lang="en-US" sz="900" dirty="0" smtClean="0"/>
              <a:t>If you have COVID-19 but </a:t>
            </a:r>
            <a:r>
              <a:rPr lang="en-US" sz="900" b="1" dirty="0" smtClean="0"/>
              <a:t>no symptoms</a:t>
            </a:r>
            <a:r>
              <a:rPr lang="en-US" sz="900" dirty="0" smtClean="0"/>
              <a:t>:</a:t>
            </a:r>
            <a:endParaRPr lang="en-US" sz="900" dirty="0"/>
          </a:p>
          <a:p>
            <a:pPr marL="150396" indent="-150396">
              <a:buFont typeface="Arial" panose="020B0604020202020204" pitchFamily="34" charset="0"/>
              <a:buChar char="•"/>
            </a:pPr>
            <a:r>
              <a:rPr lang="en-US" sz="900" dirty="0"/>
              <a:t>At least 10 days since a positive COVID-19 test </a:t>
            </a:r>
          </a:p>
        </p:txBody>
      </p:sp>
      <p:cxnSp>
        <p:nvCxnSpPr>
          <p:cNvPr id="202" name="Straight Arrow Connector 201" descr="Right Arrow"/>
          <p:cNvCxnSpPr/>
          <p:nvPr/>
        </p:nvCxnSpPr>
        <p:spPr>
          <a:xfrm flipV="1">
            <a:off x="9754418" y="5029407"/>
            <a:ext cx="13931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descr="Right Arrow"/>
          <p:cNvCxnSpPr/>
          <p:nvPr/>
        </p:nvCxnSpPr>
        <p:spPr>
          <a:xfrm flipV="1">
            <a:off x="9761044" y="3795629"/>
            <a:ext cx="13931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Group 2" descr="Connecting Line"/>
          <p:cNvGrpSpPr/>
          <p:nvPr/>
        </p:nvGrpSpPr>
        <p:grpSpPr>
          <a:xfrm>
            <a:off x="9749872" y="2708894"/>
            <a:ext cx="62315" cy="3063240"/>
            <a:chOff x="9749872" y="2708894"/>
            <a:chExt cx="62315" cy="3063240"/>
          </a:xfrm>
        </p:grpSpPr>
        <p:cxnSp>
          <p:nvCxnSpPr>
            <p:cNvPr id="88" name="Straight Connector 87"/>
            <p:cNvCxnSpPr/>
            <p:nvPr/>
          </p:nvCxnSpPr>
          <p:spPr>
            <a:xfrm flipH="1">
              <a:off x="9753359" y="2708895"/>
              <a:ext cx="588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9749872" y="2708894"/>
              <a:ext cx="1647" cy="30632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2" name="TextBox 71"/>
          <p:cNvSpPr txBox="1"/>
          <p:nvPr/>
        </p:nvSpPr>
        <p:spPr>
          <a:xfrm>
            <a:off x="9902427" y="2918408"/>
            <a:ext cx="1861841" cy="1615827"/>
          </a:xfrm>
          <a:prstGeom prst="rect">
            <a:avLst/>
          </a:prstGeom>
          <a:noFill/>
          <a:ln w="9525">
            <a:solidFill>
              <a:schemeClr val="tx1"/>
            </a:solidFill>
          </a:ln>
        </p:spPr>
        <p:txBody>
          <a:bodyPr wrap="square" rtlCol="0">
            <a:spAutoFit/>
          </a:bodyPr>
          <a:lstStyle/>
          <a:p>
            <a:r>
              <a:rPr lang="en-US" sz="900" dirty="0" smtClean="0"/>
              <a:t>If you have </a:t>
            </a:r>
            <a:r>
              <a:rPr lang="en-US" sz="900" b="1" dirty="0" smtClean="0"/>
              <a:t>symptoms</a:t>
            </a:r>
            <a:r>
              <a:rPr lang="en-US" sz="900" dirty="0" smtClean="0"/>
              <a:t>:</a:t>
            </a:r>
            <a:endParaRPr lang="en-US" sz="900" dirty="0"/>
          </a:p>
          <a:p>
            <a:pPr marL="150396" indent="-150396">
              <a:buFont typeface="Arial" panose="020B0604020202020204" pitchFamily="34" charset="0"/>
              <a:buChar char="•"/>
            </a:pPr>
            <a:r>
              <a:rPr lang="en-US" sz="900" dirty="0"/>
              <a:t>At least 10 days since symptoms first appeared </a:t>
            </a:r>
          </a:p>
          <a:p>
            <a:pPr algn="ctr"/>
            <a:r>
              <a:rPr lang="en-US" sz="900" b="1" dirty="0"/>
              <a:t>AND</a:t>
            </a:r>
          </a:p>
          <a:p>
            <a:pPr marL="150396" indent="-150396">
              <a:buFont typeface="Arial" panose="020B0604020202020204" pitchFamily="34" charset="0"/>
              <a:buChar char="•"/>
            </a:pPr>
            <a:r>
              <a:rPr lang="en-US" sz="900" dirty="0"/>
              <a:t>At least 24 hours with no fever without fever-reducing medication </a:t>
            </a:r>
          </a:p>
          <a:p>
            <a:pPr algn="ctr"/>
            <a:r>
              <a:rPr lang="en-US" sz="900" b="1" dirty="0"/>
              <a:t>AND</a:t>
            </a:r>
          </a:p>
          <a:p>
            <a:pPr marL="150396" indent="-150396">
              <a:buFont typeface="Arial" panose="020B0604020202020204" pitchFamily="34" charset="0"/>
              <a:buChar char="•"/>
            </a:pPr>
            <a:r>
              <a:rPr lang="en-US" sz="900" dirty="0"/>
              <a:t>Other symptoms of COVID-19 are improving (except for loss of taste or smell). </a:t>
            </a:r>
          </a:p>
        </p:txBody>
      </p:sp>
      <p:sp>
        <p:nvSpPr>
          <p:cNvPr id="86" name="TextBox 85"/>
          <p:cNvSpPr txBox="1"/>
          <p:nvPr/>
        </p:nvSpPr>
        <p:spPr>
          <a:xfrm>
            <a:off x="9812187" y="2586580"/>
            <a:ext cx="1960958" cy="230832"/>
          </a:xfrm>
          <a:prstGeom prst="rect">
            <a:avLst/>
          </a:prstGeom>
          <a:noFill/>
          <a:ln w="19050">
            <a:solidFill>
              <a:schemeClr val="tx1"/>
            </a:solidFill>
          </a:ln>
        </p:spPr>
        <p:txBody>
          <a:bodyPr wrap="square" rtlCol="0">
            <a:spAutoFit/>
          </a:bodyPr>
          <a:lstStyle/>
          <a:p>
            <a:pPr algn="ctr"/>
            <a:r>
              <a:rPr lang="en-US" sz="900" dirty="0"/>
              <a:t>Examples of return to work criteria:  </a:t>
            </a:r>
          </a:p>
        </p:txBody>
      </p:sp>
      <p:sp>
        <p:nvSpPr>
          <p:cNvPr id="85" name="TextBox 84"/>
          <p:cNvSpPr txBox="1"/>
          <p:nvPr/>
        </p:nvSpPr>
        <p:spPr>
          <a:xfrm>
            <a:off x="9814699" y="1151942"/>
            <a:ext cx="1967971" cy="1061829"/>
          </a:xfrm>
          <a:prstGeom prst="rect">
            <a:avLst/>
          </a:prstGeom>
          <a:noFill/>
          <a:ln w="19050">
            <a:solidFill>
              <a:schemeClr val="tx1"/>
            </a:solidFill>
          </a:ln>
        </p:spPr>
        <p:txBody>
          <a:bodyPr wrap="square" rtlCol="0">
            <a:spAutoFit/>
          </a:bodyPr>
          <a:lstStyle/>
          <a:p>
            <a:pPr algn="ctr"/>
            <a:r>
              <a:rPr lang="en-US" sz="900" dirty="0" smtClean="0"/>
              <a:t>Your employer must decide </a:t>
            </a:r>
            <a:r>
              <a:rPr lang="en-US" sz="900" dirty="0"/>
              <a:t>when </a:t>
            </a:r>
            <a:r>
              <a:rPr lang="en-US" sz="900" dirty="0" smtClean="0"/>
              <a:t>you can </a:t>
            </a:r>
            <a:r>
              <a:rPr lang="en-US" sz="900" dirty="0"/>
              <a:t>return to work based </a:t>
            </a:r>
            <a:r>
              <a:rPr lang="en-US" sz="900" dirty="0" smtClean="0"/>
              <a:t>on:</a:t>
            </a:r>
            <a:endParaRPr lang="en-US" sz="900" dirty="0"/>
          </a:p>
          <a:p>
            <a:pPr algn="ctr"/>
            <a:endParaRPr lang="en-US" sz="900" dirty="0"/>
          </a:p>
          <a:p>
            <a:pPr marL="150396" indent="-150396">
              <a:buFont typeface="Arial" panose="020B0604020202020204" pitchFamily="34" charset="0"/>
              <a:buChar char="•"/>
            </a:pPr>
            <a:r>
              <a:rPr lang="en-US" sz="900" dirty="0"/>
              <a:t>Guidance from a licensed healthcare </a:t>
            </a:r>
            <a:r>
              <a:rPr lang="en-US" sz="900" dirty="0" smtClean="0"/>
              <a:t>provider</a:t>
            </a:r>
          </a:p>
          <a:p>
            <a:pPr algn="ctr"/>
            <a:r>
              <a:rPr lang="en-US" sz="900" b="1" dirty="0" smtClean="0"/>
              <a:t>OR</a:t>
            </a:r>
          </a:p>
          <a:p>
            <a:pPr marL="150396" indent="-150396">
              <a:spcAft>
                <a:spcPts val="526"/>
              </a:spcAft>
              <a:buFont typeface="Arial" panose="020B0604020202020204" pitchFamily="34" charset="0"/>
              <a:buChar char="•"/>
            </a:pPr>
            <a:r>
              <a:rPr lang="en-US" sz="900" dirty="0" smtClean="0"/>
              <a:t>CDC guidance on ending isolation.</a:t>
            </a:r>
            <a:endParaRPr lang="en-US" sz="900" dirty="0"/>
          </a:p>
        </p:txBody>
      </p:sp>
      <p:sp>
        <p:nvSpPr>
          <p:cNvPr id="71" name="TextBox 70"/>
          <p:cNvSpPr txBox="1"/>
          <p:nvPr/>
        </p:nvSpPr>
        <p:spPr>
          <a:xfrm>
            <a:off x="9857047" y="762589"/>
            <a:ext cx="1883273" cy="230832"/>
          </a:xfrm>
          <a:prstGeom prst="rect">
            <a:avLst/>
          </a:prstGeom>
          <a:noFill/>
          <a:ln>
            <a:noFill/>
          </a:ln>
        </p:spPr>
        <p:txBody>
          <a:bodyPr wrap="square" rtlCol="0">
            <a:spAutoFit/>
          </a:bodyPr>
          <a:lstStyle/>
          <a:p>
            <a:pPr algn="ctr"/>
            <a:r>
              <a:rPr lang="en-US" sz="900" b="1" dirty="0"/>
              <a:t>Return to Work  </a:t>
            </a:r>
          </a:p>
        </p:txBody>
      </p:sp>
      <p:sp>
        <p:nvSpPr>
          <p:cNvPr id="113" name="TextBox 112"/>
          <p:cNvSpPr txBox="1"/>
          <p:nvPr/>
        </p:nvSpPr>
        <p:spPr>
          <a:xfrm>
            <a:off x="6905079" y="5752264"/>
            <a:ext cx="2599504" cy="507831"/>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smtClean="0"/>
              <a:t>You must stay removed for 14 days. Your employer does not have to provide medical removal protection benefits (e.g., pay).</a:t>
            </a:r>
            <a:endParaRPr lang="en-US" sz="900" dirty="0"/>
          </a:p>
        </p:txBody>
      </p:sp>
      <p:cxnSp>
        <p:nvCxnSpPr>
          <p:cNvPr id="115" name="Straight Arrow Connector 114" descr="Right Arrow"/>
          <p:cNvCxnSpPr/>
          <p:nvPr/>
        </p:nvCxnSpPr>
        <p:spPr>
          <a:xfrm flipV="1">
            <a:off x="6102484" y="6021184"/>
            <a:ext cx="813816"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9" name="TextBox 128"/>
          <p:cNvSpPr txBox="1"/>
          <p:nvPr/>
        </p:nvSpPr>
        <p:spPr>
          <a:xfrm>
            <a:off x="5913155" y="5685587"/>
            <a:ext cx="1088321" cy="369332"/>
          </a:xfrm>
          <a:prstGeom prst="rect">
            <a:avLst/>
          </a:prstGeom>
          <a:noFill/>
        </p:spPr>
        <p:txBody>
          <a:bodyPr wrap="square" rtlCol="0">
            <a:spAutoFit/>
          </a:bodyPr>
          <a:lstStyle/>
          <a:p>
            <a:pPr algn="ctr"/>
            <a:r>
              <a:rPr lang="en-US" sz="900" b="1" dirty="0" smtClean="0"/>
              <a:t>If You </a:t>
            </a:r>
          </a:p>
          <a:p>
            <a:pPr algn="ctr"/>
            <a:r>
              <a:rPr lang="en-US" sz="900" b="1" dirty="0" smtClean="0"/>
              <a:t>Refuse Test</a:t>
            </a:r>
            <a:endParaRPr lang="en-US" sz="900" b="1" dirty="0"/>
          </a:p>
        </p:txBody>
      </p:sp>
      <p:cxnSp>
        <p:nvCxnSpPr>
          <p:cNvPr id="130" name="Straight Arrow Connector 129" descr="Right arrow pointing to &quot;Return to Work&quot; box"/>
          <p:cNvCxnSpPr/>
          <p:nvPr/>
        </p:nvCxnSpPr>
        <p:spPr>
          <a:xfrm flipV="1">
            <a:off x="9507857" y="5494399"/>
            <a:ext cx="182880" cy="3192"/>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4" name="TextBox 113"/>
          <p:cNvSpPr txBox="1"/>
          <p:nvPr/>
        </p:nvSpPr>
        <p:spPr>
          <a:xfrm>
            <a:off x="6899282" y="5296516"/>
            <a:ext cx="2605301" cy="369332"/>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smtClean="0"/>
              <a:t>You must stay removed until you meet return to work criteria</a:t>
            </a:r>
            <a:endParaRPr lang="en-US" sz="900" dirty="0"/>
          </a:p>
        </p:txBody>
      </p:sp>
      <p:cxnSp>
        <p:nvCxnSpPr>
          <p:cNvPr id="111" name="Straight Arrow Connector 110" descr="Right Arrow"/>
          <p:cNvCxnSpPr/>
          <p:nvPr/>
        </p:nvCxnSpPr>
        <p:spPr>
          <a:xfrm>
            <a:off x="6102257" y="5496018"/>
            <a:ext cx="813816"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5953138" y="5305730"/>
            <a:ext cx="1056371" cy="230832"/>
          </a:xfrm>
          <a:prstGeom prst="rect">
            <a:avLst/>
          </a:prstGeom>
          <a:noFill/>
        </p:spPr>
        <p:txBody>
          <a:bodyPr wrap="square" rtlCol="0">
            <a:spAutoFit/>
          </a:bodyPr>
          <a:lstStyle/>
          <a:p>
            <a:pPr algn="ctr"/>
            <a:r>
              <a:rPr lang="en-US" sz="900" b="1" dirty="0"/>
              <a:t>Positive Test</a:t>
            </a:r>
          </a:p>
        </p:txBody>
      </p:sp>
      <p:sp>
        <p:nvSpPr>
          <p:cNvPr id="116" name="TextBox 115"/>
          <p:cNvSpPr txBox="1"/>
          <p:nvPr/>
        </p:nvSpPr>
        <p:spPr>
          <a:xfrm>
            <a:off x="6899283" y="4989992"/>
            <a:ext cx="2605300" cy="230832"/>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a:t>Return to work after 7 days following exposure  </a:t>
            </a:r>
          </a:p>
        </p:txBody>
      </p:sp>
      <p:cxnSp>
        <p:nvCxnSpPr>
          <p:cNvPr id="109" name="Straight Arrow Connector 108" descr="Right Arrow"/>
          <p:cNvCxnSpPr/>
          <p:nvPr/>
        </p:nvCxnSpPr>
        <p:spPr>
          <a:xfrm>
            <a:off x="6113738" y="5110224"/>
            <a:ext cx="813816"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5958580" y="4910180"/>
            <a:ext cx="1056371" cy="230832"/>
          </a:xfrm>
          <a:prstGeom prst="rect">
            <a:avLst/>
          </a:prstGeom>
          <a:noFill/>
        </p:spPr>
        <p:txBody>
          <a:bodyPr wrap="square" rtlCol="0">
            <a:spAutoFit/>
          </a:bodyPr>
          <a:lstStyle/>
          <a:p>
            <a:pPr algn="ctr"/>
            <a:r>
              <a:rPr lang="en-US" sz="900" b="1" dirty="0"/>
              <a:t>Negative Test</a:t>
            </a:r>
          </a:p>
        </p:txBody>
      </p:sp>
      <p:cxnSp>
        <p:nvCxnSpPr>
          <p:cNvPr id="108" name="Straight Connector 107" descr="Line Connector"/>
          <p:cNvCxnSpPr/>
          <p:nvPr/>
        </p:nvCxnSpPr>
        <p:spPr>
          <a:xfrm>
            <a:off x="6102257" y="4912919"/>
            <a:ext cx="0" cy="1115568"/>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5900201" y="4375080"/>
            <a:ext cx="2730568" cy="507831"/>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a:t>Keep </a:t>
            </a:r>
            <a:r>
              <a:rPr lang="en-US" sz="900" dirty="0" smtClean="0"/>
              <a:t>you </a:t>
            </a:r>
            <a:r>
              <a:rPr lang="en-US" sz="900" dirty="0"/>
              <a:t>removed and provide a </a:t>
            </a:r>
            <a:endParaRPr lang="en-US" sz="900" dirty="0" smtClean="0"/>
          </a:p>
          <a:p>
            <a:pPr algn="ctr"/>
            <a:r>
              <a:rPr lang="en-US" sz="900" dirty="0" smtClean="0"/>
              <a:t>COVID-19 </a:t>
            </a:r>
            <a:r>
              <a:rPr lang="en-US" sz="900" dirty="0"/>
              <a:t>test at </a:t>
            </a:r>
            <a:r>
              <a:rPr lang="en-US" sz="900" dirty="0" smtClean="0"/>
              <a:t>no cost to you at least </a:t>
            </a:r>
            <a:r>
              <a:rPr lang="en-US" sz="900" dirty="0"/>
              <a:t>5 days after the exposure</a:t>
            </a:r>
          </a:p>
        </p:txBody>
      </p:sp>
      <p:cxnSp>
        <p:nvCxnSpPr>
          <p:cNvPr id="117" name="Straight Arrow Connector 116" descr="Right Arrow"/>
          <p:cNvCxnSpPr/>
          <p:nvPr/>
        </p:nvCxnSpPr>
        <p:spPr>
          <a:xfrm flipV="1">
            <a:off x="5151498" y="4605039"/>
            <a:ext cx="740664"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4" name="TextBox 123"/>
          <p:cNvSpPr txBox="1"/>
          <p:nvPr/>
        </p:nvSpPr>
        <p:spPr>
          <a:xfrm>
            <a:off x="5063484" y="4394991"/>
            <a:ext cx="913359" cy="230832"/>
          </a:xfrm>
          <a:prstGeom prst="rect">
            <a:avLst/>
          </a:prstGeom>
          <a:noFill/>
          <a:ln w="28575">
            <a:noFill/>
          </a:ln>
        </p:spPr>
        <p:txBody>
          <a:bodyPr wrap="square" rtlCol="0">
            <a:spAutoFit/>
          </a:bodyPr>
          <a:lstStyle/>
          <a:p>
            <a:pPr algn="ctr"/>
            <a:r>
              <a:rPr lang="en-US" sz="900" b="1" dirty="0"/>
              <a:t>Option 2</a:t>
            </a:r>
          </a:p>
        </p:txBody>
      </p:sp>
      <p:sp>
        <p:nvSpPr>
          <p:cNvPr id="82" name="TextBox 81"/>
          <p:cNvSpPr txBox="1"/>
          <p:nvPr/>
        </p:nvSpPr>
        <p:spPr>
          <a:xfrm>
            <a:off x="5898226" y="4057540"/>
            <a:ext cx="2733954" cy="230832"/>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a:t>Keep </a:t>
            </a:r>
            <a:r>
              <a:rPr lang="en-US" sz="900" dirty="0" smtClean="0"/>
              <a:t>you </a:t>
            </a:r>
            <a:r>
              <a:rPr lang="en-US" sz="900" dirty="0"/>
              <a:t>removed for </a:t>
            </a:r>
            <a:r>
              <a:rPr lang="en-US" sz="900" dirty="0" smtClean="0"/>
              <a:t>14 </a:t>
            </a:r>
            <a:r>
              <a:rPr lang="en-US" sz="900" dirty="0"/>
              <a:t>days</a:t>
            </a:r>
          </a:p>
        </p:txBody>
      </p:sp>
      <p:cxnSp>
        <p:nvCxnSpPr>
          <p:cNvPr id="83" name="Straight Arrow Connector 82" descr="Right Arrow"/>
          <p:cNvCxnSpPr/>
          <p:nvPr/>
        </p:nvCxnSpPr>
        <p:spPr>
          <a:xfrm flipV="1">
            <a:off x="5158793" y="4187462"/>
            <a:ext cx="740664"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3" name="TextBox 122"/>
          <p:cNvSpPr txBox="1"/>
          <p:nvPr/>
        </p:nvSpPr>
        <p:spPr>
          <a:xfrm>
            <a:off x="5115942" y="3971723"/>
            <a:ext cx="822960" cy="230832"/>
          </a:xfrm>
          <a:prstGeom prst="rect">
            <a:avLst/>
          </a:prstGeom>
          <a:noFill/>
          <a:ln w="28575">
            <a:noFill/>
          </a:ln>
        </p:spPr>
        <p:txBody>
          <a:bodyPr wrap="square" rtlCol="0">
            <a:spAutoFit/>
          </a:bodyPr>
          <a:lstStyle/>
          <a:p>
            <a:pPr algn="ctr"/>
            <a:r>
              <a:rPr lang="en-US" sz="900" b="1" dirty="0"/>
              <a:t>Option 1</a:t>
            </a:r>
          </a:p>
        </p:txBody>
      </p:sp>
      <p:sp>
        <p:nvSpPr>
          <p:cNvPr id="81" name="TextBox 80"/>
          <p:cNvSpPr txBox="1"/>
          <p:nvPr/>
        </p:nvSpPr>
        <p:spPr>
          <a:xfrm>
            <a:off x="3724959" y="4049958"/>
            <a:ext cx="1433160" cy="1924069"/>
          </a:xfrm>
          <a:prstGeom prst="rect">
            <a:avLst/>
          </a:prstGeom>
          <a:solidFill>
            <a:schemeClr val="accent6">
              <a:lumMod val="40000"/>
              <a:lumOff val="60000"/>
            </a:schemeClr>
          </a:solidFill>
          <a:ln w="28575">
            <a:solidFill>
              <a:schemeClr val="accent6">
                <a:lumMod val="75000"/>
              </a:schemeClr>
            </a:solidFill>
          </a:ln>
        </p:spPr>
        <p:txBody>
          <a:bodyPr wrap="square" rtlCol="0">
            <a:noAutofit/>
          </a:bodyPr>
          <a:lstStyle/>
          <a:p>
            <a:pPr algn="ctr"/>
            <a:endParaRPr lang="en-US" sz="900" dirty="0" smtClean="0"/>
          </a:p>
          <a:p>
            <a:pPr algn="ctr"/>
            <a:endParaRPr lang="en-US" sz="900" dirty="0"/>
          </a:p>
          <a:p>
            <a:pPr algn="ctr"/>
            <a:endParaRPr lang="en-US" sz="900" dirty="0" smtClean="0"/>
          </a:p>
          <a:p>
            <a:pPr algn="ctr"/>
            <a:endParaRPr lang="en-US" sz="900" dirty="0" smtClean="0"/>
          </a:p>
          <a:p>
            <a:pPr algn="ctr"/>
            <a:r>
              <a:rPr lang="en-US" sz="900" dirty="0" smtClean="0"/>
              <a:t>Your employer must remove you from the workplace and has two options:</a:t>
            </a:r>
            <a:endParaRPr lang="en-US" sz="900" dirty="0"/>
          </a:p>
        </p:txBody>
      </p:sp>
      <p:cxnSp>
        <p:nvCxnSpPr>
          <p:cNvPr id="128" name="Straight Arrow Connector 127" descr="Right Arrow"/>
          <p:cNvCxnSpPr/>
          <p:nvPr/>
        </p:nvCxnSpPr>
        <p:spPr>
          <a:xfrm flipV="1">
            <a:off x="3214237" y="5239003"/>
            <a:ext cx="521208" cy="3192"/>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4" name="TextBox 133"/>
          <p:cNvSpPr txBox="1"/>
          <p:nvPr/>
        </p:nvSpPr>
        <p:spPr>
          <a:xfrm>
            <a:off x="3259585" y="5034802"/>
            <a:ext cx="1149504" cy="230832"/>
          </a:xfrm>
          <a:prstGeom prst="rect">
            <a:avLst/>
          </a:prstGeom>
          <a:noFill/>
        </p:spPr>
        <p:txBody>
          <a:bodyPr wrap="square" rtlCol="0">
            <a:spAutoFit/>
          </a:bodyPr>
          <a:lstStyle/>
          <a:p>
            <a:r>
              <a:rPr lang="en-US" sz="900" b="1" dirty="0" smtClean="0"/>
              <a:t>No</a:t>
            </a:r>
            <a:endParaRPr lang="en-US" sz="900" b="1" dirty="0"/>
          </a:p>
        </p:txBody>
      </p:sp>
      <p:sp>
        <p:nvSpPr>
          <p:cNvPr id="135" name="TextBox 134"/>
          <p:cNvSpPr txBox="1"/>
          <p:nvPr/>
        </p:nvSpPr>
        <p:spPr>
          <a:xfrm>
            <a:off x="330201" y="6030947"/>
            <a:ext cx="2892255" cy="229148"/>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a:t>You do </a:t>
            </a:r>
            <a:r>
              <a:rPr lang="en-US" sz="900" b="1" dirty="0"/>
              <a:t>not</a:t>
            </a:r>
            <a:r>
              <a:rPr lang="en-US" sz="900" dirty="0"/>
              <a:t> have to be removed from the workplace</a:t>
            </a:r>
          </a:p>
        </p:txBody>
      </p:sp>
      <p:cxnSp>
        <p:nvCxnSpPr>
          <p:cNvPr id="133" name="Straight Arrow Connector 132" descr="Down Arrow"/>
          <p:cNvCxnSpPr/>
          <p:nvPr/>
        </p:nvCxnSpPr>
        <p:spPr>
          <a:xfrm flipH="1">
            <a:off x="1871809" y="5824402"/>
            <a:ext cx="0" cy="18288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7" name="TextBox 106"/>
          <p:cNvSpPr txBox="1"/>
          <p:nvPr/>
        </p:nvSpPr>
        <p:spPr>
          <a:xfrm>
            <a:off x="1841412" y="5796247"/>
            <a:ext cx="1149504" cy="230832"/>
          </a:xfrm>
          <a:prstGeom prst="rect">
            <a:avLst/>
          </a:prstGeom>
          <a:noFill/>
        </p:spPr>
        <p:txBody>
          <a:bodyPr wrap="square" rtlCol="0">
            <a:spAutoFit/>
          </a:bodyPr>
          <a:lstStyle/>
          <a:p>
            <a:r>
              <a:rPr lang="en-US" sz="900" b="1" dirty="0" smtClean="0"/>
              <a:t>Yes</a:t>
            </a:r>
            <a:endParaRPr lang="en-US" sz="900" b="1" dirty="0"/>
          </a:p>
        </p:txBody>
      </p:sp>
      <p:sp>
        <p:nvSpPr>
          <p:cNvPr id="105" name="TextBox 104"/>
          <p:cNvSpPr txBox="1"/>
          <p:nvPr/>
        </p:nvSpPr>
        <p:spPr>
          <a:xfrm>
            <a:off x="330201" y="4753267"/>
            <a:ext cx="2892255" cy="1061829"/>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marL="200528" indent="-200528">
              <a:buAutoNum type="arabicParenBoth"/>
            </a:pPr>
            <a:r>
              <a:rPr lang="en-US" sz="900" dirty="0" smtClean="0"/>
              <a:t>You have been </a:t>
            </a:r>
            <a:r>
              <a:rPr lang="en-US" sz="900" dirty="0"/>
              <a:t>fully vaccinated against COVID-19 </a:t>
            </a:r>
            <a:r>
              <a:rPr lang="en-US" sz="900" b="1" dirty="0"/>
              <a:t>OR</a:t>
            </a:r>
            <a:r>
              <a:rPr lang="en-US" sz="900" dirty="0"/>
              <a:t> had COVID-19 and recovered within the last 3 </a:t>
            </a:r>
            <a:r>
              <a:rPr lang="en-US" sz="900" dirty="0" smtClean="0"/>
              <a:t>months </a:t>
            </a:r>
            <a:r>
              <a:rPr lang="en-US" sz="900" b="1" dirty="0" smtClean="0"/>
              <a:t>AND</a:t>
            </a:r>
            <a:r>
              <a:rPr lang="en-US" sz="900" dirty="0" smtClean="0"/>
              <a:t> </a:t>
            </a:r>
            <a:endParaRPr lang="en-US" sz="900" dirty="0"/>
          </a:p>
          <a:p>
            <a:pPr marL="200528" indent="-200528">
              <a:buAutoNum type="arabicParenBoth"/>
            </a:pPr>
            <a:r>
              <a:rPr lang="en-US" sz="900" dirty="0"/>
              <a:t>Are </a:t>
            </a:r>
            <a:r>
              <a:rPr lang="en-US" sz="900" dirty="0" smtClean="0"/>
              <a:t>not </a:t>
            </a:r>
            <a:r>
              <a:rPr lang="en-US" sz="900" dirty="0"/>
              <a:t>experiencing </a:t>
            </a:r>
            <a:r>
              <a:rPr lang="en-US" sz="900" dirty="0" smtClean="0"/>
              <a:t>recent </a:t>
            </a:r>
            <a:r>
              <a:rPr lang="en-US" sz="900" dirty="0"/>
              <a:t>loss of </a:t>
            </a:r>
            <a:r>
              <a:rPr lang="en-US" sz="900" dirty="0" smtClean="0"/>
              <a:t>taste and/or smell with no other explanation </a:t>
            </a:r>
            <a:r>
              <a:rPr lang="en-US" sz="900" dirty="0"/>
              <a:t>or both a fever (≥</a:t>
            </a:r>
            <a:r>
              <a:rPr lang="en-US" sz="900" dirty="0" smtClean="0"/>
              <a:t>100.4</a:t>
            </a:r>
            <a:r>
              <a:rPr lang="en-US" sz="900" baseline="30000" dirty="0" smtClean="0"/>
              <a:t>o</a:t>
            </a:r>
            <a:r>
              <a:rPr lang="en-US" sz="900" dirty="0" smtClean="0"/>
              <a:t>F) and new unexplained </a:t>
            </a:r>
            <a:r>
              <a:rPr lang="en-US" sz="900" dirty="0"/>
              <a:t>cough </a:t>
            </a:r>
            <a:r>
              <a:rPr lang="en-US" sz="900" dirty="0" smtClean="0"/>
              <a:t>associated with </a:t>
            </a:r>
            <a:r>
              <a:rPr lang="en-US" sz="900" dirty="0"/>
              <a:t>shortness of breath  </a:t>
            </a:r>
          </a:p>
        </p:txBody>
      </p:sp>
      <p:cxnSp>
        <p:nvCxnSpPr>
          <p:cNvPr id="106" name="Straight Arrow Connector 105" descr="Down Arrow"/>
          <p:cNvCxnSpPr/>
          <p:nvPr/>
        </p:nvCxnSpPr>
        <p:spPr>
          <a:xfrm flipH="1">
            <a:off x="1857761" y="4572987"/>
            <a:ext cx="0" cy="18288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330201" y="3508998"/>
            <a:ext cx="2896107" cy="1061829"/>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b="1" dirty="0"/>
              <a:t>SCENARIO 3: </a:t>
            </a:r>
            <a:r>
              <a:rPr lang="en-US" sz="900" b="1" dirty="0" smtClean="0"/>
              <a:t>YOU HAVE BEEN </a:t>
            </a:r>
            <a:r>
              <a:rPr lang="en-US" sz="900" b="1" dirty="0"/>
              <a:t>IN CLOSE CONTACT WITH A COVID-19 POSITIVE PERSON </a:t>
            </a:r>
            <a:endParaRPr lang="en-US" sz="900" b="1" dirty="0" smtClean="0"/>
          </a:p>
          <a:p>
            <a:pPr algn="ctr"/>
            <a:r>
              <a:rPr lang="en-US" sz="900" b="1" dirty="0" smtClean="0"/>
              <a:t>IN </a:t>
            </a:r>
            <a:r>
              <a:rPr lang="en-US" sz="900" b="1" dirty="0"/>
              <a:t>THE WORKPLACE</a:t>
            </a:r>
          </a:p>
          <a:p>
            <a:pPr algn="ctr"/>
            <a:r>
              <a:rPr lang="en-US" sz="900" dirty="0" smtClean="0"/>
              <a:t>Your employer notifies you that you have been in close contact with a person at your workplace who is COVID-19 positive at a time when you were not wearing a respirator or other PPE</a:t>
            </a:r>
            <a:r>
              <a:rPr lang="en-US" sz="900" baseline="30000" dirty="0"/>
              <a:t>3</a:t>
            </a:r>
            <a:endParaRPr lang="en-US" sz="900" b="1" baseline="30000" dirty="0"/>
          </a:p>
        </p:txBody>
      </p:sp>
      <p:cxnSp>
        <p:nvCxnSpPr>
          <p:cNvPr id="127" name="Straight Arrow Connector 126" descr="Right arrow pointing to &quot;Return to Work&quot; box"/>
          <p:cNvCxnSpPr/>
          <p:nvPr/>
        </p:nvCxnSpPr>
        <p:spPr>
          <a:xfrm>
            <a:off x="9489671" y="3517503"/>
            <a:ext cx="22860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00" name="TextBox 99"/>
          <p:cNvSpPr txBox="1"/>
          <p:nvPr/>
        </p:nvSpPr>
        <p:spPr>
          <a:xfrm>
            <a:off x="6882031" y="3195639"/>
            <a:ext cx="2588292" cy="646331"/>
          </a:xfrm>
          <a:prstGeom prst="rect">
            <a:avLst/>
          </a:prstGeom>
          <a:solidFill>
            <a:srgbClr val="CCCCFF"/>
          </a:solidFill>
          <a:ln w="28575">
            <a:solidFill>
              <a:srgbClr val="7030A0"/>
            </a:solidFill>
          </a:ln>
        </p:spPr>
        <p:txBody>
          <a:bodyPr wrap="square" rtlCol="0">
            <a:spAutoFit/>
          </a:bodyPr>
          <a:lstStyle/>
          <a:p>
            <a:pPr algn="ctr"/>
            <a:r>
              <a:rPr lang="en-US" sz="900" dirty="0" smtClean="0"/>
              <a:t>You must stay removed until you meet return to work criteria. Your employer does not have to provide medical removal protection benefits (e.g., pay).</a:t>
            </a:r>
            <a:endParaRPr lang="en-US" sz="900" dirty="0"/>
          </a:p>
        </p:txBody>
      </p:sp>
      <p:cxnSp>
        <p:nvCxnSpPr>
          <p:cNvPr id="126" name="Straight Arrow Connector 125" descr="Right Arrow"/>
          <p:cNvCxnSpPr/>
          <p:nvPr/>
        </p:nvCxnSpPr>
        <p:spPr>
          <a:xfrm>
            <a:off x="6076162" y="3510721"/>
            <a:ext cx="813816"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25" name="TextBox 124"/>
          <p:cNvSpPr txBox="1"/>
          <p:nvPr/>
        </p:nvSpPr>
        <p:spPr>
          <a:xfrm>
            <a:off x="5903630" y="3162725"/>
            <a:ext cx="1088321" cy="369332"/>
          </a:xfrm>
          <a:prstGeom prst="rect">
            <a:avLst/>
          </a:prstGeom>
          <a:noFill/>
        </p:spPr>
        <p:txBody>
          <a:bodyPr wrap="square" rtlCol="0">
            <a:spAutoFit/>
          </a:bodyPr>
          <a:lstStyle/>
          <a:p>
            <a:pPr algn="ctr"/>
            <a:r>
              <a:rPr lang="en-US" sz="900" b="1" dirty="0" smtClean="0"/>
              <a:t>If You </a:t>
            </a:r>
          </a:p>
          <a:p>
            <a:pPr algn="ctr"/>
            <a:r>
              <a:rPr lang="en-US" sz="900" b="1" dirty="0" smtClean="0"/>
              <a:t>Refuse Test</a:t>
            </a:r>
            <a:endParaRPr lang="en-US" sz="900" b="1" dirty="0"/>
          </a:p>
        </p:txBody>
      </p:sp>
      <p:cxnSp>
        <p:nvCxnSpPr>
          <p:cNvPr id="102" name="Straight Arrow Connector 101" descr="Right arrow pointing to &quot;Return to Work&quot; box"/>
          <p:cNvCxnSpPr/>
          <p:nvPr/>
        </p:nvCxnSpPr>
        <p:spPr>
          <a:xfrm>
            <a:off x="9468012" y="2933689"/>
            <a:ext cx="22860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6882031" y="2746836"/>
            <a:ext cx="2588292" cy="369332"/>
          </a:xfrm>
          <a:prstGeom prst="rect">
            <a:avLst/>
          </a:prstGeom>
          <a:solidFill>
            <a:srgbClr val="CCCCFF"/>
          </a:solidFill>
          <a:ln w="28575">
            <a:solidFill>
              <a:srgbClr val="7030A0"/>
            </a:solidFill>
          </a:ln>
        </p:spPr>
        <p:txBody>
          <a:bodyPr wrap="square" rtlCol="0">
            <a:spAutoFit/>
          </a:bodyPr>
          <a:lstStyle/>
          <a:p>
            <a:pPr algn="ctr"/>
            <a:r>
              <a:rPr lang="en-US" sz="900" dirty="0" smtClean="0"/>
              <a:t>You must stay removed until you meet return to work criteria</a:t>
            </a:r>
            <a:endParaRPr lang="en-US" sz="900" dirty="0"/>
          </a:p>
        </p:txBody>
      </p:sp>
      <p:cxnSp>
        <p:nvCxnSpPr>
          <p:cNvPr id="98" name="Straight Arrow Connector 97" descr="Right Arrow"/>
          <p:cNvCxnSpPr/>
          <p:nvPr/>
        </p:nvCxnSpPr>
        <p:spPr>
          <a:xfrm>
            <a:off x="6087663" y="2930546"/>
            <a:ext cx="795528"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5924004" y="2746680"/>
            <a:ext cx="1056371" cy="230832"/>
          </a:xfrm>
          <a:prstGeom prst="rect">
            <a:avLst/>
          </a:prstGeom>
          <a:noFill/>
        </p:spPr>
        <p:txBody>
          <a:bodyPr wrap="square" rtlCol="0">
            <a:spAutoFit/>
          </a:bodyPr>
          <a:lstStyle/>
          <a:p>
            <a:pPr algn="ctr"/>
            <a:r>
              <a:rPr lang="en-US" sz="900" b="1" dirty="0"/>
              <a:t>Positive Test</a:t>
            </a:r>
          </a:p>
        </p:txBody>
      </p:sp>
      <p:sp>
        <p:nvSpPr>
          <p:cNvPr id="103" name="TextBox 102"/>
          <p:cNvSpPr txBox="1"/>
          <p:nvPr/>
        </p:nvSpPr>
        <p:spPr>
          <a:xfrm>
            <a:off x="6882031" y="2447692"/>
            <a:ext cx="2588291" cy="230832"/>
          </a:xfrm>
          <a:prstGeom prst="rect">
            <a:avLst/>
          </a:prstGeom>
          <a:solidFill>
            <a:srgbClr val="CCCCFF"/>
          </a:solidFill>
          <a:ln w="28575">
            <a:solidFill>
              <a:srgbClr val="7030A0"/>
            </a:solidFill>
          </a:ln>
        </p:spPr>
        <p:txBody>
          <a:bodyPr wrap="square" rtlCol="0">
            <a:spAutoFit/>
          </a:bodyPr>
          <a:lstStyle/>
          <a:p>
            <a:pPr algn="ctr"/>
            <a:r>
              <a:rPr lang="en-US" sz="900" dirty="0"/>
              <a:t>Return to work immediately </a:t>
            </a:r>
          </a:p>
        </p:txBody>
      </p:sp>
      <p:cxnSp>
        <p:nvCxnSpPr>
          <p:cNvPr id="96" name="Straight Arrow Connector 95" descr="Right Arrow"/>
          <p:cNvCxnSpPr/>
          <p:nvPr/>
        </p:nvCxnSpPr>
        <p:spPr>
          <a:xfrm>
            <a:off x="6070181" y="2567886"/>
            <a:ext cx="804672"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a:xfrm>
            <a:off x="5923592" y="2389276"/>
            <a:ext cx="1056371" cy="230832"/>
          </a:xfrm>
          <a:prstGeom prst="rect">
            <a:avLst/>
          </a:prstGeom>
          <a:noFill/>
        </p:spPr>
        <p:txBody>
          <a:bodyPr wrap="square" rtlCol="0">
            <a:spAutoFit/>
          </a:bodyPr>
          <a:lstStyle/>
          <a:p>
            <a:pPr algn="ctr"/>
            <a:r>
              <a:rPr lang="en-US" sz="900" b="1" dirty="0"/>
              <a:t>Negative Test</a:t>
            </a:r>
          </a:p>
        </p:txBody>
      </p:sp>
      <p:cxnSp>
        <p:nvCxnSpPr>
          <p:cNvPr id="95" name="Straight Connector 94" descr="Line Connector"/>
          <p:cNvCxnSpPr/>
          <p:nvPr/>
        </p:nvCxnSpPr>
        <p:spPr>
          <a:xfrm>
            <a:off x="6081835" y="2386468"/>
            <a:ext cx="0" cy="1143000"/>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5889366" y="1993461"/>
            <a:ext cx="2729837" cy="369332"/>
          </a:xfrm>
          <a:prstGeom prst="rect">
            <a:avLst/>
          </a:prstGeom>
          <a:solidFill>
            <a:srgbClr val="CCCCFF"/>
          </a:solidFill>
          <a:ln w="28575">
            <a:solidFill>
              <a:srgbClr val="7030A0"/>
            </a:solidFill>
          </a:ln>
        </p:spPr>
        <p:txBody>
          <a:bodyPr wrap="square" rtlCol="0">
            <a:spAutoFit/>
          </a:bodyPr>
          <a:lstStyle/>
          <a:p>
            <a:pPr algn="ctr"/>
            <a:r>
              <a:rPr lang="en-US" sz="900" dirty="0"/>
              <a:t>Keep </a:t>
            </a:r>
            <a:r>
              <a:rPr lang="en-US" sz="900" dirty="0" smtClean="0"/>
              <a:t>you removed and provide a </a:t>
            </a:r>
          </a:p>
          <a:p>
            <a:pPr algn="ctr"/>
            <a:r>
              <a:rPr lang="en-US" sz="900" dirty="0" smtClean="0"/>
              <a:t>COVID-19 PCR test at no cost to you</a:t>
            </a:r>
            <a:endParaRPr lang="en-US" sz="900" dirty="0"/>
          </a:p>
        </p:txBody>
      </p:sp>
      <p:cxnSp>
        <p:nvCxnSpPr>
          <p:cNvPr id="94" name="Straight Arrow Connector 93" descr="Right Arrow"/>
          <p:cNvCxnSpPr/>
          <p:nvPr/>
        </p:nvCxnSpPr>
        <p:spPr>
          <a:xfrm flipV="1">
            <a:off x="5158794" y="2170009"/>
            <a:ext cx="748897"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22" name="TextBox 121"/>
          <p:cNvSpPr txBox="1"/>
          <p:nvPr/>
        </p:nvSpPr>
        <p:spPr>
          <a:xfrm>
            <a:off x="5094422" y="1961964"/>
            <a:ext cx="819645" cy="230832"/>
          </a:xfrm>
          <a:prstGeom prst="rect">
            <a:avLst/>
          </a:prstGeom>
          <a:noFill/>
          <a:ln w="28575">
            <a:noFill/>
          </a:ln>
        </p:spPr>
        <p:txBody>
          <a:bodyPr wrap="square" rtlCol="0">
            <a:spAutoFit/>
          </a:bodyPr>
          <a:lstStyle/>
          <a:p>
            <a:pPr algn="ctr"/>
            <a:r>
              <a:rPr lang="en-US" sz="900" b="1" dirty="0"/>
              <a:t>Option 2</a:t>
            </a:r>
          </a:p>
        </p:txBody>
      </p:sp>
      <p:cxnSp>
        <p:nvCxnSpPr>
          <p:cNvPr id="93" name="Straight Arrow Connector 92" descr="Right arrow pointing to &quot;Return to Work&quot; box"/>
          <p:cNvCxnSpPr/>
          <p:nvPr/>
        </p:nvCxnSpPr>
        <p:spPr>
          <a:xfrm>
            <a:off x="8630769" y="1703660"/>
            <a:ext cx="1069848"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889366" y="1520082"/>
            <a:ext cx="2729838" cy="369332"/>
          </a:xfrm>
          <a:prstGeom prst="rect">
            <a:avLst/>
          </a:prstGeom>
          <a:solidFill>
            <a:srgbClr val="CCCCFF"/>
          </a:solidFill>
          <a:ln w="28575">
            <a:solidFill>
              <a:srgbClr val="7030A0"/>
            </a:solidFill>
          </a:ln>
        </p:spPr>
        <p:txBody>
          <a:bodyPr wrap="square" rtlCol="0">
            <a:spAutoFit/>
          </a:bodyPr>
          <a:lstStyle/>
          <a:p>
            <a:pPr algn="ctr"/>
            <a:r>
              <a:rPr lang="en-US" sz="900" dirty="0"/>
              <a:t>Keep </a:t>
            </a:r>
            <a:r>
              <a:rPr lang="en-US" sz="900" dirty="0" smtClean="0"/>
              <a:t>you </a:t>
            </a:r>
            <a:r>
              <a:rPr lang="en-US" sz="900" dirty="0"/>
              <a:t>removed until </a:t>
            </a:r>
            <a:r>
              <a:rPr lang="en-US" sz="900" dirty="0" smtClean="0"/>
              <a:t>you meet return </a:t>
            </a:r>
            <a:r>
              <a:rPr lang="en-US" sz="900" dirty="0"/>
              <a:t>to work </a:t>
            </a:r>
            <a:r>
              <a:rPr lang="en-US" sz="900" dirty="0" smtClean="0"/>
              <a:t>criteria </a:t>
            </a:r>
            <a:endParaRPr lang="en-US" sz="900" dirty="0"/>
          </a:p>
        </p:txBody>
      </p:sp>
      <p:cxnSp>
        <p:nvCxnSpPr>
          <p:cNvPr id="92" name="Straight Arrow Connector 91" descr="Right Arrow"/>
          <p:cNvCxnSpPr/>
          <p:nvPr/>
        </p:nvCxnSpPr>
        <p:spPr>
          <a:xfrm flipV="1">
            <a:off x="5160665" y="1699482"/>
            <a:ext cx="73152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5110431" y="1506983"/>
            <a:ext cx="786384" cy="230832"/>
          </a:xfrm>
          <a:prstGeom prst="rect">
            <a:avLst/>
          </a:prstGeom>
          <a:noFill/>
          <a:ln w="28575">
            <a:noFill/>
          </a:ln>
        </p:spPr>
        <p:txBody>
          <a:bodyPr wrap="square" rtlCol="0">
            <a:spAutoFit/>
          </a:bodyPr>
          <a:lstStyle/>
          <a:p>
            <a:pPr algn="ctr"/>
            <a:r>
              <a:rPr lang="en-US" sz="900" b="1" dirty="0"/>
              <a:t>Option 1</a:t>
            </a:r>
          </a:p>
        </p:txBody>
      </p:sp>
      <p:sp>
        <p:nvSpPr>
          <p:cNvPr id="76" name="TextBox 75"/>
          <p:cNvSpPr txBox="1"/>
          <p:nvPr/>
        </p:nvSpPr>
        <p:spPr>
          <a:xfrm>
            <a:off x="3740306" y="1523534"/>
            <a:ext cx="1411193" cy="1668729"/>
          </a:xfrm>
          <a:prstGeom prst="rect">
            <a:avLst/>
          </a:prstGeom>
          <a:solidFill>
            <a:srgbClr val="CCCCFF"/>
          </a:solidFill>
          <a:ln w="28575">
            <a:solidFill>
              <a:srgbClr val="7030A0"/>
            </a:solidFill>
          </a:ln>
        </p:spPr>
        <p:txBody>
          <a:bodyPr wrap="square" rtlCol="0">
            <a:noAutofit/>
          </a:bodyPr>
          <a:lstStyle/>
          <a:p>
            <a:pPr algn="ctr"/>
            <a:endParaRPr lang="en-US" sz="900" dirty="0"/>
          </a:p>
          <a:p>
            <a:pPr algn="ctr"/>
            <a:endParaRPr lang="en-US" sz="900" dirty="0"/>
          </a:p>
          <a:p>
            <a:pPr algn="ctr"/>
            <a:r>
              <a:rPr lang="en-US" sz="900" dirty="0"/>
              <a:t>Notify your employer immediately. </a:t>
            </a:r>
          </a:p>
          <a:p>
            <a:pPr algn="ctr"/>
            <a:endParaRPr lang="en-US" sz="900" dirty="0"/>
          </a:p>
          <a:p>
            <a:pPr algn="ctr"/>
            <a:r>
              <a:rPr lang="en-US" sz="900" dirty="0"/>
              <a:t>Your employer must remove you from the workplace and has two options: </a:t>
            </a:r>
          </a:p>
          <a:p>
            <a:pPr algn="ctr"/>
            <a:endParaRPr lang="en-US" sz="900" dirty="0"/>
          </a:p>
          <a:p>
            <a:pPr algn="ctr">
              <a:lnSpc>
                <a:spcPct val="150000"/>
              </a:lnSpc>
            </a:pPr>
            <a:endParaRPr lang="en-US" sz="900" dirty="0" smtClean="0"/>
          </a:p>
          <a:p>
            <a:pPr algn="ctr"/>
            <a:endParaRPr lang="en-US" sz="900" dirty="0"/>
          </a:p>
        </p:txBody>
      </p:sp>
      <p:cxnSp>
        <p:nvCxnSpPr>
          <p:cNvPr id="91" name="Straight Arrow Connector 90" descr="Right Arrow"/>
          <p:cNvCxnSpPr/>
          <p:nvPr/>
        </p:nvCxnSpPr>
        <p:spPr>
          <a:xfrm flipV="1">
            <a:off x="3235369" y="2371224"/>
            <a:ext cx="502920" cy="3663"/>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330201" y="1532583"/>
            <a:ext cx="2896107" cy="1615827"/>
          </a:xfrm>
          <a:prstGeom prst="rect">
            <a:avLst/>
          </a:prstGeom>
          <a:solidFill>
            <a:srgbClr val="CCCCFF"/>
          </a:solidFill>
          <a:ln w="28575">
            <a:solidFill>
              <a:srgbClr val="7030A0"/>
            </a:solidFill>
          </a:ln>
        </p:spPr>
        <p:txBody>
          <a:bodyPr wrap="square" rtlCol="0">
            <a:spAutoFit/>
          </a:bodyPr>
          <a:lstStyle/>
          <a:p>
            <a:pPr algn="ctr"/>
            <a:r>
              <a:rPr lang="en-US" sz="900" b="1" dirty="0">
                <a:solidFill>
                  <a:prstClr val="black"/>
                </a:solidFill>
                <a:cs typeface="Arial" panose="020B0604020202020204" pitchFamily="34" charset="0"/>
              </a:rPr>
              <a:t>SCENARIO 2: </a:t>
            </a:r>
            <a:r>
              <a:rPr lang="en-US" sz="900" b="1" dirty="0" smtClean="0">
                <a:solidFill>
                  <a:prstClr val="black"/>
                </a:solidFill>
                <a:cs typeface="Arial" panose="020B0604020202020204" pitchFamily="34" charset="0"/>
              </a:rPr>
              <a:t>YOU ARE SUSPECTED </a:t>
            </a:r>
            <a:r>
              <a:rPr lang="en-US" sz="900" b="1" dirty="0">
                <a:solidFill>
                  <a:prstClr val="black"/>
                </a:solidFill>
                <a:cs typeface="Arial" panose="020B0604020202020204" pitchFamily="34" charset="0"/>
              </a:rPr>
              <a:t>TO HAVE COVID-19 OR EXPERIENCING CERTAIN SYMPTOMS </a:t>
            </a:r>
          </a:p>
          <a:p>
            <a:pPr algn="ctr"/>
            <a:r>
              <a:rPr lang="en-US" sz="900" dirty="0" smtClean="0"/>
              <a:t>A </a:t>
            </a:r>
            <a:r>
              <a:rPr lang="en-US" sz="900" dirty="0"/>
              <a:t>licensed healthcare provider has told you they suspect you have </a:t>
            </a:r>
            <a:r>
              <a:rPr lang="en-US" sz="900" dirty="0" smtClean="0"/>
              <a:t>COVID-19</a:t>
            </a:r>
            <a:endParaRPr lang="en-US" sz="900" dirty="0"/>
          </a:p>
          <a:p>
            <a:pPr algn="ctr"/>
            <a:r>
              <a:rPr lang="en-US" sz="900" b="1" dirty="0" smtClean="0">
                <a:cs typeface="Arial" panose="020B0604020202020204" pitchFamily="34" charset="0"/>
              </a:rPr>
              <a:t>OR</a:t>
            </a:r>
          </a:p>
          <a:p>
            <a:pPr algn="ctr"/>
            <a:r>
              <a:rPr lang="en-US" sz="900" dirty="0"/>
              <a:t>You have the following symptoms:</a:t>
            </a:r>
          </a:p>
          <a:p>
            <a:pPr algn="ctr"/>
            <a:r>
              <a:rPr lang="en-US" sz="900" dirty="0"/>
              <a:t> 1) A recent loss of taste and/or smell with no other </a:t>
            </a:r>
            <a:r>
              <a:rPr lang="en-US" sz="900" dirty="0" smtClean="0"/>
              <a:t>explanation</a:t>
            </a:r>
            <a:endParaRPr lang="en-US" sz="900" dirty="0"/>
          </a:p>
          <a:p>
            <a:pPr algn="ctr"/>
            <a:r>
              <a:rPr lang="en-US" sz="900" dirty="0"/>
              <a:t>OR</a:t>
            </a:r>
          </a:p>
          <a:p>
            <a:pPr algn="ctr"/>
            <a:r>
              <a:rPr lang="en-US" sz="900" dirty="0"/>
              <a:t>2) </a:t>
            </a:r>
            <a:r>
              <a:rPr lang="en-US" sz="900" dirty="0" smtClean="0"/>
              <a:t>Both a fever </a:t>
            </a:r>
            <a:r>
              <a:rPr lang="en-US" sz="900" dirty="0"/>
              <a:t>(≥</a:t>
            </a:r>
            <a:r>
              <a:rPr lang="en-US" sz="900" dirty="0" smtClean="0"/>
              <a:t>100.4°F</a:t>
            </a:r>
            <a:r>
              <a:rPr lang="en-US" sz="900" dirty="0"/>
              <a:t>) and new unexplained cough associated with shortness of breath</a:t>
            </a:r>
          </a:p>
        </p:txBody>
      </p:sp>
      <p:cxnSp>
        <p:nvCxnSpPr>
          <p:cNvPr id="78" name="Straight Arrow Connector 77" descr="Right arrow pointing to &quot;Return to Work&quot; box"/>
          <p:cNvCxnSpPr/>
          <p:nvPr/>
        </p:nvCxnSpPr>
        <p:spPr>
          <a:xfrm flipV="1">
            <a:off x="8624423" y="1047408"/>
            <a:ext cx="1078992" cy="15886"/>
          </a:xfrm>
          <a:prstGeom prst="straightConnector1">
            <a:avLst/>
          </a:prstGeom>
          <a:ln w="2857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a:off x="5897938" y="852882"/>
            <a:ext cx="2729837" cy="369332"/>
          </a:xfrm>
          <a:prstGeom prst="rect">
            <a:avLst/>
          </a:prstGeom>
          <a:solidFill>
            <a:schemeClr val="accent2">
              <a:lumMod val="60000"/>
              <a:lumOff val="40000"/>
            </a:schemeClr>
          </a:solidFill>
          <a:ln w="28575">
            <a:solidFill>
              <a:schemeClr val="accent2">
                <a:lumMod val="75000"/>
              </a:schemeClr>
            </a:solidFill>
          </a:ln>
        </p:spPr>
        <p:txBody>
          <a:bodyPr wrap="square" rtlCol="0">
            <a:spAutoFit/>
          </a:bodyPr>
          <a:lstStyle/>
          <a:p>
            <a:pPr algn="ctr"/>
            <a:r>
              <a:rPr lang="en-US" sz="900" dirty="0" smtClean="0"/>
              <a:t>Your employer must remove you from the workplace until you meet return to work criteria </a:t>
            </a:r>
            <a:endParaRPr lang="en-US" sz="900" dirty="0"/>
          </a:p>
        </p:txBody>
      </p:sp>
      <p:cxnSp>
        <p:nvCxnSpPr>
          <p:cNvPr id="132" name="Straight Arrow Connector 131" descr="Right Arrow"/>
          <p:cNvCxnSpPr/>
          <p:nvPr/>
        </p:nvCxnSpPr>
        <p:spPr>
          <a:xfrm flipV="1">
            <a:off x="5149445" y="1067007"/>
            <a:ext cx="749808" cy="1"/>
          </a:xfrm>
          <a:prstGeom prst="straightConnector1">
            <a:avLst/>
          </a:prstGeom>
          <a:ln w="2857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3742633" y="854797"/>
            <a:ext cx="1408865" cy="369332"/>
          </a:xfrm>
          <a:prstGeom prst="rect">
            <a:avLst/>
          </a:prstGeom>
          <a:solidFill>
            <a:schemeClr val="accent2">
              <a:lumMod val="60000"/>
              <a:lumOff val="40000"/>
            </a:schemeClr>
          </a:solidFill>
          <a:ln w="28575">
            <a:solidFill>
              <a:schemeClr val="accent2">
                <a:lumMod val="75000"/>
              </a:schemeClr>
            </a:solidFill>
          </a:ln>
        </p:spPr>
        <p:txBody>
          <a:bodyPr wrap="square" rtlCol="0">
            <a:spAutoFit/>
          </a:bodyPr>
          <a:lstStyle/>
          <a:p>
            <a:pPr algn="ctr"/>
            <a:r>
              <a:rPr lang="en-US" sz="900" dirty="0" smtClean="0"/>
              <a:t>Notify your employer immediately </a:t>
            </a:r>
            <a:endParaRPr lang="en-US" sz="900" dirty="0"/>
          </a:p>
        </p:txBody>
      </p:sp>
      <p:cxnSp>
        <p:nvCxnSpPr>
          <p:cNvPr id="77" name="Straight Arrow Connector 76" descr="Right Arrow"/>
          <p:cNvCxnSpPr/>
          <p:nvPr/>
        </p:nvCxnSpPr>
        <p:spPr>
          <a:xfrm flipV="1">
            <a:off x="3231899" y="1069880"/>
            <a:ext cx="521208" cy="1"/>
          </a:xfrm>
          <a:prstGeom prst="straightConnector1">
            <a:avLst/>
          </a:prstGeom>
          <a:ln w="2857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330201" y="809778"/>
            <a:ext cx="2896108" cy="507831"/>
          </a:xfrm>
          <a:prstGeom prst="rect">
            <a:avLst/>
          </a:prstGeom>
          <a:solidFill>
            <a:schemeClr val="accent2">
              <a:lumMod val="60000"/>
              <a:lumOff val="40000"/>
            </a:schemeClr>
          </a:solidFill>
          <a:ln w="28575">
            <a:solidFill>
              <a:schemeClr val="accent2">
                <a:lumMod val="75000"/>
              </a:schemeClr>
            </a:solidFill>
          </a:ln>
        </p:spPr>
        <p:txBody>
          <a:bodyPr wrap="square" rtlCol="0">
            <a:spAutoFit/>
          </a:bodyPr>
          <a:lstStyle/>
          <a:p>
            <a:pPr algn="ctr"/>
            <a:r>
              <a:rPr lang="en-US" sz="900" b="1" dirty="0"/>
              <a:t>SCENARIO 1: </a:t>
            </a:r>
            <a:r>
              <a:rPr lang="en-US" sz="900" b="1" dirty="0" smtClean="0"/>
              <a:t>YOU ARE COVID-19 </a:t>
            </a:r>
            <a:r>
              <a:rPr lang="en-US" sz="900" b="1" dirty="0"/>
              <a:t>POSITIVE</a:t>
            </a:r>
          </a:p>
          <a:p>
            <a:pPr algn="ctr"/>
            <a:r>
              <a:rPr lang="en-US" sz="900" dirty="0" smtClean="0"/>
              <a:t>You </a:t>
            </a:r>
            <a:r>
              <a:rPr lang="en-US" sz="900" dirty="0"/>
              <a:t>tested positive for </a:t>
            </a:r>
            <a:r>
              <a:rPr lang="en-US" sz="900" dirty="0" smtClean="0"/>
              <a:t>COVID-19 or </a:t>
            </a:r>
            <a:r>
              <a:rPr lang="en-US" sz="900" dirty="0"/>
              <a:t>were diagnosed with COVID-19 by a licensed healthcare provider</a:t>
            </a:r>
          </a:p>
        </p:txBody>
      </p:sp>
      <p:sp>
        <p:nvSpPr>
          <p:cNvPr id="204" name="TextBox 203"/>
          <p:cNvSpPr txBox="1"/>
          <p:nvPr/>
        </p:nvSpPr>
        <p:spPr>
          <a:xfrm>
            <a:off x="2885923" y="351676"/>
            <a:ext cx="6420154" cy="389337"/>
          </a:xfrm>
          <a:prstGeom prst="rect">
            <a:avLst/>
          </a:prstGeom>
          <a:noFill/>
          <a:ln w="28575">
            <a:noFill/>
          </a:ln>
        </p:spPr>
        <p:txBody>
          <a:bodyPr wrap="square" rtlCol="0">
            <a:spAutoFit/>
          </a:bodyPr>
          <a:lstStyle/>
          <a:p>
            <a:pPr algn="ctr"/>
            <a:r>
              <a:rPr lang="en-US" sz="965" dirty="0" smtClean="0"/>
              <a:t>This </a:t>
            </a:r>
            <a:r>
              <a:rPr lang="en-US" sz="965" dirty="0"/>
              <a:t>flow chart explains when you need to notify your employer about </a:t>
            </a:r>
            <a:r>
              <a:rPr lang="en-US" sz="965" dirty="0" smtClean="0"/>
              <a:t>COVID-19-related </a:t>
            </a:r>
            <a:r>
              <a:rPr lang="en-US" sz="965" dirty="0"/>
              <a:t>issues, when your employer must notify you about COVID-19 exposures in the workplace, and when your employer must remove you from the </a:t>
            </a:r>
            <a:r>
              <a:rPr lang="en-US" sz="965" dirty="0" smtClean="0"/>
              <a:t>workplace.</a:t>
            </a:r>
            <a:r>
              <a:rPr lang="en-US" sz="965" baseline="30000" dirty="0"/>
              <a:t>2</a:t>
            </a:r>
          </a:p>
        </p:txBody>
      </p:sp>
      <p:sp>
        <p:nvSpPr>
          <p:cNvPr id="2" name="Title 1"/>
          <p:cNvSpPr>
            <a:spLocks noGrp="1"/>
          </p:cNvSpPr>
          <p:nvPr>
            <p:ph type="title"/>
          </p:nvPr>
        </p:nvSpPr>
        <p:spPr>
          <a:xfrm>
            <a:off x="838200" y="104624"/>
            <a:ext cx="10515600" cy="307974"/>
          </a:xfrm>
        </p:spPr>
        <p:txBody>
          <a:bodyPr>
            <a:noAutofit/>
          </a:bodyPr>
          <a:lstStyle/>
          <a:p>
            <a:pPr lvl="0" algn="ctr">
              <a:lnSpc>
                <a:spcPct val="100000"/>
              </a:lnSpc>
              <a:spcBef>
                <a:spcPts val="0"/>
              </a:spcBef>
            </a:pPr>
            <a:r>
              <a:rPr lang="en-US" sz="1579" b="1" dirty="0">
                <a:solidFill>
                  <a:prstClr val="black"/>
                </a:solidFill>
                <a:latin typeface="Calibri" panose="020F0502020204030204"/>
                <a:ea typeface="+mn-ea"/>
                <a:cs typeface="+mn-cs"/>
              </a:rPr>
              <a:t>ETS Guidance for Employees – Notification to Employer and Paid</a:t>
            </a:r>
            <a:r>
              <a:rPr lang="en-US" sz="1579" b="1" baseline="30000" dirty="0">
                <a:solidFill>
                  <a:prstClr val="black"/>
                </a:solidFill>
                <a:latin typeface="Calibri" panose="020F0502020204030204"/>
                <a:ea typeface="+mn-ea"/>
                <a:cs typeface="+mn-cs"/>
              </a:rPr>
              <a:t>1</a:t>
            </a:r>
            <a:r>
              <a:rPr lang="en-US" sz="1579" b="1" dirty="0">
                <a:solidFill>
                  <a:prstClr val="black"/>
                </a:solidFill>
                <a:latin typeface="Calibri" panose="020F0502020204030204"/>
                <a:ea typeface="+mn-ea"/>
                <a:cs typeface="+mn-cs"/>
              </a:rPr>
              <a:t> Medical Removal for </a:t>
            </a:r>
            <a:r>
              <a:rPr lang="en-US" sz="1579" b="1" dirty="0" smtClean="0">
                <a:solidFill>
                  <a:prstClr val="black"/>
                </a:solidFill>
                <a:latin typeface="Calibri" panose="020F0502020204030204"/>
                <a:ea typeface="+mn-ea"/>
                <a:cs typeface="+mn-cs"/>
              </a:rPr>
              <a:t>COVID-19</a:t>
            </a:r>
            <a:endParaRPr lang="en-US" dirty="0"/>
          </a:p>
        </p:txBody>
      </p:sp>
    </p:spTree>
    <p:extLst>
      <p:ext uri="{BB962C8B-B14F-4D97-AF65-F5344CB8AC3E}">
        <p14:creationId xmlns:p14="http://schemas.microsoft.com/office/powerpoint/2010/main" val="17007778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40732"/>
            <a:ext cx="9795038" cy="53757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spcAft>
                <a:spcPts val="600"/>
              </a:spcAft>
              <a:buFont typeface="Wingdings" panose="05000000000000000000" pitchFamily="2" charset="2"/>
              <a:buChar char="§"/>
            </a:pPr>
            <a:r>
              <a:rPr lang="en-US" sz="2000" dirty="0"/>
              <a:t>If remote work is available, </a:t>
            </a:r>
            <a:r>
              <a:rPr lang="en-US" sz="2000" dirty="0" smtClean="0"/>
              <a:t>your </a:t>
            </a:r>
            <a:r>
              <a:rPr lang="en-US" sz="2000" dirty="0"/>
              <a:t>employer may require the removed employee to perform remote </a:t>
            </a:r>
            <a:r>
              <a:rPr lang="en-US" sz="2000" dirty="0" smtClean="0"/>
              <a:t>work and must continue </a:t>
            </a:r>
            <a:r>
              <a:rPr lang="en-US" sz="2000" dirty="0"/>
              <a:t>to pay them the same regular pay and benefits until they meet the </a:t>
            </a:r>
            <a:r>
              <a:rPr lang="en-US" sz="2000" dirty="0" smtClean="0"/>
              <a:t>return to work criteria (see previous slide). </a:t>
            </a:r>
            <a:endParaRPr lang="en-US" sz="2000" dirty="0"/>
          </a:p>
          <a:p>
            <a:pPr marL="338138" indent="-338138">
              <a:lnSpc>
                <a:spcPct val="100000"/>
              </a:lnSpc>
              <a:spcBef>
                <a:spcPts val="0"/>
              </a:spcBef>
              <a:buFont typeface="Wingdings" panose="05000000000000000000" pitchFamily="2" charset="2"/>
              <a:buChar char="§"/>
            </a:pPr>
            <a:r>
              <a:rPr lang="en-US" sz="2000" dirty="0" smtClean="0"/>
              <a:t>Under the ETS, employers with more than 10 employees on the date the ETS became effective must provide medical removal protection benefits to removed employees.  	</a:t>
            </a:r>
          </a:p>
          <a:p>
            <a:pPr lvl="1">
              <a:lnSpc>
                <a:spcPct val="100000"/>
              </a:lnSpc>
              <a:spcBef>
                <a:spcPts val="0"/>
              </a:spcBef>
            </a:pPr>
            <a:r>
              <a:rPr lang="en-US" sz="1600" dirty="0" smtClean="0"/>
              <a:t>Your </a:t>
            </a:r>
            <a:r>
              <a:rPr lang="en-US" sz="1600" dirty="0"/>
              <a:t>employer must continue to </a:t>
            </a:r>
            <a:r>
              <a:rPr lang="en-US" sz="1600" dirty="0" smtClean="0"/>
              <a:t>provide the benefits to which </a:t>
            </a:r>
            <a:r>
              <a:rPr lang="en-US" sz="1600" dirty="0"/>
              <a:t>the employee </a:t>
            </a:r>
            <a:r>
              <a:rPr lang="en-US" sz="1600" dirty="0" smtClean="0"/>
              <a:t>is normally entitled and must also pay the employee the same regular pay the employee would </a:t>
            </a:r>
            <a:r>
              <a:rPr lang="en-US" sz="1600" dirty="0"/>
              <a:t>have received had the employee not been absent from work, up to $1,400 per week, until the employee meets the return to work </a:t>
            </a:r>
            <a:r>
              <a:rPr lang="en-US" sz="1600" dirty="0" smtClean="0"/>
              <a:t>criteria (see previous slide).</a:t>
            </a:r>
          </a:p>
          <a:p>
            <a:pPr lvl="1">
              <a:lnSpc>
                <a:spcPct val="100000"/>
              </a:lnSpc>
              <a:spcBef>
                <a:spcPts val="0"/>
              </a:spcBef>
            </a:pPr>
            <a:r>
              <a:rPr lang="en-US" sz="1600" dirty="0"/>
              <a:t>For employers with fewer than 500 employees, </a:t>
            </a:r>
            <a:r>
              <a:rPr lang="en-US" sz="1600" dirty="0" smtClean="0"/>
              <a:t>the employer </a:t>
            </a:r>
            <a:r>
              <a:rPr lang="en-US" sz="1600" dirty="0"/>
              <a:t>must pay the employee up to the $1,400 per week cap but, beginning in the third week of an employee’s removal, the amount is reduced to only two-thirds of the same regular pay </a:t>
            </a:r>
            <a:r>
              <a:rPr lang="en-US" sz="1600" dirty="0" smtClean="0"/>
              <a:t>the </a:t>
            </a:r>
            <a:r>
              <a:rPr lang="en-US" sz="1600" dirty="0"/>
              <a:t>employee would have received had the employee not been absent from work, up to $200 per day ($1,000 per week in most cases). </a:t>
            </a:r>
            <a:endParaRPr lang="en-US" sz="1600" dirty="0" smtClean="0"/>
          </a:p>
          <a:p>
            <a:pPr lvl="1">
              <a:lnSpc>
                <a:spcPct val="100000"/>
              </a:lnSpc>
              <a:spcBef>
                <a:spcPts val="0"/>
              </a:spcBef>
              <a:spcAft>
                <a:spcPts val="600"/>
              </a:spcAft>
            </a:pPr>
            <a:r>
              <a:rPr lang="en-US" sz="1600" dirty="0" smtClean="0"/>
              <a:t>Your </a:t>
            </a:r>
            <a:r>
              <a:rPr lang="en-US" sz="1600" dirty="0"/>
              <a:t>employer’s payment obligation </a:t>
            </a:r>
            <a:r>
              <a:rPr lang="en-US" sz="1600" dirty="0" smtClean="0"/>
              <a:t>is </a:t>
            </a:r>
            <a:r>
              <a:rPr lang="en-US" sz="1600" dirty="0"/>
              <a:t>reduced by the amount of compensation that the employee receives from any other source, such as a publicly or employer-funded compensation program (e.g., paid sick leave, administrative </a:t>
            </a:r>
            <a:r>
              <a:rPr lang="en-US" sz="1600" dirty="0" smtClean="0"/>
              <a:t>leave) </a:t>
            </a:r>
            <a:r>
              <a:rPr lang="en-US" sz="1600" dirty="0"/>
              <a:t>for earnings lost during the period of removal or any additional source of income the employee receives that is made possible by virtue of the employee’s removal.</a:t>
            </a:r>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workplace-specific </a:t>
            </a:r>
            <a:r>
              <a:rPr lang="en-US" sz="2000" dirty="0">
                <a:solidFill>
                  <a:srgbClr val="0070C0"/>
                </a:solidFill>
              </a:rPr>
              <a:t>policies and procedures </a:t>
            </a:r>
            <a:r>
              <a:rPr lang="en-US" sz="2000" dirty="0" smtClean="0">
                <a:solidFill>
                  <a:srgbClr val="0070C0"/>
                </a:solidFill>
              </a:rPr>
              <a:t>for medical removal protection benefits for employees removed from the workplace and not working remotely.]</a:t>
            </a:r>
            <a:endParaRPr lang="en-US" sz="2000" dirty="0"/>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Medical Removal Protection Benefits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17026930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40732"/>
            <a:ext cx="9795038" cy="53757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spcAft>
                <a:spcPts val="600"/>
              </a:spcAft>
              <a:buFont typeface="Wingdings" panose="05000000000000000000" pitchFamily="2" charset="2"/>
              <a:buChar char="§"/>
            </a:pPr>
            <a:r>
              <a:rPr lang="en-US" sz="2000" dirty="0" smtClean="0"/>
              <a:t>Your </a:t>
            </a:r>
            <a:r>
              <a:rPr lang="en-US" sz="2000" dirty="0"/>
              <a:t>employer must support COVID-19 vaccination for each employee by providing reasonable time and paid leave (e.g., paid sick leave, administrative </a:t>
            </a:r>
            <a:r>
              <a:rPr lang="en-US" sz="2000" dirty="0" smtClean="0"/>
              <a:t>leave) </a:t>
            </a:r>
            <a:r>
              <a:rPr lang="en-US" sz="2000" dirty="0"/>
              <a:t>to each employee for vaccination and any side effects experienced following vaccination.</a:t>
            </a:r>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workplace-specific </a:t>
            </a:r>
            <a:r>
              <a:rPr lang="en-US" sz="2000" dirty="0">
                <a:solidFill>
                  <a:srgbClr val="0070C0"/>
                </a:solidFill>
              </a:rPr>
              <a:t>policies and procedures </a:t>
            </a:r>
            <a:r>
              <a:rPr lang="en-US" sz="2000" dirty="0" smtClean="0">
                <a:solidFill>
                  <a:srgbClr val="0070C0"/>
                </a:solidFill>
              </a:rPr>
              <a:t>for vaccination.]</a:t>
            </a:r>
            <a:endParaRPr lang="en-US" sz="2000" dirty="0"/>
          </a:p>
        </p:txBody>
      </p:sp>
      <p:sp>
        <p:nvSpPr>
          <p:cNvPr id="2" name="Title 1"/>
          <p:cNvSpPr>
            <a:spLocks noGrp="1"/>
          </p:cNvSpPr>
          <p:nvPr>
            <p:ph type="title"/>
          </p:nvPr>
        </p:nvSpPr>
        <p:spPr>
          <a:xfrm>
            <a:off x="838200" y="365125"/>
            <a:ext cx="10515600" cy="805949"/>
          </a:xfrm>
        </p:spPr>
        <p:txBody>
          <a:bodyPr/>
          <a:lstStyle/>
          <a:p>
            <a:r>
              <a:rPr lang="en-US" sz="3600" b="1" dirty="0">
                <a:solidFill>
                  <a:prstClr val="black"/>
                </a:solidFill>
                <a:latin typeface="Calibri" panose="020F0502020204030204"/>
                <a:ea typeface="+mn-ea"/>
                <a:cs typeface="+mn-cs"/>
              </a:rPr>
              <a:t>Vaccination</a:t>
            </a:r>
            <a:endParaRPr lang="en-US" dirty="0"/>
          </a:p>
        </p:txBody>
      </p:sp>
    </p:spTree>
    <p:extLst>
      <p:ext uri="{BB962C8B-B14F-4D97-AF65-F5344CB8AC3E}">
        <p14:creationId xmlns:p14="http://schemas.microsoft.com/office/powerpoint/2010/main" val="13877314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51490"/>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solidFill>
                  <a:srgbClr val="0070C0"/>
                </a:solidFill>
              </a:rPr>
              <a:t>[Employers: Insert your workplace-specific supportive policies </a:t>
            </a:r>
            <a:r>
              <a:rPr lang="en-US" sz="2000" dirty="0">
                <a:solidFill>
                  <a:srgbClr val="0070C0"/>
                </a:solidFill>
              </a:rPr>
              <a:t>and </a:t>
            </a:r>
            <a:r>
              <a:rPr lang="en-US" sz="2000" dirty="0" smtClean="0">
                <a:solidFill>
                  <a:srgbClr val="0070C0"/>
                </a:solidFill>
              </a:rPr>
              <a:t>benefits for employees during the COVID-19 pandemic, including any applicable:</a:t>
            </a:r>
          </a:p>
          <a:p>
            <a:pPr lvl="1"/>
            <a:r>
              <a:rPr lang="en-US" sz="1800" dirty="0" smtClean="0">
                <a:solidFill>
                  <a:srgbClr val="0070C0"/>
                </a:solidFill>
              </a:rPr>
              <a:t>Sick leave policies</a:t>
            </a:r>
          </a:p>
          <a:p>
            <a:pPr lvl="1"/>
            <a:r>
              <a:rPr lang="en-US" sz="1800" dirty="0" smtClean="0">
                <a:solidFill>
                  <a:srgbClr val="0070C0"/>
                </a:solidFill>
              </a:rPr>
              <a:t>Administrative leave</a:t>
            </a:r>
          </a:p>
          <a:p>
            <a:pPr lvl="1"/>
            <a:r>
              <a:rPr lang="en-US" sz="1800" dirty="0" smtClean="0">
                <a:solidFill>
                  <a:srgbClr val="0070C0"/>
                </a:solidFill>
              </a:rPr>
              <a:t>Telework</a:t>
            </a:r>
          </a:p>
          <a:p>
            <a:pPr lvl="1"/>
            <a:r>
              <a:rPr lang="en-US" sz="1800" dirty="0" smtClean="0">
                <a:solidFill>
                  <a:srgbClr val="0070C0"/>
                </a:solidFill>
              </a:rPr>
              <a:t>Flexible working hours</a:t>
            </a:r>
          </a:p>
          <a:p>
            <a:pPr lvl="1"/>
            <a:r>
              <a:rPr lang="en-US" sz="1800" dirty="0" smtClean="0">
                <a:solidFill>
                  <a:srgbClr val="0070C0"/>
                </a:solidFill>
              </a:rPr>
              <a:t>Childcare assistance</a:t>
            </a:r>
          </a:p>
          <a:p>
            <a:pPr lvl="1"/>
            <a:r>
              <a:rPr lang="en-US" sz="1800" dirty="0" smtClean="0">
                <a:solidFill>
                  <a:srgbClr val="0070C0"/>
                </a:solidFill>
              </a:rPr>
              <a:t>Health coverage</a:t>
            </a:r>
          </a:p>
          <a:p>
            <a:pPr lvl="1"/>
            <a:r>
              <a:rPr lang="en-US" sz="1800" dirty="0" smtClean="0">
                <a:solidFill>
                  <a:srgbClr val="0070C0"/>
                </a:solidFill>
              </a:rPr>
              <a:t>Tax Relief and Economic Impact Payments.]</a:t>
            </a:r>
            <a:endParaRPr lang="en-US" sz="1800" dirty="0"/>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Supportive Policies and Benefits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40152926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40732"/>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Employees </a:t>
            </a:r>
            <a:r>
              <a:rPr lang="en-US" sz="2000" dirty="0"/>
              <a:t>must </a:t>
            </a:r>
            <a:r>
              <a:rPr lang="en-US" sz="2000" dirty="0" smtClean="0"/>
              <a:t>receive additional </a:t>
            </a:r>
            <a:r>
              <a:rPr lang="en-US" sz="2000" dirty="0"/>
              <a:t>training whenever: </a:t>
            </a:r>
          </a:p>
          <a:p>
            <a:pPr lvl="1"/>
            <a:r>
              <a:rPr lang="en-US" sz="1800" dirty="0"/>
              <a:t>Changes occur that affect the employee’s risk of contracting COVID-19 at work (e.g., new job </a:t>
            </a:r>
            <a:r>
              <a:rPr lang="en-US" sz="1800" dirty="0" smtClean="0"/>
              <a:t>tasks, etc.)</a:t>
            </a:r>
            <a:endParaRPr lang="en-US" sz="1800" dirty="0"/>
          </a:p>
          <a:p>
            <a:pPr lvl="1"/>
            <a:r>
              <a:rPr lang="en-US" sz="1800" dirty="0"/>
              <a:t>Policies or procedures are changed </a:t>
            </a:r>
          </a:p>
          <a:p>
            <a:pPr lvl="1"/>
            <a:r>
              <a:rPr lang="en-US" sz="1800" dirty="0"/>
              <a:t>There is an indication that the employee has not retained the necessary understanding or </a:t>
            </a:r>
            <a:r>
              <a:rPr lang="en-US" sz="1800" dirty="0" smtClean="0"/>
              <a:t>skill</a:t>
            </a:r>
            <a:r>
              <a:rPr lang="en-US" sz="1800" dirty="0"/>
              <a:t> </a:t>
            </a:r>
            <a:endParaRPr lang="en-US" sz="1800" dirty="0" smtClean="0"/>
          </a:p>
          <a:p>
            <a:pPr lvl="1"/>
            <a:endParaRPr lang="en-US" sz="1800" dirty="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a:t>
            </a:r>
            <a:r>
              <a:rPr lang="en-US" sz="2000" dirty="0">
                <a:solidFill>
                  <a:srgbClr val="0070C0"/>
                </a:solidFill>
              </a:rPr>
              <a:t>your workplace-specific procedure for employees to obtain copies of:</a:t>
            </a:r>
          </a:p>
          <a:p>
            <a:pPr lvl="1">
              <a:lnSpc>
                <a:spcPct val="100000"/>
              </a:lnSpc>
              <a:spcBef>
                <a:spcPts val="0"/>
              </a:spcBef>
            </a:pPr>
            <a:r>
              <a:rPr lang="en-US" sz="1800" dirty="0">
                <a:solidFill>
                  <a:srgbClr val="0070C0"/>
                </a:solidFill>
              </a:rPr>
              <a:t>The ETS (29 CFR 1910.502)</a:t>
            </a:r>
          </a:p>
          <a:p>
            <a:pPr lvl="1">
              <a:lnSpc>
                <a:spcPct val="100000"/>
              </a:lnSpc>
              <a:spcBef>
                <a:spcPts val="0"/>
              </a:spcBef>
            </a:pPr>
            <a:r>
              <a:rPr lang="en-US" sz="1800" dirty="0">
                <a:solidFill>
                  <a:srgbClr val="0070C0"/>
                </a:solidFill>
              </a:rPr>
              <a:t>The Mini Respiratory Protection Program (29 CFR 1910.504)</a:t>
            </a:r>
          </a:p>
          <a:p>
            <a:pPr lvl="1">
              <a:lnSpc>
                <a:spcPct val="100000"/>
              </a:lnSpc>
              <a:spcBef>
                <a:spcPts val="0"/>
              </a:spcBef>
            </a:pPr>
            <a:r>
              <a:rPr lang="en-US" sz="1800" dirty="0">
                <a:solidFill>
                  <a:srgbClr val="0070C0"/>
                </a:solidFill>
              </a:rPr>
              <a:t>Employer-specific policies and procedures developed under the ETS</a:t>
            </a:r>
          </a:p>
          <a:p>
            <a:pPr lvl="1">
              <a:lnSpc>
                <a:spcPct val="100000"/>
              </a:lnSpc>
              <a:spcBef>
                <a:spcPts val="0"/>
              </a:spcBef>
            </a:pPr>
            <a:r>
              <a:rPr lang="en-US" sz="1800" dirty="0">
                <a:solidFill>
                  <a:srgbClr val="0070C0"/>
                </a:solidFill>
              </a:rPr>
              <a:t>Employer’s workplace hazard assessment</a:t>
            </a:r>
          </a:p>
          <a:p>
            <a:pPr lvl="1">
              <a:lnSpc>
                <a:spcPct val="100000"/>
              </a:lnSpc>
              <a:spcBef>
                <a:spcPts val="0"/>
              </a:spcBef>
            </a:pPr>
            <a:r>
              <a:rPr lang="en-US" sz="1800" dirty="0">
                <a:solidFill>
                  <a:srgbClr val="0070C0"/>
                </a:solidFill>
              </a:rPr>
              <a:t>Employer’s written COVID-19 plan (if required)]</a:t>
            </a:r>
          </a:p>
          <a:p>
            <a:endParaRPr lang="en-US" sz="2200" dirty="0"/>
          </a:p>
        </p:txBody>
      </p:sp>
      <p:sp>
        <p:nvSpPr>
          <p:cNvPr id="2" name="Title 1"/>
          <p:cNvSpPr>
            <a:spLocks noGrp="1"/>
          </p:cNvSpPr>
          <p:nvPr>
            <p:ph type="title"/>
          </p:nvPr>
        </p:nvSpPr>
        <p:spPr>
          <a:xfrm>
            <a:off x="838200" y="76369"/>
            <a:ext cx="11065042" cy="1325563"/>
          </a:xfrm>
        </p:spPr>
        <p:txBody>
          <a:bodyPr>
            <a:normAutofit/>
          </a:bodyPr>
          <a:lstStyle/>
          <a:p>
            <a:pPr lvl="0">
              <a:lnSpc>
                <a:spcPct val="100000"/>
              </a:lnSpc>
              <a:spcBef>
                <a:spcPts val="0"/>
              </a:spcBef>
            </a:pPr>
            <a:r>
              <a:rPr lang="en-US" sz="3600" b="1" dirty="0">
                <a:solidFill>
                  <a:prstClr val="black"/>
                </a:solidFill>
                <a:latin typeface="Calibri" panose="020F0502020204030204"/>
                <a:ea typeface="+mn-ea"/>
                <a:cs typeface="+mn-cs"/>
              </a:rPr>
              <a:t>Additional Training &amp; How to Obtain More </a:t>
            </a:r>
            <a:r>
              <a:rPr lang="en-US" sz="3600" b="1" dirty="0" smtClean="0">
                <a:solidFill>
                  <a:prstClr val="black"/>
                </a:solidFill>
                <a:latin typeface="Calibri" panose="020F0502020204030204"/>
                <a:ea typeface="+mn-ea"/>
                <a:cs typeface="+mn-cs"/>
              </a:rPr>
              <a:t>Information</a:t>
            </a:r>
            <a:endParaRPr lang="en-US" dirty="0"/>
          </a:p>
        </p:txBody>
      </p:sp>
    </p:spTree>
    <p:extLst>
      <p:ext uri="{BB962C8B-B14F-4D97-AF65-F5344CB8AC3E}">
        <p14:creationId xmlns:p14="http://schemas.microsoft.com/office/powerpoint/2010/main" val="36942921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8648" y="2024176"/>
            <a:ext cx="4309125" cy="2862322"/>
          </a:xfrm>
          <a:prstGeom prst="rect">
            <a:avLst/>
          </a:prstGeom>
          <a:noFill/>
          <a:ln w="38100">
            <a:solidFill>
              <a:schemeClr val="tx1"/>
            </a:solidFill>
          </a:ln>
        </p:spPr>
        <p:txBody>
          <a:bodyPr wrap="square" rtlCol="0">
            <a:spAutoFit/>
          </a:bodyPr>
          <a:lstStyle/>
          <a:p>
            <a:pPr algn="ctr"/>
            <a:r>
              <a:rPr lang="en-US" sz="2000" b="1" dirty="0" smtClean="0">
                <a:solidFill>
                  <a:srgbClr val="0070C0"/>
                </a:solidFill>
              </a:rPr>
              <a:t>[Company Name]</a:t>
            </a:r>
          </a:p>
          <a:p>
            <a:pPr algn="ctr"/>
            <a:r>
              <a:rPr lang="en-US" sz="2000" b="1" dirty="0" smtClean="0"/>
              <a:t>COVID-19 Plan Safety Coordinator(s)</a:t>
            </a:r>
          </a:p>
          <a:p>
            <a:endParaRPr lang="en-US" sz="2000" b="1" dirty="0" smtClean="0"/>
          </a:p>
          <a:p>
            <a:r>
              <a:rPr lang="en-US" sz="2000" b="1" dirty="0" smtClean="0"/>
              <a:t>Name(s): </a:t>
            </a:r>
            <a:r>
              <a:rPr lang="en-US" sz="2000" dirty="0" smtClean="0">
                <a:solidFill>
                  <a:srgbClr val="0070C0"/>
                </a:solidFill>
              </a:rPr>
              <a:t>[INSERT HERE]</a:t>
            </a:r>
          </a:p>
          <a:p>
            <a:endParaRPr lang="en-US" sz="2000" dirty="0"/>
          </a:p>
          <a:p>
            <a:pPr lvl="0"/>
            <a:r>
              <a:rPr lang="en-US" sz="2000" b="1" dirty="0" smtClean="0"/>
              <a:t>Email(s):</a:t>
            </a:r>
            <a:r>
              <a:rPr lang="en-US" sz="2000" b="1" dirty="0" smtClean="0">
                <a:solidFill>
                  <a:srgbClr val="FF0000"/>
                </a:solidFill>
              </a:rPr>
              <a:t>	 </a:t>
            </a:r>
            <a:r>
              <a:rPr lang="en-US" sz="2000" dirty="0" smtClean="0">
                <a:solidFill>
                  <a:srgbClr val="0070C0"/>
                </a:solidFill>
              </a:rPr>
              <a:t>[</a:t>
            </a:r>
            <a:r>
              <a:rPr lang="en-US" sz="2000" dirty="0">
                <a:solidFill>
                  <a:srgbClr val="0070C0"/>
                </a:solidFill>
              </a:rPr>
              <a:t>INSERT HERE]</a:t>
            </a:r>
          </a:p>
          <a:p>
            <a:endParaRPr lang="en-US" sz="2000" dirty="0"/>
          </a:p>
          <a:p>
            <a:pPr lvl="0"/>
            <a:r>
              <a:rPr lang="en-US" sz="2000" b="1" dirty="0" smtClean="0"/>
              <a:t>Phone:</a:t>
            </a:r>
            <a:r>
              <a:rPr lang="en-US" sz="2000" dirty="0"/>
              <a:t> </a:t>
            </a:r>
            <a:r>
              <a:rPr lang="en-US" sz="2000" dirty="0" smtClean="0">
                <a:solidFill>
                  <a:srgbClr val="0070C0"/>
                </a:solidFill>
              </a:rPr>
              <a:t>[</a:t>
            </a:r>
            <a:r>
              <a:rPr lang="en-US" sz="2000" dirty="0">
                <a:solidFill>
                  <a:srgbClr val="0070C0"/>
                </a:solidFill>
              </a:rPr>
              <a:t>INSERT HERE]</a:t>
            </a:r>
          </a:p>
          <a:p>
            <a:endParaRPr lang="en-US" sz="2000" dirty="0"/>
          </a:p>
        </p:txBody>
      </p:sp>
      <p:sp>
        <p:nvSpPr>
          <p:cNvPr id="8" name="Content Placeholder 2"/>
          <p:cNvSpPr txBox="1">
            <a:spLocks/>
          </p:cNvSpPr>
          <p:nvPr/>
        </p:nvSpPr>
        <p:spPr>
          <a:xfrm>
            <a:off x="838200" y="1741424"/>
            <a:ext cx="5810674"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The ETS requires the designation of a COVID-19 Plan Safety Coordinator, who must:</a:t>
            </a:r>
          </a:p>
          <a:p>
            <a:pPr lvl="1">
              <a:spcBef>
                <a:spcPts val="1200"/>
              </a:spcBef>
            </a:pPr>
            <a:r>
              <a:rPr lang="en-US" sz="2000" dirty="0" smtClean="0"/>
              <a:t>Implement the </a:t>
            </a:r>
            <a:r>
              <a:rPr lang="en-US" sz="2000" dirty="0"/>
              <a:t>COVID-19 plan</a:t>
            </a:r>
          </a:p>
          <a:p>
            <a:pPr lvl="1">
              <a:spcBef>
                <a:spcPts val="1200"/>
              </a:spcBef>
            </a:pPr>
            <a:r>
              <a:rPr lang="en-US" sz="2000" dirty="0" smtClean="0"/>
              <a:t>Monitor the </a:t>
            </a:r>
            <a:r>
              <a:rPr lang="en-US" sz="2000" dirty="0"/>
              <a:t>effectiveness of COVID-19 </a:t>
            </a:r>
            <a:r>
              <a:rPr lang="en-US" sz="2000" dirty="0" smtClean="0"/>
              <a:t>plan</a:t>
            </a:r>
          </a:p>
          <a:p>
            <a:pPr lvl="1">
              <a:spcBef>
                <a:spcPts val="1200"/>
              </a:spcBef>
            </a:pPr>
            <a:r>
              <a:rPr lang="en-US" sz="2000" dirty="0" smtClean="0"/>
              <a:t>Be knowledgeable </a:t>
            </a:r>
            <a:r>
              <a:rPr lang="en-US" sz="2000" dirty="0"/>
              <a:t>in infection control principles and practices as they apply to the workplace and employee job </a:t>
            </a:r>
            <a:r>
              <a:rPr lang="en-US" sz="2000" dirty="0" smtClean="0"/>
              <a:t>operations</a:t>
            </a:r>
          </a:p>
          <a:p>
            <a:pPr lvl="1">
              <a:spcBef>
                <a:spcPts val="1200"/>
              </a:spcBef>
            </a:pPr>
            <a:r>
              <a:rPr lang="en-US" sz="2000" dirty="0" smtClean="0"/>
              <a:t>Ensure compliance </a:t>
            </a:r>
            <a:r>
              <a:rPr lang="en-US" sz="2000" dirty="0"/>
              <a:t>with all aspects of the COVID-19 </a:t>
            </a:r>
            <a:r>
              <a:rPr lang="en-US" sz="2000" dirty="0" smtClean="0"/>
              <a:t>plan</a:t>
            </a:r>
            <a:endParaRPr lang="en-US" dirty="0"/>
          </a:p>
          <a:p>
            <a:pPr marL="338138" indent="-338138">
              <a:buFont typeface="Wingdings" panose="05000000000000000000" pitchFamily="2" charset="2"/>
              <a:buChar char="§"/>
            </a:pPr>
            <a:endParaRPr lang="en-US" sz="2000" dirty="0"/>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COVID-19 Plan Safety Coordinator(s)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1461833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1253066" y="1340732"/>
            <a:ext cx="9536853"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solidFill>
                  <a:srgbClr val="0070C0"/>
                </a:solidFill>
              </a:rPr>
              <a:t>[Employers: If applicable, insert your </a:t>
            </a:r>
            <a:r>
              <a:rPr lang="en-US" sz="2000" dirty="0">
                <a:solidFill>
                  <a:srgbClr val="0070C0"/>
                </a:solidFill>
              </a:rPr>
              <a:t>specific multi-employer workplace agreements related to infection control policies and procedures, the use of common areas, and the use of shared equipment that affect employees at the </a:t>
            </a:r>
            <a:r>
              <a:rPr lang="en-US" sz="2000" dirty="0" smtClean="0">
                <a:solidFill>
                  <a:srgbClr val="0070C0"/>
                </a:solidFill>
              </a:rPr>
              <a:t>workplace.]</a:t>
            </a:r>
            <a:endParaRPr lang="en-US" sz="2000" dirty="0">
              <a:solidFill>
                <a:srgbClr val="0070C0"/>
              </a:solidFill>
            </a:endParaRPr>
          </a:p>
          <a:p>
            <a:pPr marL="338138" indent="-338138">
              <a:buFont typeface="Wingdings" panose="05000000000000000000" pitchFamily="2" charset="2"/>
              <a:buChar char="§"/>
            </a:pPr>
            <a:endParaRPr lang="en-US" sz="2000" dirty="0">
              <a:solidFill>
                <a:srgbClr val="0070C0"/>
              </a:solidFill>
            </a:endParaRPr>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Multi-Employer Workplace Agreements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3387427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7599" y="1223275"/>
            <a:ext cx="10048839" cy="5561246"/>
          </a:xfrm>
          <a:prstGeom prst="rect">
            <a:avLst/>
          </a:prstGeom>
          <a:noFill/>
        </p:spPr>
        <p:txBody>
          <a:bodyPr wrap="square" rtlCol="0">
            <a:noAutofit/>
          </a:bodyPr>
          <a:lstStyle/>
          <a:p>
            <a:pPr marL="338138" indent="-338138">
              <a:buFont typeface="Wingdings" panose="05000000000000000000" pitchFamily="2" charset="2"/>
              <a:buChar char="q"/>
              <a:tabLst>
                <a:tab pos="5035550" algn="l"/>
              </a:tabLst>
            </a:pPr>
            <a:r>
              <a:rPr lang="en-US" dirty="0" smtClean="0"/>
              <a:t>Provide and ensure employees wear facemasks when indoors and when occupying a vehicle with other people for work purposes; provide and ensure employees use respirators and other personal protective equipment (PPE) for exposure to people with suspected or confirmed COVID-19 and for aerosol-generating procedures (AGPs) on a person with suspected or confirmed COVID-19; and provide respirators and other PPE in accordance with Standard and Transmission-Based Precautions.</a:t>
            </a:r>
          </a:p>
          <a:p>
            <a:pPr>
              <a:lnSpc>
                <a:spcPct val="60000"/>
              </a:lnSpc>
              <a:tabLst>
                <a:tab pos="5035550" algn="l"/>
              </a:tabLst>
            </a:pPr>
            <a:endParaRPr lang="en-US" dirty="0" smtClean="0"/>
          </a:p>
          <a:p>
            <a:pPr marL="338138" indent="-338138">
              <a:buFont typeface="Wingdings" panose="05000000000000000000" pitchFamily="2" charset="2"/>
              <a:buChar char="q"/>
              <a:tabLst>
                <a:tab pos="5035550" algn="l"/>
              </a:tabLst>
            </a:pPr>
            <a:r>
              <a:rPr lang="en-US" dirty="0" smtClean="0"/>
              <a:t>Perform AGPs on persons with suspected or confirmed COVID-19 in an airborne </a:t>
            </a:r>
            <a:r>
              <a:rPr lang="en-US" dirty="0"/>
              <a:t>infection isolation </a:t>
            </a:r>
            <a:r>
              <a:rPr lang="en-US" dirty="0" smtClean="0"/>
              <a:t>room, </a:t>
            </a:r>
            <a:r>
              <a:rPr lang="en-US" dirty="0"/>
              <a:t>if </a:t>
            </a:r>
            <a:r>
              <a:rPr lang="en-US" dirty="0" smtClean="0"/>
              <a:t>available; limit employees present to only those essential; and clean </a:t>
            </a:r>
            <a:r>
              <a:rPr lang="en-US" dirty="0"/>
              <a:t>and disinfect surfaces and equipment promptly after the procedure is completed.</a:t>
            </a:r>
          </a:p>
          <a:p>
            <a:pPr>
              <a:lnSpc>
                <a:spcPct val="60000"/>
              </a:lnSpc>
              <a:tabLst>
                <a:tab pos="5035550" algn="l"/>
              </a:tabLst>
            </a:pPr>
            <a:endParaRPr lang="en-US" dirty="0"/>
          </a:p>
          <a:p>
            <a:pPr marL="338138" indent="-338138">
              <a:buFont typeface="Wingdings" panose="05000000000000000000" pitchFamily="2" charset="2"/>
              <a:buChar char="q"/>
              <a:tabLst>
                <a:tab pos="5035550" algn="l"/>
              </a:tabLst>
            </a:pPr>
            <a:r>
              <a:rPr lang="en-US" dirty="0"/>
              <a:t>Keep employees at least 6 feet apart from </a:t>
            </a:r>
            <a:r>
              <a:rPr lang="en-US" dirty="0" smtClean="0"/>
              <a:t>others when indoors, unless not feasible for a specific activity (e.g., hands-on medical care). </a:t>
            </a:r>
            <a:endParaRPr lang="en-US" dirty="0"/>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a:t>Install cleanable </a:t>
            </a:r>
            <a:r>
              <a:rPr lang="en-US" dirty="0" smtClean="0"/>
              <a:t>or disposable solid </a:t>
            </a:r>
            <a:r>
              <a:rPr lang="en-US" dirty="0"/>
              <a:t>barriers at fixed work </a:t>
            </a:r>
            <a:r>
              <a:rPr lang="en-US" dirty="0" smtClean="0"/>
              <a:t>locations in non-patient care areas where </a:t>
            </a:r>
            <a:r>
              <a:rPr lang="en-US" dirty="0"/>
              <a:t>employees are not separated </a:t>
            </a:r>
            <a:r>
              <a:rPr lang="en-US" dirty="0" smtClean="0"/>
              <a:t>from other people by </a:t>
            </a:r>
            <a:r>
              <a:rPr lang="en-US" dirty="0"/>
              <a:t>at least 6 feet. </a:t>
            </a:r>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a:t>Follow standard practices for cleaning and disinfection of surfaces and equipment in accordance with CDC guidelines in patient care areas, resident rooms, and for medical devices and </a:t>
            </a:r>
            <a:r>
              <a:rPr lang="en-US" dirty="0" smtClean="0"/>
              <a:t>equipment or in all other areas when a person who is COVID-19 positive has been in the workplace in the last 24 hours; </a:t>
            </a:r>
            <a:r>
              <a:rPr lang="en-US" dirty="0"/>
              <a:t>in all other areas, clean high-touch surfaces and equipment at least once a </a:t>
            </a:r>
            <a:r>
              <a:rPr lang="en-US" dirty="0" smtClean="0"/>
              <a:t>day; </a:t>
            </a:r>
            <a:r>
              <a:rPr lang="en-US" dirty="0"/>
              <a:t>and provide alcohol-based hand rub that is at least 60% alcohol or provide readily accessible handwashing facilities</a:t>
            </a:r>
            <a:r>
              <a:rPr lang="en-US" dirty="0" smtClean="0"/>
              <a:t>.</a:t>
            </a:r>
          </a:p>
          <a:p>
            <a:pPr algn="ctr"/>
            <a:r>
              <a:rPr lang="en-US" sz="1400" i="1" dirty="0" smtClean="0"/>
              <a:t>Continued on next page</a:t>
            </a:r>
            <a:endParaRPr lang="en-US" sz="1400" i="1" dirty="0"/>
          </a:p>
        </p:txBody>
      </p:sp>
      <p:sp>
        <p:nvSpPr>
          <p:cNvPr id="4" name="Title 3"/>
          <p:cNvSpPr>
            <a:spLocks noGrp="1"/>
          </p:cNvSpPr>
          <p:nvPr>
            <p:ph type="title"/>
          </p:nvPr>
        </p:nvSpPr>
        <p:spPr>
          <a:xfrm>
            <a:off x="558800" y="189029"/>
            <a:ext cx="10515600" cy="1325563"/>
          </a:xfrm>
        </p:spPr>
        <p:txBody>
          <a:bodyPr>
            <a:normAutofit/>
          </a:bodyPr>
          <a:lstStyle/>
          <a:p>
            <a:r>
              <a:rPr lang="en-US" sz="3600" b="1" dirty="0" smtClean="0">
                <a:latin typeface="+mn-lt"/>
              </a:rPr>
              <a:t>Overview of COVID-19 ETS (29 </a:t>
            </a:r>
            <a:r>
              <a:rPr lang="en-US" sz="3600" b="1" dirty="0">
                <a:latin typeface="+mn-lt"/>
              </a:rPr>
              <a:t>CFR </a:t>
            </a:r>
            <a:r>
              <a:rPr lang="en-US" sz="3600" b="1" dirty="0" smtClean="0">
                <a:latin typeface="+mn-lt"/>
              </a:rPr>
              <a:t>1910.502)</a:t>
            </a:r>
            <a:endParaRPr lang="en-US" sz="3600" b="1" dirty="0">
              <a:latin typeface="+mn-lt"/>
            </a:endParaRPr>
          </a:p>
        </p:txBody>
      </p:sp>
    </p:spTree>
    <p:extLst>
      <p:ext uri="{BB962C8B-B14F-4D97-AF65-F5344CB8AC3E}">
        <p14:creationId xmlns:p14="http://schemas.microsoft.com/office/powerpoint/2010/main" val="35888857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latin typeface="+mn-lt"/>
              </a:rPr>
              <a:t>More Information</a:t>
            </a:r>
            <a:r>
              <a:rPr lang="en-US" dirty="0"/>
              <a:t/>
            </a:r>
            <a:br>
              <a:rPr lang="en-US" dirty="0"/>
            </a:br>
            <a:r>
              <a:rPr lang="en-US" dirty="0"/>
              <a:t/>
            </a:r>
            <a:br>
              <a:rPr lang="en-US" dirty="0"/>
            </a:br>
            <a:r>
              <a:rPr lang="en-US" dirty="0" smtClean="0">
                <a:hlinkClick r:id="rId3" tooltip="OSHA's coronavirus web page"/>
              </a:rPr>
              <a:t>www.osha.gov/coronavirus</a:t>
            </a:r>
            <a:r>
              <a:rPr lang="en-US" dirty="0" smtClean="0"/>
              <a:t> </a:t>
            </a:r>
            <a:endParaRPr lang="en-US" dirty="0"/>
          </a:p>
        </p:txBody>
      </p:sp>
    </p:spTree>
    <p:extLst>
      <p:ext uri="{BB962C8B-B14F-4D97-AF65-F5344CB8AC3E}">
        <p14:creationId xmlns:p14="http://schemas.microsoft.com/office/powerpoint/2010/main" val="3170955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58800" y="1223274"/>
            <a:ext cx="10876337" cy="5732329"/>
          </a:xfrm>
          <a:prstGeom prst="rect">
            <a:avLst/>
          </a:prstGeom>
          <a:noFill/>
        </p:spPr>
        <p:txBody>
          <a:bodyPr wrap="square" rtlCol="0">
            <a:noAutofit/>
          </a:bodyPr>
          <a:lstStyle/>
          <a:p>
            <a:pPr marL="338138" indent="-338138">
              <a:buFont typeface="Wingdings" panose="05000000000000000000" pitchFamily="2" charset="2"/>
              <a:buChar char="q"/>
              <a:tabLst>
                <a:tab pos="5035550" algn="l"/>
              </a:tabLst>
            </a:pPr>
            <a:r>
              <a:rPr lang="en-US" dirty="0" smtClean="0"/>
              <a:t>Ensure adequate ventilation in accordance with the ETS, if the employer owns </a:t>
            </a:r>
            <a:r>
              <a:rPr lang="en-US" dirty="0"/>
              <a:t>or </a:t>
            </a:r>
            <a:r>
              <a:rPr lang="en-US" dirty="0" smtClean="0"/>
              <a:t>controls buildings or structures with an existing HVAC system(s) and/or existing AIIR(s).</a:t>
            </a:r>
          </a:p>
          <a:p>
            <a:pPr>
              <a:lnSpc>
                <a:spcPct val="60000"/>
              </a:lnSpc>
              <a:tabLst>
                <a:tab pos="5035550" algn="l"/>
              </a:tabLst>
            </a:pPr>
            <a:endParaRPr lang="en-US" dirty="0" smtClean="0"/>
          </a:p>
          <a:p>
            <a:pPr marL="338138" indent="-338138">
              <a:buFont typeface="Wingdings" panose="05000000000000000000" pitchFamily="2" charset="2"/>
              <a:buChar char="q"/>
              <a:tabLst>
                <a:tab pos="5035550" algn="l"/>
              </a:tabLst>
            </a:pPr>
            <a:r>
              <a:rPr lang="en-US" dirty="0"/>
              <a:t>Screen </a:t>
            </a:r>
            <a:r>
              <a:rPr lang="en-US" dirty="0" smtClean="0"/>
              <a:t>employees before each work day and shift for </a:t>
            </a:r>
            <a:r>
              <a:rPr lang="en-US" dirty="0"/>
              <a:t>COVID-19 </a:t>
            </a:r>
            <a:r>
              <a:rPr lang="en-US" dirty="0" smtClean="0"/>
              <a:t>symptoms; require each employee to promptly notify the employer when the employee is COVID-19 positive, has been told by a licensed healthcare provider that they are suspected to have COVID-19, or experiencing certain symptoms; and notify potentially exposed </a:t>
            </a:r>
            <a:r>
              <a:rPr lang="en-US" dirty="0"/>
              <a:t>employees </a:t>
            </a:r>
            <a:r>
              <a:rPr lang="en-US" dirty="0" smtClean="0"/>
              <a:t>within 24 hours when a person who has been in the </a:t>
            </a:r>
            <a:r>
              <a:rPr lang="en-US" dirty="0"/>
              <a:t>workplace is COVID-19 positive.</a:t>
            </a:r>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a:t>Remove any employee who is COVID-19 positive or has been told by a licensed healthcare provider that they are suspected to have COVID-19, certain COVID-19 symptoms, or have </a:t>
            </a:r>
            <a:r>
              <a:rPr lang="en-US" dirty="0" smtClean="0"/>
              <a:t>had close contact with a person who is COVID-19 positive </a:t>
            </a:r>
            <a:r>
              <a:rPr lang="en-US" dirty="0"/>
              <a:t>in the </a:t>
            </a:r>
            <a:r>
              <a:rPr lang="en-US" dirty="0" smtClean="0"/>
              <a:t>workplace; in </a:t>
            </a:r>
            <a:r>
              <a:rPr lang="en-US" dirty="0"/>
              <a:t>some cases, provide pay and benefits to employees removed from the workplace.</a:t>
            </a:r>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smtClean="0"/>
              <a:t>Provide paid time off for vaccinations and vaccine side effects.</a:t>
            </a:r>
            <a:endParaRPr lang="en-US" dirty="0"/>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a:t>Train employees on workplace policies and procedures regarding </a:t>
            </a:r>
            <a:r>
              <a:rPr lang="en-US" dirty="0" smtClean="0"/>
              <a:t>COVID-19 in accordance with the ETS.</a:t>
            </a:r>
            <a:endParaRPr lang="en-US" dirty="0"/>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smtClean="0"/>
              <a:t>If an employer has more than 10 employees on the effective date of this ETS, record </a:t>
            </a:r>
            <a:r>
              <a:rPr lang="en-US" dirty="0"/>
              <a:t>all employee cases of COVID-19 on a COVID-19 log without regard to occupational </a:t>
            </a:r>
            <a:r>
              <a:rPr lang="en-US" dirty="0" smtClean="0"/>
              <a:t>exposure</a:t>
            </a:r>
            <a:r>
              <a:rPr lang="en-US" dirty="0" smtClean="0">
                <a:solidFill>
                  <a:srgbClr val="FF0000"/>
                </a:solidFill>
              </a:rPr>
              <a:t>.</a:t>
            </a:r>
          </a:p>
          <a:p>
            <a:pPr>
              <a:lnSpc>
                <a:spcPct val="60000"/>
              </a:lnSpc>
              <a:tabLst>
                <a:tab pos="5035550" algn="l"/>
              </a:tabLst>
            </a:pPr>
            <a:endParaRPr lang="en-US" dirty="0" smtClean="0"/>
          </a:p>
          <a:p>
            <a:pPr marL="338138" indent="-338138">
              <a:buFont typeface="Wingdings" panose="05000000000000000000" pitchFamily="2" charset="2"/>
              <a:buChar char="q"/>
              <a:tabLst>
                <a:tab pos="5035550" algn="l"/>
              </a:tabLst>
            </a:pPr>
            <a:r>
              <a:rPr lang="en-US" dirty="0"/>
              <a:t>R</a:t>
            </a:r>
            <a:r>
              <a:rPr lang="en-US" dirty="0" smtClean="0"/>
              <a:t>eport </a:t>
            </a:r>
            <a:r>
              <a:rPr lang="en-US" dirty="0"/>
              <a:t>work-related COVID-19 fatalities to OSHA within 8 hours of employer knowledge and in-patient hospitalizations within 24 </a:t>
            </a:r>
            <a:r>
              <a:rPr lang="en-US" dirty="0" smtClean="0"/>
              <a:t>hours of employer knowledge.</a:t>
            </a:r>
            <a:endParaRPr lang="en-US" dirty="0"/>
          </a:p>
          <a:p>
            <a:pPr marL="338138" indent="-338138">
              <a:buFont typeface="Wingdings" panose="05000000000000000000" pitchFamily="2" charset="2"/>
              <a:buChar char="q"/>
              <a:tabLst>
                <a:tab pos="5035550" algn="l"/>
              </a:tabLst>
            </a:pPr>
            <a:endParaRPr lang="en-US" dirty="0"/>
          </a:p>
        </p:txBody>
      </p:sp>
      <p:sp>
        <p:nvSpPr>
          <p:cNvPr id="4" name="Title 3"/>
          <p:cNvSpPr>
            <a:spLocks noGrp="1"/>
          </p:cNvSpPr>
          <p:nvPr>
            <p:ph type="title"/>
          </p:nvPr>
        </p:nvSpPr>
        <p:spPr>
          <a:xfrm>
            <a:off x="558800" y="189029"/>
            <a:ext cx="10515600" cy="1325563"/>
          </a:xfrm>
        </p:spPr>
        <p:txBody>
          <a:bodyPr>
            <a:normAutofit/>
          </a:bodyPr>
          <a:lstStyle/>
          <a:p>
            <a:r>
              <a:rPr lang="en-US" sz="3600" b="1" dirty="0" smtClean="0">
                <a:latin typeface="+mn-lt"/>
              </a:rPr>
              <a:t>Overview of COVID-19 ETS (29 </a:t>
            </a:r>
            <a:r>
              <a:rPr lang="en-US" sz="3600" b="1" dirty="0">
                <a:latin typeface="+mn-lt"/>
              </a:rPr>
              <a:t>CFR </a:t>
            </a:r>
            <a:r>
              <a:rPr lang="en-US" sz="3600" b="1" dirty="0" smtClean="0">
                <a:latin typeface="+mn-lt"/>
              </a:rPr>
              <a:t>1910.502)</a:t>
            </a:r>
            <a:endParaRPr lang="en-US" sz="3600" b="1" dirty="0">
              <a:latin typeface="+mn-lt"/>
            </a:endParaRPr>
          </a:p>
        </p:txBody>
      </p:sp>
    </p:spTree>
    <p:extLst>
      <p:ext uri="{BB962C8B-B14F-4D97-AF65-F5344CB8AC3E}">
        <p14:creationId xmlns:p14="http://schemas.microsoft.com/office/powerpoint/2010/main" val="321727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Content Placeholder 2"/>
          <p:cNvSpPr txBox="1">
            <a:spLocks/>
          </p:cNvSpPr>
          <p:nvPr/>
        </p:nvSpPr>
        <p:spPr>
          <a:xfrm>
            <a:off x="1253066" y="1340732"/>
            <a:ext cx="969821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The ETS exempts fully vaccinated employees from the requirements for PPE, physical distancing, and physical barriers in well-defined areas where there is no reasonable expectation that any person with suspected or confirmed COVID-19 will be present.</a:t>
            </a:r>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a:t>In order for an employer to be exempt from providing </a:t>
            </a:r>
            <a:r>
              <a:rPr lang="en-US" sz="2000" dirty="0" smtClean="0"/>
              <a:t>these controls </a:t>
            </a:r>
            <a:r>
              <a:rPr lang="en-US" sz="2000" dirty="0"/>
              <a:t>in a well-defined area </a:t>
            </a:r>
            <a:r>
              <a:rPr lang="en-US" sz="2000" dirty="0" smtClean="0"/>
              <a:t>based </a:t>
            </a:r>
            <a:r>
              <a:rPr lang="en-US" sz="2000" dirty="0"/>
              <a:t>on employees’ fully vaccinated status, the COVID-19 plan must include policies and procedures to determine employees’ vaccination status</a:t>
            </a:r>
            <a:r>
              <a:rPr lang="en-US" sz="2000" dirty="0" smtClean="0"/>
              <a:t>.</a:t>
            </a:r>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If allowing this exemption in your workplace, identify the well-defined areas where there is no reasonable expectation that any person with suspected or confirmed COVID-19 will be present, and describe the policies and procedures that will be used to determine employees’ vaccination status.]</a:t>
            </a:r>
            <a:endParaRPr lang="en-US" sz="2000" dirty="0">
              <a:solidFill>
                <a:srgbClr val="0070C0"/>
              </a:solidFill>
            </a:endParaRPr>
          </a:p>
          <a:p>
            <a:pPr marL="338138" indent="-338138">
              <a:lnSpc>
                <a:spcPct val="100000"/>
              </a:lnSpc>
              <a:spcBef>
                <a:spcPts val="0"/>
              </a:spcBef>
              <a:buFont typeface="Wingdings" panose="05000000000000000000" pitchFamily="2" charset="2"/>
              <a:buChar char="§"/>
            </a:pPr>
            <a:endParaRPr lang="en-US" sz="2000" dirty="0">
              <a:solidFill>
                <a:srgbClr val="0070C0"/>
              </a:solidFill>
            </a:endParaRPr>
          </a:p>
          <a:p>
            <a:pPr marL="0" indent="0">
              <a:lnSpc>
                <a:spcPct val="100000"/>
              </a:lnSpc>
              <a:spcBef>
                <a:spcPts val="0"/>
              </a:spcBef>
              <a:buNone/>
            </a:pPr>
            <a:endParaRPr lang="en-US" sz="2200" dirty="0"/>
          </a:p>
        </p:txBody>
      </p:sp>
      <p:sp>
        <p:nvSpPr>
          <p:cNvPr id="4" name="Title 3"/>
          <p:cNvSpPr>
            <a:spLocks noGrp="1"/>
          </p:cNvSpPr>
          <p:nvPr>
            <p:ph type="title"/>
          </p:nvPr>
        </p:nvSpPr>
        <p:spPr>
          <a:xfrm>
            <a:off x="838200" y="121362"/>
            <a:ext cx="10515600" cy="1325563"/>
          </a:xfrm>
        </p:spPr>
        <p:txBody>
          <a:bodyPr>
            <a:normAutofit/>
          </a:bodyPr>
          <a:lstStyle/>
          <a:p>
            <a:r>
              <a:rPr lang="en-US" sz="3600" b="1" dirty="0" smtClean="0">
                <a:latin typeface="+mn-lt"/>
              </a:rPr>
              <a:t>For Fully Vaccinated Employees</a:t>
            </a:r>
            <a:endParaRPr lang="en-US" sz="3600" b="1" dirty="0">
              <a:latin typeface="+mn-lt"/>
            </a:endParaRPr>
          </a:p>
        </p:txBody>
      </p:sp>
    </p:spTree>
    <p:extLst>
      <p:ext uri="{BB962C8B-B14F-4D97-AF65-F5344CB8AC3E}">
        <p14:creationId xmlns:p14="http://schemas.microsoft.com/office/powerpoint/2010/main" val="3803709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3066" y="1340732"/>
            <a:ext cx="9358489" cy="4380614"/>
          </a:xfrm>
        </p:spPr>
        <p:txBody>
          <a:bodyPr>
            <a:noAutofit/>
          </a:bodyPr>
          <a:lstStyle/>
          <a:p>
            <a:pPr marL="338138" indent="-338138">
              <a:buFont typeface="Wingdings" panose="05000000000000000000" pitchFamily="2" charset="2"/>
              <a:buChar char="§"/>
            </a:pPr>
            <a:r>
              <a:rPr lang="en-US" sz="2000" dirty="0" smtClean="0"/>
              <a:t>COVID-19, or coronavirus disease 2019, is the respiratory disease caused by the virus SARS-CoV-2.</a:t>
            </a:r>
          </a:p>
          <a:p>
            <a:pPr>
              <a:lnSpc>
                <a:spcPct val="70000"/>
              </a:lnSpc>
              <a:spcBef>
                <a:spcPts val="0"/>
              </a:spcBef>
              <a:buFont typeface="Wingdings" panose="05000000000000000000" pitchFamily="2" charset="2"/>
              <a:buChar char="§"/>
            </a:pPr>
            <a:endParaRPr lang="en-US" altLang="en-US" sz="2000" dirty="0" smtClean="0"/>
          </a:p>
          <a:p>
            <a:pPr marL="338138" indent="-338138">
              <a:spcBef>
                <a:spcPts val="0"/>
              </a:spcBef>
              <a:buFont typeface="Wingdings" panose="05000000000000000000" pitchFamily="2" charset="2"/>
              <a:buChar char="§"/>
            </a:pPr>
            <a:r>
              <a:rPr lang="en-US" altLang="en-US" sz="2000" dirty="0" smtClean="0"/>
              <a:t>The virus that causes COVID-19 spreads most commonly through person-to-person contact (within about 6 feet of each other), primarily through the inhalation of respiratory particles (droplets and aerosols) produced when an infected person exhales, talks, sings, shouts, coughs, or sneezes. </a:t>
            </a:r>
          </a:p>
          <a:p>
            <a:pPr marL="0" indent="0">
              <a:spcBef>
                <a:spcPts val="0"/>
              </a:spcBef>
              <a:buNone/>
            </a:pPr>
            <a:endParaRPr lang="en-US" altLang="en-US" sz="2000" dirty="0" smtClean="0"/>
          </a:p>
          <a:p>
            <a:pPr marL="338138" indent="-338138">
              <a:spcBef>
                <a:spcPts val="0"/>
              </a:spcBef>
              <a:buFont typeface="Wingdings" panose="05000000000000000000" pitchFamily="2" charset="2"/>
              <a:buChar char="§"/>
            </a:pPr>
            <a:r>
              <a:rPr lang="en-US" altLang="en-US" sz="2000" dirty="0" smtClean="0"/>
              <a:t>An infected person can spread the virus before they show symptoms (pre-symptomatic) or without ever showing symptoms (asymptomatic).</a:t>
            </a:r>
          </a:p>
          <a:p>
            <a:pPr marL="457200" lvl="1" indent="0">
              <a:lnSpc>
                <a:spcPct val="70000"/>
              </a:lnSpc>
              <a:spcBef>
                <a:spcPts val="0"/>
              </a:spcBef>
              <a:buNone/>
            </a:pPr>
            <a:endParaRPr lang="en-US" altLang="en-US" sz="2000" dirty="0" smtClean="0"/>
          </a:p>
          <a:p>
            <a:pPr marL="338138" indent="-338138">
              <a:lnSpc>
                <a:spcPct val="100000"/>
              </a:lnSpc>
              <a:spcBef>
                <a:spcPts val="0"/>
              </a:spcBef>
              <a:buFont typeface="Wingdings" panose="05000000000000000000" pitchFamily="2" charset="2"/>
              <a:buChar char="§"/>
            </a:pPr>
            <a:r>
              <a:rPr lang="en-US" altLang="en-US" sz="2000" dirty="0" smtClean="0"/>
              <a:t>Less commonly, the virus spreads over longer distances when smaller droplets or particles linger in the air, particularly in indoor settings with inadequate ventilation.</a:t>
            </a:r>
          </a:p>
          <a:p>
            <a:pPr>
              <a:lnSpc>
                <a:spcPct val="70000"/>
              </a:lnSpc>
              <a:spcBef>
                <a:spcPts val="0"/>
              </a:spcBef>
              <a:buFont typeface="Wingdings" panose="05000000000000000000" pitchFamily="2" charset="2"/>
              <a:buChar char="§"/>
            </a:pPr>
            <a:endParaRPr lang="en-US" altLang="en-US" sz="2000" dirty="0" smtClean="0"/>
          </a:p>
          <a:p>
            <a:pPr marL="338138" indent="-338138">
              <a:lnSpc>
                <a:spcPct val="100000"/>
              </a:lnSpc>
              <a:spcBef>
                <a:spcPts val="0"/>
              </a:spcBef>
              <a:buFont typeface="Wingdings" panose="05000000000000000000" pitchFamily="2" charset="2"/>
              <a:buChar char="§"/>
            </a:pPr>
            <a:r>
              <a:rPr lang="en-US" altLang="en-US" sz="2000" dirty="0" smtClean="0"/>
              <a:t>Another less common way the virus can spread is when someone touches a contaminated surface, and then touches their nose, mouth, or eyes.</a:t>
            </a:r>
          </a:p>
        </p:txBody>
      </p:sp>
      <p:sp>
        <p:nvSpPr>
          <p:cNvPr id="4" name="Title 3"/>
          <p:cNvSpPr>
            <a:spLocks noGrp="1"/>
          </p:cNvSpPr>
          <p:nvPr>
            <p:ph type="title"/>
          </p:nvPr>
        </p:nvSpPr>
        <p:spPr>
          <a:xfrm>
            <a:off x="838200" y="128058"/>
            <a:ext cx="10515600" cy="1325563"/>
          </a:xfrm>
        </p:spPr>
        <p:txBody>
          <a:bodyPr>
            <a:normAutofit/>
          </a:bodyPr>
          <a:lstStyle/>
          <a:p>
            <a:r>
              <a:rPr lang="en-US" sz="3600" b="1" dirty="0" smtClean="0">
                <a:latin typeface="+mn-lt"/>
              </a:rPr>
              <a:t>COVID-19 Transmission</a:t>
            </a:r>
            <a:endParaRPr lang="en-US" sz="3600" b="1" dirty="0">
              <a:latin typeface="+mn-lt"/>
            </a:endParaRPr>
          </a:p>
        </p:txBody>
      </p:sp>
    </p:spTree>
    <p:extLst>
      <p:ext uri="{BB962C8B-B14F-4D97-AF65-F5344CB8AC3E}">
        <p14:creationId xmlns:p14="http://schemas.microsoft.com/office/powerpoint/2010/main" val="2376518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txBox="1">
            <a:spLocks/>
          </p:cNvSpPr>
          <p:nvPr/>
        </p:nvSpPr>
        <p:spPr>
          <a:xfrm>
            <a:off x="1227820" y="1216554"/>
            <a:ext cx="9358489" cy="55541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a:t>Regular handwashing </a:t>
            </a:r>
            <a:r>
              <a:rPr lang="en-US" sz="2000" dirty="0" smtClean="0"/>
              <a:t>is one of the best ways to </a:t>
            </a:r>
            <a:r>
              <a:rPr lang="en-US" sz="2000" dirty="0"/>
              <a:t>remove germs, avoid getting sick, and prevent the spread of COVID-19 to others. </a:t>
            </a:r>
          </a:p>
          <a:p>
            <a:pPr marL="338138" indent="-338138">
              <a:buFont typeface="Wingdings" panose="05000000000000000000" pitchFamily="2" charset="2"/>
              <a:buChar char="§"/>
            </a:pPr>
            <a:r>
              <a:rPr lang="en-US" sz="2000" dirty="0" smtClean="0"/>
              <a:t>To properly wash hands:</a:t>
            </a:r>
          </a:p>
          <a:p>
            <a:pPr marL="800100" lvl="1" indent="-342900">
              <a:buFont typeface="+mj-lt"/>
              <a:buAutoNum type="arabicPeriod"/>
            </a:pPr>
            <a:r>
              <a:rPr lang="en-US" sz="2000" dirty="0" smtClean="0"/>
              <a:t>Wet hands with water</a:t>
            </a:r>
          </a:p>
          <a:p>
            <a:pPr marL="800100" lvl="1" indent="-342900">
              <a:buFont typeface="+mj-lt"/>
              <a:buAutoNum type="arabicPeriod"/>
            </a:pPr>
            <a:r>
              <a:rPr lang="en-US" sz="2000" dirty="0" smtClean="0"/>
              <a:t>Apply enough soap to cover all hand surfaces</a:t>
            </a:r>
          </a:p>
          <a:p>
            <a:pPr marL="800100" lvl="1" indent="-342900">
              <a:buFont typeface="+mj-lt"/>
              <a:buAutoNum type="arabicPeriod"/>
            </a:pPr>
            <a:r>
              <a:rPr lang="en-US" sz="2000" dirty="0" smtClean="0"/>
              <a:t>Rub hands together and scrub everywhere</a:t>
            </a:r>
          </a:p>
          <a:p>
            <a:pPr marL="800100" lvl="1" indent="-342900">
              <a:buFont typeface="+mj-lt"/>
              <a:buAutoNum type="arabicPeriod"/>
            </a:pPr>
            <a:r>
              <a:rPr lang="en-US" sz="2000" dirty="0" smtClean="0"/>
              <a:t>Wash the front and back of your hands, in between your fingers, and under your nails</a:t>
            </a:r>
          </a:p>
          <a:p>
            <a:pPr marL="800100" lvl="1" indent="-342900">
              <a:buFont typeface="+mj-lt"/>
              <a:buAutoNum type="arabicPeriod"/>
            </a:pPr>
            <a:r>
              <a:rPr lang="en-US" sz="2000" dirty="0" smtClean="0"/>
              <a:t>Rinse hands with water</a:t>
            </a:r>
          </a:p>
          <a:p>
            <a:pPr marL="800100" lvl="1" indent="-342900">
              <a:buFont typeface="+mj-lt"/>
              <a:buAutoNum type="arabicPeriod"/>
            </a:pPr>
            <a:r>
              <a:rPr lang="en-US" sz="2000" dirty="0" smtClean="0"/>
              <a:t>Dry hands completely using a single-use towel or air dry</a:t>
            </a:r>
          </a:p>
          <a:p>
            <a:pPr marL="457200" lvl="1" indent="0">
              <a:buNone/>
            </a:pPr>
            <a:endParaRPr lang="en-US" sz="2000" dirty="0"/>
          </a:p>
          <a:p>
            <a:pPr marL="338138" indent="-338138">
              <a:spcBef>
                <a:spcPts val="0"/>
              </a:spcBef>
              <a:buFont typeface="Wingdings" panose="05000000000000000000" pitchFamily="2" charset="2"/>
              <a:buChar char="§"/>
            </a:pPr>
            <a:r>
              <a:rPr lang="en-US" sz="2000" dirty="0" smtClean="0"/>
              <a:t>Wash hands before eating; after blowing your nose, coughing, sneezing, being in a public place, using the bathroom, touching an animal, or handling waste; before and after caring for someone who is sick; and before, during, and after preparing food.</a:t>
            </a:r>
          </a:p>
          <a:p>
            <a:pPr marL="338138" indent="-338138">
              <a:buFont typeface="Wingdings" panose="05000000000000000000" pitchFamily="2" charset="2"/>
              <a:buChar char="§"/>
            </a:pPr>
            <a:r>
              <a:rPr lang="en-US" sz="2000" dirty="0" smtClean="0"/>
              <a:t>Use </a:t>
            </a:r>
            <a:r>
              <a:rPr lang="en-US" sz="2000" dirty="0"/>
              <a:t>an alcohol-based hand </a:t>
            </a:r>
            <a:r>
              <a:rPr lang="en-US" sz="2000" dirty="0" smtClean="0"/>
              <a:t>rub </a:t>
            </a:r>
            <a:r>
              <a:rPr lang="en-US" sz="2000" dirty="0"/>
              <a:t>if soap and water are not available</a:t>
            </a:r>
            <a:r>
              <a:rPr lang="en-US" sz="2000" dirty="0" smtClean="0"/>
              <a:t>.</a:t>
            </a:r>
          </a:p>
        </p:txBody>
      </p:sp>
      <p:sp>
        <p:nvSpPr>
          <p:cNvPr id="2" name="Title 1"/>
          <p:cNvSpPr>
            <a:spLocks noGrp="1"/>
          </p:cNvSpPr>
          <p:nvPr>
            <p:ph type="title"/>
          </p:nvPr>
        </p:nvSpPr>
        <p:spPr>
          <a:xfrm>
            <a:off x="838199" y="128057"/>
            <a:ext cx="10515600" cy="1325563"/>
          </a:xfrm>
        </p:spPr>
        <p:txBody>
          <a:bodyPr>
            <a:normAutofit/>
          </a:bodyPr>
          <a:lstStyle/>
          <a:p>
            <a:r>
              <a:rPr lang="en-US" sz="3600" b="1" dirty="0">
                <a:latin typeface="+mn-lt"/>
              </a:rPr>
              <a:t>Hand Hygiene</a:t>
            </a:r>
          </a:p>
        </p:txBody>
      </p:sp>
    </p:spTree>
    <p:extLst>
      <p:ext uri="{BB962C8B-B14F-4D97-AF65-F5344CB8AC3E}">
        <p14:creationId xmlns:p14="http://schemas.microsoft.com/office/powerpoint/2010/main" val="1342402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txBox="1">
            <a:spLocks/>
          </p:cNvSpPr>
          <p:nvPr/>
        </p:nvSpPr>
        <p:spPr>
          <a:xfrm>
            <a:off x="1227820" y="1216554"/>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ts val="2000"/>
              <a:buFont typeface="Wingdings" panose="05000000000000000000" pitchFamily="2" charset="2"/>
              <a:buChar char="§"/>
            </a:pPr>
            <a:r>
              <a:rPr lang="en-US" sz="2000" dirty="0" smtClean="0">
                <a:solidFill>
                  <a:srgbClr val="000000"/>
                </a:solidFill>
                <a:latin typeface="Calibri" panose="020F0502020204030204" pitchFamily="34" charset="0"/>
              </a:rPr>
              <a:t>Practice good respiratory etiquette to reduce the risk of spreading COVID-19:</a:t>
            </a:r>
          </a:p>
          <a:p>
            <a:pPr lvl="1">
              <a:buSzPts val="2000"/>
            </a:pPr>
            <a:r>
              <a:rPr lang="en-US" sz="1800" dirty="0" smtClean="0">
                <a:solidFill>
                  <a:srgbClr val="000000"/>
                </a:solidFill>
                <a:latin typeface="Calibri" panose="020F0502020204030204" pitchFamily="34" charset="0"/>
              </a:rPr>
              <a:t>Cover you mouth and nose with a tissue when coughing or sneezing </a:t>
            </a:r>
            <a:r>
              <a:rPr lang="en-US" sz="1800" dirty="0">
                <a:solidFill>
                  <a:srgbClr val="000000"/>
                </a:solidFill>
                <a:latin typeface="Calibri" panose="020F0502020204030204" pitchFamily="34" charset="0"/>
              </a:rPr>
              <a:t>to </a:t>
            </a:r>
            <a:r>
              <a:rPr lang="en-US" sz="1800" dirty="0" smtClean="0">
                <a:solidFill>
                  <a:srgbClr val="000000"/>
                </a:solidFill>
                <a:latin typeface="Calibri" panose="020F0502020204030204" pitchFamily="34" charset="0"/>
              </a:rPr>
              <a:t>prevent </a:t>
            </a:r>
            <a:r>
              <a:rPr lang="en-US" sz="1800" dirty="0">
                <a:solidFill>
                  <a:srgbClr val="000000"/>
                </a:solidFill>
                <a:latin typeface="Calibri" panose="020F0502020204030204" pitchFamily="34" charset="0"/>
              </a:rPr>
              <a:t>the spread of germs </a:t>
            </a:r>
            <a:endParaRPr lang="en-US" sz="1800" dirty="0" smtClean="0">
              <a:solidFill>
                <a:srgbClr val="000000"/>
              </a:solidFill>
              <a:latin typeface="Calibri" panose="020F0502020204030204" pitchFamily="34" charset="0"/>
            </a:endParaRPr>
          </a:p>
          <a:p>
            <a:pPr lvl="1">
              <a:lnSpc>
                <a:spcPct val="100000"/>
              </a:lnSpc>
              <a:spcBef>
                <a:spcPts val="0"/>
              </a:spcBef>
              <a:buSzPts val="2000"/>
            </a:pPr>
            <a:r>
              <a:rPr lang="en-US" sz="1800" dirty="0" smtClean="0">
                <a:solidFill>
                  <a:srgbClr val="000000"/>
                </a:solidFill>
                <a:latin typeface="Calibri" panose="020F0502020204030204" pitchFamily="34" charset="0"/>
              </a:rPr>
              <a:t>Throw used tissues in the trash</a:t>
            </a:r>
          </a:p>
          <a:p>
            <a:pPr lvl="1">
              <a:lnSpc>
                <a:spcPct val="100000"/>
              </a:lnSpc>
              <a:spcBef>
                <a:spcPts val="0"/>
              </a:spcBef>
              <a:buSzPts val="2000"/>
            </a:pPr>
            <a:r>
              <a:rPr lang="en-US" sz="1800" dirty="0" smtClean="0">
                <a:solidFill>
                  <a:srgbClr val="000000"/>
                </a:solidFill>
                <a:latin typeface="Calibri" panose="020F0502020204030204" pitchFamily="34" charset="0"/>
              </a:rPr>
              <a:t>If you don’t have a tissue, cough or sneeze into your elbow, not your hands</a:t>
            </a:r>
          </a:p>
          <a:p>
            <a:pPr lvl="1">
              <a:lnSpc>
                <a:spcPct val="100000"/>
              </a:lnSpc>
              <a:spcBef>
                <a:spcPts val="0"/>
              </a:spcBef>
              <a:buSzPts val="2000"/>
            </a:pPr>
            <a:endParaRPr lang="en-US" sz="2000" dirty="0">
              <a:solidFill>
                <a:srgbClr val="000000"/>
              </a:solidFill>
              <a:latin typeface="Calibri" panose="020F0502020204030204" pitchFamily="34" charset="0"/>
            </a:endParaRPr>
          </a:p>
          <a:p>
            <a:pPr>
              <a:lnSpc>
                <a:spcPct val="100000"/>
              </a:lnSpc>
              <a:spcBef>
                <a:spcPts val="0"/>
              </a:spcBef>
              <a:buSzPts val="2000"/>
              <a:buFont typeface="Wingdings" panose="05000000000000000000" pitchFamily="2" charset="2"/>
              <a:buChar char="§"/>
            </a:pPr>
            <a:r>
              <a:rPr lang="en-US" sz="2000" dirty="0" smtClean="0">
                <a:solidFill>
                  <a:srgbClr val="000000"/>
                </a:solidFill>
                <a:latin typeface="Calibri" panose="020F0502020204030204" pitchFamily="34" charset="0"/>
              </a:rPr>
              <a:t>Remember to wash your hands immediately after blowing your nose, coughing, or sneezing.</a:t>
            </a:r>
          </a:p>
          <a:p>
            <a:pPr>
              <a:buSzPts val="2000"/>
              <a:buFont typeface="Wingdings" panose="05000000000000000000" pitchFamily="2" charset="2"/>
              <a:buChar char="§"/>
            </a:pPr>
            <a:endParaRPr lang="en-US" sz="2000" dirty="0">
              <a:solidFill>
                <a:srgbClr val="000000"/>
              </a:solidFill>
              <a:latin typeface="Calibri" panose="020F0502020204030204" pitchFamily="34" charset="0"/>
            </a:endParaRPr>
          </a:p>
          <a:p>
            <a:pPr marL="0" indent="0">
              <a:buNone/>
            </a:pPr>
            <a:endParaRPr lang="en-US" sz="2000" dirty="0"/>
          </a:p>
        </p:txBody>
      </p:sp>
      <p:sp>
        <p:nvSpPr>
          <p:cNvPr id="2" name="Title 1"/>
          <p:cNvSpPr>
            <a:spLocks noGrp="1"/>
          </p:cNvSpPr>
          <p:nvPr>
            <p:ph type="title"/>
          </p:nvPr>
        </p:nvSpPr>
        <p:spPr>
          <a:xfrm>
            <a:off x="838200" y="129379"/>
            <a:ext cx="10515600" cy="1325563"/>
          </a:xfrm>
        </p:spPr>
        <p:txBody>
          <a:bodyPr/>
          <a:lstStyle/>
          <a:p>
            <a:r>
              <a:rPr lang="en-US" sz="3600" b="1" dirty="0">
                <a:latin typeface="+mn-lt"/>
              </a:rPr>
              <a:t>Respiratory</a:t>
            </a:r>
            <a:r>
              <a:rPr lang="en-US" b="1" dirty="0"/>
              <a:t> </a:t>
            </a:r>
            <a:r>
              <a:rPr lang="en-US" sz="3600" b="1" dirty="0">
                <a:latin typeface="+mn-lt"/>
              </a:rPr>
              <a:t>Etiquette</a:t>
            </a:r>
          </a:p>
        </p:txBody>
      </p:sp>
    </p:spTree>
    <p:extLst>
      <p:ext uri="{BB962C8B-B14F-4D97-AF65-F5344CB8AC3E}">
        <p14:creationId xmlns:p14="http://schemas.microsoft.com/office/powerpoint/2010/main" val="3077756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FC6BC4B1EFDC4409E1522139A1FFAD1" ma:contentTypeVersion="11" ma:contentTypeDescription="Create a new document." ma:contentTypeScope="" ma:versionID="06ff46b2a3d510f4efba557da2522a38">
  <xsd:schema xmlns:xsd="http://www.w3.org/2001/XMLSchema" xmlns:xs="http://www.w3.org/2001/XMLSchema" xmlns:p="http://schemas.microsoft.com/office/2006/metadata/properties" xmlns:ns3="14ca70b7-b93c-4334-ab56-eeed2676982a" xmlns:ns4="9f75c5af-d26c-4511-82f9-262aceebea2e" targetNamespace="http://schemas.microsoft.com/office/2006/metadata/properties" ma:root="true" ma:fieldsID="f764f8e927256c820ef047fba491cf2e" ns3:_="" ns4:_="">
    <xsd:import namespace="14ca70b7-b93c-4334-ab56-eeed2676982a"/>
    <xsd:import namespace="9f75c5af-d26c-4511-82f9-262aceebea2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ca70b7-b93c-4334-ab56-eeed267698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75c5af-d26c-4511-82f9-262aceebea2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1335A9-A442-480E-A889-7B5E726038C0}">
  <ds:schemaRefs>
    <ds:schemaRef ds:uri="http://purl.org/dc/terms/"/>
    <ds:schemaRef ds:uri="9f75c5af-d26c-4511-82f9-262aceebea2e"/>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14ca70b7-b93c-4334-ab56-eeed2676982a"/>
    <ds:schemaRef ds:uri="http://www.w3.org/XML/1998/namespace"/>
  </ds:schemaRefs>
</ds:datastoreItem>
</file>

<file path=customXml/itemProps2.xml><?xml version="1.0" encoding="utf-8"?>
<ds:datastoreItem xmlns:ds="http://schemas.openxmlformats.org/officeDocument/2006/customXml" ds:itemID="{FF94EA52-1D7E-40BE-915C-03054C37180C}">
  <ds:schemaRefs>
    <ds:schemaRef ds:uri="http://schemas.microsoft.com/sharepoint/v3/contenttype/forms"/>
  </ds:schemaRefs>
</ds:datastoreItem>
</file>

<file path=customXml/itemProps3.xml><?xml version="1.0" encoding="utf-8"?>
<ds:datastoreItem xmlns:ds="http://schemas.openxmlformats.org/officeDocument/2006/customXml" ds:itemID="{89C7763F-EA9E-4644-94D7-6E68C18795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ca70b7-b93c-4334-ab56-eeed2676982a"/>
    <ds:schemaRef ds:uri="9f75c5af-d26c-4511-82f9-262aceebea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7718</TotalTime>
  <Words>5908</Words>
  <Application>Microsoft Office PowerPoint</Application>
  <PresentationFormat>Widescreen</PresentationFormat>
  <Paragraphs>526</Paragraphs>
  <Slides>40</Slides>
  <Notes>39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Calibri Light</vt:lpstr>
      <vt:lpstr>Wingdings</vt:lpstr>
      <vt:lpstr>Office Theme</vt:lpstr>
      <vt:lpstr>Instructor Guidelines</vt:lpstr>
      <vt:lpstr>COVID-19  Emergency Temporary Standard (ETS)  Healthcare 29 CFR 1910.502</vt:lpstr>
      <vt:lpstr>Overview of COVID-19 ETS (29 CFR 1910.502)</vt:lpstr>
      <vt:lpstr>Overview of COVID-19 ETS (29 CFR 1910.502)</vt:lpstr>
      <vt:lpstr>Overview of COVID-19 ETS (29 CFR 1910.502)</vt:lpstr>
      <vt:lpstr>For Fully Vaccinated Employees</vt:lpstr>
      <vt:lpstr>COVID-19 Transmission</vt:lpstr>
      <vt:lpstr>Hand Hygiene</vt:lpstr>
      <vt:lpstr>Respiratory Etiquette</vt:lpstr>
      <vt:lpstr>Signs and Symptoms of COVID-19</vt:lpstr>
      <vt:lpstr>Risk Factors for Severe Illness</vt:lpstr>
      <vt:lpstr>When to Seek Medical Care</vt:lpstr>
      <vt:lpstr>COVID-19 Hazards in the Workplace </vt:lpstr>
      <vt:lpstr>COVID-19 Plan </vt:lpstr>
      <vt:lpstr>COVID-19 Plan </vt:lpstr>
      <vt:lpstr>Patient Screening and Management </vt:lpstr>
      <vt:lpstr>Standard and Transmission-Based Precautions </vt:lpstr>
      <vt:lpstr>Facemasks </vt:lpstr>
      <vt:lpstr>Facemasks </vt:lpstr>
      <vt:lpstr>Respirators </vt:lpstr>
      <vt:lpstr>Respirators and other PPE </vt:lpstr>
      <vt:lpstr>Respirators and other PPE </vt:lpstr>
      <vt:lpstr>Face Shields </vt:lpstr>
      <vt:lpstr>PPE Procedures </vt:lpstr>
      <vt:lpstr>Aerosol-Generating Procedures </vt:lpstr>
      <vt:lpstr>Physical Distancing </vt:lpstr>
      <vt:lpstr>Physical Barriers </vt:lpstr>
      <vt:lpstr>Cleaning and Disinfection </vt:lpstr>
      <vt:lpstr>Ventilation </vt:lpstr>
      <vt:lpstr>Health Screening and Medical Management </vt:lpstr>
      <vt:lpstr>Health Screening and Medical Management </vt:lpstr>
      <vt:lpstr>Health Screening and Medical Management </vt:lpstr>
      <vt:lpstr>ETS Guidance for Employees – Notification to Employer and Paid1 Medical Removal for COVID-19</vt:lpstr>
      <vt:lpstr>Medical Removal Protection Benefits </vt:lpstr>
      <vt:lpstr>Vaccination</vt:lpstr>
      <vt:lpstr>Supportive Policies and Benefits </vt:lpstr>
      <vt:lpstr>Additional Training &amp; How to Obtain More Information</vt:lpstr>
      <vt:lpstr>COVID-19 Plan Safety Coordinator(s) </vt:lpstr>
      <vt:lpstr>Multi-Employer Workplace Agreements </vt:lpstr>
      <vt:lpstr>More Information  www.osha.gov/coronavirus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Emergency Temporary Standard  |  Healthcare</dc:title>
  <dc:creator>OSHA</dc:creator>
  <cp:lastModifiedBy>Pete Van Runkle</cp:lastModifiedBy>
  <cp:revision>579</cp:revision>
  <dcterms:created xsi:type="dcterms:W3CDTF">2021-03-18T12:06:11Z</dcterms:created>
  <dcterms:modified xsi:type="dcterms:W3CDTF">2021-06-24T19:03:55Z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0x010100DFC6BC4B1EFDC4409E1522139A1FFAD1</vt:lpwstr>
  </property>
</Properties>
</file>