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57" r:id="rId4"/>
    <p:sldId id="263" r:id="rId5"/>
    <p:sldId id="258"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2" d="100"/>
          <a:sy n="72"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49EE4-AB88-4F1E-B46E-CDB713260BD0}"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3F306-048E-4DB2-B329-270AFC56232A}" type="slidenum">
              <a:rPr lang="en-US" smtClean="0"/>
              <a:t>‹#›</a:t>
            </a:fld>
            <a:endParaRPr lang="en-US"/>
          </a:p>
        </p:txBody>
      </p:sp>
    </p:spTree>
    <p:extLst>
      <p:ext uri="{BB962C8B-B14F-4D97-AF65-F5344CB8AC3E}">
        <p14:creationId xmlns:p14="http://schemas.microsoft.com/office/powerpoint/2010/main" val="360312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 Pages – Slip n slide was one of our member facilities</a:t>
            </a:r>
          </a:p>
        </p:txBody>
      </p:sp>
      <p:sp>
        <p:nvSpPr>
          <p:cNvPr id="4" name="Slide Number Placeholder 3"/>
          <p:cNvSpPr>
            <a:spLocks noGrp="1"/>
          </p:cNvSpPr>
          <p:nvPr>
            <p:ph type="sldNum" sz="quarter" idx="10"/>
          </p:nvPr>
        </p:nvSpPr>
        <p:spPr/>
        <p:txBody>
          <a:bodyPr/>
          <a:lstStyle/>
          <a:p>
            <a:fld id="{0FC3F306-048E-4DB2-B329-270AFC56232A}" type="slidenum">
              <a:rPr lang="en-US" smtClean="0"/>
              <a:t>5</a:t>
            </a:fld>
            <a:endParaRPr lang="en-US"/>
          </a:p>
        </p:txBody>
      </p:sp>
    </p:spTree>
    <p:extLst>
      <p:ext uri="{BB962C8B-B14F-4D97-AF65-F5344CB8AC3E}">
        <p14:creationId xmlns:p14="http://schemas.microsoft.com/office/powerpoint/2010/main" val="24678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have rules about what can be posted. No foul language.</a:t>
            </a:r>
          </a:p>
        </p:txBody>
      </p:sp>
      <p:sp>
        <p:nvSpPr>
          <p:cNvPr id="4" name="Slide Number Placeholder 3"/>
          <p:cNvSpPr>
            <a:spLocks noGrp="1"/>
          </p:cNvSpPr>
          <p:nvPr>
            <p:ph type="sldNum" sz="quarter" idx="10"/>
          </p:nvPr>
        </p:nvSpPr>
        <p:spPr/>
        <p:txBody>
          <a:bodyPr/>
          <a:lstStyle/>
          <a:p>
            <a:fld id="{0FC3F306-048E-4DB2-B329-270AFC56232A}" type="slidenum">
              <a:rPr lang="en-US" smtClean="0"/>
              <a:t>7</a:t>
            </a:fld>
            <a:endParaRPr lang="en-US"/>
          </a:p>
        </p:txBody>
      </p:sp>
    </p:spTree>
    <p:extLst>
      <p:ext uri="{BB962C8B-B14F-4D97-AF65-F5344CB8AC3E}">
        <p14:creationId xmlns:p14="http://schemas.microsoft.com/office/powerpoint/2010/main" val="48012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C45E-DFB3-464E-A77F-1A0F6FFD3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5A1094-7B6F-4723-90B6-C39ABFCC6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090DAD-5941-4EEC-BA30-D18F1B6F3D9B}"/>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5" name="Footer Placeholder 4">
            <a:extLst>
              <a:ext uri="{FF2B5EF4-FFF2-40B4-BE49-F238E27FC236}">
                <a16:creationId xmlns:a16="http://schemas.microsoft.com/office/drawing/2014/main" id="{414FB588-83C0-4119-B5DD-7D90D6A16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9D462-40A2-446E-A8E5-2649FEA345DE}"/>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59053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3BB6-40C1-4723-B551-FFF8959BD1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118C3-4B8E-4ECD-8FA7-73D2BFA524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E8FC8-9553-43C2-8832-EC202DDBEB79}"/>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5" name="Footer Placeholder 4">
            <a:extLst>
              <a:ext uri="{FF2B5EF4-FFF2-40B4-BE49-F238E27FC236}">
                <a16:creationId xmlns:a16="http://schemas.microsoft.com/office/drawing/2014/main" id="{A9BCA61C-84FC-4357-B744-B9452FEF7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0E501-6851-4895-8A22-1A0B01D2E9C7}"/>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318522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B4E4AD-8C71-4B6D-956E-E9150E8DD4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BDE0E5-CE74-4C9D-AA43-A08FC34711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80886-C270-4D7D-A8B6-987C691FAF80}"/>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5" name="Footer Placeholder 4">
            <a:extLst>
              <a:ext uri="{FF2B5EF4-FFF2-40B4-BE49-F238E27FC236}">
                <a16:creationId xmlns:a16="http://schemas.microsoft.com/office/drawing/2014/main" id="{3A3DE6FA-AD4D-499F-A04F-55CF0A3B2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B42B8-2FA8-445E-98ED-091BD165F026}"/>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46851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67E3-7241-4B6D-9D2D-C021828DE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B1538-0567-4ACC-BD99-43250AD884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CB7B7-F406-47B4-A8A6-E24098E5B309}"/>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5" name="Footer Placeholder 4">
            <a:extLst>
              <a:ext uri="{FF2B5EF4-FFF2-40B4-BE49-F238E27FC236}">
                <a16:creationId xmlns:a16="http://schemas.microsoft.com/office/drawing/2014/main" id="{538B1B29-B05E-40A2-8605-5CC3DF0A7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A7147-1BE6-4ADD-8836-CF3654EBC2BB}"/>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35967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31B2-A2E4-46EC-9A55-7ADE07418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5AF46-A669-4A04-BE88-04582B0BC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73D6FA-FBF1-41C1-BBD4-C2F5B03C508A}"/>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5" name="Footer Placeholder 4">
            <a:extLst>
              <a:ext uri="{FF2B5EF4-FFF2-40B4-BE49-F238E27FC236}">
                <a16:creationId xmlns:a16="http://schemas.microsoft.com/office/drawing/2014/main" id="{D5F368B8-13C5-46D8-80F5-BA0559756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CECAF-F7D9-4BE6-BFB8-047211470C7A}"/>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92176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A59F-9914-4C6F-9CA5-860D004E6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F94FD3-532A-44D5-96E4-136DE44E32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0ECFD-8459-4F2A-B027-45E51A74F9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AC27EA-9234-47C3-BD83-2FF0B9841793}"/>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6" name="Footer Placeholder 5">
            <a:extLst>
              <a:ext uri="{FF2B5EF4-FFF2-40B4-BE49-F238E27FC236}">
                <a16:creationId xmlns:a16="http://schemas.microsoft.com/office/drawing/2014/main" id="{707EBB0E-F24D-4B5F-8876-7B71EBE96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60A4A-D53B-4577-B109-4B330AB7FEAE}"/>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268783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84E4-A0F7-4FC4-B558-919B1F7617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2779F-6E3A-4F45-85A7-0083B7542F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BF3E70-F216-43E9-A8B1-16A5A62CF7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3956EB-D3A3-487F-BC9A-39E33FC3A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C95134-FDC9-4BF0-B961-1BEDE0DB57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9C929-B304-4A0A-9324-84324DC97878}"/>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8" name="Footer Placeholder 7">
            <a:extLst>
              <a:ext uri="{FF2B5EF4-FFF2-40B4-BE49-F238E27FC236}">
                <a16:creationId xmlns:a16="http://schemas.microsoft.com/office/drawing/2014/main" id="{AAF40A9F-4BDF-43B6-B0E1-9A21F2582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661AB1-129B-4B3A-88E4-AEAFE8DB6E98}"/>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282955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629-FFEB-40A4-BD82-6CDF9EF72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2923F-0897-42B8-AC8A-1E6AD65241C3}"/>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4" name="Footer Placeholder 3">
            <a:extLst>
              <a:ext uri="{FF2B5EF4-FFF2-40B4-BE49-F238E27FC236}">
                <a16:creationId xmlns:a16="http://schemas.microsoft.com/office/drawing/2014/main" id="{6521EF40-FD61-4A2D-8C75-10C05408DB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7AF202-4B7E-4B01-947B-9FC6DF15E335}"/>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381254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5E1B0-98CD-4AE0-B7BE-6DA8F37E9CDD}"/>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3" name="Footer Placeholder 2">
            <a:extLst>
              <a:ext uri="{FF2B5EF4-FFF2-40B4-BE49-F238E27FC236}">
                <a16:creationId xmlns:a16="http://schemas.microsoft.com/office/drawing/2014/main" id="{FAC22CC6-D049-4F84-BC0B-3612DC59AD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D63EFD-A975-4D71-8ED9-0643BF95CDF9}"/>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56397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1773-1D7F-474A-B34D-24F2DCEB5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2FF592-C20C-4DFE-B5B6-ECCC562FA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56ED8-C7D0-4B97-AFEE-7150BE1E4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892EE-03FE-4571-B6D2-E89B51BE8BEA}"/>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6" name="Footer Placeholder 5">
            <a:extLst>
              <a:ext uri="{FF2B5EF4-FFF2-40B4-BE49-F238E27FC236}">
                <a16:creationId xmlns:a16="http://schemas.microsoft.com/office/drawing/2014/main" id="{B6D2C7D3-B7F9-4078-9F8D-BAA5F29A6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D9481-8BF4-424C-A741-196105565735}"/>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359389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448E-66B6-46EC-9311-36CF920FF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5CECD8-4EA7-49B2-9AB5-FC8D2C592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C3EAEB-9D31-4D5A-B2A5-36D36769F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7386B9-C6D6-4DBB-9E79-72B2B19C16ED}"/>
              </a:ext>
            </a:extLst>
          </p:cNvPr>
          <p:cNvSpPr>
            <a:spLocks noGrp="1"/>
          </p:cNvSpPr>
          <p:nvPr>
            <p:ph type="dt" sz="half" idx="10"/>
          </p:nvPr>
        </p:nvSpPr>
        <p:spPr/>
        <p:txBody>
          <a:bodyPr/>
          <a:lstStyle/>
          <a:p>
            <a:fld id="{07FBD952-B801-4114-9E65-02DCE2E8ADF4}" type="datetimeFigureOut">
              <a:rPr lang="en-US" smtClean="0"/>
              <a:t>8/30/2021</a:t>
            </a:fld>
            <a:endParaRPr lang="en-US"/>
          </a:p>
        </p:txBody>
      </p:sp>
      <p:sp>
        <p:nvSpPr>
          <p:cNvPr id="6" name="Footer Placeholder 5">
            <a:extLst>
              <a:ext uri="{FF2B5EF4-FFF2-40B4-BE49-F238E27FC236}">
                <a16:creationId xmlns:a16="http://schemas.microsoft.com/office/drawing/2014/main" id="{4086002C-22BC-4B44-A087-DD8CF20C0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180DE-EF86-4E69-8E14-3CD8AB4B068F}"/>
              </a:ext>
            </a:extLst>
          </p:cNvPr>
          <p:cNvSpPr>
            <a:spLocks noGrp="1"/>
          </p:cNvSpPr>
          <p:nvPr>
            <p:ph type="sldNum" sz="quarter" idx="12"/>
          </p:nvPr>
        </p:nvSpPr>
        <p:spPr/>
        <p:txBody>
          <a:bodyPr/>
          <a:lstStyle/>
          <a:p>
            <a:fld id="{9823EC17-96F7-4B57-AA38-5A1DE623C038}" type="slidenum">
              <a:rPr lang="en-US" smtClean="0"/>
              <a:t>‹#›</a:t>
            </a:fld>
            <a:endParaRPr lang="en-US"/>
          </a:p>
        </p:txBody>
      </p:sp>
    </p:spTree>
    <p:extLst>
      <p:ext uri="{BB962C8B-B14F-4D97-AF65-F5344CB8AC3E}">
        <p14:creationId xmlns:p14="http://schemas.microsoft.com/office/powerpoint/2010/main" val="155738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AC023-535B-4B73-B0DF-E8013AC3C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698815-D768-45A2-B749-21163270C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52CC8-DDDC-42E4-93E2-0F2A01818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BD952-B801-4114-9E65-02DCE2E8ADF4}" type="datetimeFigureOut">
              <a:rPr lang="en-US" smtClean="0"/>
              <a:t>8/30/2021</a:t>
            </a:fld>
            <a:endParaRPr lang="en-US"/>
          </a:p>
        </p:txBody>
      </p:sp>
      <p:sp>
        <p:nvSpPr>
          <p:cNvPr id="5" name="Footer Placeholder 4">
            <a:extLst>
              <a:ext uri="{FF2B5EF4-FFF2-40B4-BE49-F238E27FC236}">
                <a16:creationId xmlns:a16="http://schemas.microsoft.com/office/drawing/2014/main" id="{2DEA0004-D39E-4B95-8790-035FBD01E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6747DE-D8C6-4A7B-8FF0-825957B5E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3EC17-96F7-4B57-AA38-5A1DE623C038}" type="slidenum">
              <a:rPr lang="en-US" smtClean="0"/>
              <a:t>‹#›</a:t>
            </a:fld>
            <a:endParaRPr lang="en-US"/>
          </a:p>
        </p:txBody>
      </p:sp>
    </p:spTree>
    <p:extLst>
      <p:ext uri="{BB962C8B-B14F-4D97-AF65-F5344CB8AC3E}">
        <p14:creationId xmlns:p14="http://schemas.microsoft.com/office/powerpoint/2010/main" val="413803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smith@ohca.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4F5F-E61C-4F2E-88E4-4B0609813744}"/>
              </a:ext>
            </a:extLst>
          </p:cNvPr>
          <p:cNvSpPr>
            <a:spLocks noGrp="1"/>
          </p:cNvSpPr>
          <p:nvPr>
            <p:ph type="ctrTitle"/>
          </p:nvPr>
        </p:nvSpPr>
        <p:spPr/>
        <p:txBody>
          <a:bodyPr/>
          <a:lstStyle/>
          <a:p>
            <a:r>
              <a:rPr lang="en-US" dirty="0"/>
              <a:t>Use of Social Media for Affiliates and Members</a:t>
            </a:r>
          </a:p>
        </p:txBody>
      </p:sp>
      <p:sp>
        <p:nvSpPr>
          <p:cNvPr id="3" name="Subtitle 2">
            <a:extLst>
              <a:ext uri="{FF2B5EF4-FFF2-40B4-BE49-F238E27FC236}">
                <a16:creationId xmlns:a16="http://schemas.microsoft.com/office/drawing/2014/main" id="{5F45F2BA-2358-4AD9-B616-57E0A962A8B1}"/>
              </a:ext>
            </a:extLst>
          </p:cNvPr>
          <p:cNvSpPr>
            <a:spLocks noGrp="1"/>
          </p:cNvSpPr>
          <p:nvPr>
            <p:ph type="subTitle" idx="1"/>
          </p:nvPr>
        </p:nvSpPr>
        <p:spPr/>
        <p:txBody>
          <a:bodyPr>
            <a:normAutofit lnSpcReduction="10000"/>
          </a:bodyPr>
          <a:lstStyle/>
          <a:p>
            <a:r>
              <a:rPr lang="en-US" dirty="0"/>
              <a:t>Mandy Smith, Regulatory Director, OHCA</a:t>
            </a:r>
          </a:p>
          <a:p>
            <a:r>
              <a:rPr lang="en-US" dirty="0"/>
              <a:t>CEAL/LNHA/LMT/LPTA/RAC-CT/WCC </a:t>
            </a:r>
          </a:p>
          <a:p>
            <a:r>
              <a:rPr lang="en-US" dirty="0">
                <a:hlinkClick r:id="rId2"/>
              </a:rPr>
              <a:t>msmith@ohca.org</a:t>
            </a:r>
            <a:endParaRPr lang="en-US" dirty="0"/>
          </a:p>
          <a:p>
            <a:r>
              <a:rPr lang="en-US" dirty="0"/>
              <a:t>614-288-0613</a:t>
            </a:r>
          </a:p>
        </p:txBody>
      </p:sp>
    </p:spTree>
    <p:extLst>
      <p:ext uri="{BB962C8B-B14F-4D97-AF65-F5344CB8AC3E}">
        <p14:creationId xmlns:p14="http://schemas.microsoft.com/office/powerpoint/2010/main" val="289438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Platforms</a:t>
            </a:r>
          </a:p>
        </p:txBody>
      </p:sp>
      <p:sp>
        <p:nvSpPr>
          <p:cNvPr id="3" name="Content Placeholder 2"/>
          <p:cNvSpPr>
            <a:spLocks noGrp="1"/>
          </p:cNvSpPr>
          <p:nvPr>
            <p:ph idx="1"/>
          </p:nvPr>
        </p:nvSpPr>
        <p:spPr/>
        <p:txBody>
          <a:bodyPr>
            <a:normAutofit fontScale="92500" lnSpcReduction="20000"/>
          </a:bodyPr>
          <a:lstStyle/>
          <a:p>
            <a:r>
              <a:rPr lang="en-US" sz="3600" dirty="0"/>
              <a:t>LinkedIn (Business)</a:t>
            </a:r>
          </a:p>
          <a:p>
            <a:pPr lvl="1"/>
            <a:r>
              <a:rPr lang="en-US" sz="3200" dirty="0"/>
              <a:t>Industry Articles/Association Educations/Employee Anniversaries</a:t>
            </a:r>
          </a:p>
          <a:p>
            <a:r>
              <a:rPr lang="en-US" sz="3600" dirty="0"/>
              <a:t>Facebook (Change Public Perception)</a:t>
            </a:r>
          </a:p>
          <a:p>
            <a:pPr lvl="1"/>
            <a:r>
              <a:rPr lang="en-US" sz="3200" dirty="0"/>
              <a:t>Feel Good Articles/Holidays</a:t>
            </a:r>
          </a:p>
          <a:p>
            <a:pPr lvl="1"/>
            <a:r>
              <a:rPr lang="en-US" sz="3200" dirty="0"/>
              <a:t>Photo Contest</a:t>
            </a:r>
          </a:p>
          <a:p>
            <a:r>
              <a:rPr lang="en-US" sz="3600" dirty="0"/>
              <a:t>Twitter</a:t>
            </a:r>
          </a:p>
          <a:p>
            <a:pPr lvl="1"/>
            <a:r>
              <a:rPr lang="en-US" sz="3200" dirty="0"/>
              <a:t>Political/Legislative/All other cross posted</a:t>
            </a:r>
          </a:p>
          <a:p>
            <a:r>
              <a:rPr lang="en-US" sz="3600" dirty="0"/>
              <a:t>Instagram</a:t>
            </a:r>
          </a:p>
          <a:p>
            <a:pPr lvl="1"/>
            <a:r>
              <a:rPr lang="en-US" sz="3200" dirty="0"/>
              <a:t>All photos</a:t>
            </a:r>
          </a:p>
          <a:p>
            <a:pPr lvl="1"/>
            <a:endParaRPr lang="en-US" sz="3200" dirty="0"/>
          </a:p>
          <a:p>
            <a:pPr marL="457200" lvl="1" indent="0">
              <a:buNone/>
            </a:pPr>
            <a:endParaRPr lang="en-US" sz="3200" dirty="0"/>
          </a:p>
          <a:p>
            <a:endParaRPr lang="en-US" sz="3600" dirty="0"/>
          </a:p>
        </p:txBody>
      </p:sp>
    </p:spTree>
    <p:extLst>
      <p:ext uri="{BB962C8B-B14F-4D97-AF65-F5344CB8AC3E}">
        <p14:creationId xmlns:p14="http://schemas.microsoft.com/office/powerpoint/2010/main" val="50100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Fitting Social Media Into Your Day</a:t>
            </a:r>
          </a:p>
        </p:txBody>
      </p:sp>
      <p:sp>
        <p:nvSpPr>
          <p:cNvPr id="3" name="Content Placeholder 2"/>
          <p:cNvSpPr>
            <a:spLocks noGrp="1"/>
          </p:cNvSpPr>
          <p:nvPr>
            <p:ph idx="1"/>
          </p:nvPr>
        </p:nvSpPr>
        <p:spPr/>
        <p:txBody>
          <a:bodyPr>
            <a:normAutofit/>
          </a:bodyPr>
          <a:lstStyle/>
          <a:p>
            <a:r>
              <a:rPr lang="en-US" sz="3600" dirty="0"/>
              <a:t>Utilize apps to be successful </a:t>
            </a:r>
          </a:p>
          <a:p>
            <a:pPr lvl="1"/>
            <a:r>
              <a:rPr lang="en-US" sz="3200" dirty="0"/>
              <a:t>Hootsuite</a:t>
            </a:r>
          </a:p>
          <a:p>
            <a:pPr lvl="1"/>
            <a:r>
              <a:rPr lang="en-US" sz="3200" dirty="0" err="1"/>
              <a:t>Canva</a:t>
            </a:r>
            <a:r>
              <a:rPr lang="en-US" sz="3200" dirty="0"/>
              <a:t> (</a:t>
            </a:r>
            <a:r>
              <a:rPr lang="en-US" sz="3200" dirty="0" err="1"/>
              <a:t>Unsplash</a:t>
            </a:r>
            <a:r>
              <a:rPr lang="en-US" sz="3200" dirty="0"/>
              <a:t>, </a:t>
            </a:r>
            <a:r>
              <a:rPr lang="en-US" sz="3200" dirty="0" err="1"/>
              <a:t>Pixabay</a:t>
            </a:r>
            <a:r>
              <a:rPr lang="en-US" sz="3200" dirty="0"/>
              <a:t>, etc.)</a:t>
            </a:r>
          </a:p>
          <a:p>
            <a:pPr lvl="1"/>
            <a:r>
              <a:rPr lang="en-US" sz="3200" dirty="0"/>
              <a:t>Etc.</a:t>
            </a:r>
          </a:p>
          <a:p>
            <a:r>
              <a:rPr lang="en-US" sz="3600" dirty="0"/>
              <a:t>Prepare and schedule posts ahead of time</a:t>
            </a:r>
          </a:p>
          <a:p>
            <a:r>
              <a:rPr lang="en-US" sz="3600" dirty="0"/>
              <a:t>Check at beginning of day, at lunch, and at end of day</a:t>
            </a:r>
          </a:p>
          <a:p>
            <a:endParaRPr lang="en-US" sz="3200" dirty="0"/>
          </a:p>
        </p:txBody>
      </p:sp>
    </p:spTree>
    <p:extLst>
      <p:ext uri="{BB962C8B-B14F-4D97-AF65-F5344CB8AC3E}">
        <p14:creationId xmlns:p14="http://schemas.microsoft.com/office/powerpoint/2010/main" val="94901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30341" cy="33303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830" y="3527659"/>
            <a:ext cx="3330341" cy="33303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38349"/>
            <a:ext cx="3330340" cy="33303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1660" y="0"/>
            <a:ext cx="3330340" cy="333034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829" y="-2"/>
            <a:ext cx="3330342" cy="333034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1660" y="3527659"/>
            <a:ext cx="3330340" cy="3330340"/>
          </a:xfrm>
          <a:prstGeom prst="rect">
            <a:avLst/>
          </a:prstGeom>
        </p:spPr>
      </p:pic>
    </p:spTree>
    <p:extLst>
      <p:ext uri="{BB962C8B-B14F-4D97-AF65-F5344CB8AC3E}">
        <p14:creationId xmlns:p14="http://schemas.microsoft.com/office/powerpoint/2010/main" val="285486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sz="3600" dirty="0"/>
              <a:t>Have an excel spreadsheet or </a:t>
            </a:r>
            <a:r>
              <a:rPr lang="en-US" sz="3600" dirty="0" err="1"/>
              <a:t>Smartsheet</a:t>
            </a:r>
            <a:r>
              <a:rPr lang="en-US" sz="3600" dirty="0"/>
              <a:t> with all scheduled posts organized by month (See Example)</a:t>
            </a:r>
          </a:p>
          <a:p>
            <a:r>
              <a:rPr lang="en-US" sz="3600" dirty="0"/>
              <a:t>Mine data at minimum quarterly (See Example)</a:t>
            </a:r>
          </a:p>
          <a:p>
            <a:pPr lvl="1"/>
            <a:r>
              <a:rPr lang="en-US" sz="3200" dirty="0"/>
              <a:t>Reach out to associations that have had a large increase</a:t>
            </a:r>
          </a:p>
          <a:p>
            <a:r>
              <a:rPr lang="en-US" sz="3600" dirty="0"/>
              <a:t>Follow other associations and industry pages</a:t>
            </a:r>
          </a:p>
          <a:p>
            <a:pPr lvl="1"/>
            <a:r>
              <a:rPr lang="en-US" sz="3200" dirty="0"/>
              <a:t>Including Member Pages</a:t>
            </a:r>
          </a:p>
          <a:p>
            <a:pPr marL="0" indent="0">
              <a:buNone/>
            </a:pPr>
            <a:endParaRPr lang="en-US" dirty="0"/>
          </a:p>
        </p:txBody>
      </p:sp>
    </p:spTree>
    <p:extLst>
      <p:ext uri="{BB962C8B-B14F-4D97-AF65-F5344CB8AC3E}">
        <p14:creationId xmlns:p14="http://schemas.microsoft.com/office/powerpoint/2010/main" val="424987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4933" t="10791" r="28684" b="6623"/>
          <a:stretch/>
        </p:blipFill>
        <p:spPr>
          <a:xfrm>
            <a:off x="838199" y="118872"/>
            <a:ext cx="7897551" cy="6506789"/>
          </a:xfrm>
          <a:prstGeom prst="rect">
            <a:avLst/>
          </a:prstGeom>
        </p:spPr>
      </p:pic>
    </p:spTree>
    <p:extLst>
      <p:ext uri="{BB962C8B-B14F-4D97-AF65-F5344CB8AC3E}">
        <p14:creationId xmlns:p14="http://schemas.microsoft.com/office/powerpoint/2010/main" val="174209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Negative Feedback</a:t>
            </a:r>
          </a:p>
        </p:txBody>
      </p:sp>
      <p:sp>
        <p:nvSpPr>
          <p:cNvPr id="3" name="Content Placeholder 2"/>
          <p:cNvSpPr>
            <a:spLocks noGrp="1"/>
          </p:cNvSpPr>
          <p:nvPr>
            <p:ph idx="1"/>
          </p:nvPr>
        </p:nvSpPr>
        <p:spPr/>
        <p:txBody>
          <a:bodyPr>
            <a:normAutofit lnSpcReduction="10000"/>
          </a:bodyPr>
          <a:lstStyle/>
          <a:p>
            <a:r>
              <a:rPr lang="en-US" sz="3600" dirty="0"/>
              <a:t>Try not to engage – Will make it worse</a:t>
            </a:r>
          </a:p>
          <a:p>
            <a:r>
              <a:rPr lang="en-US" sz="3600" dirty="0"/>
              <a:t>If you delete a comment due to language follow up with a PM to let them know why it was deleted and that they can repost within the rules.</a:t>
            </a:r>
          </a:p>
          <a:p>
            <a:r>
              <a:rPr lang="en-US" sz="3600" dirty="0"/>
              <a:t>"Thank you so much for being on our page and taking the time to comment! We appreciate all feedback as it helps us develop content that serves our community. Feel free to send us a PM if you have ideas on content you would like to see. Thanks and have a great day!"</a:t>
            </a:r>
          </a:p>
          <a:p>
            <a:endParaRPr lang="en-US" sz="3600" dirty="0"/>
          </a:p>
          <a:p>
            <a:endParaRPr lang="en-US" sz="3600" dirty="0"/>
          </a:p>
        </p:txBody>
      </p:sp>
    </p:spTree>
    <p:extLst>
      <p:ext uri="{BB962C8B-B14F-4D97-AF65-F5344CB8AC3E}">
        <p14:creationId xmlns:p14="http://schemas.microsoft.com/office/powerpoint/2010/main" val="128597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normAutofit fontScale="92500"/>
          </a:bodyPr>
          <a:lstStyle/>
          <a:p>
            <a:r>
              <a:rPr lang="en-US" sz="3600" dirty="0"/>
              <a:t>Minority Cancer Awareness Month</a:t>
            </a:r>
          </a:p>
          <a:p>
            <a:pPr lvl="1"/>
            <a:r>
              <a:rPr lang="en-US" sz="3200" dirty="0"/>
              <a:t> "Cancer affects different populations differently, and minority groups in the United States continue to bear a disproportionate cancer burden. The American Cancer Society is actively fighting cancer disparities on many fronts. We want to bring light to ALL organizations working to combat this disease. If you have an organization you would like to highlight, feel free to post it in the comments!“</a:t>
            </a:r>
          </a:p>
          <a:p>
            <a:r>
              <a:rPr lang="en-US" sz="3600" dirty="0"/>
              <a:t>Board Member’s Pioneer Award – Member had passed</a:t>
            </a:r>
          </a:p>
        </p:txBody>
      </p:sp>
    </p:spTree>
    <p:extLst>
      <p:ext uri="{BB962C8B-B14F-4D97-AF65-F5344CB8AC3E}">
        <p14:creationId xmlns:p14="http://schemas.microsoft.com/office/powerpoint/2010/main" val="4264898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373</Words>
  <Application>Microsoft Office PowerPoint</Application>
  <PresentationFormat>Widescreen</PresentationFormat>
  <Paragraphs>41</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Use of Social Media for Affiliates and Members</vt:lpstr>
      <vt:lpstr>Social Media Platforms</vt:lpstr>
      <vt:lpstr>Fitting Social Media Into Your Day</vt:lpstr>
      <vt:lpstr>PowerPoint Presentation</vt:lpstr>
      <vt:lpstr>Data</vt:lpstr>
      <vt:lpstr>PowerPoint Presentation</vt:lpstr>
      <vt:lpstr>Dealing With Negative Feedback</vt:lpstr>
      <vt:lpstr>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Beistel</dc:creator>
  <cp:lastModifiedBy>Michele Houser</cp:lastModifiedBy>
  <cp:revision>11</cp:revision>
  <dcterms:created xsi:type="dcterms:W3CDTF">2019-02-13T15:50:49Z</dcterms:created>
  <dcterms:modified xsi:type="dcterms:W3CDTF">2021-08-30T14:10:28Z</dcterms:modified>
</cp:coreProperties>
</file>