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sldIdLst>
    <p:sldId id="256" r:id="rId6"/>
    <p:sldId id="344" r:id="rId7"/>
    <p:sldId id="292" r:id="rId8"/>
    <p:sldId id="270" r:id="rId9"/>
    <p:sldId id="271" r:id="rId10"/>
    <p:sldId id="272" r:id="rId11"/>
    <p:sldId id="273" r:id="rId12"/>
    <p:sldId id="274" r:id="rId13"/>
    <p:sldId id="275" r:id="rId14"/>
    <p:sldId id="257" r:id="rId15"/>
    <p:sldId id="357" r:id="rId16"/>
    <p:sldId id="367" r:id="rId17"/>
    <p:sldId id="368" r:id="rId18"/>
    <p:sldId id="366" r:id="rId19"/>
    <p:sldId id="374" r:id="rId20"/>
    <p:sldId id="373" r:id="rId21"/>
    <p:sldId id="370" r:id="rId22"/>
    <p:sldId id="375" r:id="rId23"/>
    <p:sldId id="376" r:id="rId24"/>
    <p:sldId id="378" r:id="rId25"/>
    <p:sldId id="379" r:id="rId26"/>
    <p:sldId id="380" r:id="rId27"/>
    <p:sldId id="381" r:id="rId28"/>
    <p:sldId id="258" r:id="rId29"/>
    <p:sldId id="278" r:id="rId30"/>
    <p:sldId id="279" r:id="rId31"/>
    <p:sldId id="280" r:id="rId32"/>
    <p:sldId id="259" r:id="rId33"/>
    <p:sldId id="281" r:id="rId34"/>
    <p:sldId id="291" r:id="rId35"/>
    <p:sldId id="318" r:id="rId36"/>
    <p:sldId id="319" r:id="rId37"/>
    <p:sldId id="320" r:id="rId38"/>
    <p:sldId id="321" r:id="rId39"/>
    <p:sldId id="322" r:id="rId40"/>
    <p:sldId id="311" r:id="rId41"/>
    <p:sldId id="316" r:id="rId42"/>
    <p:sldId id="293" r:id="rId43"/>
    <p:sldId id="384" r:id="rId44"/>
    <p:sldId id="297" r:id="rId45"/>
    <p:sldId id="295" r:id="rId46"/>
    <p:sldId id="298" r:id="rId47"/>
    <p:sldId id="299" r:id="rId48"/>
    <p:sldId id="300" r:id="rId49"/>
    <p:sldId id="301" r:id="rId50"/>
    <p:sldId id="302" r:id="rId51"/>
    <p:sldId id="303" r:id="rId52"/>
    <p:sldId id="345" r:id="rId53"/>
    <p:sldId id="305" r:id="rId54"/>
    <p:sldId id="306" r:id="rId55"/>
    <p:sldId id="307" r:id="rId56"/>
    <p:sldId id="351" r:id="rId57"/>
    <p:sldId id="308" r:id="rId58"/>
    <p:sldId id="352" r:id="rId59"/>
    <p:sldId id="309" r:id="rId60"/>
    <p:sldId id="353" r:id="rId61"/>
    <p:sldId id="310" r:id="rId62"/>
    <p:sldId id="354" r:id="rId63"/>
    <p:sldId id="312" r:id="rId64"/>
    <p:sldId id="313" r:id="rId65"/>
    <p:sldId id="355" r:id="rId66"/>
    <p:sldId id="262" r:id="rId67"/>
    <p:sldId id="383" r:id="rId68"/>
    <p:sldId id="382" r:id="rId69"/>
    <p:sldId id="315" r:id="rId70"/>
    <p:sldId id="260" r:id="rId71"/>
    <p:sldId id="324" r:id="rId72"/>
    <p:sldId id="336" r:id="rId73"/>
    <p:sldId id="337" r:id="rId74"/>
    <p:sldId id="385" r:id="rId75"/>
    <p:sldId id="338" r:id="rId76"/>
    <p:sldId id="261" r:id="rId77"/>
    <p:sldId id="341" r:id="rId78"/>
    <p:sldId id="342" r:id="rId79"/>
    <p:sldId id="343" r:id="rId80"/>
    <p:sldId id="265" r:id="rId81"/>
    <p:sldId id="386" r:id="rId82"/>
    <p:sldId id="263" r:id="rId83"/>
    <p:sldId id="284" r:id="rId84"/>
    <p:sldId id="264" r:id="rId85"/>
    <p:sldId id="285" r:id="rId86"/>
    <p:sldId id="346" r:id="rId87"/>
    <p:sldId id="347" r:id="rId88"/>
    <p:sldId id="348" r:id="rId89"/>
    <p:sldId id="349" r:id="rId90"/>
    <p:sldId id="350" r:id="rId91"/>
    <p:sldId id="266" r:id="rId92"/>
    <p:sldId id="286" r:id="rId93"/>
    <p:sldId id="358" r:id="rId94"/>
    <p:sldId id="359" r:id="rId95"/>
    <p:sldId id="361" r:id="rId96"/>
    <p:sldId id="362" r:id="rId97"/>
    <p:sldId id="363" r:id="rId98"/>
    <p:sldId id="364" r:id="rId99"/>
    <p:sldId id="267" r:id="rId100"/>
    <p:sldId id="268" r:id="rId101"/>
    <p:sldId id="288" r:id="rId102"/>
    <p:sldId id="269" r:id="rId103"/>
    <p:sldId id="289" r:id="rId104"/>
    <p:sldId id="290" r:id="rId10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B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485" autoAdjust="0"/>
    <p:restoredTop sz="94660"/>
  </p:normalViewPr>
  <p:slideViewPr>
    <p:cSldViewPr snapToGrid="0">
      <p:cViewPr varScale="1">
        <p:scale>
          <a:sx n="75" d="100"/>
          <a:sy n="75"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viewProps" Target="viewProp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56698A-3CC6-4BEE-BAA4-829B3CEEF44F}"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AE94C-F1B5-454E-9BE3-D71E12EC2090}" type="slidenum">
              <a:rPr lang="en-US" smtClean="0"/>
              <a:t>‹#›</a:t>
            </a:fld>
            <a:endParaRPr lang="en-US"/>
          </a:p>
        </p:txBody>
      </p:sp>
      <p:pic>
        <p:nvPicPr>
          <p:cNvPr id="11" name="Picture 10"/>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045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56698A-3CC6-4BEE-BAA4-829B3CEEF44F}"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AE94C-F1B5-454E-9BE3-D71E12EC2090}" type="slidenum">
              <a:rPr lang="en-US" smtClean="0"/>
              <a:t>‹#›</a:t>
            </a:fld>
            <a:endParaRPr lang="en-US"/>
          </a:p>
        </p:txBody>
      </p:sp>
    </p:spTree>
    <p:extLst>
      <p:ext uri="{BB962C8B-B14F-4D97-AF65-F5344CB8AC3E}">
        <p14:creationId xmlns:p14="http://schemas.microsoft.com/office/powerpoint/2010/main" val="268162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56698A-3CC6-4BEE-BAA4-829B3CEEF44F}"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AE94C-F1B5-454E-9BE3-D71E12EC2090}" type="slidenum">
              <a:rPr lang="en-US" smtClean="0"/>
              <a:t>‹#›</a:t>
            </a:fld>
            <a:endParaRPr lang="en-US"/>
          </a:p>
        </p:txBody>
      </p:sp>
    </p:spTree>
    <p:extLst>
      <p:ext uri="{BB962C8B-B14F-4D97-AF65-F5344CB8AC3E}">
        <p14:creationId xmlns:p14="http://schemas.microsoft.com/office/powerpoint/2010/main" val="3977957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56698A-3CC6-4BEE-BAA4-829B3CEEF44F}"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AE94C-F1B5-454E-9BE3-D71E12EC2090}" type="slidenum">
              <a:rPr lang="en-US" smtClean="0"/>
              <a:t>‹#›</a:t>
            </a:fld>
            <a:endParaRPr lang="en-US"/>
          </a:p>
        </p:txBody>
      </p:sp>
    </p:spTree>
    <p:extLst>
      <p:ext uri="{BB962C8B-B14F-4D97-AF65-F5344CB8AC3E}">
        <p14:creationId xmlns:p14="http://schemas.microsoft.com/office/powerpoint/2010/main" val="338913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56698A-3CC6-4BEE-BAA4-829B3CEEF44F}"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AE94C-F1B5-454E-9BE3-D71E12EC2090}" type="slidenum">
              <a:rPr lang="en-US" smtClean="0"/>
              <a:t>‹#›</a:t>
            </a:fld>
            <a:endParaRPr lang="en-US"/>
          </a:p>
        </p:txBody>
      </p:sp>
    </p:spTree>
    <p:extLst>
      <p:ext uri="{BB962C8B-B14F-4D97-AF65-F5344CB8AC3E}">
        <p14:creationId xmlns:p14="http://schemas.microsoft.com/office/powerpoint/2010/main" val="366496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56698A-3CC6-4BEE-BAA4-829B3CEEF44F}"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AE94C-F1B5-454E-9BE3-D71E12EC2090}" type="slidenum">
              <a:rPr lang="en-US" smtClean="0"/>
              <a:t>‹#›</a:t>
            </a:fld>
            <a:endParaRPr lang="en-US"/>
          </a:p>
        </p:txBody>
      </p:sp>
    </p:spTree>
    <p:extLst>
      <p:ext uri="{BB962C8B-B14F-4D97-AF65-F5344CB8AC3E}">
        <p14:creationId xmlns:p14="http://schemas.microsoft.com/office/powerpoint/2010/main" val="5205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56698A-3CC6-4BEE-BAA4-829B3CEEF44F}"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AE94C-F1B5-454E-9BE3-D71E12EC2090}" type="slidenum">
              <a:rPr lang="en-US" smtClean="0"/>
              <a:t>‹#›</a:t>
            </a:fld>
            <a:endParaRPr lang="en-US"/>
          </a:p>
        </p:txBody>
      </p:sp>
    </p:spTree>
    <p:extLst>
      <p:ext uri="{BB962C8B-B14F-4D97-AF65-F5344CB8AC3E}">
        <p14:creationId xmlns:p14="http://schemas.microsoft.com/office/powerpoint/2010/main" val="138960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56698A-3CC6-4BEE-BAA4-829B3CEEF44F}"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AE94C-F1B5-454E-9BE3-D71E12EC2090}" type="slidenum">
              <a:rPr lang="en-US" smtClean="0"/>
              <a:t>‹#›</a:t>
            </a:fld>
            <a:endParaRPr lang="en-US"/>
          </a:p>
        </p:txBody>
      </p:sp>
    </p:spTree>
    <p:extLst>
      <p:ext uri="{BB962C8B-B14F-4D97-AF65-F5344CB8AC3E}">
        <p14:creationId xmlns:p14="http://schemas.microsoft.com/office/powerpoint/2010/main" val="228036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698A-3CC6-4BEE-BAA4-829B3CEEF44F}"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AE94C-F1B5-454E-9BE3-D71E12EC2090}" type="slidenum">
              <a:rPr lang="en-US" smtClean="0"/>
              <a:t>‹#›</a:t>
            </a:fld>
            <a:endParaRPr lang="en-US"/>
          </a:p>
        </p:txBody>
      </p:sp>
    </p:spTree>
    <p:extLst>
      <p:ext uri="{BB962C8B-B14F-4D97-AF65-F5344CB8AC3E}">
        <p14:creationId xmlns:p14="http://schemas.microsoft.com/office/powerpoint/2010/main" val="85356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56698A-3CC6-4BEE-BAA4-829B3CEEF44F}"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AE94C-F1B5-454E-9BE3-D71E12EC2090}" type="slidenum">
              <a:rPr lang="en-US" smtClean="0"/>
              <a:t>‹#›</a:t>
            </a:fld>
            <a:endParaRPr lang="en-US"/>
          </a:p>
        </p:txBody>
      </p:sp>
    </p:spTree>
    <p:extLst>
      <p:ext uri="{BB962C8B-B14F-4D97-AF65-F5344CB8AC3E}">
        <p14:creationId xmlns:p14="http://schemas.microsoft.com/office/powerpoint/2010/main" val="91090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56698A-3CC6-4BEE-BAA4-829B3CEEF44F}"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CAE94C-F1B5-454E-9BE3-D71E12EC2090}" type="slidenum">
              <a:rPr lang="en-US" smtClean="0"/>
              <a:t>‹#›</a:t>
            </a:fld>
            <a:endParaRPr lang="en-US"/>
          </a:p>
        </p:txBody>
      </p:sp>
    </p:spTree>
    <p:extLst>
      <p:ext uri="{BB962C8B-B14F-4D97-AF65-F5344CB8AC3E}">
        <p14:creationId xmlns:p14="http://schemas.microsoft.com/office/powerpoint/2010/main" val="316619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56698A-3CC6-4BEE-BAA4-829B3CEEF44F}"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CAE94C-F1B5-454E-9BE3-D71E12EC2090}" type="slidenum">
              <a:rPr lang="en-US" smtClean="0"/>
              <a:t>‹#›</a:t>
            </a:fld>
            <a:endParaRPr lang="en-US"/>
          </a:p>
        </p:txBody>
      </p:sp>
    </p:spTree>
    <p:extLst>
      <p:ext uri="{BB962C8B-B14F-4D97-AF65-F5344CB8AC3E}">
        <p14:creationId xmlns:p14="http://schemas.microsoft.com/office/powerpoint/2010/main" val="100000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6698A-3CC6-4BEE-BAA4-829B3CEEF44F}"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CAE94C-F1B5-454E-9BE3-D71E12EC2090}" type="slidenum">
              <a:rPr lang="en-US" smtClean="0"/>
              <a:t>‹#›</a:t>
            </a:fld>
            <a:endParaRPr lang="en-US"/>
          </a:p>
        </p:txBody>
      </p:sp>
    </p:spTree>
    <p:extLst>
      <p:ext uri="{BB962C8B-B14F-4D97-AF65-F5344CB8AC3E}">
        <p14:creationId xmlns:p14="http://schemas.microsoft.com/office/powerpoint/2010/main" val="2321273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6698A-3CC6-4BEE-BAA4-829B3CEEF44F}" type="datetimeFigureOut">
              <a:rPr lang="en-US" smtClean="0"/>
              <a:t>8/10/2021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AE94C-F1B5-454E-9BE3-D71E12EC2090}" type="slidenum">
              <a:rPr lang="en-US" smtClean="0"/>
              <a:t>‹#›</a:t>
            </a:fld>
            <a:endParaRPr lang="en-US"/>
          </a:p>
        </p:txBody>
      </p:sp>
      <p:pic>
        <p:nvPicPr>
          <p:cNvPr id="7" name="Picture 6"/>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2199730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6698A-3CC6-4BEE-BAA4-829B3CEEF44F}" type="datetimeFigureOut">
              <a:rPr lang="en-US" smtClean="0"/>
              <a:t>8/10/2021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AE94C-F1B5-454E-9BE3-D71E12EC2090}" type="slidenum">
              <a:rPr lang="en-US" smtClean="0"/>
              <a:t>‹#›</a:t>
            </a:fld>
            <a:endParaRPr lang="en-US"/>
          </a:p>
        </p:txBody>
      </p:sp>
      <p:pic>
        <p:nvPicPr>
          <p:cNvPr id="7" name="Picture 6"/>
          <p:cNvPicPr>
            <a:picLocks noChangeAspect="1"/>
          </p:cNvPicPr>
          <p:nvPr/>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31326808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hemeOverride" Target="../theme/themeOverride10.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hemeOverride" Target="../theme/themeOverride6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brownielocks.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hemeOverride" Target="../theme/themeOverride1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4.xml"/><Relationship Id="rId1" Type="http://schemas.openxmlformats.org/officeDocument/2006/relationships/themeOverride" Target="../theme/themeOverride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hemeOverride" Target="../theme/themeOverride1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hcmarketplace.com/customer-service-in-assisted-living?webSyncID=d0bd810e-411c-be22-0a37-5e49c6344b53&amp;sessionGUID=d9ec6c53-7768-7b11-2077-525aa7a5e98b" TargetMode="External"/><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hemeOverride" Target="../theme/themeOverride35.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6.xml"/></Relationships>
</file>

<file path=ppt/slides/_rels/slide52.xml.rels><?xml version="1.0" encoding="UTF-8" standalone="yes"?>
<Relationships xmlns="http://schemas.openxmlformats.org/package/2006/relationships"><Relationship Id="rId3" Type="http://schemas.openxmlformats.org/officeDocument/2006/relationships/hyperlink" Target="https://www.goldencarers.com/word-games/" TargetMode="External"/><Relationship Id="rId7" Type="http://schemas.openxmlformats.org/officeDocument/2006/relationships/hyperlink" Target="https://www.goldencarers.com/word-search/" TargetMode="External"/><Relationship Id="rId2" Type="http://schemas.openxmlformats.org/officeDocument/2006/relationships/hyperlink" Target="https://chrome.google.com/webstore/category/app/35-puzzle-brain" TargetMode="External"/><Relationship Id="rId1" Type="http://schemas.openxmlformats.org/officeDocument/2006/relationships/slideLayout" Target="../slideLayouts/slideLayout4.xml"/><Relationship Id="rId6" Type="http://schemas.openxmlformats.org/officeDocument/2006/relationships/hyperlink" Target="https://www.goldencarers.com/crosswords/" TargetMode="External"/><Relationship Id="rId5" Type="http://schemas.openxmlformats.org/officeDocument/2006/relationships/hyperlink" Target="https://www.goldencarers.com/riddles/" TargetMode="External"/><Relationship Id="rId4" Type="http://schemas.openxmlformats.org/officeDocument/2006/relationships/hyperlink" Target="https://www.goldencarers.com/sudoku.php" TargetMode="Externa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hemeOverride" Target="../theme/themeOverride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hemeOverride" Target="../theme/themeOverride43.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hemeOverride" Target="../theme/themeOverride44.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5.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6.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8.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9.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0.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1.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3.xml"/></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hemeOverride" Target="../theme/themeOverride54.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hemeOverride" Target="../theme/themeOverride55.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hemeOverride" Target="../theme/themeOverride57.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hemeOverride" Target="../theme/themeOverride59.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6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hemeOverride" Target="../theme/themeOverride61.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hemeOverride" Target="../theme/themeOverride6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63.xml"/></Relationships>
</file>

<file path=ppt/slides/_rels/slide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hemeOverride" Target="../theme/themeOverride64.xml"/><Relationship Id="rId4" Type="http://schemas.openxmlformats.org/officeDocument/2006/relationships/image" Target="../media/image18.pn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65.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9861E5-2D10-4356-A2BB-0FBA93159BC3}"/>
              </a:ext>
            </a:extLst>
          </p:cNvPr>
          <p:cNvSpPr/>
          <p:nvPr/>
        </p:nvSpPr>
        <p:spPr>
          <a:xfrm>
            <a:off x="2197100" y="4038600"/>
            <a:ext cx="2489200" cy="444500"/>
          </a:xfrm>
          <a:prstGeom prst="rect">
            <a:avLst/>
          </a:prstGeom>
          <a:solidFill>
            <a:srgbClr val="C6DB80"/>
          </a:solidFill>
          <a:ln>
            <a:solidFill>
              <a:srgbClr val="C6D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September 1-2, 2021</a:t>
            </a:r>
          </a:p>
        </p:txBody>
      </p:sp>
    </p:spTree>
    <p:extLst>
      <p:ext uri="{BB962C8B-B14F-4D97-AF65-F5344CB8AC3E}">
        <p14:creationId xmlns:p14="http://schemas.microsoft.com/office/powerpoint/2010/main" val="135195807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6D0D-F975-4A4D-BCF7-24630F9B4BE5}"/>
              </a:ext>
            </a:extLst>
          </p:cNvPr>
          <p:cNvSpPr>
            <a:spLocks noGrp="1"/>
          </p:cNvSpPr>
          <p:nvPr>
            <p:ph type="title"/>
          </p:nvPr>
        </p:nvSpPr>
        <p:spPr/>
        <p:txBody>
          <a:bodyPr>
            <a:normAutofit fontScale="90000"/>
          </a:bodyPr>
          <a:lstStyle/>
          <a:p>
            <a:pPr algn="ctr"/>
            <a:r>
              <a:rPr lang="en-US" sz="9600" b="1" dirty="0"/>
              <a:t>Calendar</a:t>
            </a:r>
            <a:r>
              <a:rPr lang="en-US" dirty="0"/>
              <a:t> </a:t>
            </a:r>
          </a:p>
        </p:txBody>
      </p:sp>
      <p:pic>
        <p:nvPicPr>
          <p:cNvPr id="1026" name="Picture 2" descr="Image result for march 2020 calendar">
            <a:extLst>
              <a:ext uri="{FF2B5EF4-FFF2-40B4-BE49-F238E27FC236}">
                <a16:creationId xmlns:a16="http://schemas.microsoft.com/office/drawing/2014/main" id="{2D62B586-1A42-47CB-8BAC-A79239E29F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51867" y="1690688"/>
            <a:ext cx="2888266" cy="311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24583"/>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D892423-405A-4D27-8064-A40DE587C128}"/>
              </a:ext>
            </a:extLst>
          </p:cNvPr>
          <p:cNvPicPr>
            <a:picLocks noGrp="1" noChangeAspect="1"/>
          </p:cNvPicPr>
          <p:nvPr>
            <p:ph idx="1"/>
          </p:nvPr>
        </p:nvPicPr>
        <p:blipFill>
          <a:blip r:embed="rId3"/>
          <a:stretch>
            <a:fillRect/>
          </a:stretch>
        </p:blipFill>
        <p:spPr>
          <a:xfrm>
            <a:off x="1239602" y="1750873"/>
            <a:ext cx="9712795" cy="3356254"/>
          </a:xfrm>
          <a:prstGeom prst="rect">
            <a:avLst/>
          </a:prstGeom>
        </p:spPr>
      </p:pic>
    </p:spTree>
    <p:extLst>
      <p:ext uri="{BB962C8B-B14F-4D97-AF65-F5344CB8AC3E}">
        <p14:creationId xmlns:p14="http://schemas.microsoft.com/office/powerpoint/2010/main" val="58012455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D259-F50E-4237-937B-511D5E577E42}"/>
              </a:ext>
            </a:extLst>
          </p:cNvPr>
          <p:cNvSpPr>
            <a:spLocks noGrp="1"/>
          </p:cNvSpPr>
          <p:nvPr>
            <p:ph type="title"/>
          </p:nvPr>
        </p:nvSpPr>
        <p:spPr/>
        <p:txBody>
          <a:bodyPr/>
          <a:lstStyle/>
          <a:p>
            <a:r>
              <a:rPr lang="en-US" dirty="0"/>
              <a:t>          KISS = KEEP IT SIMPLE SILLY</a:t>
            </a:r>
          </a:p>
        </p:txBody>
      </p:sp>
      <p:pic>
        <p:nvPicPr>
          <p:cNvPr id="4" name="Picture 3">
            <a:extLst>
              <a:ext uri="{FF2B5EF4-FFF2-40B4-BE49-F238E27FC236}">
                <a16:creationId xmlns:a16="http://schemas.microsoft.com/office/drawing/2014/main" id="{D47F3609-2FF9-4DDD-8F68-2C984C0FA5DD}"/>
              </a:ext>
            </a:extLst>
          </p:cNvPr>
          <p:cNvPicPr>
            <a:picLocks noChangeAspect="1"/>
          </p:cNvPicPr>
          <p:nvPr/>
        </p:nvPicPr>
        <p:blipFill>
          <a:blip r:embed="rId2"/>
          <a:stretch>
            <a:fillRect/>
          </a:stretch>
        </p:blipFill>
        <p:spPr>
          <a:xfrm>
            <a:off x="3084909" y="1853150"/>
            <a:ext cx="4394883" cy="5004849"/>
          </a:xfrm>
          <a:prstGeom prst="rect">
            <a:avLst/>
          </a:prstGeom>
        </p:spPr>
      </p:pic>
    </p:spTree>
    <p:extLst>
      <p:ext uri="{BB962C8B-B14F-4D97-AF65-F5344CB8AC3E}">
        <p14:creationId xmlns:p14="http://schemas.microsoft.com/office/powerpoint/2010/main" val="3789279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B281-E421-4FA1-A677-6535E64E1379}"/>
              </a:ext>
            </a:extLst>
          </p:cNvPr>
          <p:cNvSpPr>
            <a:spLocks noGrp="1"/>
          </p:cNvSpPr>
          <p:nvPr>
            <p:ph type="title"/>
          </p:nvPr>
        </p:nvSpPr>
        <p:spPr/>
        <p:txBody>
          <a:bodyPr/>
          <a:lstStyle/>
          <a:p>
            <a:pPr algn="ctr"/>
            <a:r>
              <a:rPr lang="en-US" dirty="0"/>
              <a:t>Things to think about when planning your calendar </a:t>
            </a:r>
          </a:p>
        </p:txBody>
      </p:sp>
      <p:sp>
        <p:nvSpPr>
          <p:cNvPr id="3" name="Content Placeholder 2">
            <a:extLst>
              <a:ext uri="{FF2B5EF4-FFF2-40B4-BE49-F238E27FC236}">
                <a16:creationId xmlns:a16="http://schemas.microsoft.com/office/drawing/2014/main" id="{C3470BD5-F41C-408C-B3F0-F935CF7629B2}"/>
              </a:ext>
            </a:extLst>
          </p:cNvPr>
          <p:cNvSpPr>
            <a:spLocks noGrp="1"/>
          </p:cNvSpPr>
          <p:nvPr>
            <p:ph idx="1"/>
          </p:nvPr>
        </p:nvSpPr>
        <p:spPr/>
        <p:txBody>
          <a:bodyPr/>
          <a:lstStyle/>
          <a:p>
            <a:r>
              <a:rPr lang="en-US" dirty="0"/>
              <a:t>If you are new – do not make any changes the first month</a:t>
            </a:r>
          </a:p>
          <a:p>
            <a:r>
              <a:rPr lang="en-US" dirty="0"/>
              <a:t>Sit back and provide the activities already planned</a:t>
            </a:r>
          </a:p>
          <a:p>
            <a:r>
              <a:rPr lang="en-US" dirty="0"/>
              <a:t>Observe the residents, ask questions, see if they indeed like the activities</a:t>
            </a:r>
          </a:p>
          <a:p>
            <a:r>
              <a:rPr lang="en-US" dirty="0"/>
              <a:t>At Resident council review the calendar for the next month – see if there are any changes – if the resident council is on board your will have more success</a:t>
            </a:r>
          </a:p>
          <a:p>
            <a:endParaRPr lang="en-US" dirty="0"/>
          </a:p>
        </p:txBody>
      </p:sp>
    </p:spTree>
    <p:extLst>
      <p:ext uri="{BB962C8B-B14F-4D97-AF65-F5344CB8AC3E}">
        <p14:creationId xmlns:p14="http://schemas.microsoft.com/office/powerpoint/2010/main" val="166139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557F5-7608-484E-B5AB-E35A793B2D7B}"/>
              </a:ext>
            </a:extLst>
          </p:cNvPr>
          <p:cNvSpPr>
            <a:spLocks noGrp="1"/>
          </p:cNvSpPr>
          <p:nvPr>
            <p:ph idx="1"/>
          </p:nvPr>
        </p:nvSpPr>
        <p:spPr>
          <a:xfrm>
            <a:off x="874642" y="225287"/>
            <a:ext cx="10479157" cy="5951676"/>
          </a:xfrm>
        </p:spPr>
        <p:txBody>
          <a:bodyPr/>
          <a:lstStyle/>
          <a:p>
            <a:r>
              <a:rPr lang="en-US" dirty="0"/>
              <a:t>Keep the activity simple – don’t overwhelm the residents by doing to many things in the activity </a:t>
            </a:r>
          </a:p>
          <a:p>
            <a:r>
              <a:rPr lang="en-US" dirty="0"/>
              <a:t>There are many free web sites – to find out monthly, weekly and daily  observances </a:t>
            </a:r>
          </a:p>
          <a:p>
            <a:endParaRPr lang="en-US" dirty="0"/>
          </a:p>
          <a:p>
            <a:endParaRPr lang="en-US" dirty="0"/>
          </a:p>
          <a:p>
            <a:pPr marL="0" indent="0" algn="ctr">
              <a:buNone/>
            </a:pPr>
            <a:r>
              <a:rPr lang="en-US" b="1" dirty="0">
                <a:solidFill>
                  <a:srgbClr val="FF0000"/>
                </a:solidFill>
              </a:rPr>
              <a:t>FOR EXAMPLE</a:t>
            </a:r>
          </a:p>
        </p:txBody>
      </p:sp>
    </p:spTree>
    <p:extLst>
      <p:ext uri="{BB962C8B-B14F-4D97-AF65-F5344CB8AC3E}">
        <p14:creationId xmlns:p14="http://schemas.microsoft.com/office/powerpoint/2010/main" val="319576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0A66-E351-4FE3-B4EE-F6E055291D84}"/>
              </a:ext>
            </a:extLst>
          </p:cNvPr>
          <p:cNvSpPr>
            <a:spLocks noGrp="1"/>
          </p:cNvSpPr>
          <p:nvPr>
            <p:ph type="title"/>
          </p:nvPr>
        </p:nvSpPr>
        <p:spPr/>
        <p:txBody>
          <a:bodyPr/>
          <a:lstStyle/>
          <a:p>
            <a:pPr algn="ctr"/>
            <a:r>
              <a:rPr lang="en-US" b="1" dirty="0">
                <a:solidFill>
                  <a:srgbClr val="FF0000"/>
                </a:solidFill>
              </a:rPr>
              <a:t>October Observances for Activity Calendars</a:t>
            </a:r>
          </a:p>
        </p:txBody>
      </p:sp>
      <p:sp>
        <p:nvSpPr>
          <p:cNvPr id="3" name="Content Placeholder 2">
            <a:extLst>
              <a:ext uri="{FF2B5EF4-FFF2-40B4-BE49-F238E27FC236}">
                <a16:creationId xmlns:a16="http://schemas.microsoft.com/office/drawing/2014/main" id="{3B88E9D7-F71F-441D-85BB-C6F497C2E0DC}"/>
              </a:ext>
            </a:extLst>
          </p:cNvPr>
          <p:cNvSpPr>
            <a:spLocks noGrp="1"/>
          </p:cNvSpPr>
          <p:nvPr>
            <p:ph idx="1"/>
          </p:nvPr>
        </p:nvSpPr>
        <p:spPr/>
        <p:txBody>
          <a:bodyPr/>
          <a:lstStyle/>
          <a:p>
            <a:r>
              <a:rPr lang="en-US" dirty="0"/>
              <a:t>Celebrate the month of October by scheduling fun parties for your residents to enjoy throughout the month, like hosting an Ice Cream Tasting Party for residents on a National Dessert Day (October 14</a:t>
            </a:r>
            <a:r>
              <a:rPr lang="en-US" baseline="30000" dirty="0"/>
              <a:t>th</a:t>
            </a:r>
            <a:r>
              <a:rPr lang="en-US" dirty="0"/>
              <a:t>) Organizing a Pie Tasting Party for residents on National Boston Cream Pie Day (October 23</a:t>
            </a:r>
            <a:r>
              <a:rPr lang="en-US" baseline="30000" dirty="0"/>
              <a:t>rd</a:t>
            </a:r>
            <a:r>
              <a:rPr lang="en-US" dirty="0"/>
              <a:t>), or hosting a Pet Therapy Party for staff to bring in their well-trained pets on national Cat Day (October 29</a:t>
            </a:r>
            <a:r>
              <a:rPr lang="en-US" baseline="30000" dirty="0"/>
              <a:t>th</a:t>
            </a:r>
            <a:r>
              <a:rPr lang="en-US" dirty="0"/>
              <a:t>}</a:t>
            </a:r>
          </a:p>
        </p:txBody>
      </p:sp>
    </p:spTree>
    <p:extLst>
      <p:ext uri="{BB962C8B-B14F-4D97-AF65-F5344CB8AC3E}">
        <p14:creationId xmlns:p14="http://schemas.microsoft.com/office/powerpoint/2010/main" val="236239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E41E-72DA-44E4-BE1C-357781B47C87}"/>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en-US" b="0" i="0" u="none" strike="noStrike" kern="1200" cap="none" spc="0" normalizeH="0" baseline="0" noProof="0" dirty="0">
                <a:ln>
                  <a:noFill/>
                </a:ln>
                <a:solidFill>
                  <a:srgbClr val="FF0000"/>
                </a:solidFill>
                <a:effectLst/>
                <a:uLnTx/>
                <a:uFillTx/>
                <a:latin typeface="Museo_Sans500"/>
                <a:ea typeface="+mn-ea"/>
                <a:cs typeface="+mn-cs"/>
              </a:rPr>
              <a:t>October 2021 Monthly Observances</a:t>
            </a:r>
            <a:br>
              <a:rPr kumimoji="0" lang="en-US" sz="1800" b="0" i="0" u="none" strike="noStrike" kern="1200" cap="none" spc="0" normalizeH="0" baseline="0" noProof="0" dirty="0">
                <a:ln>
                  <a:noFill/>
                </a:ln>
                <a:solidFill>
                  <a:srgbClr val="08525B"/>
                </a:solidFill>
                <a:effectLst/>
                <a:uLnTx/>
                <a:uFillTx/>
                <a:latin typeface="Museo_Sans500"/>
                <a:ea typeface="+mn-ea"/>
                <a:cs typeface="+mn-cs"/>
              </a:rPr>
            </a:br>
            <a:endParaRPr lang="en-US" dirty="0"/>
          </a:p>
        </p:txBody>
      </p:sp>
      <p:sp>
        <p:nvSpPr>
          <p:cNvPr id="3" name="Content Placeholder 2">
            <a:extLst>
              <a:ext uri="{FF2B5EF4-FFF2-40B4-BE49-F238E27FC236}">
                <a16:creationId xmlns:a16="http://schemas.microsoft.com/office/drawing/2014/main" id="{035F20A7-1F4E-4876-AFDF-CF9F290B915E}"/>
              </a:ext>
            </a:extLst>
          </p:cNvPr>
          <p:cNvSpPr>
            <a:spLocks noGrp="1"/>
          </p:cNvSpPr>
          <p:nvPr>
            <p:ph idx="1"/>
          </p:nvPr>
        </p:nvSpPr>
        <p:spPr>
          <a:xfrm>
            <a:off x="838200" y="1027906"/>
            <a:ext cx="10515600" cy="4351338"/>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ADHD Awareness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Adopt-a-Shelter-Dog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American Cheese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American Pharmacists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Billiards Awareness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Caffeine Addiction Recovery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Celebrating the Bilingual Child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Church Library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Computer Learning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Contact Lens Safety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Co-op Awareness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Down Syndrome Awareness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Dyslexia Awareness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Emotional Intelligence Awareness Month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German-American Heritage Month</a:t>
            </a:r>
          </a:p>
          <a:p>
            <a:endParaRPr lang="en-US" dirty="0"/>
          </a:p>
        </p:txBody>
      </p:sp>
    </p:spTree>
    <p:extLst>
      <p:ext uri="{BB962C8B-B14F-4D97-AF65-F5344CB8AC3E}">
        <p14:creationId xmlns:p14="http://schemas.microsoft.com/office/powerpoint/2010/main" val="3477295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43D5EA-F28F-4585-9762-E351AD785131}"/>
              </a:ext>
            </a:extLst>
          </p:cNvPr>
          <p:cNvSpPr>
            <a:spLocks noGrp="1"/>
          </p:cNvSpPr>
          <p:nvPr>
            <p:ph idx="1"/>
          </p:nvPr>
        </p:nvSpPr>
        <p:spPr>
          <a:xfrm>
            <a:off x="848138" y="0"/>
            <a:ext cx="10505661" cy="6176963"/>
          </a:xfrm>
        </p:spPr>
        <p:txBody>
          <a:bodyPr/>
          <a:lstStyle/>
          <a:p>
            <a:endParaRPr lang="en-US" dirty="0"/>
          </a:p>
        </p:txBody>
      </p:sp>
      <p:sp>
        <p:nvSpPr>
          <p:cNvPr id="5" name="TextBox 4">
            <a:extLst>
              <a:ext uri="{FF2B5EF4-FFF2-40B4-BE49-F238E27FC236}">
                <a16:creationId xmlns:a16="http://schemas.microsoft.com/office/drawing/2014/main" id="{5245517C-1C5C-4AA6-9B37-9CA67A4D1C33}"/>
              </a:ext>
            </a:extLst>
          </p:cNvPr>
          <p:cNvSpPr txBox="1"/>
          <p:nvPr/>
        </p:nvSpPr>
        <p:spPr>
          <a:xfrm>
            <a:off x="3048000" y="507547"/>
            <a:ext cx="6096000"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Global Diversity Awareness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Go Hog Wild – Eat Country Ham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Health Literacy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Healthy Lung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Home Eye Safety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LGBT History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Liver Cancer Awareness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National Apple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National Applejack Month (hard cider)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National Arts and Humanities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National Audiology Awareness Month/Protect Your Hearing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National Bake and Decorate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National Breast Cancer Awareness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National Bullying Prevention Awareness Month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National Caramel Month</a:t>
            </a:r>
          </a:p>
        </p:txBody>
      </p:sp>
    </p:spTree>
    <p:extLst>
      <p:ext uri="{BB962C8B-B14F-4D97-AF65-F5344CB8AC3E}">
        <p14:creationId xmlns:p14="http://schemas.microsoft.com/office/powerpoint/2010/main" val="3929546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9210-BCB7-424D-9CDA-5622B60C7CE4}"/>
              </a:ext>
            </a:extLst>
          </p:cNvPr>
          <p:cNvSpPr>
            <a:spLocks noGrp="1"/>
          </p:cNvSpPr>
          <p:nvPr>
            <p:ph type="title"/>
          </p:nvPr>
        </p:nvSpPr>
        <p:spPr/>
        <p:txBody>
          <a:bodyPr>
            <a:normAutofit/>
          </a:bodyPr>
          <a:lstStyle/>
          <a:p>
            <a:pPr algn="ctr"/>
            <a:r>
              <a:rPr lang="en-US" b="1" dirty="0">
                <a:solidFill>
                  <a:srgbClr val="FF0000"/>
                </a:solidFill>
              </a:rPr>
              <a:t>October 2021 Weekly Observances </a:t>
            </a:r>
          </a:p>
        </p:txBody>
      </p:sp>
      <p:sp>
        <p:nvSpPr>
          <p:cNvPr id="9" name="TextBox 8">
            <a:extLst>
              <a:ext uri="{FF2B5EF4-FFF2-40B4-BE49-F238E27FC236}">
                <a16:creationId xmlns:a16="http://schemas.microsoft.com/office/drawing/2014/main" id="{C8E53647-AAB0-4AEF-B1AF-FF518A8B749E}"/>
              </a:ext>
            </a:extLst>
          </p:cNvPr>
          <p:cNvSpPr txBox="1"/>
          <p:nvPr/>
        </p:nvSpPr>
        <p:spPr>
          <a:xfrm>
            <a:off x="3048000" y="1472868"/>
            <a:ext cx="6096000" cy="3970318"/>
          </a:xfrm>
          <a:prstGeom prst="rect">
            <a:avLst/>
          </a:prstGeom>
          <a:noFill/>
        </p:spPr>
        <p:txBody>
          <a:bodyPr wrap="square">
            <a:spAutoFit/>
          </a:bodyPr>
          <a:lstStyle/>
          <a:p>
            <a:pPr algn="l">
              <a:buFont typeface="Arial" panose="020B0604020202020204" pitchFamily="34" charset="0"/>
              <a:buChar char="•"/>
            </a:pPr>
            <a:r>
              <a:rPr lang="en-US" b="0" i="0" dirty="0">
                <a:solidFill>
                  <a:srgbClr val="333333"/>
                </a:solidFill>
                <a:effectLst/>
                <a:latin typeface="Museo_Sans500"/>
              </a:rPr>
              <a:t>Fire Prevention Week (October 3-9)</a:t>
            </a:r>
          </a:p>
          <a:p>
            <a:pPr algn="l">
              <a:buFont typeface="Arial" panose="020B0604020202020204" pitchFamily="34" charset="0"/>
              <a:buChar char="•"/>
            </a:pPr>
            <a:r>
              <a:rPr lang="en-US" b="0" i="0" dirty="0">
                <a:solidFill>
                  <a:srgbClr val="333333"/>
                </a:solidFill>
                <a:effectLst/>
                <a:latin typeface="Museo_Sans500"/>
              </a:rPr>
              <a:t>Mental Illness Awareness Week (October 3-9)</a:t>
            </a:r>
          </a:p>
          <a:p>
            <a:pPr algn="l">
              <a:buFont typeface="Arial" panose="020B0604020202020204" pitchFamily="34" charset="0"/>
              <a:buChar char="•"/>
            </a:pPr>
            <a:r>
              <a:rPr lang="en-US" b="0" i="0" dirty="0">
                <a:solidFill>
                  <a:srgbClr val="333333"/>
                </a:solidFill>
                <a:effectLst/>
                <a:latin typeface="Museo_Sans500"/>
              </a:rPr>
              <a:t>National Carry a Tune Week (October 3-9)</a:t>
            </a:r>
          </a:p>
          <a:p>
            <a:pPr algn="l">
              <a:buFont typeface="Arial" panose="020B0604020202020204" pitchFamily="34" charset="0"/>
              <a:buChar char="•"/>
            </a:pPr>
            <a:r>
              <a:rPr lang="en-US" b="0" i="0" dirty="0">
                <a:solidFill>
                  <a:srgbClr val="333333"/>
                </a:solidFill>
                <a:effectLst/>
                <a:latin typeface="Museo_Sans500"/>
              </a:rPr>
              <a:t>Industrial Water Week (October 4-8)</a:t>
            </a:r>
          </a:p>
          <a:p>
            <a:pPr algn="l">
              <a:buFont typeface="Arial" panose="020B0604020202020204" pitchFamily="34" charset="0"/>
              <a:buChar char="•"/>
            </a:pPr>
            <a:r>
              <a:rPr lang="en-US" b="0" i="0" dirty="0">
                <a:solidFill>
                  <a:srgbClr val="333333"/>
                </a:solidFill>
                <a:effectLst/>
                <a:latin typeface="Museo_Sans500"/>
              </a:rPr>
              <a:t>World Space Week (October 4-10)</a:t>
            </a:r>
          </a:p>
          <a:p>
            <a:pPr algn="l">
              <a:buFont typeface="Arial" panose="020B0604020202020204" pitchFamily="34" charset="0"/>
              <a:buChar char="•"/>
            </a:pPr>
            <a:r>
              <a:rPr lang="en-US" b="0" i="0" dirty="0">
                <a:solidFill>
                  <a:srgbClr val="333333"/>
                </a:solidFill>
                <a:effectLst/>
                <a:latin typeface="Museo_Sans500"/>
              </a:rPr>
              <a:t>Earth Science Week (October 10-16)</a:t>
            </a:r>
          </a:p>
          <a:p>
            <a:pPr algn="l">
              <a:buFont typeface="Arial" panose="020B0604020202020204" pitchFamily="34" charset="0"/>
              <a:buChar char="•"/>
            </a:pPr>
            <a:r>
              <a:rPr lang="en-US" b="0" i="0" dirty="0">
                <a:solidFill>
                  <a:srgbClr val="333333"/>
                </a:solidFill>
                <a:effectLst/>
                <a:latin typeface="Museo_Sans500"/>
              </a:rPr>
              <a:t>Emergency Nurses Week (October 10-16)</a:t>
            </a:r>
          </a:p>
          <a:p>
            <a:pPr algn="l">
              <a:buFont typeface="Arial" panose="020B0604020202020204" pitchFamily="34" charset="0"/>
              <a:buChar char="•"/>
            </a:pPr>
            <a:r>
              <a:rPr lang="en-US" b="0" i="0" dirty="0">
                <a:solidFill>
                  <a:srgbClr val="333333"/>
                </a:solidFill>
                <a:effectLst/>
                <a:latin typeface="Museo_Sans500"/>
              </a:rPr>
              <a:t>National Metric Week (October 10-16)</a:t>
            </a:r>
          </a:p>
          <a:p>
            <a:pPr algn="l">
              <a:buFont typeface="Arial" panose="020B0604020202020204" pitchFamily="34" charset="0"/>
              <a:buChar char="•"/>
            </a:pPr>
            <a:r>
              <a:rPr lang="en-US" b="0" i="0" dirty="0">
                <a:solidFill>
                  <a:srgbClr val="333333"/>
                </a:solidFill>
                <a:effectLst/>
                <a:latin typeface="Museo_Sans500"/>
              </a:rPr>
              <a:t>OCD Awareness Week (October 10-16)</a:t>
            </a:r>
          </a:p>
          <a:p>
            <a:pPr algn="l">
              <a:buFont typeface="Arial" panose="020B0604020202020204" pitchFamily="34" charset="0"/>
              <a:buChar char="•"/>
            </a:pPr>
            <a:r>
              <a:rPr lang="en-US" b="0" i="0" dirty="0">
                <a:solidFill>
                  <a:srgbClr val="333333"/>
                </a:solidFill>
                <a:effectLst/>
                <a:latin typeface="Museo_Sans500"/>
              </a:rPr>
              <a:t>National School Lunch Week (October 11-15)</a:t>
            </a:r>
          </a:p>
          <a:p>
            <a:pPr algn="l">
              <a:buFont typeface="Arial" panose="020B0604020202020204" pitchFamily="34" charset="0"/>
              <a:buChar char="•"/>
            </a:pPr>
            <a:r>
              <a:rPr lang="en-US" b="0" i="0" dirty="0">
                <a:solidFill>
                  <a:srgbClr val="333333"/>
                </a:solidFill>
                <a:effectLst/>
                <a:latin typeface="Museo_Sans500"/>
              </a:rPr>
              <a:t>National Character Counts Week (October 17-23)</a:t>
            </a:r>
          </a:p>
          <a:p>
            <a:pPr algn="l">
              <a:buFont typeface="Arial" panose="020B0604020202020204" pitchFamily="34" charset="0"/>
              <a:buChar char="•"/>
            </a:pPr>
            <a:r>
              <a:rPr lang="en-US" b="0" i="0" dirty="0">
                <a:solidFill>
                  <a:srgbClr val="333333"/>
                </a:solidFill>
                <a:effectLst/>
                <a:latin typeface="Museo_Sans500"/>
              </a:rPr>
              <a:t>National Chemistry Week (October 17-23)</a:t>
            </a:r>
          </a:p>
          <a:p>
            <a:br>
              <a:rPr lang="en-US" dirty="0"/>
            </a:br>
            <a:endParaRPr lang="en-US" dirty="0"/>
          </a:p>
        </p:txBody>
      </p:sp>
    </p:spTree>
    <p:extLst>
      <p:ext uri="{BB962C8B-B14F-4D97-AF65-F5344CB8AC3E}">
        <p14:creationId xmlns:p14="http://schemas.microsoft.com/office/powerpoint/2010/main" val="364041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98ADE6-410D-4C0E-BE78-3125808188C8}"/>
              </a:ext>
            </a:extLst>
          </p:cNvPr>
          <p:cNvSpPr>
            <a:spLocks noGrp="1"/>
          </p:cNvSpPr>
          <p:nvPr>
            <p:ph idx="1"/>
          </p:nvPr>
        </p:nvSpPr>
        <p:spPr>
          <a:xfrm>
            <a:off x="838200" y="1096756"/>
            <a:ext cx="10515600" cy="4351338"/>
          </a:xfrm>
        </p:spPr>
        <p:txBody>
          <a:bodyPr/>
          <a:lstStyle/>
          <a:p>
            <a:endParaRPr lang="en-US" dirty="0"/>
          </a:p>
        </p:txBody>
      </p:sp>
      <p:sp>
        <p:nvSpPr>
          <p:cNvPr id="5" name="TextBox 4">
            <a:extLst>
              <a:ext uri="{FF2B5EF4-FFF2-40B4-BE49-F238E27FC236}">
                <a16:creationId xmlns:a16="http://schemas.microsoft.com/office/drawing/2014/main" id="{9C2E5E19-72FA-4C21-9DA2-7D086FBF00C7}"/>
              </a:ext>
            </a:extLst>
          </p:cNvPr>
          <p:cNvSpPr txBox="1"/>
          <p:nvPr/>
        </p:nvSpPr>
        <p:spPr>
          <a:xfrm>
            <a:off x="3048000" y="1409906"/>
            <a:ext cx="609600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National Forest Products Week (October 17-23)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Careers in Energy Week (October 18-22)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National Health Education Week (October 19-22)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Nuclear Science Week (October 18-22)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Disarmament Week (October 24-30)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Pastoral Care Week (October 24-30)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Spiritual Care Week (October 24-30)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Museo_Sans500"/>
                <a:ea typeface="+mn-ea"/>
                <a:cs typeface="+mn-cs"/>
              </a:rPr>
              <a:t>National Magic Week (October 25-31)</a:t>
            </a:r>
          </a:p>
        </p:txBody>
      </p:sp>
    </p:spTree>
    <p:extLst>
      <p:ext uri="{BB962C8B-B14F-4D97-AF65-F5344CB8AC3E}">
        <p14:creationId xmlns:p14="http://schemas.microsoft.com/office/powerpoint/2010/main" val="3908629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883F-1E72-4345-AB33-A6D3F7207967}"/>
              </a:ext>
            </a:extLst>
          </p:cNvPr>
          <p:cNvSpPr>
            <a:spLocks noGrp="1"/>
          </p:cNvSpPr>
          <p:nvPr>
            <p:ph type="title"/>
          </p:nvPr>
        </p:nvSpPr>
        <p:spPr>
          <a:xfrm>
            <a:off x="838200" y="113334"/>
            <a:ext cx="10515600" cy="1325563"/>
          </a:xfrm>
        </p:spPr>
        <p:txBody>
          <a:bodyPr/>
          <a:lstStyle/>
          <a:p>
            <a:pPr algn="ctr"/>
            <a:r>
              <a:rPr lang="en-US" b="1" dirty="0">
                <a:solidFill>
                  <a:srgbClr val="FF0000"/>
                </a:solidFill>
              </a:rPr>
              <a:t>October 2021 Daily Observances </a:t>
            </a:r>
          </a:p>
        </p:txBody>
      </p:sp>
      <p:sp>
        <p:nvSpPr>
          <p:cNvPr id="3" name="Content Placeholder 2">
            <a:extLst>
              <a:ext uri="{FF2B5EF4-FFF2-40B4-BE49-F238E27FC236}">
                <a16:creationId xmlns:a16="http://schemas.microsoft.com/office/drawing/2014/main" id="{67BB2D17-F506-4AD8-A5EB-59C39913BE63}"/>
              </a:ext>
            </a:extLst>
          </p:cNvPr>
          <p:cNvSpPr>
            <a:spLocks noGrp="1"/>
          </p:cNvSpPr>
          <p:nvPr>
            <p:ph idx="1"/>
          </p:nvPr>
        </p:nvSpPr>
        <p:spPr>
          <a:xfrm>
            <a:off x="838200" y="1054548"/>
            <a:ext cx="10515600" cy="4351338"/>
          </a:xfrm>
        </p:spPr>
        <p:txBody>
          <a:bodyPr>
            <a:normAutofit/>
          </a:bodyPr>
          <a:lstStyle/>
          <a:p>
            <a:r>
              <a:rPr lang="en-US" dirty="0"/>
              <a:t>There are to many daily observances to mention – pick a few and have fun with them – you can google daily observances or find them on </a:t>
            </a:r>
            <a:r>
              <a:rPr lang="en-US" dirty="0">
                <a:hlinkClick r:id="rId2"/>
              </a:rPr>
              <a:t>www.brownielocks.com</a:t>
            </a:r>
            <a:r>
              <a:rPr lang="en-US" dirty="0"/>
              <a:t> and other free sites.</a:t>
            </a:r>
          </a:p>
        </p:txBody>
      </p:sp>
    </p:spTree>
    <p:extLst>
      <p:ext uri="{BB962C8B-B14F-4D97-AF65-F5344CB8AC3E}">
        <p14:creationId xmlns:p14="http://schemas.microsoft.com/office/powerpoint/2010/main" val="326902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25B591-EF70-4A3E-955D-724A08CD9B1F}"/>
              </a:ext>
            </a:extLst>
          </p:cNvPr>
          <p:cNvSpPr>
            <a:spLocks noGrp="1"/>
          </p:cNvSpPr>
          <p:nvPr>
            <p:ph type="ctrTitle"/>
          </p:nvPr>
        </p:nvSpPr>
        <p:spPr>
          <a:xfrm>
            <a:off x="1524000" y="1325044"/>
            <a:ext cx="9144000" cy="1058311"/>
          </a:xfrm>
        </p:spPr>
        <p:txBody>
          <a:bodyPr>
            <a:normAutofit/>
          </a:bodyPr>
          <a:lstStyle/>
          <a:p>
            <a:r>
              <a:rPr lang="en-US" dirty="0"/>
              <a:t>Module 4: Programming</a:t>
            </a:r>
          </a:p>
        </p:txBody>
      </p:sp>
      <p:sp>
        <p:nvSpPr>
          <p:cNvPr id="5" name="Subtitle 4">
            <a:extLst>
              <a:ext uri="{FF2B5EF4-FFF2-40B4-BE49-F238E27FC236}">
                <a16:creationId xmlns:a16="http://schemas.microsoft.com/office/drawing/2014/main" id="{20BF848D-999F-420D-805C-81DA720FA105}"/>
              </a:ext>
            </a:extLst>
          </p:cNvPr>
          <p:cNvSpPr>
            <a:spLocks noGrp="1"/>
          </p:cNvSpPr>
          <p:nvPr>
            <p:ph type="subTitle" idx="1"/>
          </p:nvPr>
        </p:nvSpPr>
        <p:spPr>
          <a:xfrm>
            <a:off x="1444487" y="2383355"/>
            <a:ext cx="9144000" cy="1655762"/>
          </a:xfrm>
        </p:spPr>
        <p:txBody>
          <a:bodyPr>
            <a:noAutofit/>
          </a:bodyPr>
          <a:lstStyle/>
          <a:p>
            <a:endParaRPr lang="en-US" sz="3200" b="1" dirty="0"/>
          </a:p>
          <a:p>
            <a:r>
              <a:rPr lang="en-US" sz="3200" b="1" dirty="0"/>
              <a:t>Denise Wingard - ADC</a:t>
            </a:r>
          </a:p>
        </p:txBody>
      </p:sp>
    </p:spTree>
    <p:extLst>
      <p:ext uri="{BB962C8B-B14F-4D97-AF65-F5344CB8AC3E}">
        <p14:creationId xmlns:p14="http://schemas.microsoft.com/office/powerpoint/2010/main" val="313777754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6E265C-7786-4FEB-8F2F-135C9515CD41}"/>
              </a:ext>
            </a:extLst>
          </p:cNvPr>
          <p:cNvSpPr>
            <a:spLocks noGrp="1"/>
          </p:cNvSpPr>
          <p:nvPr>
            <p:ph idx="1"/>
          </p:nvPr>
        </p:nvSpPr>
        <p:spPr>
          <a:xfrm>
            <a:off x="824948" y="168240"/>
            <a:ext cx="11009243" cy="652152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good rule of thumb is to get your calendar completed by the 15</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to 20</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of each month – this way you can present it to the resident council. </a:t>
            </a:r>
            <a:r>
              <a:rPr lang="en-US" dirty="0">
                <a:solidFill>
                  <a:prstClr val="black"/>
                </a:solidFill>
                <a:latin typeface="Calibri" panose="020F0502020204030204"/>
              </a:rPr>
              <a:t>H</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ave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your resident council meeting mid month.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 enlarged calendar should be on display in the common area for the family, staff and residents to see – many activity directors enjoy decorating the calendar with the season – you can get them enlarged at any office depot or staples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resident should receive a personal calendar it should be large enough for the resident to read I recommend a 11 x 14 calendar for each resident or at least a legal-size calendar- the 81/2 x 11 is too small to read</a:t>
            </a:r>
          </a:p>
          <a:p>
            <a:endParaRPr lang="en-US" dirty="0"/>
          </a:p>
        </p:txBody>
      </p:sp>
    </p:spTree>
    <p:extLst>
      <p:ext uri="{BB962C8B-B14F-4D97-AF65-F5344CB8AC3E}">
        <p14:creationId xmlns:p14="http://schemas.microsoft.com/office/powerpoint/2010/main" val="36165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193C-EC69-4FCB-8984-DFB9F46DC939}"/>
              </a:ext>
            </a:extLst>
          </p:cNvPr>
          <p:cNvSpPr>
            <a:spLocks noGrp="1"/>
          </p:cNvSpPr>
          <p:nvPr>
            <p:ph type="title"/>
          </p:nvPr>
        </p:nvSpPr>
        <p:spPr/>
        <p:txBody>
          <a:bodyPr/>
          <a:lstStyle/>
          <a:p>
            <a:r>
              <a:rPr lang="en-US" dirty="0"/>
              <a:t>Sample calendar</a:t>
            </a:r>
          </a:p>
        </p:txBody>
      </p:sp>
      <p:sp>
        <p:nvSpPr>
          <p:cNvPr id="3" name="Content Placeholder 2">
            <a:extLst>
              <a:ext uri="{FF2B5EF4-FFF2-40B4-BE49-F238E27FC236}">
                <a16:creationId xmlns:a16="http://schemas.microsoft.com/office/drawing/2014/main" id="{09F8D1AC-B105-4EDA-B505-6D753F32A79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59301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8DD4-A7DC-4D89-BCEE-D9CA4CADC0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5AA6C5-FE86-4633-BFF6-392205BA8F93}"/>
              </a:ext>
            </a:extLst>
          </p:cNvPr>
          <p:cNvSpPr>
            <a:spLocks noGrp="1"/>
          </p:cNvSpPr>
          <p:nvPr>
            <p:ph idx="1"/>
          </p:nvPr>
        </p:nvSpPr>
        <p:spPr/>
        <p:txBody>
          <a:bodyPr/>
          <a:lstStyle/>
          <a:p>
            <a:r>
              <a:rPr lang="en-US" dirty="0"/>
              <a:t>Picture of bulletin board</a:t>
            </a:r>
          </a:p>
        </p:txBody>
      </p:sp>
    </p:spTree>
    <p:extLst>
      <p:ext uri="{BB962C8B-B14F-4D97-AF65-F5344CB8AC3E}">
        <p14:creationId xmlns:p14="http://schemas.microsoft.com/office/powerpoint/2010/main" val="2975123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44A16-9008-4A70-AED6-503536EE3A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58AA2E-7040-4D85-A642-04E4D20D9EA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60628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889C-3FC8-4D64-8E39-B00D76E0808C}"/>
              </a:ext>
            </a:extLst>
          </p:cNvPr>
          <p:cNvSpPr>
            <a:spLocks noGrp="1"/>
          </p:cNvSpPr>
          <p:nvPr>
            <p:ph type="title"/>
          </p:nvPr>
        </p:nvSpPr>
        <p:spPr/>
        <p:txBody>
          <a:bodyPr>
            <a:noAutofit/>
          </a:bodyPr>
          <a:lstStyle/>
          <a:p>
            <a:pPr algn="ctr"/>
            <a:r>
              <a:rPr lang="en-US" sz="9600" b="1" dirty="0"/>
              <a:t>Budget</a:t>
            </a:r>
          </a:p>
        </p:txBody>
      </p:sp>
      <p:pic>
        <p:nvPicPr>
          <p:cNvPr id="2050" name="Picture 2" descr="Image result for budget">
            <a:extLst>
              <a:ext uri="{FF2B5EF4-FFF2-40B4-BE49-F238E27FC236}">
                <a16:creationId xmlns:a16="http://schemas.microsoft.com/office/drawing/2014/main" id="{86848DE7-78BA-4240-9C96-47B715847BF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3774" y="1650757"/>
            <a:ext cx="6527384" cy="345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6707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473B33-D519-4AC8-ABAA-AD46CB55E100}"/>
              </a:ext>
            </a:extLst>
          </p:cNvPr>
          <p:cNvSpPr>
            <a:spLocks noGrp="1"/>
          </p:cNvSpPr>
          <p:nvPr>
            <p:ph idx="1"/>
          </p:nvPr>
        </p:nvSpPr>
        <p:spPr>
          <a:xfrm>
            <a:off x="1086677" y="808382"/>
            <a:ext cx="10227365" cy="4772233"/>
          </a:xfrm>
        </p:spPr>
        <p:txBody>
          <a:bodyPr/>
          <a:lstStyle/>
          <a:p>
            <a:pPr marL="0" indent="0" algn="ctr">
              <a:buNone/>
            </a:pPr>
            <a:r>
              <a:rPr lang="en-US" sz="6600" dirty="0"/>
              <a:t>The basics of budgeting are simple: track your income, your expenses, and what’s left over</a:t>
            </a:r>
          </a:p>
          <a:p>
            <a:pPr marL="0" indent="0">
              <a:buNone/>
            </a:pPr>
            <a:endParaRPr lang="en-US" dirty="0"/>
          </a:p>
        </p:txBody>
      </p:sp>
    </p:spTree>
    <p:extLst>
      <p:ext uri="{BB962C8B-B14F-4D97-AF65-F5344CB8AC3E}">
        <p14:creationId xmlns:p14="http://schemas.microsoft.com/office/powerpoint/2010/main" val="108533844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6B373D1-5B39-4C54-81C9-1808EBF04FEE}"/>
              </a:ext>
            </a:extLst>
          </p:cNvPr>
          <p:cNvPicPr>
            <a:picLocks noGrp="1" noChangeAspect="1"/>
          </p:cNvPicPr>
          <p:nvPr>
            <p:ph idx="1"/>
          </p:nvPr>
        </p:nvPicPr>
        <p:blipFill>
          <a:blip r:embed="rId3"/>
          <a:stretch>
            <a:fillRect/>
          </a:stretch>
        </p:blipFill>
        <p:spPr>
          <a:xfrm>
            <a:off x="1222939" y="397565"/>
            <a:ext cx="10465478" cy="4744279"/>
          </a:xfrm>
          <a:prstGeom prst="rect">
            <a:avLst/>
          </a:prstGeom>
        </p:spPr>
      </p:pic>
    </p:spTree>
    <p:extLst>
      <p:ext uri="{BB962C8B-B14F-4D97-AF65-F5344CB8AC3E}">
        <p14:creationId xmlns:p14="http://schemas.microsoft.com/office/powerpoint/2010/main" val="68868070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461C-5A01-4471-842E-EB9DB5ACB8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E8332F-B6A0-469A-881B-9870862F66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3208914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B94A-328F-4250-8A46-517C2D5A5E4D}"/>
              </a:ext>
            </a:extLst>
          </p:cNvPr>
          <p:cNvSpPr>
            <a:spLocks noGrp="1"/>
          </p:cNvSpPr>
          <p:nvPr>
            <p:ph type="title"/>
          </p:nvPr>
        </p:nvSpPr>
        <p:spPr/>
        <p:txBody>
          <a:bodyPr>
            <a:noAutofit/>
          </a:bodyPr>
          <a:lstStyle/>
          <a:p>
            <a:pPr algn="ctr"/>
            <a:r>
              <a:rPr lang="en-US" sz="9600" b="1" dirty="0"/>
              <a:t>One on Ones </a:t>
            </a:r>
          </a:p>
        </p:txBody>
      </p:sp>
      <p:pic>
        <p:nvPicPr>
          <p:cNvPr id="3074" name="Picture 2" descr="Image result for one on one clipart">
            <a:extLst>
              <a:ext uri="{FF2B5EF4-FFF2-40B4-BE49-F238E27FC236}">
                <a16:creationId xmlns:a16="http://schemas.microsoft.com/office/drawing/2014/main" id="{449D8781-AC4D-4379-AFF4-5CB70064B5E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6313" y="2120399"/>
            <a:ext cx="3387586" cy="283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30646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E9594-703C-4D3C-A95C-8D358FAAF7B9}"/>
              </a:ext>
            </a:extLst>
          </p:cNvPr>
          <p:cNvSpPr>
            <a:spLocks noGrp="1"/>
          </p:cNvSpPr>
          <p:nvPr>
            <p:ph idx="1"/>
          </p:nvPr>
        </p:nvSpPr>
        <p:spPr>
          <a:xfrm>
            <a:off x="838200" y="302176"/>
            <a:ext cx="10515600" cy="5413375"/>
          </a:xfrm>
        </p:spPr>
        <p:txBody>
          <a:bodyPr>
            <a:normAutofit lnSpcReduction="10000"/>
          </a:bodyPr>
          <a:lstStyle/>
          <a:p>
            <a:r>
              <a:rPr lang="en-US" dirty="0"/>
              <a:t>Seniors who live in communities can struggle to feel connected and make friends. Activity Professionals play an important role in keeping residents socially connected by encouraging participation in creative ways.</a:t>
            </a:r>
          </a:p>
          <a:p>
            <a:r>
              <a:rPr lang="en-US" dirty="0"/>
              <a:t>One-on-one visits allow caregivers to respond to the needs of those who avoid social settings. There are many fun &amp; stimulating activities to enjoy.</a:t>
            </a:r>
          </a:p>
          <a:p>
            <a:r>
              <a:rPr lang="en-US" dirty="0"/>
              <a:t>Not every resident attends group activities, and it can be a serious struggle to find ways to get them engaged </a:t>
            </a:r>
          </a:p>
          <a:p>
            <a:r>
              <a:rPr lang="en-US" dirty="0"/>
              <a:t>For these residents, the most important thing you can do is to give them your undivided attention as frequently as possible. Let them know that they are loved and valued; that they have not been forgotten. If you don't have the time, find a volunteer to help you.</a:t>
            </a:r>
          </a:p>
          <a:p>
            <a:endParaRPr lang="en-US" dirty="0"/>
          </a:p>
        </p:txBody>
      </p:sp>
    </p:spTree>
    <p:extLst>
      <p:ext uri="{BB962C8B-B14F-4D97-AF65-F5344CB8AC3E}">
        <p14:creationId xmlns:p14="http://schemas.microsoft.com/office/powerpoint/2010/main" val="50690080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Image result for activity director clipart">
            <a:extLst>
              <a:ext uri="{FF2B5EF4-FFF2-40B4-BE49-F238E27FC236}">
                <a16:creationId xmlns:a16="http://schemas.microsoft.com/office/drawing/2014/main" id="{B50825C8-F78F-4C3B-82E8-6FD65A475A3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98573" y="287683"/>
            <a:ext cx="4622490" cy="462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2096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3FC3-269A-4807-93E0-BE9129FCFF69}"/>
              </a:ext>
            </a:extLst>
          </p:cNvPr>
          <p:cNvSpPr>
            <a:spLocks noGrp="1"/>
          </p:cNvSpPr>
          <p:nvPr>
            <p:ph type="title"/>
          </p:nvPr>
        </p:nvSpPr>
        <p:spPr/>
        <p:txBody>
          <a:bodyPr>
            <a:normAutofit/>
          </a:bodyPr>
          <a:lstStyle/>
          <a:p>
            <a:pPr algn="ctr"/>
            <a:r>
              <a:rPr lang="en-US" sz="6600" b="1" dirty="0"/>
              <a:t>Who should be placed on a 1:1</a:t>
            </a:r>
          </a:p>
        </p:txBody>
      </p:sp>
      <p:sp>
        <p:nvSpPr>
          <p:cNvPr id="3" name="Content Placeholder 2">
            <a:extLst>
              <a:ext uri="{FF2B5EF4-FFF2-40B4-BE49-F238E27FC236}">
                <a16:creationId xmlns:a16="http://schemas.microsoft.com/office/drawing/2014/main" id="{0E92BAA7-7B6A-4781-8CDA-142DEDE4252F}"/>
              </a:ext>
            </a:extLst>
          </p:cNvPr>
          <p:cNvSpPr>
            <a:spLocks noGrp="1"/>
          </p:cNvSpPr>
          <p:nvPr>
            <p:ph idx="1"/>
          </p:nvPr>
        </p:nvSpPr>
        <p:spPr/>
        <p:txBody>
          <a:bodyPr>
            <a:normAutofit/>
          </a:bodyPr>
          <a:lstStyle/>
          <a:p>
            <a:r>
              <a:rPr lang="en-US" dirty="0"/>
              <a:t>Bed bound residents</a:t>
            </a:r>
          </a:p>
          <a:p>
            <a:pPr marL="0" indent="0">
              <a:buNone/>
            </a:pPr>
            <a:r>
              <a:rPr lang="en-US" dirty="0"/>
              <a:t>People who are confined to bed for long periods of time because of diagnosis or frailty often experience severe mood swings. They get tired of sitting or lying down, become bored with life and miss social contact with others.</a:t>
            </a:r>
          </a:p>
          <a:p>
            <a:pPr marL="0" indent="0">
              <a:buNone/>
            </a:pPr>
            <a:r>
              <a:rPr lang="en-US" dirty="0"/>
              <a:t>In nursing homes, these residents sometimes have mild dementia and other times more serious conditions. They often do not move from their beds unless staff place them on a wheelchair or 'comfy' chair and take them for a walk.</a:t>
            </a:r>
          </a:p>
          <a:p>
            <a:endParaRPr lang="en-US" dirty="0"/>
          </a:p>
          <a:p>
            <a:endParaRPr lang="en-US" dirty="0"/>
          </a:p>
        </p:txBody>
      </p:sp>
    </p:spTree>
    <p:extLst>
      <p:ext uri="{BB962C8B-B14F-4D97-AF65-F5344CB8AC3E}">
        <p14:creationId xmlns:p14="http://schemas.microsoft.com/office/powerpoint/2010/main" val="82655579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54B5C-EE16-44DD-A67B-1D4BC2978672}"/>
              </a:ext>
            </a:extLst>
          </p:cNvPr>
          <p:cNvSpPr>
            <a:spLocks noGrp="1"/>
          </p:cNvSpPr>
          <p:nvPr>
            <p:ph idx="1"/>
          </p:nvPr>
        </p:nvSpPr>
        <p:spPr>
          <a:xfrm>
            <a:off x="838200" y="457200"/>
            <a:ext cx="10515600" cy="5719763"/>
          </a:xfrm>
        </p:spPr>
        <p:txBody>
          <a:bodyPr/>
          <a:lstStyle/>
          <a:p>
            <a:r>
              <a:rPr lang="en-US" dirty="0"/>
              <a:t>Chose not to attend group activities ( supportive visits – provide materials for independent activity and conversation)</a:t>
            </a:r>
          </a:p>
          <a:p>
            <a:r>
              <a:rPr lang="en-US" dirty="0"/>
              <a:t>Most facilities have some residents who are ‘loners’ or ‘introverts’; they enjoy being in their bedrooms and do not often pursue interaction with others. They engage with life in fundamentally different ways than their extrovert counterparts.</a:t>
            </a:r>
          </a:p>
          <a:p>
            <a:r>
              <a:rPr lang="en-US" dirty="0"/>
              <a:t>Statistically, approximately 25% of the population are naturally either loners or introverts. It is just one more in the myriad of possible personality traits unless clinical assessment deems otherwise.</a:t>
            </a:r>
          </a:p>
          <a:p>
            <a:endParaRPr lang="en-US" dirty="0"/>
          </a:p>
          <a:p>
            <a:endParaRPr lang="en-US" dirty="0"/>
          </a:p>
        </p:txBody>
      </p:sp>
    </p:spTree>
    <p:extLst>
      <p:ext uri="{BB962C8B-B14F-4D97-AF65-F5344CB8AC3E}">
        <p14:creationId xmlns:p14="http://schemas.microsoft.com/office/powerpoint/2010/main" val="219912068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D5A3F4-4E7A-4C6E-BD29-3D167B41A19C}"/>
              </a:ext>
            </a:extLst>
          </p:cNvPr>
          <p:cNvSpPr>
            <a:spLocks noGrp="1"/>
          </p:cNvSpPr>
          <p:nvPr>
            <p:ph idx="1"/>
          </p:nvPr>
        </p:nvSpPr>
        <p:spPr>
          <a:xfrm>
            <a:off x="930966" y="165100"/>
            <a:ext cx="10515600" cy="5707063"/>
          </a:xfrm>
        </p:spPr>
        <p:txBody>
          <a:bodyPr>
            <a:normAutofit/>
          </a:bodyPr>
          <a:lstStyle/>
          <a:p>
            <a:r>
              <a:rPr lang="en-US" sz="2400" b="1" dirty="0"/>
              <a:t>Loners vs Introverts: An Important Distinction</a:t>
            </a:r>
            <a:endParaRPr lang="en-US" sz="2400" dirty="0"/>
          </a:p>
          <a:p>
            <a:r>
              <a:rPr lang="en-US" sz="2400" dirty="0"/>
              <a:t>Loners are people who avoid or do not actively seek human interaction; they prefer to be alone. Introverts, on the other hand prefer to keep their thoughts and feelings to themselves rather than talk openly. This does not necessarily mean that introverts prefer to be alone, but their thoughtful and reflective nature causes them by nature to be quieter.</a:t>
            </a:r>
          </a:p>
          <a:p>
            <a:r>
              <a:rPr lang="en-US" sz="2400" dirty="0"/>
              <a:t>Both terms, although very different in meaning, are used interchangeably to describe people who enjoy solitude. A loner differs from an introvert in that the loner chooses to be alone and avoids socializing while the introvert feels drained after socializing and needs time out to recharge.</a:t>
            </a:r>
          </a:p>
          <a:p>
            <a:r>
              <a:rPr lang="en-US" sz="2400" dirty="0"/>
              <a:t>The word ‘Loner’, when used in the context of aging often carries a negative connotation. The accepted rationale that all people should be social creatures is erroneous; being a loner is not always a negative enterprise. Loners can be independent, creative and happy people in their own way.</a:t>
            </a:r>
          </a:p>
          <a:p>
            <a:endParaRPr lang="en-US" dirty="0"/>
          </a:p>
        </p:txBody>
      </p:sp>
    </p:spTree>
    <p:extLst>
      <p:ext uri="{BB962C8B-B14F-4D97-AF65-F5344CB8AC3E}">
        <p14:creationId xmlns:p14="http://schemas.microsoft.com/office/powerpoint/2010/main" val="71871044"/>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A963E-4A6E-492B-BD9C-27F6CFCE3A0C}"/>
              </a:ext>
            </a:extLst>
          </p:cNvPr>
          <p:cNvSpPr>
            <a:spLocks noGrp="1"/>
          </p:cNvSpPr>
          <p:nvPr>
            <p:ph idx="1"/>
          </p:nvPr>
        </p:nvSpPr>
        <p:spPr>
          <a:xfrm>
            <a:off x="838200" y="381000"/>
            <a:ext cx="10515600" cy="5795963"/>
          </a:xfrm>
        </p:spPr>
        <p:txBody>
          <a:bodyPr/>
          <a:lstStyle/>
          <a:p>
            <a:r>
              <a:rPr lang="en-US" b="1" dirty="0"/>
              <a:t>There are two types of Loners:</a:t>
            </a:r>
            <a:endParaRPr lang="en-US" dirty="0"/>
          </a:p>
          <a:p>
            <a:pPr lvl="0"/>
            <a:r>
              <a:rPr lang="en-US" b="1" dirty="0"/>
              <a:t>Intentional loners</a:t>
            </a:r>
            <a:br>
              <a:rPr lang="en-US" dirty="0"/>
            </a:br>
            <a:r>
              <a:rPr lang="en-US" dirty="0"/>
              <a:t>Intentional loners are those who prefer their own company to the company of others and may actively avoid interacting with other people. Introverts are those who keep to themselves and are content to be on their own.</a:t>
            </a:r>
            <a:br>
              <a:rPr lang="en-US" dirty="0"/>
            </a:br>
            <a:endParaRPr lang="en-US" dirty="0"/>
          </a:p>
          <a:p>
            <a:pPr lvl="0"/>
            <a:r>
              <a:rPr lang="en-US" b="1" dirty="0"/>
              <a:t>Unintentional Loners</a:t>
            </a:r>
            <a:br>
              <a:rPr lang="en-US" dirty="0"/>
            </a:br>
            <a:r>
              <a:rPr lang="en-US" dirty="0"/>
              <a:t>Un-intentional loners and introverts are those who isolate themselves from others because of mental illness or social alienation.</a:t>
            </a:r>
          </a:p>
          <a:p>
            <a:endParaRPr lang="en-US" dirty="0"/>
          </a:p>
        </p:txBody>
      </p:sp>
    </p:spTree>
    <p:extLst>
      <p:ext uri="{BB962C8B-B14F-4D97-AF65-F5344CB8AC3E}">
        <p14:creationId xmlns:p14="http://schemas.microsoft.com/office/powerpoint/2010/main" val="29092356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C992A7-B018-40F7-9AE1-BFD52551F2A7}"/>
              </a:ext>
            </a:extLst>
          </p:cNvPr>
          <p:cNvSpPr>
            <a:spLocks noGrp="1"/>
          </p:cNvSpPr>
          <p:nvPr>
            <p:ph idx="1"/>
          </p:nvPr>
        </p:nvSpPr>
        <p:spPr>
          <a:xfrm>
            <a:off x="838200" y="393700"/>
            <a:ext cx="10515600" cy="5783263"/>
          </a:xfrm>
        </p:spPr>
        <p:txBody>
          <a:bodyPr/>
          <a:lstStyle/>
          <a:p>
            <a:r>
              <a:rPr lang="en-US" sz="2400" b="1" dirty="0"/>
              <a:t>Common reasons for being a Loner/Introvert</a:t>
            </a:r>
            <a:endParaRPr lang="en-US" sz="2400" dirty="0"/>
          </a:p>
          <a:p>
            <a:pPr lvl="0"/>
            <a:r>
              <a:rPr lang="en-US" sz="2400" dirty="0"/>
              <a:t>Inherited temperament (DNA)</a:t>
            </a:r>
          </a:p>
          <a:p>
            <a:pPr lvl="0"/>
            <a:r>
              <a:rPr lang="en-US" sz="2400" dirty="0"/>
              <a:t>Shyness</a:t>
            </a:r>
          </a:p>
          <a:p>
            <a:pPr lvl="0"/>
            <a:r>
              <a:rPr lang="en-US" sz="2400" dirty="0"/>
              <a:t>Bad past experiences - e.g. someone who has been ostracized may use solitude as a coping mechanism.</a:t>
            </a:r>
          </a:p>
          <a:p>
            <a:pPr lvl="0"/>
            <a:r>
              <a:rPr lang="en-US" sz="2400" dirty="0"/>
              <a:t>Intolerant personality</a:t>
            </a:r>
          </a:p>
          <a:p>
            <a:pPr lvl="0"/>
            <a:r>
              <a:rPr lang="en-US" sz="2400" dirty="0"/>
              <a:t>Family tradition of privacy</a:t>
            </a:r>
          </a:p>
          <a:p>
            <a:pPr lvl="0"/>
            <a:r>
              <a:rPr lang="en-US" sz="2400" dirty="0"/>
              <a:t>Being overly sensitive</a:t>
            </a:r>
          </a:p>
          <a:p>
            <a:pPr lvl="0"/>
            <a:r>
              <a:rPr lang="en-US" sz="2400" dirty="0"/>
              <a:t>Religious considerations</a:t>
            </a:r>
          </a:p>
          <a:p>
            <a:pPr lvl="0"/>
            <a:r>
              <a:rPr lang="en-US" sz="2400" dirty="0"/>
              <a:t>Some sort of mental disorder (depression, anxiety, social phobia and others)</a:t>
            </a:r>
          </a:p>
          <a:p>
            <a:endParaRPr lang="en-US" dirty="0"/>
          </a:p>
        </p:txBody>
      </p:sp>
    </p:spTree>
    <p:extLst>
      <p:ext uri="{BB962C8B-B14F-4D97-AF65-F5344CB8AC3E}">
        <p14:creationId xmlns:p14="http://schemas.microsoft.com/office/powerpoint/2010/main" val="400656650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EA2ADC-3017-4A91-AB09-93C42E707BE3}"/>
              </a:ext>
            </a:extLst>
          </p:cNvPr>
          <p:cNvSpPr>
            <a:spLocks noGrp="1"/>
          </p:cNvSpPr>
          <p:nvPr>
            <p:ph idx="1"/>
          </p:nvPr>
        </p:nvSpPr>
        <p:spPr>
          <a:xfrm>
            <a:off x="838200" y="469900"/>
            <a:ext cx="10515600" cy="5707063"/>
          </a:xfrm>
        </p:spPr>
        <p:txBody>
          <a:bodyPr/>
          <a:lstStyle/>
          <a:p>
            <a:r>
              <a:rPr lang="en-US" dirty="0"/>
              <a:t>Problems can arise when loners and introverts enter long-term care facilities. Suddenly, choices are limited and isolation among seniors in care facilities can be a serious problem.</a:t>
            </a:r>
          </a:p>
          <a:p>
            <a:r>
              <a:rPr lang="en-US" dirty="0"/>
              <a:t>Leisure &amp; Lifestyle staff need to find ways to balance the needs of introverts/loners and avert mental illnesses that may result from chronic isolation.</a:t>
            </a:r>
          </a:p>
          <a:p>
            <a:endParaRPr lang="en-US" dirty="0"/>
          </a:p>
        </p:txBody>
      </p:sp>
    </p:spTree>
    <p:extLst>
      <p:ext uri="{BB962C8B-B14F-4D97-AF65-F5344CB8AC3E}">
        <p14:creationId xmlns:p14="http://schemas.microsoft.com/office/powerpoint/2010/main" val="141880661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217E6-7B8E-4303-926A-2CDCD0E81500}"/>
              </a:ext>
            </a:extLst>
          </p:cNvPr>
          <p:cNvSpPr>
            <a:spLocks noGrp="1"/>
          </p:cNvSpPr>
          <p:nvPr>
            <p:ph idx="1"/>
          </p:nvPr>
        </p:nvSpPr>
        <p:spPr>
          <a:xfrm>
            <a:off x="838200" y="482600"/>
            <a:ext cx="10515600" cy="5694363"/>
          </a:xfrm>
        </p:spPr>
        <p:txBody>
          <a:bodyPr>
            <a:normAutofit/>
          </a:bodyPr>
          <a:lstStyle/>
          <a:p>
            <a:r>
              <a:rPr lang="en-US" b="1" dirty="0"/>
              <a:t>The Greatest Gift You Can Give Someone is Your Time</a:t>
            </a:r>
            <a:endParaRPr lang="en-US" dirty="0"/>
          </a:p>
          <a:p>
            <a:pPr marL="0" indent="0">
              <a:buNone/>
            </a:pPr>
            <a:r>
              <a:rPr lang="en-US" dirty="0"/>
              <a:t>For these residents, the most important thing you can do is to give them your undivided attention as frequently as possible. Let them know that they are loved and valued; that they have not been forgotten. If you don't have the time, find a volunteer to help you.</a:t>
            </a:r>
          </a:p>
          <a:p>
            <a:r>
              <a:rPr lang="en-US" b="1" dirty="0"/>
              <a:t>Put Yourself in Their Shoes</a:t>
            </a:r>
            <a:endParaRPr lang="en-US" dirty="0"/>
          </a:p>
          <a:p>
            <a:pPr marL="0" indent="0">
              <a:buNone/>
            </a:pPr>
            <a:r>
              <a:rPr lang="en-US" dirty="0"/>
              <a:t>Prepare yourself mentally beforehand by spending a few minutes thinking about the person; try to put yourself in their shoes. Take a look at their 'Profile' form and see if there are hobbies or interests you can talk about.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05348826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F6E4F-AD07-4CC6-886D-AEB241E14551}"/>
              </a:ext>
            </a:extLst>
          </p:cNvPr>
          <p:cNvSpPr>
            <a:spLocks noGrp="1"/>
          </p:cNvSpPr>
          <p:nvPr>
            <p:ph idx="1"/>
          </p:nvPr>
        </p:nvSpPr>
        <p:spPr>
          <a:xfrm>
            <a:off x="838200" y="444500"/>
            <a:ext cx="10515600" cy="5981700"/>
          </a:xfrm>
        </p:spPr>
        <p:txBody>
          <a:bodyPr>
            <a:normAutofit/>
          </a:bodyPr>
          <a:lstStyle/>
          <a:p>
            <a:r>
              <a:rPr lang="en-US" b="1" dirty="0"/>
              <a:t>Eye Contact is Important</a:t>
            </a:r>
            <a:endParaRPr lang="en-US" dirty="0"/>
          </a:p>
          <a:p>
            <a:pPr marL="0" indent="0">
              <a:buNone/>
            </a:pPr>
            <a:r>
              <a:rPr lang="en-US" dirty="0"/>
              <a:t>On arrival, look them in the eyes and give them a hug. Set the right tone with a warm greeting and then sit down in front of the resident at eye level.</a:t>
            </a:r>
          </a:p>
          <a:p>
            <a:r>
              <a:rPr lang="en-US" b="1" dirty="0"/>
              <a:t>Reduce Background Noise</a:t>
            </a:r>
            <a:endParaRPr lang="en-US" dirty="0"/>
          </a:p>
          <a:p>
            <a:pPr marL="0" indent="0">
              <a:buNone/>
            </a:pPr>
            <a:r>
              <a:rPr lang="en-US" dirty="0"/>
              <a:t>Turn off the TV and radio and close the door if loud noises are coming through.</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31590748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9759A-32C3-4FCD-95F4-B5C490B4EC1D}"/>
              </a:ext>
            </a:extLst>
          </p:cNvPr>
          <p:cNvSpPr>
            <a:spLocks noGrp="1"/>
          </p:cNvSpPr>
          <p:nvPr>
            <p:ph idx="1"/>
          </p:nvPr>
        </p:nvSpPr>
        <p:spPr>
          <a:xfrm>
            <a:off x="838200" y="635000"/>
            <a:ext cx="10515600" cy="5541963"/>
          </a:xfrm>
        </p:spPr>
        <p:txBody>
          <a:bodyPr>
            <a:normAutofit/>
          </a:bodyPr>
          <a:lstStyle/>
          <a:p>
            <a:r>
              <a:rPr lang="en-US" b="1" dirty="0"/>
              <a:t>Pay Attention to Body Language</a:t>
            </a:r>
            <a:endParaRPr lang="en-US" dirty="0"/>
          </a:p>
          <a:p>
            <a:pPr marL="0" indent="0">
              <a:buNone/>
            </a:pPr>
            <a:r>
              <a:rPr lang="en-US" dirty="0"/>
              <a:t>Pay attention to the resident's body language as well as your own. If you are wringing your hands or looking at the clock, it sends a message that you don't want to be there. On the other hand if they are nodding off to sleep or avoiding eye contact, make an excuse and come back when the resident is more receptive.</a:t>
            </a:r>
          </a:p>
          <a:p>
            <a:r>
              <a:rPr lang="en-US" b="1" dirty="0"/>
              <a:t>A Change of Scenery can be a Good Thing</a:t>
            </a:r>
            <a:endParaRPr lang="en-US" dirty="0"/>
          </a:p>
          <a:p>
            <a:pPr marL="0" indent="0">
              <a:buNone/>
            </a:pPr>
            <a:r>
              <a:rPr lang="en-US" dirty="0"/>
              <a:t>If your meetings are always in the bedroom, try a change of scenery. A veranda or garden setting are good alternatives.</a:t>
            </a:r>
          </a:p>
          <a:p>
            <a:endParaRPr lang="en-US" dirty="0"/>
          </a:p>
        </p:txBody>
      </p:sp>
    </p:spTree>
    <p:extLst>
      <p:ext uri="{BB962C8B-B14F-4D97-AF65-F5344CB8AC3E}">
        <p14:creationId xmlns:p14="http://schemas.microsoft.com/office/powerpoint/2010/main" val="2660713928"/>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28059-3744-4E98-A5BE-01A80F67F100}"/>
              </a:ext>
            </a:extLst>
          </p:cNvPr>
          <p:cNvSpPr>
            <a:spLocks noGrp="1"/>
          </p:cNvSpPr>
          <p:nvPr>
            <p:ph idx="1"/>
          </p:nvPr>
        </p:nvSpPr>
        <p:spPr>
          <a:xfrm>
            <a:off x="930966" y="473903"/>
            <a:ext cx="10515600" cy="4351338"/>
          </a:xfrm>
        </p:spPr>
        <p:txBody>
          <a:bodyPr>
            <a:normAutofit lnSpcReduction="10000"/>
          </a:bodyPr>
          <a:lstStyle/>
          <a:p>
            <a:r>
              <a:rPr lang="en-US" dirty="0"/>
              <a:t>One-on-one visits allow caregivers to respond to the needs of those who avoid social settings. There are many fun &amp; stimulating activities to enjoy.</a:t>
            </a:r>
          </a:p>
          <a:p>
            <a:r>
              <a:rPr lang="en-US" dirty="0"/>
              <a:t>Not every resident attends group activities, and it can be a serious struggle to find ways to get them engaged with recreation. </a:t>
            </a:r>
          </a:p>
          <a:p>
            <a:r>
              <a:rPr lang="en-US" dirty="0"/>
              <a:t>Residents come to your community with different preferences and challenges. While some seniors are social butterflies and love attending nearly every group activity on your calendar, most are more selective of what they attend. Without consistent activity participation, you can begin to get concerned about lack of involvement.</a:t>
            </a:r>
          </a:p>
          <a:p>
            <a:endParaRPr lang="en-US" dirty="0"/>
          </a:p>
        </p:txBody>
      </p:sp>
    </p:spTree>
    <p:extLst>
      <p:ext uri="{BB962C8B-B14F-4D97-AF65-F5344CB8AC3E}">
        <p14:creationId xmlns:p14="http://schemas.microsoft.com/office/powerpoint/2010/main" val="260854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EA1469-B0BF-450C-83DD-C45F17D14E9C}"/>
              </a:ext>
            </a:extLst>
          </p:cNvPr>
          <p:cNvSpPr>
            <a:spLocks noGrp="1"/>
          </p:cNvSpPr>
          <p:nvPr>
            <p:ph idx="1"/>
          </p:nvPr>
        </p:nvSpPr>
        <p:spPr>
          <a:xfrm>
            <a:off x="838200" y="429177"/>
            <a:ext cx="10515600" cy="4351338"/>
          </a:xfrm>
        </p:spPr>
        <p:txBody>
          <a:bodyPr>
            <a:normAutofit fontScale="85000" lnSpcReduction="10000"/>
          </a:bodyPr>
          <a:lstStyle/>
          <a:p>
            <a:r>
              <a:rPr lang="en-US" dirty="0"/>
              <a:t>Your activities program helps to ensure the residents you serve feel ownership over their “home.” Many communities pride themselves on maintaining a homelike environment, and a strong activities program can bring the sense of community needed to </a:t>
            </a:r>
            <a:r>
              <a:rPr lang="en-US" u="sng" dirty="0">
                <a:hlinkClick r:id="rId3"/>
              </a:rPr>
              <a:t>keep resident and family satisfaction high</a:t>
            </a:r>
            <a:r>
              <a:rPr lang="en-US" dirty="0"/>
              <a:t>.</a:t>
            </a:r>
          </a:p>
          <a:p>
            <a:r>
              <a:rPr lang="en-US" dirty="0"/>
              <a:t>An effective activities program aims to improve the quality of life for individuals residing in your community. “Quality of life” can be a subjective term, but generally you can improve a resident’s quality of life by enhancing his or her self-esteem and dignity. Each resident’s involvement in daily life should be meaningful. Activities become meaningful when they reflect a person’s interests and lifestyle, when they are enjoyable, when they help the person feel useful, and when they provide a sense of belonging. Residents themselves indicate that a lack of activities in long-term care facilities contributes to feeling a lack of purpose. Everyone needs to feel they are contributing to their community and have a reason to get up each day.</a:t>
            </a:r>
          </a:p>
          <a:p>
            <a:endParaRPr lang="en-US" dirty="0"/>
          </a:p>
        </p:txBody>
      </p:sp>
    </p:spTree>
    <p:extLst>
      <p:ext uri="{BB962C8B-B14F-4D97-AF65-F5344CB8AC3E}">
        <p14:creationId xmlns:p14="http://schemas.microsoft.com/office/powerpoint/2010/main" val="3054428993"/>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A92D4-2479-4B67-8017-5E2F4A474BAB}"/>
              </a:ext>
            </a:extLst>
          </p:cNvPr>
          <p:cNvSpPr>
            <a:spLocks noGrp="1"/>
          </p:cNvSpPr>
          <p:nvPr>
            <p:ph idx="1"/>
          </p:nvPr>
        </p:nvSpPr>
        <p:spPr>
          <a:xfrm>
            <a:off x="1023730" y="566668"/>
            <a:ext cx="10515600" cy="4351338"/>
          </a:xfrm>
        </p:spPr>
        <p:txBody>
          <a:bodyPr>
            <a:normAutofit lnSpcReduction="10000"/>
          </a:bodyPr>
          <a:lstStyle/>
          <a:p>
            <a:r>
              <a:rPr lang="en-US" b="1" i="1" dirty="0"/>
              <a:t>Short Term Stay Residents</a:t>
            </a:r>
            <a:endParaRPr lang="en-US" dirty="0"/>
          </a:p>
          <a:p>
            <a:r>
              <a:rPr lang="en-US" dirty="0"/>
              <a:t>Residents who stay in your community for short-term rehab (less than 100 days) are especially tricky to pull into activity programming. When these seniors aren’t participating in multiple therapy sessions each day, they are tired, in pain, or simply relaxing. An activity cart can be a way of intentionally giving them something to do during their downtime in the comfort of their own room. It is also a great way for them to see the smiling face of a Activity Professional or Volunteer each day.</a:t>
            </a:r>
          </a:p>
          <a:p>
            <a:r>
              <a:rPr lang="en-US" b="1" i="1" dirty="0"/>
              <a:t>Long Term Stay Residents – Residents that do not have a discharge plan in place </a:t>
            </a:r>
            <a:endParaRPr lang="en-US" dirty="0"/>
          </a:p>
          <a:p>
            <a:endParaRPr lang="en-US" dirty="0"/>
          </a:p>
        </p:txBody>
      </p:sp>
    </p:spTree>
    <p:extLst>
      <p:ext uri="{BB962C8B-B14F-4D97-AF65-F5344CB8AC3E}">
        <p14:creationId xmlns:p14="http://schemas.microsoft.com/office/powerpoint/2010/main" val="205751737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B53B5-A30B-4968-AD4B-657B756FB63B}"/>
              </a:ext>
            </a:extLst>
          </p:cNvPr>
          <p:cNvSpPr>
            <a:spLocks noGrp="1"/>
          </p:cNvSpPr>
          <p:nvPr>
            <p:ph idx="1"/>
          </p:nvPr>
        </p:nvSpPr>
        <p:spPr>
          <a:xfrm>
            <a:off x="1050235" y="460651"/>
            <a:ext cx="10515600" cy="4351338"/>
          </a:xfrm>
        </p:spPr>
        <p:txBody>
          <a:bodyPr>
            <a:normAutofit lnSpcReduction="10000"/>
          </a:bodyPr>
          <a:lstStyle/>
          <a:p>
            <a:endParaRPr lang="en-US" dirty="0"/>
          </a:p>
          <a:p>
            <a:pPr marL="0" indent="0" algn="ctr">
              <a:buNone/>
            </a:pPr>
            <a:r>
              <a:rPr lang="en-US" sz="4000" dirty="0"/>
              <a:t>Sometimes, residents just prefer to be alone. This makes it especially difficult for Activity Professionals to find ways to engage them outside of a 1:1 program. Activity carts can provide engagement in their room, and a regular check-in with staff can be helpful to check for signs of isolation or depression.</a:t>
            </a:r>
          </a:p>
          <a:p>
            <a:endParaRPr lang="en-US" dirty="0"/>
          </a:p>
        </p:txBody>
      </p:sp>
    </p:spTree>
    <p:extLst>
      <p:ext uri="{BB962C8B-B14F-4D97-AF65-F5344CB8AC3E}">
        <p14:creationId xmlns:p14="http://schemas.microsoft.com/office/powerpoint/2010/main" val="170150172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3952-DFE6-4B3F-A9B5-A3120394708D}"/>
              </a:ext>
            </a:extLst>
          </p:cNvPr>
          <p:cNvSpPr>
            <a:spLocks noGrp="1"/>
          </p:cNvSpPr>
          <p:nvPr>
            <p:ph type="title"/>
          </p:nvPr>
        </p:nvSpPr>
        <p:spPr/>
        <p:txBody>
          <a:bodyPr/>
          <a:lstStyle/>
          <a:p>
            <a:pPr algn="ctr"/>
            <a:r>
              <a:rPr lang="en-US" b="1" dirty="0"/>
              <a:t>ACTIVITY CARTS</a:t>
            </a:r>
          </a:p>
        </p:txBody>
      </p:sp>
      <p:sp>
        <p:nvSpPr>
          <p:cNvPr id="3" name="Content Placeholder 2">
            <a:extLst>
              <a:ext uri="{FF2B5EF4-FFF2-40B4-BE49-F238E27FC236}">
                <a16:creationId xmlns:a16="http://schemas.microsoft.com/office/drawing/2014/main" id="{7A802F4C-1ED7-4FA8-9FB3-B526F34510E0}"/>
              </a:ext>
            </a:extLst>
          </p:cNvPr>
          <p:cNvSpPr>
            <a:spLocks noGrp="1"/>
          </p:cNvSpPr>
          <p:nvPr>
            <p:ph idx="1"/>
          </p:nvPr>
        </p:nvSpPr>
        <p:spPr>
          <a:xfrm>
            <a:off x="838200" y="1388303"/>
            <a:ext cx="10515600" cy="4351338"/>
          </a:xfrm>
        </p:spPr>
        <p:txBody>
          <a:bodyPr>
            <a:normAutofit/>
          </a:bodyPr>
          <a:lstStyle/>
          <a:p>
            <a:r>
              <a:rPr lang="en-US" sz="2000" dirty="0"/>
              <a:t>How to Get Started</a:t>
            </a:r>
          </a:p>
          <a:p>
            <a:r>
              <a:rPr lang="en-US" sz="2000" dirty="0"/>
              <a:t>Activity carts or baskets are relatively easy to put together:</a:t>
            </a:r>
          </a:p>
          <a:p>
            <a:pPr lvl="0"/>
            <a:r>
              <a:rPr lang="en-US" sz="2000" dirty="0"/>
              <a:t>Start with a theme for each cart (we’ll give you some ideas later)</a:t>
            </a:r>
          </a:p>
          <a:p>
            <a:pPr lvl="0"/>
            <a:r>
              <a:rPr lang="en-US" sz="2000" dirty="0"/>
              <a:t>Purchase supplies to fill the cart, or find hidden treasures in your activity closet or library</a:t>
            </a:r>
          </a:p>
          <a:p>
            <a:pPr lvl="0"/>
            <a:r>
              <a:rPr lang="en-US" sz="2000" dirty="0"/>
              <a:t>Assure you have the staff or volunteers to walk the carts around your community</a:t>
            </a:r>
          </a:p>
          <a:p>
            <a:pPr lvl="0"/>
            <a:r>
              <a:rPr lang="en-US" sz="2000" dirty="0"/>
              <a:t>Add the time you’ll constantly walk around with your cart to your activity calendar</a:t>
            </a:r>
          </a:p>
          <a:p>
            <a:pPr lvl="0"/>
            <a:r>
              <a:rPr lang="en-US" sz="2000" dirty="0"/>
              <a:t>Visit every room, every time and chart it as an activity</a:t>
            </a:r>
          </a:p>
          <a:p>
            <a:pPr lvl="0"/>
            <a:r>
              <a:rPr lang="en-US" sz="2000" dirty="0"/>
              <a:t>If someone is not in their room, note that in your records</a:t>
            </a:r>
          </a:p>
          <a:p>
            <a:pPr lvl="0"/>
            <a:r>
              <a:rPr lang="en-US" sz="2000" dirty="0"/>
              <a:t>Begin with just one cart three times per week and then work your way up</a:t>
            </a:r>
          </a:p>
          <a:p>
            <a:endParaRPr lang="en-US" dirty="0"/>
          </a:p>
        </p:txBody>
      </p:sp>
    </p:spTree>
    <p:extLst>
      <p:ext uri="{BB962C8B-B14F-4D97-AF65-F5344CB8AC3E}">
        <p14:creationId xmlns:p14="http://schemas.microsoft.com/office/powerpoint/2010/main" val="1737391123"/>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3FD301-8CFA-4D3C-A54A-AE6639EDF81C}"/>
              </a:ext>
            </a:extLst>
          </p:cNvPr>
          <p:cNvSpPr>
            <a:spLocks noGrp="1"/>
          </p:cNvSpPr>
          <p:nvPr>
            <p:ph idx="1"/>
          </p:nvPr>
        </p:nvSpPr>
        <p:spPr>
          <a:xfrm>
            <a:off x="1109317" y="316948"/>
            <a:ext cx="10515600" cy="5618163"/>
          </a:xfrm>
        </p:spPr>
        <p:txBody>
          <a:bodyPr/>
          <a:lstStyle/>
          <a:p>
            <a:pPr marL="0" indent="0" algn="ctr">
              <a:buNone/>
            </a:pPr>
            <a:r>
              <a:rPr lang="en-US" sz="4400" b="1" dirty="0"/>
              <a:t>Cart Ideas</a:t>
            </a:r>
            <a:endParaRPr lang="en-US" sz="4400" dirty="0"/>
          </a:p>
          <a:p>
            <a:r>
              <a:rPr lang="en-US" dirty="0"/>
              <a:t>You can reach nearly every resident every time you grab your roving activity cart! Even if it is a short interaction, your regular check-in can do wonders for relationship building and involvement. Every community is different, and you may have to tweak some of these to fit your unique needs, but it’s a great start to get you (and your carts) rolling.</a:t>
            </a:r>
          </a:p>
          <a:p>
            <a:endParaRPr lang="en-US" dirty="0"/>
          </a:p>
        </p:txBody>
      </p:sp>
    </p:spTree>
    <p:extLst>
      <p:ext uri="{BB962C8B-B14F-4D97-AF65-F5344CB8AC3E}">
        <p14:creationId xmlns:p14="http://schemas.microsoft.com/office/powerpoint/2010/main" val="691154593"/>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769423-4E3C-40AB-AE6E-A153E51257C4}"/>
              </a:ext>
            </a:extLst>
          </p:cNvPr>
          <p:cNvSpPr>
            <a:spLocks noGrp="1"/>
          </p:cNvSpPr>
          <p:nvPr>
            <p:ph idx="1"/>
          </p:nvPr>
        </p:nvSpPr>
        <p:spPr>
          <a:xfrm>
            <a:off x="838200" y="301487"/>
            <a:ext cx="10515600" cy="5491163"/>
          </a:xfrm>
        </p:spPr>
        <p:txBody>
          <a:bodyPr>
            <a:normAutofit/>
          </a:bodyPr>
          <a:lstStyle/>
          <a:p>
            <a:pPr marL="0" indent="0" algn="ctr">
              <a:buNone/>
            </a:pPr>
            <a:r>
              <a:rPr lang="en-US" sz="3600" b="1" i="1" dirty="0"/>
              <a:t>Technology Cart</a:t>
            </a:r>
            <a:endParaRPr lang="en-US" sz="3600" dirty="0"/>
          </a:p>
          <a:p>
            <a:r>
              <a:rPr lang="en-US" sz="2400" dirty="0"/>
              <a:t>This cart is ideal for your short-term stay residents. Allow them to take an item from your cart by checking it out so that you know where your equipment is at all times. This cart can be expensive regarding supplies, but you can work with your Marketing department to slowly increase your supplies. After all, having access to these items is a HUGE selling point for potential new residents. For your Technology Cart, offer:</a:t>
            </a:r>
          </a:p>
          <a:p>
            <a:pPr lvl="0"/>
            <a:r>
              <a:rPr lang="en-US" sz="2400" dirty="0"/>
              <a:t>Tablets or laptops</a:t>
            </a:r>
          </a:p>
          <a:p>
            <a:pPr lvl="0"/>
            <a:r>
              <a:rPr lang="en-US" sz="2400" dirty="0"/>
              <a:t>Handheld electronic games (poker and solitaire are usually popular)</a:t>
            </a:r>
          </a:p>
          <a:p>
            <a:pPr lvl="0"/>
            <a:r>
              <a:rPr lang="en-US" sz="2400" dirty="0"/>
              <a:t>iPods already loaded with music playlists and podcasts</a:t>
            </a:r>
          </a:p>
          <a:p>
            <a:pPr lvl="0"/>
            <a:r>
              <a:rPr lang="en-US" sz="2400" dirty="0"/>
              <a:t>Headphones and/or earbuds</a:t>
            </a:r>
          </a:p>
          <a:p>
            <a:pPr lvl="0"/>
            <a:r>
              <a:rPr lang="en-US" sz="2400" dirty="0"/>
              <a:t>E-Readers</a:t>
            </a:r>
          </a:p>
          <a:p>
            <a:endParaRPr lang="en-US" dirty="0"/>
          </a:p>
        </p:txBody>
      </p:sp>
    </p:spTree>
    <p:extLst>
      <p:ext uri="{BB962C8B-B14F-4D97-AF65-F5344CB8AC3E}">
        <p14:creationId xmlns:p14="http://schemas.microsoft.com/office/powerpoint/2010/main" val="3341291182"/>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F99A9-2C03-40A0-8D2A-869DD2529B22}"/>
              </a:ext>
            </a:extLst>
          </p:cNvPr>
          <p:cNvSpPr>
            <a:spLocks noGrp="1"/>
          </p:cNvSpPr>
          <p:nvPr>
            <p:ph idx="1"/>
          </p:nvPr>
        </p:nvSpPr>
        <p:spPr>
          <a:xfrm>
            <a:off x="970722" y="325783"/>
            <a:ext cx="10515600" cy="5440363"/>
          </a:xfrm>
        </p:spPr>
        <p:txBody>
          <a:bodyPr>
            <a:normAutofit/>
          </a:bodyPr>
          <a:lstStyle/>
          <a:p>
            <a:pPr marL="0" indent="0" algn="ctr">
              <a:buNone/>
            </a:pPr>
            <a:r>
              <a:rPr lang="en-US" sz="3200" b="1" i="1" dirty="0"/>
              <a:t>Library Cart</a:t>
            </a:r>
            <a:endParaRPr lang="en-US" sz="3200" dirty="0"/>
          </a:p>
          <a:p>
            <a:r>
              <a:rPr lang="en-US" dirty="0"/>
              <a:t>Residents will love this door-to-door service, where they can stock up on new reading materials and adaptive equipment that makes reading easier on the eyes. You can include:</a:t>
            </a:r>
          </a:p>
          <a:p>
            <a:pPr lvl="0"/>
            <a:r>
              <a:rPr lang="en-US" dirty="0"/>
              <a:t>Books from your senior community library (ask for donations!)</a:t>
            </a:r>
          </a:p>
          <a:p>
            <a:pPr lvl="0"/>
            <a:r>
              <a:rPr lang="en-US" dirty="0"/>
              <a:t>Magazines</a:t>
            </a:r>
          </a:p>
          <a:p>
            <a:pPr lvl="0"/>
            <a:r>
              <a:rPr lang="en-US" dirty="0"/>
              <a:t>Inexpensive reading glasses</a:t>
            </a:r>
          </a:p>
          <a:p>
            <a:pPr lvl="0"/>
            <a:r>
              <a:rPr lang="en-US" dirty="0"/>
              <a:t>Magnifiers</a:t>
            </a:r>
          </a:p>
          <a:p>
            <a:pPr lvl="0"/>
            <a:r>
              <a:rPr lang="en-US" dirty="0"/>
              <a:t>Books on Tape (just be sure to officially check these out with residents so you know where they are when it is time to return them)</a:t>
            </a:r>
          </a:p>
          <a:p>
            <a:endParaRPr lang="en-US" dirty="0"/>
          </a:p>
        </p:txBody>
      </p:sp>
    </p:spTree>
    <p:extLst>
      <p:ext uri="{BB962C8B-B14F-4D97-AF65-F5344CB8AC3E}">
        <p14:creationId xmlns:p14="http://schemas.microsoft.com/office/powerpoint/2010/main" val="586218487"/>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6AAE0A-8A39-4AD8-83B4-6B9DC532351C}"/>
              </a:ext>
            </a:extLst>
          </p:cNvPr>
          <p:cNvSpPr>
            <a:spLocks noGrp="1"/>
          </p:cNvSpPr>
          <p:nvPr>
            <p:ph idx="1"/>
          </p:nvPr>
        </p:nvSpPr>
        <p:spPr>
          <a:xfrm>
            <a:off x="838200" y="284506"/>
            <a:ext cx="10515600" cy="5514975"/>
          </a:xfrm>
        </p:spPr>
        <p:txBody>
          <a:bodyPr>
            <a:normAutofit/>
          </a:bodyPr>
          <a:lstStyle/>
          <a:p>
            <a:pPr marL="0" indent="0" algn="ctr">
              <a:buNone/>
            </a:pPr>
            <a:r>
              <a:rPr lang="en-US" sz="3200" b="1" i="1" dirty="0"/>
              <a:t>Something To Do Cart</a:t>
            </a:r>
            <a:endParaRPr lang="en-US" sz="3200" dirty="0"/>
          </a:p>
          <a:p>
            <a:r>
              <a:rPr lang="en-US" sz="2000" dirty="0"/>
              <a:t>Load up this cart with activities residents can enjoy in their rooms, independently. You can include anything that your residents have expressed an interest in, like:</a:t>
            </a:r>
          </a:p>
          <a:p>
            <a:pPr lvl="0"/>
            <a:r>
              <a:rPr lang="en-US" sz="2000" dirty="0"/>
              <a:t>Books and magazines</a:t>
            </a:r>
          </a:p>
          <a:p>
            <a:pPr lvl="0"/>
            <a:r>
              <a:rPr lang="en-US" sz="2000" dirty="0"/>
              <a:t>Crossword and Sudoku puzzles (with pencils)</a:t>
            </a:r>
          </a:p>
          <a:p>
            <a:pPr lvl="0"/>
            <a:r>
              <a:rPr lang="en-US" sz="2000" dirty="0"/>
              <a:t>Stationery and envelopes (with pens)</a:t>
            </a:r>
          </a:p>
          <a:p>
            <a:pPr lvl="0"/>
            <a:r>
              <a:rPr lang="en-US" sz="2000" dirty="0"/>
              <a:t>Crocheting hooks, knitting needles, yarn</a:t>
            </a:r>
          </a:p>
          <a:p>
            <a:pPr lvl="0"/>
            <a:r>
              <a:rPr lang="en-US" sz="2000" dirty="0"/>
              <a:t>Sketch pads with pastels</a:t>
            </a:r>
            <a:br>
              <a:rPr lang="en-US" sz="2000" dirty="0"/>
            </a:br>
            <a:r>
              <a:rPr lang="en-US" sz="2000" dirty="0"/>
              <a:t>Drawing is not an inherited talent; all you need is to practice; there should be no pressure or judgement.</a:t>
            </a:r>
          </a:p>
          <a:p>
            <a:pPr lvl="0"/>
            <a:r>
              <a:rPr lang="en-US" sz="2000" dirty="0"/>
              <a:t>Decks of playing cards</a:t>
            </a:r>
          </a:p>
          <a:p>
            <a:pPr lvl="0"/>
            <a:r>
              <a:rPr lang="en-US" sz="2000" dirty="0"/>
              <a:t>Notebooks and pens/pencils</a:t>
            </a:r>
          </a:p>
          <a:p>
            <a:pPr lvl="0"/>
            <a:r>
              <a:rPr lang="en-US" sz="2000" dirty="0"/>
              <a:t>Your community’s activity calendar and highlighters</a:t>
            </a:r>
          </a:p>
          <a:p>
            <a:endParaRPr lang="en-US" dirty="0"/>
          </a:p>
        </p:txBody>
      </p:sp>
    </p:spTree>
    <p:extLst>
      <p:ext uri="{BB962C8B-B14F-4D97-AF65-F5344CB8AC3E}">
        <p14:creationId xmlns:p14="http://schemas.microsoft.com/office/powerpoint/2010/main" val="2078459747"/>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7457-DCE1-4440-8AB3-211833C9C2D1}"/>
              </a:ext>
            </a:extLst>
          </p:cNvPr>
          <p:cNvSpPr>
            <a:spLocks noGrp="1"/>
          </p:cNvSpPr>
          <p:nvPr>
            <p:ph type="title"/>
          </p:nvPr>
        </p:nvSpPr>
        <p:spPr/>
        <p:txBody>
          <a:bodyPr>
            <a:normAutofit/>
          </a:bodyPr>
          <a:lstStyle/>
          <a:p>
            <a:pPr algn="ctr"/>
            <a:r>
              <a:rPr lang="en-US" sz="4000" b="1" dirty="0"/>
              <a:t>Hydration Cart</a:t>
            </a:r>
          </a:p>
        </p:txBody>
      </p:sp>
      <p:sp>
        <p:nvSpPr>
          <p:cNvPr id="3" name="Content Placeholder 2">
            <a:extLst>
              <a:ext uri="{FF2B5EF4-FFF2-40B4-BE49-F238E27FC236}">
                <a16:creationId xmlns:a16="http://schemas.microsoft.com/office/drawing/2014/main" id="{D3BCB442-74AB-44B3-B8CE-30EF57A67264}"/>
              </a:ext>
            </a:extLst>
          </p:cNvPr>
          <p:cNvSpPr>
            <a:spLocks noGrp="1"/>
          </p:cNvSpPr>
          <p:nvPr>
            <p:ph idx="1"/>
          </p:nvPr>
        </p:nvSpPr>
        <p:spPr>
          <a:xfrm>
            <a:off x="838200" y="1253331"/>
            <a:ext cx="10515600" cy="4351338"/>
          </a:xfrm>
        </p:spPr>
        <p:txBody>
          <a:bodyPr>
            <a:normAutofit fontScale="85000" lnSpcReduction="20000"/>
          </a:bodyPr>
          <a:lstStyle/>
          <a:p>
            <a:r>
              <a:rPr lang="en-US" dirty="0"/>
              <a:t>Team up with your dining and nursing department to make a serious effort to decrease dehydration in your community. Push this cart around mid-morning and even mid-afternoon if possible after picking it up from the dining department. You can include one “Drink Special” of the day, along with cups and straws, such as:</a:t>
            </a:r>
          </a:p>
          <a:p>
            <a:pPr lvl="0"/>
            <a:r>
              <a:rPr lang="en-US" dirty="0"/>
              <a:t>Pitchers of smoothies</a:t>
            </a:r>
          </a:p>
          <a:p>
            <a:pPr lvl="0"/>
            <a:r>
              <a:rPr lang="en-US" dirty="0"/>
              <a:t>Pitchers of spa water (water with slices of citrus fruits or veggies like cucumber)</a:t>
            </a:r>
          </a:p>
          <a:p>
            <a:r>
              <a:rPr lang="en-US" dirty="0"/>
              <a:t>You can swap out the drinks every once in a while, and use cups of fruits or vegetables that are high in water content, such as:</a:t>
            </a:r>
          </a:p>
          <a:p>
            <a:pPr lvl="0"/>
            <a:r>
              <a:rPr lang="en-US" dirty="0"/>
              <a:t>Cucumber</a:t>
            </a:r>
          </a:p>
          <a:p>
            <a:pPr lvl="0"/>
            <a:r>
              <a:rPr lang="en-US" dirty="0"/>
              <a:t>Grapes</a:t>
            </a:r>
          </a:p>
          <a:p>
            <a:pPr lvl="0"/>
            <a:r>
              <a:rPr lang="en-US" dirty="0"/>
              <a:t>Watermelon</a:t>
            </a:r>
          </a:p>
          <a:p>
            <a:endParaRPr lang="en-US" dirty="0"/>
          </a:p>
        </p:txBody>
      </p:sp>
    </p:spTree>
    <p:extLst>
      <p:ext uri="{BB962C8B-B14F-4D97-AF65-F5344CB8AC3E}">
        <p14:creationId xmlns:p14="http://schemas.microsoft.com/office/powerpoint/2010/main" val="2837831857"/>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8903-1398-4D7B-B41C-46F36FFF0FE8}"/>
              </a:ext>
            </a:extLst>
          </p:cNvPr>
          <p:cNvSpPr>
            <a:spLocks noGrp="1"/>
          </p:cNvSpPr>
          <p:nvPr>
            <p:ph type="title"/>
          </p:nvPr>
        </p:nvSpPr>
        <p:spPr/>
        <p:txBody>
          <a:bodyPr/>
          <a:lstStyle/>
          <a:p>
            <a:pPr algn="ctr"/>
            <a:r>
              <a:rPr lang="en-US" sz="6600" b="1" dirty="0"/>
              <a:t>Holiday Cart</a:t>
            </a:r>
          </a:p>
        </p:txBody>
      </p:sp>
      <p:sp>
        <p:nvSpPr>
          <p:cNvPr id="3" name="Content Placeholder 2">
            <a:extLst>
              <a:ext uri="{FF2B5EF4-FFF2-40B4-BE49-F238E27FC236}">
                <a16:creationId xmlns:a16="http://schemas.microsoft.com/office/drawing/2014/main" id="{BCA0A4AE-A0E8-416C-8023-9DEA4CC80081}"/>
              </a:ext>
            </a:extLst>
          </p:cNvPr>
          <p:cNvSpPr>
            <a:spLocks noGrp="1"/>
          </p:cNvSpPr>
          <p:nvPr>
            <p:ph idx="1"/>
          </p:nvPr>
        </p:nvSpPr>
        <p:spPr/>
        <p:txBody>
          <a:bodyPr/>
          <a:lstStyle/>
          <a:p>
            <a:r>
              <a:rPr lang="en-US" dirty="0"/>
              <a:t>Swap out supplies on this holiday-themed cart, matching it with national or local events or traditions:</a:t>
            </a:r>
          </a:p>
          <a:p>
            <a:pPr lvl="0"/>
            <a:r>
              <a:rPr lang="en-US" dirty="0"/>
              <a:t>December holidays: cards and envelopes, individual crafts, holiday magazines</a:t>
            </a:r>
          </a:p>
          <a:p>
            <a:pPr lvl="0"/>
            <a:r>
              <a:rPr lang="en-US" dirty="0"/>
              <a:t>Spring holidays: themed word searches and crafts</a:t>
            </a:r>
          </a:p>
          <a:p>
            <a:pPr lvl="0"/>
            <a:r>
              <a:rPr lang="en-US" dirty="0"/>
              <a:t>Sporting events: related magazines or newspaper articles, word games, story prompts with a journal</a:t>
            </a:r>
          </a:p>
        </p:txBody>
      </p:sp>
    </p:spTree>
    <p:extLst>
      <p:ext uri="{BB962C8B-B14F-4D97-AF65-F5344CB8AC3E}">
        <p14:creationId xmlns:p14="http://schemas.microsoft.com/office/powerpoint/2010/main" val="3617055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C6E1-AB0F-4E2E-BFCA-67B75FCFB36E}"/>
              </a:ext>
            </a:extLst>
          </p:cNvPr>
          <p:cNvSpPr>
            <a:spLocks noGrp="1"/>
          </p:cNvSpPr>
          <p:nvPr>
            <p:ph type="title"/>
          </p:nvPr>
        </p:nvSpPr>
        <p:spPr>
          <a:xfrm>
            <a:off x="838200" y="0"/>
            <a:ext cx="10515600" cy="1325563"/>
          </a:xfrm>
        </p:spPr>
        <p:txBody>
          <a:bodyPr>
            <a:normAutofit/>
          </a:bodyPr>
          <a:lstStyle/>
          <a:p>
            <a:pPr algn="ctr"/>
            <a:r>
              <a:rPr lang="en-US" sz="3600" b="1" dirty="0"/>
              <a:t>Family Visit Cart</a:t>
            </a:r>
          </a:p>
        </p:txBody>
      </p:sp>
      <p:sp>
        <p:nvSpPr>
          <p:cNvPr id="3" name="Content Placeholder 2">
            <a:extLst>
              <a:ext uri="{FF2B5EF4-FFF2-40B4-BE49-F238E27FC236}">
                <a16:creationId xmlns:a16="http://schemas.microsoft.com/office/drawing/2014/main" id="{326F7851-1C3C-4DC6-8463-B6570862CCB0}"/>
              </a:ext>
            </a:extLst>
          </p:cNvPr>
          <p:cNvSpPr>
            <a:spLocks noGrp="1"/>
          </p:cNvSpPr>
          <p:nvPr>
            <p:ph idx="1"/>
          </p:nvPr>
        </p:nvSpPr>
        <p:spPr>
          <a:xfrm>
            <a:off x="745435" y="937729"/>
            <a:ext cx="10515600" cy="4351338"/>
          </a:xfrm>
        </p:spPr>
        <p:txBody>
          <a:bodyPr>
            <a:normAutofit fontScale="92500" lnSpcReduction="10000"/>
          </a:bodyPr>
          <a:lstStyle/>
          <a:p>
            <a:r>
              <a:rPr lang="en-US" dirty="0"/>
              <a:t>You can leave this cart or basket available for families to use near the front desk or activity room. Ask them to sign the items in and out so that you know where your supplies are, and so that you can chart the visit in your resident records. Switch out the offerings regularly, and consider including:</a:t>
            </a:r>
          </a:p>
          <a:p>
            <a:pPr lvl="0"/>
            <a:r>
              <a:rPr lang="en-US" dirty="0"/>
              <a:t>Playing cards</a:t>
            </a:r>
          </a:p>
          <a:p>
            <a:pPr lvl="0"/>
            <a:r>
              <a:rPr lang="en-US" dirty="0"/>
              <a:t>Board games</a:t>
            </a:r>
          </a:p>
          <a:p>
            <a:pPr lvl="0"/>
            <a:r>
              <a:rPr lang="en-US" dirty="0"/>
              <a:t>Puzzles</a:t>
            </a:r>
          </a:p>
          <a:p>
            <a:pPr lvl="0"/>
            <a:r>
              <a:rPr lang="en-US" dirty="0"/>
              <a:t>Plastic resealable bags with individual paper crafts inside (these are especially great for the residents to do with grandkids)</a:t>
            </a:r>
          </a:p>
          <a:p>
            <a:pPr lvl="0"/>
            <a:r>
              <a:rPr lang="en-US" dirty="0"/>
              <a:t>Magazines, especially ones that focus on reminiscing</a:t>
            </a:r>
          </a:p>
          <a:p>
            <a:pPr lvl="0"/>
            <a:r>
              <a:rPr lang="en-US" dirty="0"/>
              <a:t>Word games, like word searches or crosswords</a:t>
            </a:r>
          </a:p>
          <a:p>
            <a:endParaRPr lang="en-US" dirty="0"/>
          </a:p>
        </p:txBody>
      </p:sp>
    </p:spTree>
    <p:extLst>
      <p:ext uri="{BB962C8B-B14F-4D97-AF65-F5344CB8AC3E}">
        <p14:creationId xmlns:p14="http://schemas.microsoft.com/office/powerpoint/2010/main" val="213313280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5B52F6-0179-4048-B27E-B787682CB232}"/>
              </a:ext>
            </a:extLst>
          </p:cNvPr>
          <p:cNvSpPr>
            <a:spLocks noGrp="1"/>
          </p:cNvSpPr>
          <p:nvPr>
            <p:ph idx="1"/>
          </p:nvPr>
        </p:nvSpPr>
        <p:spPr>
          <a:xfrm>
            <a:off x="838200" y="304800"/>
            <a:ext cx="10515600" cy="5872163"/>
          </a:xfrm>
        </p:spPr>
        <p:txBody>
          <a:bodyPr/>
          <a:lstStyle/>
          <a:p>
            <a:pPr marL="0" indent="0" algn="ctr">
              <a:buNone/>
            </a:pPr>
            <a:r>
              <a:rPr lang="en-US" sz="4400"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“Activities” refer to any endeavor, other than routine activities of daily living (ADL), that is intended to enhance a resident’s sense of well-being and promote or enhance his or her physical, cognitive/intellectual, spiritual, social, and emotional health. These include, but are not limited to, activities that promote:</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47446566"/>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EEE4C6-127F-4A30-8D80-B180D056D19B}"/>
              </a:ext>
            </a:extLst>
          </p:cNvPr>
          <p:cNvSpPr>
            <a:spLocks noGrp="1"/>
          </p:cNvSpPr>
          <p:nvPr>
            <p:ph idx="1"/>
          </p:nvPr>
        </p:nvSpPr>
        <p:spPr>
          <a:xfrm>
            <a:off x="1028148" y="3429000"/>
            <a:ext cx="10515600" cy="1793082"/>
          </a:xfrm>
        </p:spPr>
        <p:txBody>
          <a:bodyPr/>
          <a:lstStyle/>
          <a:p>
            <a:r>
              <a:rPr lang="en-US" dirty="0"/>
              <a:t>Reaching every resident every day, even if for a small moment, will show benefits quickly.</a:t>
            </a:r>
          </a:p>
          <a:p>
            <a:r>
              <a:rPr lang="en-US" dirty="0"/>
              <a:t> Do you have a traveling activity cart in action, what you include, and what benefits you have noticed.</a:t>
            </a:r>
          </a:p>
          <a:p>
            <a:endParaRPr lang="en-US" dirty="0"/>
          </a:p>
        </p:txBody>
      </p:sp>
      <p:pic>
        <p:nvPicPr>
          <p:cNvPr id="3074" name="Picture 2" descr="Image result for share an idea clipart">
            <a:extLst>
              <a:ext uri="{FF2B5EF4-FFF2-40B4-BE49-F238E27FC236}">
                <a16:creationId xmlns:a16="http://schemas.microsoft.com/office/drawing/2014/main" id="{EDD400AA-E764-4F58-BBEC-2508964A7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389" y="151815"/>
            <a:ext cx="5614022" cy="327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681965"/>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9705-6AAC-4F20-A964-858C9A8A514C}"/>
              </a:ext>
            </a:extLst>
          </p:cNvPr>
          <p:cNvSpPr>
            <a:spLocks noGrp="1"/>
          </p:cNvSpPr>
          <p:nvPr>
            <p:ph type="title"/>
          </p:nvPr>
        </p:nvSpPr>
        <p:spPr/>
        <p:txBody>
          <a:bodyPr/>
          <a:lstStyle/>
          <a:p>
            <a:pPr algn="ctr"/>
            <a:r>
              <a:rPr lang="en-US" b="1" dirty="0"/>
              <a:t>Ideas for One-on-One Visits</a:t>
            </a:r>
          </a:p>
        </p:txBody>
      </p:sp>
      <p:sp>
        <p:nvSpPr>
          <p:cNvPr id="3" name="Content Placeholder 2">
            <a:extLst>
              <a:ext uri="{FF2B5EF4-FFF2-40B4-BE49-F238E27FC236}">
                <a16:creationId xmlns:a16="http://schemas.microsoft.com/office/drawing/2014/main" id="{912FC65C-A255-4069-9067-4E476AB6C410}"/>
              </a:ext>
            </a:extLst>
          </p:cNvPr>
          <p:cNvSpPr>
            <a:spLocks noGrp="1"/>
          </p:cNvSpPr>
          <p:nvPr>
            <p:ph idx="1"/>
          </p:nvPr>
        </p:nvSpPr>
        <p:spPr/>
        <p:txBody>
          <a:bodyPr>
            <a:normAutofit/>
          </a:bodyPr>
          <a:lstStyle/>
          <a:p>
            <a:r>
              <a:rPr lang="en-US" b="1" dirty="0"/>
              <a:t>Read Aloud</a:t>
            </a:r>
            <a:endParaRPr lang="en-US" dirty="0"/>
          </a:p>
          <a:p>
            <a:pPr marL="0" indent="0">
              <a:buNone/>
            </a:pPr>
            <a:r>
              <a:rPr lang="en-US" dirty="0"/>
              <a:t>Read aloud something funny such as a poem or a joke.</a:t>
            </a:r>
          </a:p>
          <a:p>
            <a:pPr marL="0" indent="0">
              <a:buNone/>
            </a:pPr>
            <a:r>
              <a:rPr lang="en-US" dirty="0"/>
              <a:t>Find out if your resident would like to write a card or a letter to a friend or relative. Encourage and assist with this task. Also, read some poems to your client; Poems about friendship, Mother's and Father's Day, love, comic poems, limericks etc. It is a good topic of conversation and excellent for reminiscing.</a:t>
            </a:r>
          </a:p>
          <a:p>
            <a:pPr marL="0" indent="0">
              <a:buNone/>
            </a:pPr>
            <a:endParaRPr lang="en-US" dirty="0"/>
          </a:p>
        </p:txBody>
      </p:sp>
    </p:spTree>
    <p:extLst>
      <p:ext uri="{BB962C8B-B14F-4D97-AF65-F5344CB8AC3E}">
        <p14:creationId xmlns:p14="http://schemas.microsoft.com/office/powerpoint/2010/main" val="2778194211"/>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72CBE-3BC3-4A28-B5A1-0B83F17E3D3E}"/>
              </a:ext>
            </a:extLst>
          </p:cNvPr>
          <p:cNvSpPr>
            <a:spLocks noGrp="1"/>
          </p:cNvSpPr>
          <p:nvPr>
            <p:ph idx="1"/>
          </p:nvPr>
        </p:nvSpPr>
        <p:spPr>
          <a:xfrm>
            <a:off x="838200" y="222111"/>
            <a:ext cx="10515600" cy="4853471"/>
          </a:xfrm>
        </p:spPr>
        <p:txBody>
          <a:bodyPr>
            <a:normAutofit fontScale="77500" lnSpcReduction="20000"/>
          </a:bodyPr>
          <a:lstStyle/>
          <a:p>
            <a:r>
              <a:rPr lang="en-US" b="1" dirty="0"/>
              <a:t>Play Games</a:t>
            </a:r>
            <a:endParaRPr lang="en-US" dirty="0"/>
          </a:p>
          <a:p>
            <a:pPr marL="0" indent="0">
              <a:buNone/>
            </a:pPr>
            <a:r>
              <a:rPr lang="en-US" dirty="0"/>
              <a:t>Play simple puzzles or board games together.</a:t>
            </a:r>
          </a:p>
          <a:p>
            <a:pPr marL="0" indent="0">
              <a:buNone/>
            </a:pPr>
            <a:r>
              <a:rPr lang="en-US" dirty="0"/>
              <a:t>Books of riddles / quizzes / word searches / sudoku and arithmetic logic are available at Newspaper shops. They provide endless hours of entertainment and fun; they are also inexpensive. Sit with your resident and work on a riddle or word search together to inspire them.</a:t>
            </a:r>
          </a:p>
          <a:p>
            <a:pPr marL="0" indent="0">
              <a:buNone/>
            </a:pPr>
            <a:r>
              <a:rPr lang="en-US" dirty="0"/>
              <a:t>The Internet is full of free games you can load up on a computer. If you use the web browser Chrome there is a great list of </a:t>
            </a:r>
            <a:r>
              <a:rPr lang="en-US" u="sng" dirty="0">
                <a:hlinkClick r:id="rId2"/>
              </a:rPr>
              <a:t>Puzzle &amp; Brain Apps available</a:t>
            </a:r>
            <a:r>
              <a:rPr lang="en-US" dirty="0"/>
              <a:t>.</a:t>
            </a:r>
            <a:br>
              <a:rPr lang="en-US" dirty="0"/>
            </a:br>
            <a:r>
              <a:rPr lang="en-US" dirty="0"/>
              <a:t>Related: </a:t>
            </a:r>
            <a:r>
              <a:rPr lang="en-US" u="sng" dirty="0">
                <a:hlinkClick r:id="rId3"/>
              </a:rPr>
              <a:t>Word Games</a:t>
            </a:r>
            <a:r>
              <a:rPr lang="en-US" dirty="0"/>
              <a:t> and </a:t>
            </a:r>
            <a:r>
              <a:rPr lang="en-US" u="sng" dirty="0">
                <a:hlinkClick r:id="rId4"/>
              </a:rPr>
              <a:t>Sudoku</a:t>
            </a:r>
            <a:r>
              <a:rPr lang="en-US" dirty="0"/>
              <a:t> and </a:t>
            </a:r>
            <a:r>
              <a:rPr lang="en-US" u="sng" dirty="0">
                <a:hlinkClick r:id="rId5"/>
              </a:rPr>
              <a:t>Riddles</a:t>
            </a:r>
            <a:r>
              <a:rPr lang="en-US" dirty="0"/>
              <a:t> and </a:t>
            </a:r>
            <a:r>
              <a:rPr lang="en-US" u="sng" dirty="0">
                <a:hlinkClick r:id="rId6"/>
              </a:rPr>
              <a:t>Crosswords</a:t>
            </a:r>
            <a:r>
              <a:rPr lang="en-US" dirty="0"/>
              <a:t> and </a:t>
            </a:r>
            <a:r>
              <a:rPr lang="en-US" u="sng" dirty="0">
                <a:hlinkClick r:id="rId7"/>
              </a:rPr>
              <a:t>Word Searches</a:t>
            </a:r>
            <a:r>
              <a:rPr lang="en-US" dirty="0"/>
              <a:t>.</a:t>
            </a:r>
            <a:br>
              <a:rPr lang="en-US" dirty="0"/>
            </a:br>
            <a:br>
              <a:rPr lang="en-US" dirty="0"/>
            </a:br>
            <a:r>
              <a:rPr lang="en-US" dirty="0"/>
              <a:t>Another idea is to use iPads or Android tablets - the touch interface makes the devices easier to use and understand and there are lots of free and cheap games available to download.</a:t>
            </a:r>
          </a:p>
          <a:p>
            <a:pPr marL="0" indent="0">
              <a:buNone/>
            </a:pPr>
            <a:r>
              <a:rPr lang="en-US" b="1" dirty="0"/>
              <a:t> Put together some jigsaw puzzles</a:t>
            </a:r>
            <a:br>
              <a:rPr lang="en-US" dirty="0"/>
            </a:br>
            <a:r>
              <a:rPr lang="en-US" dirty="0"/>
              <a:t>Large jigsaw puzzles with 16 to 24 pieces are ideal for the bed side table. Find puzzles with beautiful images for reminiscing - scenery, animals or even tools and objects from the past</a:t>
            </a:r>
          </a:p>
        </p:txBody>
      </p:sp>
    </p:spTree>
    <p:extLst>
      <p:ext uri="{BB962C8B-B14F-4D97-AF65-F5344CB8AC3E}">
        <p14:creationId xmlns:p14="http://schemas.microsoft.com/office/powerpoint/2010/main" val="1974873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2AECB4-80D8-4A95-8286-53C8183214AF}"/>
              </a:ext>
            </a:extLst>
          </p:cNvPr>
          <p:cNvSpPr>
            <a:spLocks noGrp="1"/>
          </p:cNvSpPr>
          <p:nvPr>
            <p:ph idx="1"/>
          </p:nvPr>
        </p:nvSpPr>
        <p:spPr>
          <a:xfrm>
            <a:off x="1046369" y="265044"/>
            <a:ext cx="10099261" cy="5741503"/>
          </a:xfrm>
        </p:spPr>
        <p:txBody>
          <a:bodyPr>
            <a:normAutofit/>
          </a:bodyPr>
          <a:lstStyle/>
          <a:p>
            <a:r>
              <a:rPr lang="en-US" sz="2600" b="1" dirty="0"/>
              <a:t>Story Telling</a:t>
            </a:r>
            <a:endParaRPr lang="en-US" sz="2600" dirty="0"/>
          </a:p>
          <a:p>
            <a:pPr marL="0" indent="0">
              <a:buNone/>
            </a:pPr>
            <a:r>
              <a:rPr lang="en-US" sz="2600" dirty="0"/>
              <a:t>Ask them to tell you a story about their life. Suggest school life, childhood friends, sports, siblings, their mother's cooking, and their pets.</a:t>
            </a:r>
          </a:p>
          <a:p>
            <a:r>
              <a:rPr lang="en-US" sz="2600" b="1" dirty="0"/>
              <a:t>Bring Along Magazines or Books of Interest/DVDs </a:t>
            </a:r>
            <a:endParaRPr lang="en-US" sz="2600" dirty="0"/>
          </a:p>
          <a:p>
            <a:pPr marL="0" indent="0">
              <a:buNone/>
            </a:pPr>
            <a:r>
              <a:rPr lang="en-US" sz="2600" dirty="0"/>
              <a:t>Find out what sorts of things were of interest to them in the past; a fisherman may enjoy looking at pictures of fish and a quilter may enjoy looking at quilt magazines.</a:t>
            </a:r>
          </a:p>
          <a:p>
            <a:pPr marL="0" indent="0">
              <a:buNone/>
            </a:pPr>
            <a:r>
              <a:rPr lang="en-US" sz="2600" dirty="0"/>
              <a:t>Offer magazines, books and DVDs of their choice. Ask relatives what TV shows and movies they enjoyed, what kind of music and films they like etc. If possible, watch the movie yourself and have a discussion about it later.</a:t>
            </a:r>
          </a:p>
          <a:p>
            <a:endParaRPr lang="en-US" dirty="0"/>
          </a:p>
        </p:txBody>
      </p:sp>
    </p:spTree>
    <p:extLst>
      <p:ext uri="{BB962C8B-B14F-4D97-AF65-F5344CB8AC3E}">
        <p14:creationId xmlns:p14="http://schemas.microsoft.com/office/powerpoint/2010/main" val="3390212447"/>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8F898-B364-483D-B1F2-A4CA10E201ED}"/>
              </a:ext>
            </a:extLst>
          </p:cNvPr>
          <p:cNvSpPr>
            <a:spLocks noGrp="1"/>
          </p:cNvSpPr>
          <p:nvPr>
            <p:ph idx="1"/>
          </p:nvPr>
        </p:nvSpPr>
        <p:spPr>
          <a:xfrm>
            <a:off x="970722" y="222111"/>
            <a:ext cx="10515600" cy="4866723"/>
          </a:xfrm>
        </p:spPr>
        <p:txBody>
          <a:bodyPr/>
          <a:lstStyle/>
          <a:p>
            <a:r>
              <a:rPr lang="en-US" b="1" dirty="0"/>
              <a:t>Show Interest in their Culture and Background</a:t>
            </a:r>
            <a:endParaRPr lang="en-US" dirty="0"/>
          </a:p>
          <a:p>
            <a:pPr marL="0" indent="0">
              <a:buNone/>
            </a:pPr>
            <a:r>
              <a:rPr lang="en-US" dirty="0"/>
              <a:t>If the resident comes from another country, get hold of a few quizzes or interesting facts about the country to talk about</a:t>
            </a:r>
          </a:p>
          <a:p>
            <a:pPr marL="0" indent="0">
              <a:buNone/>
            </a:pPr>
            <a:r>
              <a:rPr lang="en-US" dirty="0"/>
              <a:t>Learn a few words from different languages to communicate with your non-English speaking residents. Simple sentences such as 'good morning', 'hello', 'hungry?', 'are you in pain?'. Look for someone to teach you the proper pronunciation. Learning to say some words in a new language is fun!</a:t>
            </a:r>
          </a:p>
          <a:p>
            <a:endParaRPr lang="en-US" dirty="0"/>
          </a:p>
        </p:txBody>
      </p:sp>
    </p:spTree>
    <p:extLst>
      <p:ext uri="{BB962C8B-B14F-4D97-AF65-F5344CB8AC3E}">
        <p14:creationId xmlns:p14="http://schemas.microsoft.com/office/powerpoint/2010/main" val="3891044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52C82-6B99-4E0A-AAE2-37D98DA2F02A}"/>
              </a:ext>
            </a:extLst>
          </p:cNvPr>
          <p:cNvSpPr>
            <a:spLocks noGrp="1"/>
          </p:cNvSpPr>
          <p:nvPr>
            <p:ph idx="1"/>
          </p:nvPr>
        </p:nvSpPr>
        <p:spPr>
          <a:xfrm>
            <a:off x="1063487" y="206098"/>
            <a:ext cx="10515600" cy="5667375"/>
          </a:xfrm>
        </p:spPr>
        <p:txBody>
          <a:bodyPr>
            <a:normAutofit/>
          </a:bodyPr>
          <a:lstStyle/>
          <a:p>
            <a:r>
              <a:rPr lang="en-US" sz="2400" b="1" dirty="0"/>
              <a:t>Listen to the Radio Together</a:t>
            </a:r>
            <a:endParaRPr lang="en-US" sz="2400" dirty="0"/>
          </a:p>
          <a:p>
            <a:pPr marL="0" indent="0">
              <a:buNone/>
            </a:pPr>
            <a:r>
              <a:rPr lang="en-US" sz="2400" dirty="0"/>
              <a:t>Music, talk-back, talking books, science programs, ethnic programs.</a:t>
            </a:r>
          </a:p>
          <a:p>
            <a:pPr marL="0" indent="0">
              <a:buNone/>
            </a:pPr>
            <a:r>
              <a:rPr lang="en-US" sz="2400" dirty="0"/>
              <a:t>Music reduces stress and lifts spirits. The radio should be tuned into a station of their choice or if possible, provide them with an </a:t>
            </a:r>
            <a:r>
              <a:rPr lang="en-US" sz="2400" dirty="0" err="1"/>
              <a:t>ipod</a:t>
            </a:r>
            <a:r>
              <a:rPr lang="en-US" sz="2400" dirty="0"/>
              <a:t> with a playlist of music from their youth. If they speak a language other than English, borrow CDs from your local library with music from their country. (</a:t>
            </a:r>
            <a:r>
              <a:rPr lang="en-US" sz="2400" dirty="0" err="1"/>
              <a:t>Alexas</a:t>
            </a:r>
            <a:r>
              <a:rPr lang="en-US" sz="2400" dirty="0"/>
              <a:t> are perfect)</a:t>
            </a:r>
          </a:p>
          <a:p>
            <a:r>
              <a:rPr lang="en-US" sz="2400" b="1" dirty="0"/>
              <a:t>Enjoy Fresh Air &amp; Sunshine</a:t>
            </a:r>
            <a:endParaRPr lang="en-US" sz="2400" dirty="0"/>
          </a:p>
          <a:p>
            <a:pPr marL="0" indent="0">
              <a:buNone/>
            </a:pPr>
            <a:r>
              <a:rPr lang="en-US" sz="2400" dirty="0"/>
              <a:t>Take a walk in the garden and reminisce about their previous life at home. Was he/she a keen gardener?</a:t>
            </a:r>
          </a:p>
          <a:p>
            <a:pPr marL="0" indent="0">
              <a:buNone/>
            </a:pPr>
            <a:r>
              <a:rPr lang="en-US" sz="2400" dirty="0"/>
              <a:t>It is important that people unable to ambulate by themselves spend some time outdoors on a daily basis (not in the sun). Daylight helps maintain their circadian clock and absorb Vitamin D, while at the same time enjoying the sights and sounds of the outdoors.</a:t>
            </a:r>
          </a:p>
          <a:p>
            <a:pPr marL="0" indent="0">
              <a:buNone/>
            </a:pPr>
            <a:endParaRPr lang="en-US" dirty="0"/>
          </a:p>
        </p:txBody>
      </p:sp>
    </p:spTree>
    <p:extLst>
      <p:ext uri="{BB962C8B-B14F-4D97-AF65-F5344CB8AC3E}">
        <p14:creationId xmlns:p14="http://schemas.microsoft.com/office/powerpoint/2010/main" val="3870459409"/>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D0D47-6D60-4ABC-B2A2-EAF46FCB9208}"/>
              </a:ext>
            </a:extLst>
          </p:cNvPr>
          <p:cNvSpPr>
            <a:spLocks noGrp="1"/>
          </p:cNvSpPr>
          <p:nvPr>
            <p:ph idx="1"/>
          </p:nvPr>
        </p:nvSpPr>
        <p:spPr>
          <a:xfrm>
            <a:off x="838200" y="278296"/>
            <a:ext cx="10515600" cy="5898667"/>
          </a:xfrm>
        </p:spPr>
        <p:txBody>
          <a:bodyPr/>
          <a:lstStyle/>
          <a:p>
            <a:r>
              <a:rPr lang="en-US" b="1" dirty="0"/>
              <a:t>Offer a Gentle Massage</a:t>
            </a:r>
            <a:endParaRPr lang="en-US" dirty="0"/>
          </a:p>
          <a:p>
            <a:pPr marL="0" indent="0">
              <a:buNone/>
            </a:pPr>
            <a:r>
              <a:rPr lang="en-US" dirty="0"/>
              <a:t>Offer a gentle shoulder or hand massage.</a:t>
            </a:r>
          </a:p>
          <a:p>
            <a:pPr marL="0" indent="0">
              <a:buNone/>
            </a:pPr>
            <a:r>
              <a:rPr lang="en-US" dirty="0"/>
              <a:t>Before giving a massage to bedfast residents, consult senior health staff. There are some contra-indications to be careful of. Use pure essential oils mixed with a base of sweet almond oil or avocado oil. A hand or foot massage provides comfort, may relieve pain and is a good time to have a chat</a:t>
            </a:r>
          </a:p>
          <a:p>
            <a:endParaRPr lang="en-US" dirty="0"/>
          </a:p>
        </p:txBody>
      </p:sp>
    </p:spTree>
    <p:extLst>
      <p:ext uri="{BB962C8B-B14F-4D97-AF65-F5344CB8AC3E}">
        <p14:creationId xmlns:p14="http://schemas.microsoft.com/office/powerpoint/2010/main" val="1229485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AD73F2-8FD2-43FE-9B0E-72C6F1A20DE6}"/>
              </a:ext>
            </a:extLst>
          </p:cNvPr>
          <p:cNvSpPr>
            <a:spLocks noGrp="1"/>
          </p:cNvSpPr>
          <p:nvPr>
            <p:ph idx="1"/>
          </p:nvPr>
        </p:nvSpPr>
        <p:spPr>
          <a:xfrm>
            <a:off x="838200" y="457200"/>
            <a:ext cx="10515600" cy="5981700"/>
          </a:xfrm>
        </p:spPr>
        <p:txBody>
          <a:bodyPr>
            <a:normAutofit/>
          </a:bodyPr>
          <a:lstStyle/>
          <a:p>
            <a:r>
              <a:rPr lang="en-US" b="1" dirty="0"/>
              <a:t>Visit with Gifts</a:t>
            </a:r>
          </a:p>
          <a:p>
            <a:pPr marL="0" indent="0">
              <a:buNone/>
            </a:pPr>
            <a:r>
              <a:rPr lang="en-US" dirty="0"/>
              <a:t>Gifts such as warm socks, satin pillows, tote bags, a baby blanket (for sensory stimulation and warming hands in the winter months) are suitable.</a:t>
            </a:r>
          </a:p>
          <a:p>
            <a:r>
              <a:rPr lang="en-US" b="1" dirty="0"/>
              <a:t>Indulge in some delicious food</a:t>
            </a:r>
            <a:br>
              <a:rPr lang="en-US" dirty="0"/>
            </a:br>
            <a:r>
              <a:rPr lang="en-US" dirty="0"/>
              <a:t>Find out what they love to eat - perhaps a different dessert or something typical to their country and offer it to them. If you have multi-cultural residents, you may engage the relatives in this activity by asking them to participate in a group cooking session with a popular national dish from their country.</a:t>
            </a:r>
          </a:p>
          <a:p>
            <a:endParaRPr lang="en-US" dirty="0"/>
          </a:p>
          <a:p>
            <a:pPr marL="0" indent="0">
              <a:buNone/>
            </a:pPr>
            <a:endParaRPr lang="en-US" dirty="0"/>
          </a:p>
        </p:txBody>
      </p:sp>
    </p:spTree>
    <p:extLst>
      <p:ext uri="{BB962C8B-B14F-4D97-AF65-F5344CB8AC3E}">
        <p14:creationId xmlns:p14="http://schemas.microsoft.com/office/powerpoint/2010/main" val="3110962055"/>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6B5BE-FC0E-4712-B7E5-BB66F70810D4}"/>
              </a:ext>
            </a:extLst>
          </p:cNvPr>
          <p:cNvSpPr>
            <a:spLocks noGrp="1"/>
          </p:cNvSpPr>
          <p:nvPr>
            <p:ph idx="1"/>
          </p:nvPr>
        </p:nvSpPr>
        <p:spPr>
          <a:xfrm>
            <a:off x="838200" y="463826"/>
            <a:ext cx="10515600" cy="5713137"/>
          </a:xfrm>
        </p:spPr>
        <p:txBody>
          <a:bodyPr/>
          <a:lstStyle/>
          <a:p>
            <a:r>
              <a:rPr lang="en-US" b="1" dirty="0"/>
              <a:t> Enjoy Trivia</a:t>
            </a:r>
            <a:endParaRPr lang="en-US" dirty="0"/>
          </a:p>
          <a:p>
            <a:r>
              <a:rPr lang="en-US" dirty="0"/>
              <a:t>Bring along some trivia quizzes or word games.</a:t>
            </a:r>
          </a:p>
          <a:p>
            <a:r>
              <a:rPr lang="en-US" b="1" dirty="0"/>
              <a:t>Look Through Photo Albums</a:t>
            </a:r>
            <a:endParaRPr lang="en-US" dirty="0"/>
          </a:p>
          <a:p>
            <a:r>
              <a:rPr lang="en-US" dirty="0"/>
              <a:t>Look through a family photo album together or make a scrapbook album together.</a:t>
            </a:r>
          </a:p>
          <a:p>
            <a:endParaRPr lang="en-US" dirty="0"/>
          </a:p>
        </p:txBody>
      </p:sp>
    </p:spTree>
    <p:extLst>
      <p:ext uri="{BB962C8B-B14F-4D97-AF65-F5344CB8AC3E}">
        <p14:creationId xmlns:p14="http://schemas.microsoft.com/office/powerpoint/2010/main" val="23209807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2D403D-F175-4399-8861-049A75CA6D71}"/>
              </a:ext>
            </a:extLst>
          </p:cNvPr>
          <p:cNvSpPr>
            <a:spLocks noGrp="1"/>
          </p:cNvSpPr>
          <p:nvPr>
            <p:ph idx="1"/>
          </p:nvPr>
        </p:nvSpPr>
        <p:spPr>
          <a:xfrm>
            <a:off x="1054652" y="276224"/>
            <a:ext cx="10515600" cy="5680075"/>
          </a:xfrm>
        </p:spPr>
        <p:txBody>
          <a:bodyPr/>
          <a:lstStyle/>
          <a:p>
            <a:r>
              <a:rPr lang="en-US" b="1" dirty="0"/>
              <a:t>Get active with upper body exercises</a:t>
            </a:r>
            <a:br>
              <a:rPr lang="en-US" b="1" dirty="0"/>
            </a:br>
            <a:r>
              <a:rPr lang="en-US" dirty="0"/>
              <a:t>Playing balloons one-on-one is a good upper body exercise. Singing songs with actions is another way to exercise the upper body; Songs such as: ‘YMCA’ and ‘Macarena’ are good to start with.</a:t>
            </a:r>
          </a:p>
          <a:p>
            <a:r>
              <a:rPr lang="en-US" b="1" dirty="0"/>
              <a:t>Become a beauty therapist for the ladies</a:t>
            </a:r>
            <a:br>
              <a:rPr lang="en-US" dirty="0"/>
            </a:br>
            <a:r>
              <a:rPr lang="en-US" dirty="0"/>
              <a:t>Moisturize their faces, comb their hair, do their nails and put on some lipstick if they like it. Tender loving care does wonders for people confined to bed for long periods of time.</a:t>
            </a:r>
          </a:p>
          <a:p>
            <a:r>
              <a:rPr lang="en-US" b="1" dirty="0"/>
              <a:t>Make paper airplanes with the men</a:t>
            </a:r>
            <a:br>
              <a:rPr lang="en-US" dirty="0"/>
            </a:br>
            <a:r>
              <a:rPr lang="en-US" dirty="0"/>
              <a:t>Learn how to make some interesting paper airplanes and spend some time with your resident making them.</a:t>
            </a:r>
          </a:p>
          <a:p>
            <a:endParaRPr lang="en-US" dirty="0"/>
          </a:p>
          <a:p>
            <a:endParaRPr lang="en-US" dirty="0"/>
          </a:p>
          <a:p>
            <a:endParaRPr lang="en-US" dirty="0"/>
          </a:p>
        </p:txBody>
      </p:sp>
    </p:spTree>
    <p:extLst>
      <p:ext uri="{BB962C8B-B14F-4D97-AF65-F5344CB8AC3E}">
        <p14:creationId xmlns:p14="http://schemas.microsoft.com/office/powerpoint/2010/main" val="143291837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F0521-1BE5-4C8A-A33F-3162C6F981BA}"/>
              </a:ext>
            </a:extLst>
          </p:cNvPr>
          <p:cNvSpPr>
            <a:spLocks noGrp="1"/>
          </p:cNvSpPr>
          <p:nvPr>
            <p:ph idx="1"/>
          </p:nvPr>
        </p:nvSpPr>
        <p:spPr>
          <a:xfrm>
            <a:off x="838200" y="584200"/>
            <a:ext cx="10515600" cy="5592763"/>
          </a:xfrm>
        </p:spPr>
        <p:txBody>
          <a:bodyPr/>
          <a:lstStyle/>
          <a:p>
            <a:pPr lvl="0"/>
            <a:r>
              <a:rPr lang="en-US" dirty="0"/>
              <a:t>Self-esteem</a:t>
            </a:r>
          </a:p>
          <a:p>
            <a:pPr lvl="0"/>
            <a:r>
              <a:rPr lang="en-US" dirty="0"/>
              <a:t>Faith</a:t>
            </a:r>
          </a:p>
          <a:p>
            <a:pPr lvl="0"/>
            <a:r>
              <a:rPr lang="en-US" dirty="0"/>
              <a:t>Pleasure</a:t>
            </a:r>
          </a:p>
          <a:p>
            <a:pPr lvl="0"/>
            <a:r>
              <a:rPr lang="en-US" dirty="0"/>
              <a:t>Comfort</a:t>
            </a:r>
          </a:p>
          <a:p>
            <a:pPr lvl="0"/>
            <a:r>
              <a:rPr lang="en-US" dirty="0"/>
              <a:t>Education</a:t>
            </a:r>
          </a:p>
          <a:p>
            <a:pPr lvl="0"/>
            <a:r>
              <a:rPr lang="en-US" dirty="0"/>
              <a:t>Creativity</a:t>
            </a:r>
          </a:p>
          <a:p>
            <a:pPr lvl="0"/>
            <a:r>
              <a:rPr lang="en-US" dirty="0"/>
              <a:t>Success</a:t>
            </a:r>
          </a:p>
          <a:p>
            <a:pPr lvl="0"/>
            <a:r>
              <a:rPr lang="en-US" dirty="0"/>
              <a:t>Independence</a:t>
            </a:r>
          </a:p>
          <a:p>
            <a:endParaRPr lang="en-US" dirty="0"/>
          </a:p>
        </p:txBody>
      </p:sp>
    </p:spTree>
    <p:extLst>
      <p:ext uri="{BB962C8B-B14F-4D97-AF65-F5344CB8AC3E}">
        <p14:creationId xmlns:p14="http://schemas.microsoft.com/office/powerpoint/2010/main" val="1758489149"/>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67EB34-B696-4249-8D3D-82951A5582F0}"/>
              </a:ext>
            </a:extLst>
          </p:cNvPr>
          <p:cNvSpPr>
            <a:spLocks noGrp="1"/>
          </p:cNvSpPr>
          <p:nvPr>
            <p:ph idx="1"/>
          </p:nvPr>
        </p:nvSpPr>
        <p:spPr>
          <a:xfrm>
            <a:off x="1097722" y="224871"/>
            <a:ext cx="10515600" cy="6099175"/>
          </a:xfrm>
        </p:spPr>
        <p:txBody>
          <a:bodyPr/>
          <a:lstStyle/>
          <a:p>
            <a:r>
              <a:rPr lang="en-US" b="1" dirty="0"/>
              <a:t>Stimulate the sense with mobiles and wind chimes</a:t>
            </a:r>
            <a:br>
              <a:rPr lang="en-US" dirty="0"/>
            </a:br>
            <a:r>
              <a:rPr lang="en-US" dirty="0"/>
              <a:t>Hang mobiles of birds, nature, African animals, cars, fishes and children from the ceiling so the resident has a nice view of something interesting. Change it weekly. (check with your maintenance director for fire safety)</a:t>
            </a:r>
          </a:p>
          <a:p>
            <a:r>
              <a:rPr lang="en-US" b="1" dirty="0"/>
              <a:t>Be Genuine</a:t>
            </a:r>
            <a:endParaRPr lang="en-US" dirty="0"/>
          </a:p>
          <a:p>
            <a:pPr marL="0" indent="0">
              <a:buNone/>
            </a:pPr>
            <a:r>
              <a:rPr lang="en-US" dirty="0"/>
              <a:t>Be genuine, your attitude will make or break a visit. If you are not there in body and soul they will sense it and become indifferent.</a:t>
            </a:r>
          </a:p>
          <a:p>
            <a:endParaRPr lang="en-US" dirty="0"/>
          </a:p>
          <a:p>
            <a:endParaRPr lang="en-US" dirty="0"/>
          </a:p>
        </p:txBody>
      </p:sp>
    </p:spTree>
    <p:extLst>
      <p:ext uri="{BB962C8B-B14F-4D97-AF65-F5344CB8AC3E}">
        <p14:creationId xmlns:p14="http://schemas.microsoft.com/office/powerpoint/2010/main" val="914585867"/>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B9916-F6FB-42C3-AD98-7B63B6ADF0A8}"/>
              </a:ext>
            </a:extLst>
          </p:cNvPr>
          <p:cNvSpPr>
            <a:spLocks noGrp="1"/>
          </p:cNvSpPr>
          <p:nvPr>
            <p:ph idx="1"/>
          </p:nvPr>
        </p:nvSpPr>
        <p:spPr>
          <a:xfrm>
            <a:off x="838200" y="225287"/>
            <a:ext cx="10515600" cy="5951676"/>
          </a:xfrm>
        </p:spPr>
        <p:txBody>
          <a:bodyPr/>
          <a:lstStyle/>
          <a:p>
            <a:r>
              <a:rPr lang="en-US" b="1" dirty="0"/>
              <a:t>Be Patient</a:t>
            </a:r>
            <a:endParaRPr lang="en-US" dirty="0"/>
          </a:p>
          <a:p>
            <a:pPr marL="0" indent="0">
              <a:buNone/>
            </a:pPr>
            <a:r>
              <a:rPr lang="en-US" dirty="0"/>
              <a:t>If the resident has advanced dementia, be prepared to repeat conversations as needed; look at pictures in the room and ask questions, admire clothes and hair.</a:t>
            </a:r>
          </a:p>
          <a:p>
            <a:endParaRPr lang="en-US" dirty="0"/>
          </a:p>
        </p:txBody>
      </p:sp>
    </p:spTree>
    <p:extLst>
      <p:ext uri="{BB962C8B-B14F-4D97-AF65-F5344CB8AC3E}">
        <p14:creationId xmlns:p14="http://schemas.microsoft.com/office/powerpoint/2010/main" val="2969557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EE5DC-0E20-49F5-88A5-71FD9CE0030D}"/>
              </a:ext>
            </a:extLst>
          </p:cNvPr>
          <p:cNvSpPr>
            <a:spLocks noGrp="1"/>
          </p:cNvSpPr>
          <p:nvPr>
            <p:ph type="title"/>
          </p:nvPr>
        </p:nvSpPr>
        <p:spPr>
          <a:xfrm>
            <a:off x="838200" y="232603"/>
            <a:ext cx="10515600" cy="1325563"/>
          </a:xfrm>
        </p:spPr>
        <p:txBody>
          <a:bodyPr>
            <a:normAutofit fontScale="90000"/>
          </a:bodyPr>
          <a:lstStyle/>
          <a:p>
            <a:pPr algn="ctr"/>
            <a:r>
              <a:rPr lang="en-US" sz="9600" b="1" dirty="0"/>
              <a:t>Sensory</a:t>
            </a:r>
            <a:r>
              <a:rPr lang="en-US" dirty="0"/>
              <a:t> </a:t>
            </a:r>
          </a:p>
        </p:txBody>
      </p:sp>
      <p:pic>
        <p:nvPicPr>
          <p:cNvPr id="4" name="Content Placeholder 3">
            <a:extLst>
              <a:ext uri="{FF2B5EF4-FFF2-40B4-BE49-F238E27FC236}">
                <a16:creationId xmlns:a16="http://schemas.microsoft.com/office/drawing/2014/main" id="{B5FB37FD-0B24-4D2C-AC2A-CE86801F1409}"/>
              </a:ext>
            </a:extLst>
          </p:cNvPr>
          <p:cNvPicPr>
            <a:picLocks noGrp="1" noChangeAspect="1"/>
          </p:cNvPicPr>
          <p:nvPr>
            <p:ph idx="1"/>
          </p:nvPr>
        </p:nvPicPr>
        <p:blipFill>
          <a:blip r:embed="rId3"/>
          <a:stretch>
            <a:fillRect/>
          </a:stretch>
        </p:blipFill>
        <p:spPr>
          <a:xfrm>
            <a:off x="4325358" y="1558166"/>
            <a:ext cx="3541283" cy="3525544"/>
          </a:xfrm>
          <a:prstGeom prst="rect">
            <a:avLst/>
          </a:prstGeom>
        </p:spPr>
      </p:pic>
    </p:spTree>
    <p:extLst>
      <p:ext uri="{BB962C8B-B14F-4D97-AF65-F5344CB8AC3E}">
        <p14:creationId xmlns:p14="http://schemas.microsoft.com/office/powerpoint/2010/main" val="3575353899"/>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C5D759-8486-4A8E-B4A8-5B72A8241773}"/>
              </a:ext>
            </a:extLst>
          </p:cNvPr>
          <p:cNvSpPr>
            <a:spLocks noGrp="1"/>
          </p:cNvSpPr>
          <p:nvPr>
            <p:ph idx="1"/>
          </p:nvPr>
        </p:nvSpPr>
        <p:spPr>
          <a:xfrm>
            <a:off x="1050234" y="182356"/>
            <a:ext cx="10515600" cy="4351338"/>
          </a:xfrm>
        </p:spPr>
        <p:txBody>
          <a:bodyPr>
            <a:noAutofit/>
          </a:bodyPr>
          <a:lstStyle/>
          <a:p>
            <a:pPr marL="0" indent="0" algn="ctr">
              <a:buNone/>
            </a:pPr>
            <a:r>
              <a:rPr lang="en-US" sz="6000" dirty="0"/>
              <a:t>Sensory is an effective method for reducing anxiety , calming nerves and providing comfort –use simple touch-based activities to occupy their hands and minds in safe soothing ways </a:t>
            </a:r>
          </a:p>
        </p:txBody>
      </p:sp>
    </p:spTree>
    <p:extLst>
      <p:ext uri="{BB962C8B-B14F-4D97-AF65-F5344CB8AC3E}">
        <p14:creationId xmlns:p14="http://schemas.microsoft.com/office/powerpoint/2010/main" val="1109907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BB4E-49DA-4D12-8D7E-C1A04E0EF73B}"/>
              </a:ext>
            </a:extLst>
          </p:cNvPr>
          <p:cNvSpPr>
            <a:spLocks noGrp="1"/>
          </p:cNvSpPr>
          <p:nvPr>
            <p:ph type="title"/>
          </p:nvPr>
        </p:nvSpPr>
        <p:spPr/>
        <p:txBody>
          <a:bodyPr>
            <a:normAutofit/>
          </a:bodyPr>
          <a:lstStyle/>
          <a:p>
            <a:pPr algn="ctr"/>
            <a:r>
              <a:rPr lang="en-US" dirty="0"/>
              <a:t>  Ideas to use your senses are endless</a:t>
            </a:r>
          </a:p>
        </p:txBody>
      </p:sp>
      <p:sp>
        <p:nvSpPr>
          <p:cNvPr id="3" name="Content Placeholder 2">
            <a:extLst>
              <a:ext uri="{FF2B5EF4-FFF2-40B4-BE49-F238E27FC236}">
                <a16:creationId xmlns:a16="http://schemas.microsoft.com/office/drawing/2014/main" id="{2BFEA2D9-1776-4936-B79C-2B87F53D0A6C}"/>
              </a:ext>
            </a:extLst>
          </p:cNvPr>
          <p:cNvSpPr>
            <a:spLocks noGrp="1"/>
          </p:cNvSpPr>
          <p:nvPr>
            <p:ph idx="1"/>
          </p:nvPr>
        </p:nvSpPr>
        <p:spPr/>
        <p:txBody>
          <a:bodyPr/>
          <a:lstStyle/>
          <a:p>
            <a:r>
              <a:rPr lang="en-US" dirty="0"/>
              <a:t>Baking</a:t>
            </a:r>
          </a:p>
          <a:p>
            <a:r>
              <a:rPr lang="en-US" dirty="0"/>
              <a:t>Folding towels</a:t>
            </a:r>
          </a:p>
          <a:p>
            <a:r>
              <a:rPr lang="en-US" dirty="0"/>
              <a:t>Knitting or crocheting</a:t>
            </a:r>
          </a:p>
          <a:p>
            <a:r>
              <a:rPr lang="en-US" dirty="0"/>
              <a:t>Shuffling an arranging cards</a:t>
            </a:r>
          </a:p>
          <a:p>
            <a:r>
              <a:rPr lang="en-US" dirty="0"/>
              <a:t>Sorting coins</a:t>
            </a:r>
          </a:p>
          <a:p>
            <a:r>
              <a:rPr lang="en-US" dirty="0"/>
              <a:t>Listening to audio of birds, calming ocean </a:t>
            </a:r>
            <a:r>
              <a:rPr lang="en-US" dirty="0" err="1"/>
              <a:t>ect</a:t>
            </a:r>
            <a:r>
              <a:rPr lang="en-US" dirty="0"/>
              <a:t>.</a:t>
            </a:r>
          </a:p>
        </p:txBody>
      </p:sp>
    </p:spTree>
    <p:extLst>
      <p:ext uri="{BB962C8B-B14F-4D97-AF65-F5344CB8AC3E}">
        <p14:creationId xmlns:p14="http://schemas.microsoft.com/office/powerpoint/2010/main" val="2160357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EEE4C6-127F-4A30-8D80-B180D056D19B}"/>
              </a:ext>
            </a:extLst>
          </p:cNvPr>
          <p:cNvSpPr>
            <a:spLocks noGrp="1"/>
          </p:cNvSpPr>
          <p:nvPr>
            <p:ph idx="1"/>
          </p:nvPr>
        </p:nvSpPr>
        <p:spPr>
          <a:xfrm>
            <a:off x="838200" y="3152292"/>
            <a:ext cx="10515600" cy="1793082"/>
          </a:xfrm>
        </p:spPr>
        <p:txBody>
          <a:bodyPr/>
          <a:lstStyle/>
          <a:p>
            <a:r>
              <a:rPr lang="en-US" dirty="0"/>
              <a:t>Reaching every resident every day, even if for a small moment, will show benefits quickly.</a:t>
            </a:r>
          </a:p>
          <a:p>
            <a:r>
              <a:rPr lang="en-US" dirty="0"/>
              <a:t> Do you have a one on one to share, and what benefits you have noticed.</a:t>
            </a:r>
          </a:p>
          <a:p>
            <a:endParaRPr lang="en-US" dirty="0"/>
          </a:p>
        </p:txBody>
      </p:sp>
      <p:pic>
        <p:nvPicPr>
          <p:cNvPr id="3074" name="Picture 2" descr="Image result for share an idea clipart">
            <a:extLst>
              <a:ext uri="{FF2B5EF4-FFF2-40B4-BE49-F238E27FC236}">
                <a16:creationId xmlns:a16="http://schemas.microsoft.com/office/drawing/2014/main" id="{EDD400AA-E764-4F58-BBEC-2508964A7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259" y="201614"/>
            <a:ext cx="4733235" cy="276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154229"/>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8F38-1409-4207-82AA-3F9CD34F2384}"/>
              </a:ext>
            </a:extLst>
          </p:cNvPr>
          <p:cNvSpPr>
            <a:spLocks noGrp="1"/>
          </p:cNvSpPr>
          <p:nvPr>
            <p:ph type="title"/>
          </p:nvPr>
        </p:nvSpPr>
        <p:spPr/>
        <p:txBody>
          <a:bodyPr>
            <a:noAutofit/>
          </a:bodyPr>
          <a:lstStyle/>
          <a:p>
            <a:pPr algn="ctr"/>
            <a:r>
              <a:rPr lang="en-US" sz="9600" b="1" dirty="0"/>
              <a:t>Outings </a:t>
            </a:r>
          </a:p>
        </p:txBody>
      </p:sp>
      <p:pic>
        <p:nvPicPr>
          <p:cNvPr id="4" name="Content Placeholder 3">
            <a:extLst>
              <a:ext uri="{FF2B5EF4-FFF2-40B4-BE49-F238E27FC236}">
                <a16:creationId xmlns:a16="http://schemas.microsoft.com/office/drawing/2014/main" id="{25989561-0B12-4477-B4FC-B27FA5C0B053}"/>
              </a:ext>
            </a:extLst>
          </p:cNvPr>
          <p:cNvPicPr>
            <a:picLocks noGrp="1" noChangeAspect="1"/>
          </p:cNvPicPr>
          <p:nvPr>
            <p:ph idx="1"/>
          </p:nvPr>
        </p:nvPicPr>
        <p:blipFill>
          <a:blip r:embed="rId3"/>
          <a:stretch>
            <a:fillRect/>
          </a:stretch>
        </p:blipFill>
        <p:spPr>
          <a:xfrm>
            <a:off x="3785394" y="1690688"/>
            <a:ext cx="4603232" cy="3501231"/>
          </a:xfrm>
          <a:prstGeom prst="rect">
            <a:avLst/>
          </a:prstGeom>
        </p:spPr>
      </p:pic>
    </p:spTree>
    <p:extLst>
      <p:ext uri="{BB962C8B-B14F-4D97-AF65-F5344CB8AC3E}">
        <p14:creationId xmlns:p14="http://schemas.microsoft.com/office/powerpoint/2010/main" val="3042977591"/>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2603"/>
            <a:ext cx="10515600" cy="1325563"/>
          </a:xfrm>
        </p:spPr>
        <p:txBody>
          <a:bodyPr>
            <a:normAutofit/>
          </a:bodyPr>
          <a:lstStyle/>
          <a:p>
            <a:pPr algn="ctr"/>
            <a:r>
              <a:rPr lang="en-US" sz="7200" b="1" dirty="0"/>
              <a:t>Outings</a:t>
            </a:r>
          </a:p>
        </p:txBody>
      </p:sp>
      <p:sp>
        <p:nvSpPr>
          <p:cNvPr id="4" name="Content Placeholder 3"/>
          <p:cNvSpPr>
            <a:spLocks noGrp="1"/>
          </p:cNvSpPr>
          <p:nvPr>
            <p:ph idx="1"/>
          </p:nvPr>
        </p:nvSpPr>
        <p:spPr>
          <a:xfrm>
            <a:off x="1129747" y="1428059"/>
            <a:ext cx="10515600" cy="4351338"/>
          </a:xfrm>
        </p:spPr>
        <p:txBody>
          <a:bodyPr>
            <a:normAutofit/>
          </a:bodyPr>
          <a:lstStyle/>
          <a:p>
            <a:r>
              <a:rPr lang="en-US" dirty="0"/>
              <a:t>Check/know your company policies. Ours is:</a:t>
            </a:r>
          </a:p>
          <a:p>
            <a:pPr lvl="1"/>
            <a:r>
              <a:rPr lang="en-US" sz="2800" dirty="0"/>
              <a:t>Must have 3 to utilize the bus for activity outing</a:t>
            </a:r>
          </a:p>
          <a:p>
            <a:pPr lvl="2"/>
            <a:r>
              <a:rPr lang="en-US" sz="2800" dirty="0"/>
              <a:t>3 residents stay in town</a:t>
            </a:r>
          </a:p>
          <a:p>
            <a:pPr lvl="2"/>
            <a:r>
              <a:rPr lang="en-US" sz="2800" dirty="0"/>
              <a:t>5 or more residents may leave town</a:t>
            </a:r>
          </a:p>
          <a:p>
            <a:pPr lvl="1"/>
            <a:r>
              <a:rPr lang="en-US" sz="2800" dirty="0"/>
              <a:t>More than 3 skilled residents – need STNA or nursing staff</a:t>
            </a:r>
          </a:p>
          <a:p>
            <a:pPr lvl="1"/>
            <a:r>
              <a:rPr lang="en-US" sz="2800" dirty="0"/>
              <a:t>SNF – authorization is required for outings – obtained upon admission</a:t>
            </a:r>
          </a:p>
          <a:p>
            <a:pPr lvl="1"/>
            <a:r>
              <a:rPr lang="en-US" sz="2800" dirty="0"/>
              <a:t>Assisted/Independent – no prior authorization is required</a:t>
            </a:r>
          </a:p>
          <a:p>
            <a:pPr lvl="1"/>
            <a:endParaRPr lang="en-US" sz="2800" dirty="0"/>
          </a:p>
        </p:txBody>
      </p:sp>
    </p:spTree>
    <p:extLst>
      <p:ext uri="{BB962C8B-B14F-4D97-AF65-F5344CB8AC3E}">
        <p14:creationId xmlns:p14="http://schemas.microsoft.com/office/powerpoint/2010/main" val="1508937577"/>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Purpose of Outings</a:t>
            </a:r>
          </a:p>
        </p:txBody>
      </p:sp>
      <p:sp>
        <p:nvSpPr>
          <p:cNvPr id="3" name="Content Placeholder 2"/>
          <p:cNvSpPr>
            <a:spLocks noGrp="1"/>
          </p:cNvSpPr>
          <p:nvPr>
            <p:ph idx="1"/>
          </p:nvPr>
        </p:nvSpPr>
        <p:spPr/>
        <p:txBody>
          <a:bodyPr/>
          <a:lstStyle/>
          <a:p>
            <a:r>
              <a:rPr lang="en-US" dirty="0"/>
              <a:t>To promote motivation and socialization</a:t>
            </a:r>
          </a:p>
          <a:p>
            <a:r>
              <a:rPr lang="en-US" dirty="0"/>
              <a:t>To provide for community opportunities</a:t>
            </a:r>
          </a:p>
          <a:p>
            <a:r>
              <a:rPr lang="en-US" dirty="0"/>
              <a:t>To offer residents recreational experiences not available within the facility</a:t>
            </a:r>
          </a:p>
          <a:p>
            <a:r>
              <a:rPr lang="en-US" dirty="0"/>
              <a:t>To provide recreational activities related to residents past interests</a:t>
            </a:r>
          </a:p>
        </p:txBody>
      </p:sp>
    </p:spTree>
    <p:extLst>
      <p:ext uri="{BB962C8B-B14F-4D97-AF65-F5344CB8AC3E}">
        <p14:creationId xmlns:p14="http://schemas.microsoft.com/office/powerpoint/2010/main" val="3650897147"/>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984"/>
            <a:ext cx="10515600" cy="1249226"/>
          </a:xfrm>
        </p:spPr>
        <p:txBody>
          <a:bodyPr>
            <a:normAutofit/>
          </a:bodyPr>
          <a:lstStyle/>
          <a:p>
            <a:pPr algn="ctr"/>
            <a:r>
              <a:rPr lang="en-US" sz="7200" b="1" dirty="0"/>
              <a:t>Responsibility </a:t>
            </a:r>
          </a:p>
        </p:txBody>
      </p:sp>
      <p:sp>
        <p:nvSpPr>
          <p:cNvPr id="3" name="Content Placeholder 2"/>
          <p:cNvSpPr>
            <a:spLocks noGrp="1"/>
          </p:cNvSpPr>
          <p:nvPr>
            <p:ph idx="1"/>
          </p:nvPr>
        </p:nvSpPr>
        <p:spPr>
          <a:xfrm>
            <a:off x="838200" y="1272210"/>
            <a:ext cx="10515600" cy="5380245"/>
          </a:xfrm>
        </p:spPr>
        <p:txBody>
          <a:bodyPr>
            <a:normAutofit/>
          </a:bodyPr>
          <a:lstStyle/>
          <a:p>
            <a:r>
              <a:rPr lang="en-US" dirty="0"/>
              <a:t>Activity Director/Staff is responsible for overall safe execution of each community outing including:</a:t>
            </a:r>
          </a:p>
          <a:p>
            <a:pPr lvl="1"/>
            <a:r>
              <a:rPr lang="en-US" sz="2800" dirty="0"/>
              <a:t>The group – residents, volunteers, and staff</a:t>
            </a:r>
          </a:p>
          <a:p>
            <a:pPr lvl="1"/>
            <a:r>
              <a:rPr lang="en-US" sz="2800" dirty="0"/>
              <a:t>Evaluating the environment – sidewalks, ramps and facilities</a:t>
            </a:r>
          </a:p>
          <a:p>
            <a:pPr lvl="1"/>
            <a:r>
              <a:rPr lang="en-US" sz="2800" dirty="0"/>
              <a:t>Securing necessary equipment and supplies for the outing</a:t>
            </a:r>
          </a:p>
          <a:p>
            <a:pPr lvl="1"/>
            <a:r>
              <a:rPr lang="en-US" sz="2800" dirty="0"/>
              <a:t>Having first aid kit available</a:t>
            </a:r>
          </a:p>
          <a:p>
            <a:pPr lvl="1"/>
            <a:r>
              <a:rPr lang="en-US" sz="2800" dirty="0"/>
              <a:t>Informing the residents of their responsibilities prior to the outing</a:t>
            </a:r>
          </a:p>
        </p:txBody>
      </p:sp>
    </p:spTree>
    <p:extLst>
      <p:ext uri="{BB962C8B-B14F-4D97-AF65-F5344CB8AC3E}">
        <p14:creationId xmlns:p14="http://schemas.microsoft.com/office/powerpoint/2010/main" val="148761441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DA51F-58EB-48B2-AD0F-E3E56567AC68}"/>
              </a:ext>
            </a:extLst>
          </p:cNvPr>
          <p:cNvSpPr>
            <a:spLocks noGrp="1"/>
          </p:cNvSpPr>
          <p:nvPr>
            <p:ph idx="1"/>
          </p:nvPr>
        </p:nvSpPr>
        <p:spPr/>
        <p:txBody>
          <a:bodyPr/>
          <a:lstStyle/>
          <a:p>
            <a:pPr marL="0" indent="0" algn="ctr">
              <a:buNone/>
            </a:pPr>
            <a:r>
              <a:rPr lang="en-US" sz="8800" b="1" dirty="0"/>
              <a:t>Creating an effective activities program</a:t>
            </a:r>
            <a:endParaRPr lang="en-US" sz="8800" dirty="0"/>
          </a:p>
          <a:p>
            <a:endParaRPr lang="en-US" dirty="0"/>
          </a:p>
        </p:txBody>
      </p:sp>
    </p:spTree>
    <p:extLst>
      <p:ext uri="{BB962C8B-B14F-4D97-AF65-F5344CB8AC3E}">
        <p14:creationId xmlns:p14="http://schemas.microsoft.com/office/powerpoint/2010/main" val="3456348106"/>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1B2F3-7BAC-4D97-B7C6-135B3E0D5089}"/>
              </a:ext>
            </a:extLst>
          </p:cNvPr>
          <p:cNvSpPr>
            <a:spLocks noGrp="1"/>
          </p:cNvSpPr>
          <p:nvPr>
            <p:ph idx="1"/>
          </p:nvPr>
        </p:nvSpPr>
        <p:spPr>
          <a:xfrm>
            <a:off x="838200" y="1253331"/>
            <a:ext cx="10515600" cy="4351338"/>
          </a:xfrm>
        </p:spPr>
        <p:txBody>
          <a:bodyPr/>
          <a:lstStyle/>
          <a:p>
            <a:pPr lvl="1"/>
            <a:r>
              <a:rPr lang="en-US" sz="2800" dirty="0"/>
              <a:t>Ensuring that residents are dressed appropriately for the activity and the weather conditions</a:t>
            </a:r>
          </a:p>
          <a:p>
            <a:pPr lvl="1"/>
            <a:r>
              <a:rPr lang="en-US" sz="2800" dirty="0"/>
              <a:t>Provide appropriate facility personnel (nursing, therapy, dietary,  beauty shop) with list of residents prior to leaving facility.</a:t>
            </a:r>
          </a:p>
          <a:p>
            <a:pPr lvl="1"/>
            <a:r>
              <a:rPr lang="en-US" sz="2800" dirty="0"/>
              <a:t>Signing residents out per facility protocol</a:t>
            </a:r>
          </a:p>
          <a:p>
            <a:endParaRPr lang="en-US" dirty="0"/>
          </a:p>
        </p:txBody>
      </p:sp>
    </p:spTree>
    <p:extLst>
      <p:ext uri="{BB962C8B-B14F-4D97-AF65-F5344CB8AC3E}">
        <p14:creationId xmlns:p14="http://schemas.microsoft.com/office/powerpoint/2010/main" val="9115088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Establish an Emergency Plan</a:t>
            </a:r>
          </a:p>
        </p:txBody>
      </p:sp>
      <p:sp>
        <p:nvSpPr>
          <p:cNvPr id="3" name="Content Placeholder 2"/>
          <p:cNvSpPr>
            <a:spLocks noGrp="1"/>
          </p:cNvSpPr>
          <p:nvPr>
            <p:ph idx="1"/>
          </p:nvPr>
        </p:nvSpPr>
        <p:spPr>
          <a:xfrm>
            <a:off x="838200" y="1825624"/>
            <a:ext cx="10515600" cy="5569089"/>
          </a:xfrm>
        </p:spPr>
        <p:txBody>
          <a:bodyPr/>
          <a:lstStyle/>
          <a:p>
            <a:r>
              <a:rPr lang="en-US" dirty="0"/>
              <a:t>When two or more staff/volunteers are on outing</a:t>
            </a:r>
          </a:p>
          <a:p>
            <a:pPr lvl="1"/>
            <a:r>
              <a:rPr lang="en-US" sz="2800" dirty="0"/>
              <a:t>One staff shall stay with resident(s) on who emergency is focused</a:t>
            </a:r>
          </a:p>
          <a:p>
            <a:pPr lvl="1"/>
            <a:r>
              <a:rPr lang="en-US" sz="2800" dirty="0"/>
              <a:t>One staff/volunteer shall call EMS/911, notify facility of the situation, ensure safety of the remaining residents</a:t>
            </a:r>
          </a:p>
          <a:p>
            <a:pPr lvl="1"/>
            <a:r>
              <a:rPr lang="en-US" sz="2800" dirty="0"/>
              <a:t>After the emergency has passed, the person in charge shall contact the facility administrator ??? </a:t>
            </a:r>
          </a:p>
          <a:p>
            <a:pPr lvl="1"/>
            <a:r>
              <a:rPr lang="en-US" sz="2800" dirty="0"/>
              <a:t>Upon return to facility, leader should complete an incident report</a:t>
            </a:r>
          </a:p>
          <a:p>
            <a:endParaRPr lang="en-US" dirty="0"/>
          </a:p>
          <a:p>
            <a:endParaRPr lang="en-US" dirty="0"/>
          </a:p>
          <a:p>
            <a:pPr lvl="1"/>
            <a:endParaRPr lang="en-US" dirty="0"/>
          </a:p>
        </p:txBody>
      </p:sp>
    </p:spTree>
    <p:extLst>
      <p:ext uri="{BB962C8B-B14F-4D97-AF65-F5344CB8AC3E}">
        <p14:creationId xmlns:p14="http://schemas.microsoft.com/office/powerpoint/2010/main" val="348325346"/>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7226" y="672686"/>
            <a:ext cx="10515600" cy="4351338"/>
          </a:xfrm>
        </p:spPr>
        <p:txBody>
          <a:bodyPr>
            <a:normAutofit/>
          </a:bodyPr>
          <a:lstStyle/>
          <a:p>
            <a:r>
              <a:rPr lang="en-US" dirty="0"/>
              <a:t>In cases when a resident is missing</a:t>
            </a:r>
          </a:p>
          <a:p>
            <a:pPr lvl="1"/>
            <a:r>
              <a:rPr lang="en-US" sz="2800" dirty="0"/>
              <a:t>One staff/volunteer shall stay with remainder of residents</a:t>
            </a:r>
          </a:p>
          <a:p>
            <a:pPr lvl="1"/>
            <a:r>
              <a:rPr lang="en-US" sz="2800" dirty="0"/>
              <a:t>All other staff/volunteers shall search area for 15 minutes, then report back to group</a:t>
            </a:r>
          </a:p>
          <a:p>
            <a:pPr lvl="1"/>
            <a:r>
              <a:rPr lang="en-US" sz="2800" dirty="0"/>
              <a:t>If the resident has not returned or been located, the leader shall notify the facility</a:t>
            </a:r>
          </a:p>
          <a:p>
            <a:pPr lvl="1"/>
            <a:r>
              <a:rPr lang="en-US" sz="2800" dirty="0"/>
              <a:t>Facility personnel shall notify police and resident’s family </a:t>
            </a:r>
          </a:p>
          <a:p>
            <a:pPr lvl="1"/>
            <a:r>
              <a:rPr lang="en-US" sz="2800" dirty="0"/>
              <a:t>Activity leader shall complete an incident report upon returning to the facility</a:t>
            </a:r>
          </a:p>
        </p:txBody>
      </p:sp>
    </p:spTree>
    <p:extLst>
      <p:ext uri="{BB962C8B-B14F-4D97-AF65-F5344CB8AC3E}">
        <p14:creationId xmlns:p14="http://schemas.microsoft.com/office/powerpoint/2010/main" val="295570563"/>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b="1" dirty="0"/>
              <a:t>Types of Outings</a:t>
            </a:r>
          </a:p>
        </p:txBody>
      </p:sp>
      <p:sp>
        <p:nvSpPr>
          <p:cNvPr id="3" name="Content Placeholder 2"/>
          <p:cNvSpPr>
            <a:spLocks noGrp="1"/>
          </p:cNvSpPr>
          <p:nvPr>
            <p:ph idx="1"/>
          </p:nvPr>
        </p:nvSpPr>
        <p:spPr>
          <a:xfrm>
            <a:off x="838200" y="1136512"/>
            <a:ext cx="10515600" cy="4351338"/>
          </a:xfrm>
        </p:spPr>
        <p:txBody>
          <a:bodyPr>
            <a:normAutofit/>
          </a:bodyPr>
          <a:lstStyle/>
          <a:p>
            <a:r>
              <a:rPr lang="en-US" dirty="0"/>
              <a:t>Women's Outings			* Musicals	</a:t>
            </a:r>
          </a:p>
          <a:p>
            <a:r>
              <a:rPr lang="en-US" dirty="0"/>
              <a:t>Men’s Outings				* Car Shows</a:t>
            </a:r>
          </a:p>
          <a:p>
            <a:r>
              <a:rPr lang="en-US" dirty="0"/>
              <a:t>Shopping					* Races</a:t>
            </a:r>
          </a:p>
          <a:p>
            <a:r>
              <a:rPr lang="en-US" dirty="0"/>
              <a:t>Lunch Bunches				* Concerts</a:t>
            </a:r>
          </a:p>
          <a:p>
            <a:r>
              <a:rPr lang="en-US" dirty="0"/>
              <a:t>Movies					* Company Tours</a:t>
            </a:r>
          </a:p>
          <a:p>
            <a:r>
              <a:rPr lang="en-US" dirty="0"/>
              <a:t>Plays 					* Libraries</a:t>
            </a:r>
          </a:p>
          <a:p>
            <a:r>
              <a:rPr lang="en-US" dirty="0"/>
              <a:t>Sporting Events                                      *Museums</a:t>
            </a:r>
          </a:p>
          <a:p>
            <a:r>
              <a:rPr lang="en-US" dirty="0"/>
              <a:t>Country Drives				*County Fairs</a:t>
            </a:r>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274055378"/>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983" y="338067"/>
            <a:ext cx="10515600" cy="5807627"/>
          </a:xfrm>
        </p:spPr>
        <p:txBody>
          <a:bodyPr/>
          <a:lstStyle/>
          <a:p>
            <a:r>
              <a:rPr lang="en-US" dirty="0"/>
              <a:t>Garage Sales</a:t>
            </a:r>
          </a:p>
          <a:p>
            <a:r>
              <a:rPr lang="en-US" dirty="0"/>
              <a:t>Dances</a:t>
            </a:r>
          </a:p>
          <a:p>
            <a:r>
              <a:rPr lang="en-US" dirty="0"/>
              <a:t>Concerts in the Park</a:t>
            </a:r>
          </a:p>
          <a:p>
            <a:r>
              <a:rPr lang="en-US" dirty="0"/>
              <a:t>Local School Plays/Events</a:t>
            </a:r>
          </a:p>
          <a:p>
            <a:r>
              <a:rPr lang="en-US" dirty="0"/>
              <a:t>Fishing</a:t>
            </a:r>
          </a:p>
          <a:p>
            <a:r>
              <a:rPr lang="en-US" dirty="0"/>
              <a:t>Visit a Local Farm</a:t>
            </a:r>
          </a:p>
          <a:p>
            <a:r>
              <a:rPr lang="en-US" dirty="0"/>
              <a:t>Picnic In The Park</a:t>
            </a:r>
          </a:p>
          <a:p>
            <a:endParaRPr lang="en-US" dirty="0"/>
          </a:p>
        </p:txBody>
      </p:sp>
    </p:spTree>
    <p:extLst>
      <p:ext uri="{BB962C8B-B14F-4D97-AF65-F5344CB8AC3E}">
        <p14:creationId xmlns:p14="http://schemas.microsoft.com/office/powerpoint/2010/main" val="4085173108"/>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Transportation Options</a:t>
            </a:r>
          </a:p>
        </p:txBody>
      </p:sp>
      <p:sp>
        <p:nvSpPr>
          <p:cNvPr id="3" name="Content Placeholder 2"/>
          <p:cNvSpPr>
            <a:spLocks noGrp="1"/>
          </p:cNvSpPr>
          <p:nvPr>
            <p:ph idx="1"/>
          </p:nvPr>
        </p:nvSpPr>
        <p:spPr/>
        <p:txBody>
          <a:bodyPr>
            <a:normAutofit/>
          </a:bodyPr>
          <a:lstStyle/>
          <a:p>
            <a:r>
              <a:rPr lang="en-US" dirty="0"/>
              <a:t>Facility Vehicle</a:t>
            </a:r>
          </a:p>
          <a:p>
            <a:r>
              <a:rPr lang="en-US" dirty="0"/>
              <a:t>Rent Buses/Vans</a:t>
            </a:r>
          </a:p>
          <a:p>
            <a:r>
              <a:rPr lang="en-US" dirty="0"/>
              <a:t>Tour Bus</a:t>
            </a:r>
          </a:p>
          <a:p>
            <a:r>
              <a:rPr lang="en-US" dirty="0"/>
              <a:t>Town transit busses </a:t>
            </a:r>
          </a:p>
        </p:txBody>
      </p:sp>
    </p:spTree>
    <p:extLst>
      <p:ext uri="{BB962C8B-B14F-4D97-AF65-F5344CB8AC3E}">
        <p14:creationId xmlns:p14="http://schemas.microsoft.com/office/powerpoint/2010/main" val="3665656371"/>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Check List</a:t>
            </a:r>
          </a:p>
        </p:txBody>
      </p:sp>
      <p:sp>
        <p:nvSpPr>
          <p:cNvPr id="3" name="Content Placeholder 2"/>
          <p:cNvSpPr>
            <a:spLocks noGrp="1"/>
          </p:cNvSpPr>
          <p:nvPr>
            <p:ph idx="1"/>
          </p:nvPr>
        </p:nvSpPr>
        <p:spPr/>
        <p:txBody>
          <a:bodyPr/>
          <a:lstStyle/>
          <a:p>
            <a:r>
              <a:rPr lang="en-US" dirty="0"/>
              <a:t>Permission to go out</a:t>
            </a:r>
          </a:p>
          <a:p>
            <a:r>
              <a:rPr lang="en-US" dirty="0"/>
              <a:t>Staffing to resident ratio</a:t>
            </a:r>
          </a:p>
          <a:p>
            <a:r>
              <a:rPr lang="en-US" dirty="0"/>
              <a:t>Map of area/directions</a:t>
            </a:r>
          </a:p>
          <a:p>
            <a:r>
              <a:rPr lang="en-US" dirty="0"/>
              <a:t>Appropriate staff to meet the needs of the residents attending</a:t>
            </a:r>
          </a:p>
          <a:p>
            <a:r>
              <a:rPr lang="en-US" dirty="0"/>
              <a:t>Oxygen and medication needs</a:t>
            </a:r>
          </a:p>
          <a:p>
            <a:r>
              <a:rPr lang="en-US"/>
              <a:t>Special </a:t>
            </a:r>
            <a:r>
              <a:rPr lang="en-US" dirty="0"/>
              <a:t>diets and adaptations required</a:t>
            </a:r>
          </a:p>
          <a:p>
            <a:endParaRPr lang="en-US" dirty="0"/>
          </a:p>
        </p:txBody>
      </p:sp>
    </p:spTree>
    <p:extLst>
      <p:ext uri="{BB962C8B-B14F-4D97-AF65-F5344CB8AC3E}">
        <p14:creationId xmlns:p14="http://schemas.microsoft.com/office/powerpoint/2010/main" val="860240473"/>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EEE4C6-127F-4A30-8D80-B180D056D19B}"/>
              </a:ext>
            </a:extLst>
          </p:cNvPr>
          <p:cNvSpPr>
            <a:spLocks noGrp="1"/>
          </p:cNvSpPr>
          <p:nvPr>
            <p:ph idx="1"/>
          </p:nvPr>
        </p:nvSpPr>
        <p:spPr>
          <a:xfrm>
            <a:off x="838200" y="3152292"/>
            <a:ext cx="10515600" cy="1793082"/>
          </a:xfrm>
        </p:spPr>
        <p:txBody>
          <a:bodyPr/>
          <a:lstStyle/>
          <a:p>
            <a:r>
              <a:rPr lang="en-US" dirty="0"/>
              <a:t>Reaching every resident every day, even if for a small moment, will show benefits quickly.</a:t>
            </a:r>
          </a:p>
          <a:p>
            <a:r>
              <a:rPr lang="en-US" dirty="0"/>
              <a:t> Do you have any outing ideas that have worked for you ?</a:t>
            </a:r>
          </a:p>
        </p:txBody>
      </p:sp>
      <p:pic>
        <p:nvPicPr>
          <p:cNvPr id="3074" name="Picture 2" descr="Image result for share an idea clipart">
            <a:extLst>
              <a:ext uri="{FF2B5EF4-FFF2-40B4-BE49-F238E27FC236}">
                <a16:creationId xmlns:a16="http://schemas.microsoft.com/office/drawing/2014/main" id="{EDD400AA-E764-4F58-BBEC-2508964A7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259" y="201614"/>
            <a:ext cx="4733235" cy="276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895679"/>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2AD5F68-D513-42B0-8856-21B249116F06}"/>
              </a:ext>
            </a:extLst>
          </p:cNvPr>
          <p:cNvPicPr>
            <a:picLocks noGrp="1" noChangeAspect="1"/>
          </p:cNvPicPr>
          <p:nvPr>
            <p:ph idx="1"/>
          </p:nvPr>
        </p:nvPicPr>
        <p:blipFill>
          <a:blip r:embed="rId3"/>
          <a:stretch>
            <a:fillRect/>
          </a:stretch>
        </p:blipFill>
        <p:spPr>
          <a:xfrm>
            <a:off x="1399917" y="1409699"/>
            <a:ext cx="9407783" cy="3877035"/>
          </a:xfrm>
          <a:prstGeom prst="rect">
            <a:avLst/>
          </a:prstGeom>
        </p:spPr>
      </p:pic>
    </p:spTree>
    <p:extLst>
      <p:ext uri="{BB962C8B-B14F-4D97-AF65-F5344CB8AC3E}">
        <p14:creationId xmlns:p14="http://schemas.microsoft.com/office/powerpoint/2010/main" val="2577519258"/>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90FE15-7E55-4F69-B2A8-CC4F15517D89}"/>
              </a:ext>
            </a:extLst>
          </p:cNvPr>
          <p:cNvSpPr>
            <a:spLocks noGrp="1"/>
          </p:cNvSpPr>
          <p:nvPr>
            <p:ph idx="1"/>
          </p:nvPr>
        </p:nvSpPr>
        <p:spPr>
          <a:xfrm>
            <a:off x="838200" y="500408"/>
            <a:ext cx="10515600" cy="4351338"/>
          </a:xfrm>
        </p:spPr>
        <p:txBody>
          <a:bodyPr>
            <a:normAutofit lnSpcReduction="10000"/>
          </a:bodyPr>
          <a:lstStyle/>
          <a:p>
            <a:r>
              <a:rPr lang="en-US" dirty="0"/>
              <a:t>You will have to investigate your own buildings policies</a:t>
            </a:r>
          </a:p>
          <a:p>
            <a:r>
              <a:rPr lang="en-US" dirty="0"/>
              <a:t>There are many places to find volunteers</a:t>
            </a:r>
          </a:p>
          <a:p>
            <a:pPr marL="0" indent="0">
              <a:buNone/>
            </a:pPr>
            <a:r>
              <a:rPr lang="en-US" dirty="0"/>
              <a:t>         Local churches, Discharged Residents, Residents families, Local   </a:t>
            </a:r>
          </a:p>
          <a:p>
            <a:pPr marL="0" indent="0">
              <a:buNone/>
            </a:pPr>
            <a:r>
              <a:rPr lang="en-US" dirty="0"/>
              <a:t>         Senior Centers, Civic Groups, Scouts, 4H, Local Schools, </a:t>
            </a:r>
            <a:r>
              <a:rPr lang="en-US" dirty="0" err="1"/>
              <a:t>ect</a:t>
            </a:r>
            <a:r>
              <a:rPr lang="en-US" dirty="0"/>
              <a:t>….</a:t>
            </a:r>
          </a:p>
          <a:p>
            <a:r>
              <a:rPr lang="en-US" dirty="0"/>
              <a:t>Training – It is important that no matter what you have your volunteer participate in that they are trained to do what they are doing.</a:t>
            </a:r>
          </a:p>
          <a:p>
            <a:r>
              <a:rPr lang="en-US" dirty="0"/>
              <a:t>Recognition – Just like staff it is important that you recognize their contribution to your activity program </a:t>
            </a:r>
          </a:p>
          <a:p>
            <a:r>
              <a:rPr lang="en-US" dirty="0"/>
              <a:t>Communication – talk to them regularly ask them if there is anything that you can do for them</a:t>
            </a:r>
          </a:p>
        </p:txBody>
      </p:sp>
    </p:spTree>
    <p:extLst>
      <p:ext uri="{BB962C8B-B14F-4D97-AF65-F5344CB8AC3E}">
        <p14:creationId xmlns:p14="http://schemas.microsoft.com/office/powerpoint/2010/main" val="416544644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EC0AF-73DA-4D91-81D3-2884329D9AF9}"/>
              </a:ext>
            </a:extLst>
          </p:cNvPr>
          <p:cNvSpPr>
            <a:spLocks noGrp="1"/>
          </p:cNvSpPr>
          <p:nvPr>
            <p:ph idx="1"/>
          </p:nvPr>
        </p:nvSpPr>
        <p:spPr>
          <a:xfrm>
            <a:off x="838200" y="457200"/>
            <a:ext cx="10515600" cy="5719763"/>
          </a:xfrm>
        </p:spPr>
        <p:txBody>
          <a:bodyPr/>
          <a:lstStyle/>
          <a:p>
            <a:pPr>
              <a:lnSpc>
                <a:spcPct val="107000"/>
              </a:lnSpc>
              <a:spcAft>
                <a:spcPts val="1500"/>
              </a:spcAft>
            </a:pPr>
            <a:r>
              <a:rPr lang="en-US"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There are a few key elements involved in creating an effective activities program; these include: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Finding what works for your community</a:t>
            </a:r>
            <a:endParaRPr lang="en-US" sz="3200" dirty="0">
              <a:solidFill>
                <a:srgbClr val="555555"/>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Keeping activities in line with your mission statement</a:t>
            </a:r>
            <a:endParaRPr lang="en-US" sz="3200" dirty="0">
              <a:solidFill>
                <a:srgbClr val="555555"/>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Using programming that engages your staff</a:t>
            </a:r>
            <a:endParaRPr lang="en-US" sz="3200" dirty="0">
              <a:solidFill>
                <a:srgbClr val="555555"/>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Blurring the job descriptions of staff</a:t>
            </a:r>
            <a:endParaRPr lang="en-US" sz="3200" dirty="0">
              <a:solidFill>
                <a:srgbClr val="555555"/>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555555"/>
                </a:solidFill>
                <a:latin typeface="Arial" panose="020B0604020202020204" pitchFamily="34" charset="0"/>
                <a:ea typeface="Times New Roman" panose="02020603050405020304" pitchFamily="18" charset="0"/>
                <a:cs typeface="Times New Roman" panose="02020603050405020304" pitchFamily="18" charset="0"/>
              </a:rPr>
              <a:t>Most importantly, remember that activities programming needs to change as the residents change.</a:t>
            </a:r>
            <a:endParaRPr lang="en-US" sz="3200" dirty="0">
              <a:solidFill>
                <a:srgbClr val="555555"/>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83874936"/>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C15B-26AF-4B6E-9860-F64069F06927}"/>
              </a:ext>
            </a:extLst>
          </p:cNvPr>
          <p:cNvSpPr>
            <a:spLocks noGrp="1"/>
          </p:cNvSpPr>
          <p:nvPr>
            <p:ph type="title"/>
          </p:nvPr>
        </p:nvSpPr>
        <p:spPr/>
        <p:txBody>
          <a:bodyPr>
            <a:noAutofit/>
          </a:bodyPr>
          <a:lstStyle/>
          <a:p>
            <a:pPr algn="ctr"/>
            <a:r>
              <a:rPr lang="en-US" sz="9600" b="1" dirty="0"/>
              <a:t>Mixed populations</a:t>
            </a:r>
          </a:p>
        </p:txBody>
      </p:sp>
      <p:pic>
        <p:nvPicPr>
          <p:cNvPr id="4" name="Content Placeholder 3">
            <a:extLst>
              <a:ext uri="{FF2B5EF4-FFF2-40B4-BE49-F238E27FC236}">
                <a16:creationId xmlns:a16="http://schemas.microsoft.com/office/drawing/2014/main" id="{A65A7F3C-5834-416B-BFF6-C3A2E619DBB8}"/>
              </a:ext>
            </a:extLst>
          </p:cNvPr>
          <p:cNvPicPr>
            <a:picLocks noGrp="1" noChangeAspect="1"/>
          </p:cNvPicPr>
          <p:nvPr>
            <p:ph idx="1"/>
          </p:nvPr>
        </p:nvPicPr>
        <p:blipFill>
          <a:blip r:embed="rId3"/>
          <a:stretch>
            <a:fillRect/>
          </a:stretch>
        </p:blipFill>
        <p:spPr>
          <a:xfrm>
            <a:off x="2421111" y="1690688"/>
            <a:ext cx="7349778" cy="3431781"/>
          </a:xfrm>
          <a:prstGeom prst="rect">
            <a:avLst/>
          </a:prstGeom>
        </p:spPr>
      </p:pic>
    </p:spTree>
    <p:extLst>
      <p:ext uri="{BB962C8B-B14F-4D97-AF65-F5344CB8AC3E}">
        <p14:creationId xmlns:p14="http://schemas.microsoft.com/office/powerpoint/2010/main" val="4053395592"/>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2493-505E-4C4F-8FA5-52A9ADD96867}"/>
              </a:ext>
            </a:extLst>
          </p:cNvPr>
          <p:cNvSpPr>
            <a:spLocks noGrp="1"/>
          </p:cNvSpPr>
          <p:nvPr>
            <p:ph type="title"/>
          </p:nvPr>
        </p:nvSpPr>
        <p:spPr/>
        <p:txBody>
          <a:bodyPr/>
          <a:lstStyle/>
          <a:p>
            <a:r>
              <a:rPr lang="en-US" dirty="0"/>
              <a:t>Mixed populations</a:t>
            </a:r>
          </a:p>
        </p:txBody>
      </p:sp>
      <p:sp>
        <p:nvSpPr>
          <p:cNvPr id="3" name="Content Placeholder 2">
            <a:extLst>
              <a:ext uri="{FF2B5EF4-FFF2-40B4-BE49-F238E27FC236}">
                <a16:creationId xmlns:a16="http://schemas.microsoft.com/office/drawing/2014/main" id="{5EE1C36D-1F44-41D3-B3DF-6D5007DCC0C1}"/>
              </a:ext>
            </a:extLst>
          </p:cNvPr>
          <p:cNvSpPr>
            <a:spLocks noGrp="1"/>
          </p:cNvSpPr>
          <p:nvPr>
            <p:ph idx="1"/>
          </p:nvPr>
        </p:nvSpPr>
        <p:spPr/>
        <p:txBody>
          <a:bodyPr/>
          <a:lstStyle/>
          <a:p>
            <a:r>
              <a:rPr lang="en-US" dirty="0"/>
              <a:t>What does this mean to you?</a:t>
            </a:r>
          </a:p>
          <a:p>
            <a:r>
              <a:rPr lang="en-US" dirty="0"/>
              <a:t>Differences in your residents?</a:t>
            </a:r>
          </a:p>
          <a:p>
            <a:r>
              <a:rPr lang="en-US" dirty="0"/>
              <a:t>Age differences</a:t>
            </a:r>
          </a:p>
          <a:p>
            <a:r>
              <a:rPr lang="en-US" dirty="0"/>
              <a:t>Cultural Differences</a:t>
            </a:r>
          </a:p>
          <a:p>
            <a:r>
              <a:rPr lang="en-US" dirty="0"/>
              <a:t>Cognitive differences</a:t>
            </a:r>
          </a:p>
          <a:p>
            <a:r>
              <a:rPr lang="en-US" dirty="0"/>
              <a:t>Physical ability differences</a:t>
            </a:r>
          </a:p>
          <a:p>
            <a:endParaRPr lang="en-US" dirty="0"/>
          </a:p>
        </p:txBody>
      </p:sp>
    </p:spTree>
    <p:extLst>
      <p:ext uri="{BB962C8B-B14F-4D97-AF65-F5344CB8AC3E}">
        <p14:creationId xmlns:p14="http://schemas.microsoft.com/office/powerpoint/2010/main" val="2266785565"/>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C8DE-FE57-413C-9C08-9C866443CCBE}"/>
              </a:ext>
            </a:extLst>
          </p:cNvPr>
          <p:cNvSpPr>
            <a:spLocks noGrp="1"/>
          </p:cNvSpPr>
          <p:nvPr>
            <p:ph type="title"/>
          </p:nvPr>
        </p:nvSpPr>
        <p:spPr>
          <a:xfrm>
            <a:off x="838200" y="18255"/>
            <a:ext cx="10515600" cy="1325563"/>
          </a:xfrm>
        </p:spPr>
        <p:txBody>
          <a:bodyPr/>
          <a:lstStyle/>
          <a:p>
            <a:pPr algn="ctr"/>
            <a:r>
              <a:rPr lang="en-US" dirty="0"/>
              <a:t>Age differences</a:t>
            </a:r>
          </a:p>
        </p:txBody>
      </p:sp>
      <p:sp>
        <p:nvSpPr>
          <p:cNvPr id="3" name="Content Placeholder 2">
            <a:extLst>
              <a:ext uri="{FF2B5EF4-FFF2-40B4-BE49-F238E27FC236}">
                <a16:creationId xmlns:a16="http://schemas.microsoft.com/office/drawing/2014/main" id="{EF4F1814-FC7E-4DE7-85C4-6536688C469C}"/>
              </a:ext>
            </a:extLst>
          </p:cNvPr>
          <p:cNvSpPr>
            <a:spLocks noGrp="1"/>
          </p:cNvSpPr>
          <p:nvPr>
            <p:ph idx="1"/>
          </p:nvPr>
        </p:nvSpPr>
        <p:spPr>
          <a:xfrm>
            <a:off x="838200" y="964234"/>
            <a:ext cx="10515600" cy="4351338"/>
          </a:xfrm>
        </p:spPr>
        <p:txBody>
          <a:bodyPr>
            <a:normAutofit lnSpcReduction="10000"/>
          </a:bodyPr>
          <a:lstStyle/>
          <a:p>
            <a:r>
              <a:rPr lang="en-US" dirty="0"/>
              <a:t>Most facilities will accept residents from 18 to 100 +</a:t>
            </a:r>
          </a:p>
          <a:p>
            <a:r>
              <a:rPr lang="en-US" dirty="0"/>
              <a:t>A few decades ago, most people who moved into facilities were very old and many were near death. These homes were set up for staff efficiency and the residents were pretty much considered Geriatric “old people” who needed high-level care or had outlived their families.</a:t>
            </a:r>
          </a:p>
          <a:p>
            <a:r>
              <a:rPr lang="en-US" dirty="0"/>
              <a:t>Facilities have changed in recent years and are continuing to improve the care they provide. Personalized, resident-centered care has gained traction in most high-quality facilities and replaced the outdated one-size-fits-all approach.</a:t>
            </a:r>
          </a:p>
          <a:p>
            <a:r>
              <a:rPr lang="en-US" dirty="0"/>
              <a:t>AND YOUNGER ADULTS ARE BEING ADMITTED</a:t>
            </a:r>
          </a:p>
        </p:txBody>
      </p:sp>
    </p:spTree>
    <p:extLst>
      <p:ext uri="{BB962C8B-B14F-4D97-AF65-F5344CB8AC3E}">
        <p14:creationId xmlns:p14="http://schemas.microsoft.com/office/powerpoint/2010/main" val="19645528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83780-1D65-4ACF-84DE-F75BF6CF43BC}"/>
              </a:ext>
            </a:extLst>
          </p:cNvPr>
          <p:cNvSpPr>
            <a:spLocks noGrp="1"/>
          </p:cNvSpPr>
          <p:nvPr>
            <p:ph type="title"/>
          </p:nvPr>
        </p:nvSpPr>
        <p:spPr/>
        <p:txBody>
          <a:bodyPr/>
          <a:lstStyle/>
          <a:p>
            <a:pPr algn="ctr"/>
            <a:r>
              <a:rPr lang="en-US" dirty="0"/>
              <a:t>Cultural Differences</a:t>
            </a:r>
          </a:p>
        </p:txBody>
      </p:sp>
      <p:sp>
        <p:nvSpPr>
          <p:cNvPr id="3" name="Content Placeholder 2">
            <a:extLst>
              <a:ext uri="{FF2B5EF4-FFF2-40B4-BE49-F238E27FC236}">
                <a16:creationId xmlns:a16="http://schemas.microsoft.com/office/drawing/2014/main" id="{38C024A3-B331-4357-88DE-A3CDE33F8F14}"/>
              </a:ext>
            </a:extLst>
          </p:cNvPr>
          <p:cNvSpPr>
            <a:spLocks noGrp="1"/>
          </p:cNvSpPr>
          <p:nvPr>
            <p:ph idx="1"/>
          </p:nvPr>
        </p:nvSpPr>
        <p:spPr/>
        <p:txBody>
          <a:bodyPr/>
          <a:lstStyle/>
          <a:p>
            <a:r>
              <a:rPr lang="en-US" dirty="0"/>
              <a:t>Navigating the unique cultural and religious needs of your patients can be unnerving. You could accidentally offend your patient or their family by not knowing about a crucial cultural practice or you could witness something that goes against your personal beliefs or convictions.</a:t>
            </a:r>
          </a:p>
          <a:p>
            <a:r>
              <a:rPr lang="en-US" dirty="0"/>
              <a:t>Different Cultures Have Different Practices</a:t>
            </a:r>
          </a:p>
          <a:p>
            <a:r>
              <a:rPr lang="en-US" dirty="0"/>
              <a:t>Important for you to learn about the cultures of your residents</a:t>
            </a:r>
          </a:p>
          <a:p>
            <a:endParaRPr lang="en-US" dirty="0"/>
          </a:p>
        </p:txBody>
      </p:sp>
    </p:spTree>
    <p:extLst>
      <p:ext uri="{BB962C8B-B14F-4D97-AF65-F5344CB8AC3E}">
        <p14:creationId xmlns:p14="http://schemas.microsoft.com/office/powerpoint/2010/main" val="1079989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0D01E-0584-4776-8617-C78B37F0825E}"/>
              </a:ext>
            </a:extLst>
          </p:cNvPr>
          <p:cNvSpPr>
            <a:spLocks noGrp="1"/>
          </p:cNvSpPr>
          <p:nvPr>
            <p:ph type="title"/>
          </p:nvPr>
        </p:nvSpPr>
        <p:spPr>
          <a:xfrm>
            <a:off x="838200" y="338621"/>
            <a:ext cx="10515600" cy="1325563"/>
          </a:xfrm>
        </p:spPr>
        <p:txBody>
          <a:bodyPr/>
          <a:lstStyle/>
          <a:p>
            <a:pPr algn="ctr"/>
            <a:r>
              <a:rPr lang="en-US" dirty="0"/>
              <a:t>Cognitive Differences</a:t>
            </a:r>
          </a:p>
        </p:txBody>
      </p:sp>
      <p:sp>
        <p:nvSpPr>
          <p:cNvPr id="3" name="Content Placeholder 2">
            <a:extLst>
              <a:ext uri="{FF2B5EF4-FFF2-40B4-BE49-F238E27FC236}">
                <a16:creationId xmlns:a16="http://schemas.microsoft.com/office/drawing/2014/main" id="{07976555-80E1-4BEA-8D40-E210949C9D73}"/>
              </a:ext>
            </a:extLst>
          </p:cNvPr>
          <p:cNvSpPr>
            <a:spLocks noGrp="1"/>
          </p:cNvSpPr>
          <p:nvPr>
            <p:ph idx="1"/>
          </p:nvPr>
        </p:nvSpPr>
        <p:spPr/>
        <p:txBody>
          <a:bodyPr/>
          <a:lstStyle/>
          <a:p>
            <a:r>
              <a:rPr lang="en-US" dirty="0"/>
              <a:t>Orient – Person – Place – Time – Season – </a:t>
            </a:r>
            <a:r>
              <a:rPr lang="en-US" dirty="0" err="1"/>
              <a:t>ect</a:t>
            </a:r>
            <a:r>
              <a:rPr lang="en-US" dirty="0"/>
              <a:t>.</a:t>
            </a:r>
          </a:p>
          <a:p>
            <a:pPr fontAlgn="base"/>
            <a:r>
              <a:rPr lang="en-US" dirty="0"/>
              <a:t>It can be challenging to provide </a:t>
            </a:r>
            <a:r>
              <a:rPr lang="en-US" i="1" dirty="0"/>
              <a:t>person-centered care</a:t>
            </a:r>
            <a:r>
              <a:rPr lang="en-US" dirty="0"/>
              <a:t> for individuals with cognitive impairment if they are unable to communicate their needs to facility providers clearly.</a:t>
            </a:r>
          </a:p>
          <a:p>
            <a:r>
              <a:rPr lang="en-US" dirty="0"/>
              <a:t>And then you have the short-term resident –who is alert and orient just there for rehabilitation.</a:t>
            </a:r>
          </a:p>
          <a:p>
            <a:r>
              <a:rPr lang="en-US" dirty="0"/>
              <a:t>Types of activities you can provide :</a:t>
            </a:r>
          </a:p>
          <a:p>
            <a:endParaRPr lang="en-US" dirty="0"/>
          </a:p>
        </p:txBody>
      </p:sp>
    </p:spTree>
    <p:extLst>
      <p:ext uri="{BB962C8B-B14F-4D97-AF65-F5344CB8AC3E}">
        <p14:creationId xmlns:p14="http://schemas.microsoft.com/office/powerpoint/2010/main" val="3103611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D7D9-03F4-4027-B9D8-ED6CC34606DA}"/>
              </a:ext>
            </a:extLst>
          </p:cNvPr>
          <p:cNvSpPr>
            <a:spLocks noGrp="1"/>
          </p:cNvSpPr>
          <p:nvPr>
            <p:ph type="title"/>
          </p:nvPr>
        </p:nvSpPr>
        <p:spPr/>
        <p:txBody>
          <a:bodyPr/>
          <a:lstStyle/>
          <a:p>
            <a:pPr algn="ctr"/>
            <a:r>
              <a:rPr lang="en-US" dirty="0"/>
              <a:t>Physical ability differences</a:t>
            </a:r>
          </a:p>
        </p:txBody>
      </p:sp>
      <p:sp>
        <p:nvSpPr>
          <p:cNvPr id="3" name="Content Placeholder 2">
            <a:extLst>
              <a:ext uri="{FF2B5EF4-FFF2-40B4-BE49-F238E27FC236}">
                <a16:creationId xmlns:a16="http://schemas.microsoft.com/office/drawing/2014/main" id="{C20CD532-26DE-49A8-A545-99F25B9023EA}"/>
              </a:ext>
            </a:extLst>
          </p:cNvPr>
          <p:cNvSpPr>
            <a:spLocks noGrp="1"/>
          </p:cNvSpPr>
          <p:nvPr>
            <p:ph idx="1"/>
          </p:nvPr>
        </p:nvSpPr>
        <p:spPr/>
        <p:txBody>
          <a:bodyPr/>
          <a:lstStyle/>
          <a:p>
            <a:r>
              <a:rPr lang="en-US" dirty="0"/>
              <a:t>Due to the differences in resident abilities it is important to utilize adaptability</a:t>
            </a:r>
          </a:p>
          <a:p>
            <a:endParaRPr lang="en-US" dirty="0"/>
          </a:p>
        </p:txBody>
      </p:sp>
    </p:spTree>
    <p:extLst>
      <p:ext uri="{BB962C8B-B14F-4D97-AF65-F5344CB8AC3E}">
        <p14:creationId xmlns:p14="http://schemas.microsoft.com/office/powerpoint/2010/main" val="13127872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8FAA-0812-4563-8C30-DD0F83A40333}"/>
              </a:ext>
            </a:extLst>
          </p:cNvPr>
          <p:cNvSpPr>
            <a:spLocks noGrp="1"/>
          </p:cNvSpPr>
          <p:nvPr>
            <p:ph type="title"/>
          </p:nvPr>
        </p:nvSpPr>
        <p:spPr/>
        <p:txBody>
          <a:bodyPr/>
          <a:lstStyle/>
          <a:p>
            <a:r>
              <a:rPr lang="en-US" dirty="0" err="1"/>
              <a:t>Disscusion</a:t>
            </a:r>
            <a:endParaRPr lang="en-US" dirty="0"/>
          </a:p>
        </p:txBody>
      </p:sp>
      <p:sp>
        <p:nvSpPr>
          <p:cNvPr id="3" name="Content Placeholder 2">
            <a:extLst>
              <a:ext uri="{FF2B5EF4-FFF2-40B4-BE49-F238E27FC236}">
                <a16:creationId xmlns:a16="http://schemas.microsoft.com/office/drawing/2014/main" id="{208B6A98-0C59-4BB9-93BB-82E7DE266F35}"/>
              </a:ext>
            </a:extLst>
          </p:cNvPr>
          <p:cNvSpPr>
            <a:spLocks noGrp="1"/>
          </p:cNvSpPr>
          <p:nvPr>
            <p:ph idx="1"/>
          </p:nvPr>
        </p:nvSpPr>
        <p:spPr/>
        <p:txBody>
          <a:bodyPr/>
          <a:lstStyle/>
          <a:p>
            <a:r>
              <a:rPr lang="en-US" dirty="0"/>
              <a:t>What other differences do you think we come across?????</a:t>
            </a:r>
          </a:p>
        </p:txBody>
      </p:sp>
    </p:spTree>
    <p:extLst>
      <p:ext uri="{BB962C8B-B14F-4D97-AF65-F5344CB8AC3E}">
        <p14:creationId xmlns:p14="http://schemas.microsoft.com/office/powerpoint/2010/main" val="32497895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6F4-C6DD-401E-A0FF-C7B6F9B6C3B9}"/>
              </a:ext>
            </a:extLst>
          </p:cNvPr>
          <p:cNvSpPr>
            <a:spLocks noGrp="1"/>
          </p:cNvSpPr>
          <p:nvPr>
            <p:ph type="title"/>
          </p:nvPr>
        </p:nvSpPr>
        <p:spPr>
          <a:xfrm>
            <a:off x="1461052" y="259107"/>
            <a:ext cx="10515600" cy="1325563"/>
          </a:xfrm>
        </p:spPr>
        <p:txBody>
          <a:bodyPr>
            <a:noAutofit/>
          </a:bodyPr>
          <a:lstStyle/>
          <a:p>
            <a:r>
              <a:rPr lang="en-US" sz="8800" b="1" dirty="0"/>
              <a:t>Trauma Informed Care </a:t>
            </a:r>
          </a:p>
        </p:txBody>
      </p:sp>
      <p:pic>
        <p:nvPicPr>
          <p:cNvPr id="4" name="Content Placeholder 3">
            <a:extLst>
              <a:ext uri="{FF2B5EF4-FFF2-40B4-BE49-F238E27FC236}">
                <a16:creationId xmlns:a16="http://schemas.microsoft.com/office/drawing/2014/main" id="{5FA3077D-E802-40E2-AD7F-BFF8076FF5CC}"/>
              </a:ext>
            </a:extLst>
          </p:cNvPr>
          <p:cNvPicPr>
            <a:picLocks noGrp="1" noChangeAspect="1"/>
          </p:cNvPicPr>
          <p:nvPr>
            <p:ph idx="1"/>
          </p:nvPr>
        </p:nvPicPr>
        <p:blipFill>
          <a:blip r:embed="rId3"/>
          <a:stretch>
            <a:fillRect/>
          </a:stretch>
        </p:blipFill>
        <p:spPr>
          <a:xfrm>
            <a:off x="4386212" y="1614927"/>
            <a:ext cx="3469846" cy="3354637"/>
          </a:xfrm>
          <a:prstGeom prst="rect">
            <a:avLst/>
          </a:prstGeom>
        </p:spPr>
      </p:pic>
    </p:spTree>
    <p:extLst>
      <p:ext uri="{BB962C8B-B14F-4D97-AF65-F5344CB8AC3E}">
        <p14:creationId xmlns:p14="http://schemas.microsoft.com/office/powerpoint/2010/main" val="1629173689"/>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48A0-38DD-4297-8F2B-78ADBF36CAEC}"/>
              </a:ext>
            </a:extLst>
          </p:cNvPr>
          <p:cNvSpPr>
            <a:spLocks noGrp="1"/>
          </p:cNvSpPr>
          <p:nvPr>
            <p:ph type="title"/>
          </p:nvPr>
        </p:nvSpPr>
        <p:spPr/>
        <p:txBody>
          <a:bodyPr/>
          <a:lstStyle/>
          <a:p>
            <a:r>
              <a:rPr lang="en-US" dirty="0"/>
              <a:t>What is Trauma Informed Care?</a:t>
            </a:r>
          </a:p>
        </p:txBody>
      </p:sp>
      <p:sp>
        <p:nvSpPr>
          <p:cNvPr id="3" name="Content Placeholder 2">
            <a:extLst>
              <a:ext uri="{FF2B5EF4-FFF2-40B4-BE49-F238E27FC236}">
                <a16:creationId xmlns:a16="http://schemas.microsoft.com/office/drawing/2014/main" id="{FC2197CD-CAF9-417E-9845-6282D17AB68D}"/>
              </a:ext>
            </a:extLst>
          </p:cNvPr>
          <p:cNvSpPr>
            <a:spLocks noGrp="1"/>
          </p:cNvSpPr>
          <p:nvPr>
            <p:ph idx="1"/>
          </p:nvPr>
        </p:nvSpPr>
        <p:spPr/>
        <p:txBody>
          <a:bodyPr/>
          <a:lstStyle/>
          <a:p>
            <a:r>
              <a:rPr lang="en-US" dirty="0"/>
              <a:t>The longer we live, the more inevitable it is that we will experience trauma. </a:t>
            </a:r>
            <a:r>
              <a:rPr lang="en-US" b="1" dirty="0"/>
              <a:t>Trauma is the response to a deeply distressing or disturbing event that overwhelms an individual’s ability to cope, causes feelings of helplessness, diminishes their sense of self and their ability to feel the full range of emotions and experiences</a:t>
            </a:r>
            <a:endParaRPr lang="en-US" dirty="0"/>
          </a:p>
          <a:p>
            <a:r>
              <a:rPr lang="en-US" dirty="0"/>
              <a:t> Trauma informed care is about recognizing that some of your residents in your nursing home may have a past traumatic experience that we may or may not know about.</a:t>
            </a:r>
          </a:p>
        </p:txBody>
      </p:sp>
    </p:spTree>
    <p:extLst>
      <p:ext uri="{BB962C8B-B14F-4D97-AF65-F5344CB8AC3E}">
        <p14:creationId xmlns:p14="http://schemas.microsoft.com/office/powerpoint/2010/main" val="349394773"/>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B65C-982B-4AA9-B100-88FC506EBD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859A46-E202-41A2-8B72-8B3EA7C78413}"/>
              </a:ext>
            </a:extLst>
          </p:cNvPr>
          <p:cNvSpPr>
            <a:spLocks noGrp="1"/>
          </p:cNvSpPr>
          <p:nvPr>
            <p:ph idx="1"/>
          </p:nvPr>
        </p:nvSpPr>
        <p:spPr/>
        <p:txBody>
          <a:bodyPr/>
          <a:lstStyle/>
          <a:p>
            <a:r>
              <a:rPr lang="en-US" dirty="0"/>
              <a:t>Trauma survivors, including veterans, survivors of large-scale natural and human-caused disasters, Holocaust survivors and survivors of abuse, are among those who may be residents of long-term care facilities.</a:t>
            </a:r>
          </a:p>
        </p:txBody>
      </p:sp>
    </p:spTree>
    <p:extLst>
      <p:ext uri="{BB962C8B-B14F-4D97-AF65-F5344CB8AC3E}">
        <p14:creationId xmlns:p14="http://schemas.microsoft.com/office/powerpoint/2010/main" val="271428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63997E-4AFE-48E1-AD09-DAE2BEAD64C4}"/>
              </a:ext>
            </a:extLst>
          </p:cNvPr>
          <p:cNvSpPr>
            <a:spLocks noGrp="1"/>
          </p:cNvSpPr>
          <p:nvPr>
            <p:ph idx="1"/>
          </p:nvPr>
        </p:nvSpPr>
        <p:spPr>
          <a:xfrm>
            <a:off x="838200" y="546100"/>
            <a:ext cx="10515600" cy="5630863"/>
          </a:xfrm>
        </p:spPr>
        <p:txBody>
          <a:bodyPr/>
          <a:lstStyle/>
          <a:p>
            <a:pPr>
              <a:lnSpc>
                <a:spcPct val="107000"/>
              </a:lnSpc>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Why are activities important in nursing homes?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An active social life helps improve a resident's mental health. </a:t>
            </a:r>
            <a:r>
              <a:rPr lang="en-US"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Activities</a:t>
            </a: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give structure to the day for residents, which give them a sense of safety, helps with passing the time, and give a purpose to their life. There is a certain level of safety in knowing what exactly to expect from the entirety of the day.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76930908"/>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42D7-E03F-4CD2-8E88-02A1940C43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5DB08E-144E-454C-A7DB-757ACC18DF8B}"/>
              </a:ext>
            </a:extLst>
          </p:cNvPr>
          <p:cNvSpPr>
            <a:spLocks noGrp="1"/>
          </p:cNvSpPr>
          <p:nvPr>
            <p:ph idx="1"/>
          </p:nvPr>
        </p:nvSpPr>
        <p:spPr/>
        <p:txBody>
          <a:bodyPr/>
          <a:lstStyle/>
          <a:p>
            <a:r>
              <a:rPr lang="en-US" dirty="0"/>
              <a:t>Nursing homes should consider residents past traumatic experiences to best care for them.</a:t>
            </a:r>
          </a:p>
        </p:txBody>
      </p:sp>
    </p:spTree>
    <p:extLst>
      <p:ext uri="{BB962C8B-B14F-4D97-AF65-F5344CB8AC3E}">
        <p14:creationId xmlns:p14="http://schemas.microsoft.com/office/powerpoint/2010/main" val="33200175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1BEC-5511-4962-AFEF-FE043C14BE2C}"/>
              </a:ext>
            </a:extLst>
          </p:cNvPr>
          <p:cNvSpPr>
            <a:spLocks noGrp="1"/>
          </p:cNvSpPr>
          <p:nvPr>
            <p:ph type="title"/>
          </p:nvPr>
        </p:nvSpPr>
        <p:spPr>
          <a:xfrm>
            <a:off x="838200" y="304801"/>
            <a:ext cx="10515600" cy="1364973"/>
          </a:xfrm>
        </p:spPr>
        <p:txBody>
          <a:bodyPr>
            <a:normAutofit fontScale="90000"/>
          </a:bodyPr>
          <a:lstStyle/>
          <a:p>
            <a:pPr fontAlgn="base"/>
            <a:br>
              <a:rPr lang="en-US" b="1" dirty="0"/>
            </a:br>
            <a:r>
              <a:rPr lang="en-US" b="1" dirty="0"/>
              <a:t>Common Responses and Symptoms of Trauma</a:t>
            </a:r>
            <a:br>
              <a:rPr lang="en-US" dirty="0"/>
            </a:br>
            <a:br>
              <a:rPr lang="en-US" dirty="0"/>
            </a:br>
            <a:endParaRPr lang="en-US" dirty="0"/>
          </a:p>
        </p:txBody>
      </p:sp>
      <p:sp>
        <p:nvSpPr>
          <p:cNvPr id="3" name="Content Placeholder 2">
            <a:extLst>
              <a:ext uri="{FF2B5EF4-FFF2-40B4-BE49-F238E27FC236}">
                <a16:creationId xmlns:a16="http://schemas.microsoft.com/office/drawing/2014/main" id="{38009C6C-469E-422D-B2C3-8547C4EB3A4A}"/>
              </a:ext>
            </a:extLst>
          </p:cNvPr>
          <p:cNvSpPr>
            <a:spLocks noGrp="1"/>
          </p:cNvSpPr>
          <p:nvPr>
            <p:ph idx="1"/>
          </p:nvPr>
        </p:nvSpPr>
        <p:spPr/>
        <p:txBody>
          <a:bodyPr/>
          <a:lstStyle/>
          <a:p>
            <a:r>
              <a:rPr lang="en-US" dirty="0"/>
              <a:t>Response to a traumatic event varies significantly among people, but there are some basic, common symptoms.</a:t>
            </a:r>
          </a:p>
        </p:txBody>
      </p:sp>
    </p:spTree>
    <p:extLst>
      <p:ext uri="{BB962C8B-B14F-4D97-AF65-F5344CB8AC3E}">
        <p14:creationId xmlns:p14="http://schemas.microsoft.com/office/powerpoint/2010/main" val="27738588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C003F-7FD8-4D1D-A17A-2346CC423F85}"/>
              </a:ext>
            </a:extLst>
          </p:cNvPr>
          <p:cNvSpPr>
            <a:spLocks noGrp="1"/>
          </p:cNvSpPr>
          <p:nvPr>
            <p:ph idx="1"/>
          </p:nvPr>
        </p:nvSpPr>
        <p:spPr>
          <a:xfrm>
            <a:off x="838200" y="102842"/>
            <a:ext cx="10515600" cy="4351338"/>
          </a:xfrm>
        </p:spPr>
        <p:txBody>
          <a:bodyPr>
            <a:normAutofit fontScale="85000" lnSpcReduction="20000"/>
          </a:bodyPr>
          <a:lstStyle/>
          <a:p>
            <a:pPr marL="0" indent="0" algn="ctr" fontAlgn="base">
              <a:buNone/>
            </a:pPr>
            <a:r>
              <a:rPr lang="en-US" dirty="0"/>
              <a:t>Emotional signs include:</a:t>
            </a:r>
          </a:p>
          <a:p>
            <a:pPr lvl="0" fontAlgn="base"/>
            <a:r>
              <a:rPr lang="en-US" dirty="0"/>
              <a:t>sadness</a:t>
            </a:r>
          </a:p>
          <a:p>
            <a:pPr lvl="0" fontAlgn="base"/>
            <a:r>
              <a:rPr lang="en-US" dirty="0"/>
              <a:t>anger</a:t>
            </a:r>
          </a:p>
          <a:p>
            <a:pPr lvl="0" fontAlgn="base"/>
            <a:r>
              <a:rPr lang="en-US" dirty="0"/>
              <a:t>denial</a:t>
            </a:r>
          </a:p>
          <a:p>
            <a:pPr lvl="0" fontAlgn="base"/>
            <a:r>
              <a:rPr lang="en-US" dirty="0"/>
              <a:t>fear</a:t>
            </a:r>
          </a:p>
          <a:p>
            <a:pPr lvl="0" fontAlgn="base"/>
            <a:r>
              <a:rPr lang="en-US" dirty="0"/>
              <a:t>shame</a:t>
            </a:r>
          </a:p>
          <a:p>
            <a:pPr fontAlgn="base"/>
            <a:r>
              <a:rPr lang="en-US" dirty="0"/>
              <a:t>These may lead to:</a:t>
            </a:r>
          </a:p>
          <a:p>
            <a:pPr lvl="0" fontAlgn="base"/>
            <a:r>
              <a:rPr lang="en-US" dirty="0"/>
              <a:t>nightmares</a:t>
            </a:r>
          </a:p>
          <a:p>
            <a:pPr lvl="0" fontAlgn="base"/>
            <a:r>
              <a:rPr lang="en-US" dirty="0"/>
              <a:t>insomnia</a:t>
            </a:r>
          </a:p>
          <a:p>
            <a:pPr lvl="0" fontAlgn="base"/>
            <a:r>
              <a:rPr lang="en-US" dirty="0"/>
              <a:t>difficulty with relationships</a:t>
            </a:r>
          </a:p>
          <a:p>
            <a:pPr lvl="0" fontAlgn="base"/>
            <a:r>
              <a:rPr lang="en-US" dirty="0"/>
              <a:t>emotional outbursts</a:t>
            </a:r>
          </a:p>
          <a:p>
            <a:endParaRPr lang="en-US" dirty="0"/>
          </a:p>
        </p:txBody>
      </p:sp>
    </p:spTree>
    <p:extLst>
      <p:ext uri="{BB962C8B-B14F-4D97-AF65-F5344CB8AC3E}">
        <p14:creationId xmlns:p14="http://schemas.microsoft.com/office/powerpoint/2010/main" val="26866339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98108-E0E3-4405-9377-E09B9D82E0A3}"/>
              </a:ext>
            </a:extLst>
          </p:cNvPr>
          <p:cNvSpPr>
            <a:spLocks noGrp="1"/>
          </p:cNvSpPr>
          <p:nvPr>
            <p:ph idx="1"/>
          </p:nvPr>
        </p:nvSpPr>
        <p:spPr>
          <a:xfrm>
            <a:off x="838200" y="235364"/>
            <a:ext cx="10515600" cy="4351338"/>
          </a:xfrm>
        </p:spPr>
        <p:txBody>
          <a:bodyPr/>
          <a:lstStyle/>
          <a:p>
            <a:pPr marL="0" indent="0" algn="ctr" fontAlgn="base">
              <a:buNone/>
            </a:pPr>
            <a:r>
              <a:rPr lang="en-US" dirty="0"/>
              <a:t>Common physical symptoms:</a:t>
            </a:r>
          </a:p>
          <a:p>
            <a:pPr lvl="0" fontAlgn="base"/>
            <a:r>
              <a:rPr lang="en-US" dirty="0"/>
              <a:t>nausea</a:t>
            </a:r>
          </a:p>
          <a:p>
            <a:pPr lvl="0" fontAlgn="base"/>
            <a:r>
              <a:rPr lang="en-US" dirty="0"/>
              <a:t>dizziness</a:t>
            </a:r>
          </a:p>
          <a:p>
            <a:pPr lvl="0" fontAlgn="base"/>
            <a:r>
              <a:rPr lang="en-US" dirty="0"/>
              <a:t>altered sleep patterns</a:t>
            </a:r>
          </a:p>
          <a:p>
            <a:pPr lvl="0" fontAlgn="base"/>
            <a:r>
              <a:rPr lang="en-US" dirty="0"/>
              <a:t>changes in appetite</a:t>
            </a:r>
          </a:p>
          <a:p>
            <a:pPr lvl="0" fontAlgn="base"/>
            <a:r>
              <a:rPr lang="en-US" dirty="0"/>
              <a:t>headaches</a:t>
            </a:r>
          </a:p>
          <a:p>
            <a:pPr lvl="0" fontAlgn="base"/>
            <a:r>
              <a:rPr lang="en-US" dirty="0"/>
              <a:t>gastrointestinal problems</a:t>
            </a:r>
          </a:p>
          <a:p>
            <a:endParaRPr lang="en-US" dirty="0"/>
          </a:p>
        </p:txBody>
      </p:sp>
    </p:spTree>
    <p:extLst>
      <p:ext uri="{BB962C8B-B14F-4D97-AF65-F5344CB8AC3E}">
        <p14:creationId xmlns:p14="http://schemas.microsoft.com/office/powerpoint/2010/main" val="31197301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935DE0-3EF3-48BD-B2F3-70D2AABBAFD8}"/>
              </a:ext>
            </a:extLst>
          </p:cNvPr>
          <p:cNvSpPr>
            <a:spLocks noGrp="1"/>
          </p:cNvSpPr>
          <p:nvPr>
            <p:ph idx="1"/>
          </p:nvPr>
        </p:nvSpPr>
        <p:spPr>
          <a:xfrm>
            <a:off x="838200" y="155851"/>
            <a:ext cx="10515600" cy="4351338"/>
          </a:xfrm>
        </p:spPr>
        <p:txBody>
          <a:bodyPr/>
          <a:lstStyle/>
          <a:p>
            <a:pPr marL="0" indent="0" algn="ctr" fontAlgn="base">
              <a:buNone/>
            </a:pPr>
            <a:r>
              <a:rPr lang="en-US" dirty="0"/>
              <a:t>Psychological disorders may include:</a:t>
            </a:r>
          </a:p>
          <a:p>
            <a:pPr lvl="0" fontAlgn="base"/>
            <a:r>
              <a:rPr lang="en-US" dirty="0"/>
              <a:t>PTSD</a:t>
            </a:r>
          </a:p>
          <a:p>
            <a:pPr lvl="0" fontAlgn="base"/>
            <a:r>
              <a:rPr lang="en-US" dirty="0"/>
              <a:t>depression</a:t>
            </a:r>
          </a:p>
          <a:p>
            <a:pPr lvl="0" fontAlgn="base"/>
            <a:r>
              <a:rPr lang="en-US" dirty="0"/>
              <a:t>anxiety</a:t>
            </a:r>
          </a:p>
          <a:p>
            <a:pPr lvl="0" fontAlgn="base"/>
            <a:r>
              <a:rPr lang="en-US" dirty="0"/>
              <a:t>dissociative disorders</a:t>
            </a:r>
          </a:p>
          <a:p>
            <a:pPr lvl="0" fontAlgn="base"/>
            <a:r>
              <a:rPr lang="en-US" dirty="0"/>
              <a:t>substance abuse problems</a:t>
            </a:r>
          </a:p>
          <a:p>
            <a:endParaRPr lang="en-US" dirty="0"/>
          </a:p>
        </p:txBody>
      </p:sp>
    </p:spTree>
    <p:extLst>
      <p:ext uri="{BB962C8B-B14F-4D97-AF65-F5344CB8AC3E}">
        <p14:creationId xmlns:p14="http://schemas.microsoft.com/office/powerpoint/2010/main" val="29212188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F71-6187-44FD-B61A-5F955BB886BF}"/>
              </a:ext>
            </a:extLst>
          </p:cNvPr>
          <p:cNvSpPr>
            <a:spLocks noGrp="1"/>
          </p:cNvSpPr>
          <p:nvPr>
            <p:ph type="title"/>
          </p:nvPr>
        </p:nvSpPr>
        <p:spPr/>
        <p:txBody>
          <a:bodyPr>
            <a:normAutofit/>
          </a:bodyPr>
          <a:lstStyle/>
          <a:p>
            <a:pPr algn="ctr"/>
            <a:r>
              <a:rPr lang="en-US" sz="5400" b="1" dirty="0"/>
              <a:t>Behaviors/Mental Health/Dementia </a:t>
            </a:r>
          </a:p>
        </p:txBody>
      </p:sp>
      <p:pic>
        <p:nvPicPr>
          <p:cNvPr id="4" name="Content Placeholder 3">
            <a:extLst>
              <a:ext uri="{FF2B5EF4-FFF2-40B4-BE49-F238E27FC236}">
                <a16:creationId xmlns:a16="http://schemas.microsoft.com/office/drawing/2014/main" id="{DEEA79FD-A60F-4299-80AA-A1E301B8C516}"/>
              </a:ext>
            </a:extLst>
          </p:cNvPr>
          <p:cNvPicPr>
            <a:picLocks noGrp="1" noChangeAspect="1"/>
          </p:cNvPicPr>
          <p:nvPr>
            <p:ph idx="1"/>
          </p:nvPr>
        </p:nvPicPr>
        <p:blipFill>
          <a:blip r:embed="rId3"/>
          <a:stretch>
            <a:fillRect/>
          </a:stretch>
        </p:blipFill>
        <p:spPr>
          <a:xfrm>
            <a:off x="4524461" y="1690688"/>
            <a:ext cx="3143078" cy="3143078"/>
          </a:xfrm>
          <a:prstGeom prst="rect">
            <a:avLst/>
          </a:prstGeom>
        </p:spPr>
      </p:pic>
    </p:spTree>
    <p:extLst>
      <p:ext uri="{BB962C8B-B14F-4D97-AF65-F5344CB8AC3E}">
        <p14:creationId xmlns:p14="http://schemas.microsoft.com/office/powerpoint/2010/main" val="895032478"/>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7B58-09C2-4702-990C-CEBF095A7FD5}"/>
              </a:ext>
            </a:extLst>
          </p:cNvPr>
          <p:cNvSpPr>
            <a:spLocks noGrp="1"/>
          </p:cNvSpPr>
          <p:nvPr>
            <p:ph type="title"/>
          </p:nvPr>
        </p:nvSpPr>
        <p:spPr>
          <a:xfrm>
            <a:off x="838199" y="246806"/>
            <a:ext cx="10515600" cy="1325563"/>
          </a:xfrm>
        </p:spPr>
        <p:txBody>
          <a:bodyPr>
            <a:normAutofit fontScale="90000"/>
          </a:bodyPr>
          <a:lstStyle/>
          <a:p>
            <a:pPr algn="ctr"/>
            <a:r>
              <a:rPr lang="en-US" sz="9600" b="1" dirty="0"/>
              <a:t>Isolation</a:t>
            </a:r>
            <a:r>
              <a:rPr lang="en-US" dirty="0"/>
              <a:t> </a:t>
            </a:r>
          </a:p>
        </p:txBody>
      </p:sp>
      <p:pic>
        <p:nvPicPr>
          <p:cNvPr id="6" name="Content Placeholder 5">
            <a:extLst>
              <a:ext uri="{FF2B5EF4-FFF2-40B4-BE49-F238E27FC236}">
                <a16:creationId xmlns:a16="http://schemas.microsoft.com/office/drawing/2014/main" id="{03831905-63D1-48E5-9EBD-D844B61A3824}"/>
              </a:ext>
            </a:extLst>
          </p:cNvPr>
          <p:cNvPicPr>
            <a:picLocks noGrp="1" noChangeAspect="1"/>
          </p:cNvPicPr>
          <p:nvPr>
            <p:ph idx="1"/>
          </p:nvPr>
        </p:nvPicPr>
        <p:blipFill>
          <a:blip r:embed="rId3"/>
          <a:stretch>
            <a:fillRect/>
          </a:stretch>
        </p:blipFill>
        <p:spPr>
          <a:xfrm>
            <a:off x="4486983" y="1618590"/>
            <a:ext cx="3218034" cy="3185746"/>
          </a:xfrm>
          <a:prstGeom prst="rect">
            <a:avLst/>
          </a:prstGeom>
        </p:spPr>
      </p:pic>
    </p:spTree>
    <p:extLst>
      <p:ext uri="{BB962C8B-B14F-4D97-AF65-F5344CB8AC3E}">
        <p14:creationId xmlns:p14="http://schemas.microsoft.com/office/powerpoint/2010/main" val="1962117947"/>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18A21-5640-4D8A-B3E9-96AB386BF69F}"/>
              </a:ext>
            </a:extLst>
          </p:cNvPr>
          <p:cNvSpPr>
            <a:spLocks noGrp="1"/>
          </p:cNvSpPr>
          <p:nvPr>
            <p:ph type="title"/>
          </p:nvPr>
        </p:nvSpPr>
        <p:spPr/>
        <p:txBody>
          <a:bodyPr>
            <a:normAutofit fontScale="90000"/>
          </a:bodyPr>
          <a:lstStyle/>
          <a:p>
            <a:pPr algn="ctr"/>
            <a:r>
              <a:rPr lang="en-US" dirty="0"/>
              <a:t>Each building has their own isolation precautions</a:t>
            </a:r>
            <a:br>
              <a:rPr lang="en-US" dirty="0"/>
            </a:br>
            <a:endParaRPr lang="en-US" dirty="0"/>
          </a:p>
        </p:txBody>
      </p:sp>
      <p:sp>
        <p:nvSpPr>
          <p:cNvPr id="3" name="Content Placeholder 2">
            <a:extLst>
              <a:ext uri="{FF2B5EF4-FFF2-40B4-BE49-F238E27FC236}">
                <a16:creationId xmlns:a16="http://schemas.microsoft.com/office/drawing/2014/main" id="{719FEA12-D065-43B5-B322-66B8C363E476}"/>
              </a:ext>
            </a:extLst>
          </p:cNvPr>
          <p:cNvSpPr>
            <a:spLocks noGrp="1"/>
          </p:cNvSpPr>
          <p:nvPr>
            <p:ph idx="1"/>
          </p:nvPr>
        </p:nvSpPr>
        <p:spPr>
          <a:xfrm>
            <a:off x="838200" y="1123260"/>
            <a:ext cx="10515600" cy="4351338"/>
          </a:xfrm>
        </p:spPr>
        <p:txBody>
          <a:bodyPr/>
          <a:lstStyle/>
          <a:p>
            <a:r>
              <a:rPr lang="en-US" dirty="0"/>
              <a:t>It is important for  you to know what yours are</a:t>
            </a:r>
          </a:p>
          <a:p>
            <a:r>
              <a:rPr lang="en-US" dirty="0"/>
              <a:t>If in doubt ask </a:t>
            </a:r>
          </a:p>
          <a:p>
            <a:r>
              <a:rPr lang="en-US" dirty="0"/>
              <a:t>Activities still have to be provided for these folks in isolation</a:t>
            </a:r>
          </a:p>
          <a:p>
            <a:r>
              <a:rPr lang="en-US" dirty="0"/>
              <a:t>You can provide throw away or they keep items for activities</a:t>
            </a:r>
          </a:p>
          <a:p>
            <a:pPr marL="0" indent="0">
              <a:buNone/>
            </a:pPr>
            <a:r>
              <a:rPr lang="en-US" dirty="0"/>
              <a:t>copies of search words, daily chronicles, magazines they keep, cards they keep </a:t>
            </a:r>
            <a:r>
              <a:rPr lang="en-US" dirty="0" err="1"/>
              <a:t>ect</a:t>
            </a:r>
            <a:r>
              <a:rPr lang="en-US" dirty="0"/>
              <a:t>……</a:t>
            </a:r>
          </a:p>
          <a:p>
            <a:pPr marL="0" indent="0">
              <a:buNone/>
            </a:pPr>
            <a:endParaRPr lang="en-US" dirty="0"/>
          </a:p>
        </p:txBody>
      </p:sp>
    </p:spTree>
    <p:extLst>
      <p:ext uri="{BB962C8B-B14F-4D97-AF65-F5344CB8AC3E}">
        <p14:creationId xmlns:p14="http://schemas.microsoft.com/office/powerpoint/2010/main" val="3596303662"/>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9FD2-FF89-444C-AF05-9E7F38A7617F}"/>
              </a:ext>
            </a:extLst>
          </p:cNvPr>
          <p:cNvSpPr>
            <a:spLocks noGrp="1"/>
          </p:cNvSpPr>
          <p:nvPr>
            <p:ph type="title"/>
          </p:nvPr>
        </p:nvSpPr>
        <p:spPr>
          <a:xfrm>
            <a:off x="1169504" y="126586"/>
            <a:ext cx="10515600" cy="1325563"/>
          </a:xfrm>
        </p:spPr>
        <p:txBody>
          <a:bodyPr/>
          <a:lstStyle/>
          <a:p>
            <a:r>
              <a:rPr lang="en-US" dirty="0"/>
              <a:t>Communication with other activity directors </a:t>
            </a:r>
          </a:p>
        </p:txBody>
      </p:sp>
      <p:pic>
        <p:nvPicPr>
          <p:cNvPr id="5" name="Content Placeholder 4">
            <a:extLst>
              <a:ext uri="{FF2B5EF4-FFF2-40B4-BE49-F238E27FC236}">
                <a16:creationId xmlns:a16="http://schemas.microsoft.com/office/drawing/2014/main" id="{A8E57D8D-8BD2-4BD9-89A6-FF0B39C14FD4}"/>
              </a:ext>
            </a:extLst>
          </p:cNvPr>
          <p:cNvPicPr>
            <a:picLocks noGrp="1" noChangeAspect="1"/>
          </p:cNvPicPr>
          <p:nvPr>
            <p:ph idx="1"/>
          </p:nvPr>
        </p:nvPicPr>
        <p:blipFill>
          <a:blip r:embed="rId3"/>
          <a:stretch>
            <a:fillRect/>
          </a:stretch>
        </p:blipFill>
        <p:spPr>
          <a:xfrm>
            <a:off x="8576020" y="1855788"/>
            <a:ext cx="2143125" cy="2143125"/>
          </a:xfrm>
          <a:prstGeom prst="rect">
            <a:avLst/>
          </a:prstGeom>
        </p:spPr>
      </p:pic>
      <p:pic>
        <p:nvPicPr>
          <p:cNvPr id="6" name="Picture 5">
            <a:extLst>
              <a:ext uri="{FF2B5EF4-FFF2-40B4-BE49-F238E27FC236}">
                <a16:creationId xmlns:a16="http://schemas.microsoft.com/office/drawing/2014/main" id="{5C1234F8-E99C-4B09-8D08-4240DD823C67}"/>
              </a:ext>
            </a:extLst>
          </p:cNvPr>
          <p:cNvPicPr>
            <a:picLocks noChangeAspect="1"/>
          </p:cNvPicPr>
          <p:nvPr/>
        </p:nvPicPr>
        <p:blipFill>
          <a:blip r:embed="rId4"/>
          <a:stretch>
            <a:fillRect/>
          </a:stretch>
        </p:blipFill>
        <p:spPr>
          <a:xfrm>
            <a:off x="1765878" y="1140171"/>
            <a:ext cx="5499626" cy="3630612"/>
          </a:xfrm>
          <a:prstGeom prst="rect">
            <a:avLst/>
          </a:prstGeom>
        </p:spPr>
      </p:pic>
    </p:spTree>
    <p:extLst>
      <p:ext uri="{BB962C8B-B14F-4D97-AF65-F5344CB8AC3E}">
        <p14:creationId xmlns:p14="http://schemas.microsoft.com/office/powerpoint/2010/main" val="957917388"/>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9718-9668-4244-9A82-E8A3E4005C6A}"/>
              </a:ext>
            </a:extLst>
          </p:cNvPr>
          <p:cNvSpPr>
            <a:spLocks noGrp="1"/>
          </p:cNvSpPr>
          <p:nvPr>
            <p:ph type="title"/>
          </p:nvPr>
        </p:nvSpPr>
        <p:spPr/>
        <p:txBody>
          <a:bodyPr/>
          <a:lstStyle/>
          <a:p>
            <a:pPr algn="ctr"/>
            <a:r>
              <a:rPr lang="en-US" dirty="0"/>
              <a:t>THIS IS MY FAVORITE</a:t>
            </a:r>
          </a:p>
        </p:txBody>
      </p:sp>
      <p:sp>
        <p:nvSpPr>
          <p:cNvPr id="3" name="Content Placeholder 2">
            <a:extLst>
              <a:ext uri="{FF2B5EF4-FFF2-40B4-BE49-F238E27FC236}">
                <a16:creationId xmlns:a16="http://schemas.microsoft.com/office/drawing/2014/main" id="{4C262EE9-0C2B-466C-8EC1-AABA0DEA7FB4}"/>
              </a:ext>
            </a:extLst>
          </p:cNvPr>
          <p:cNvSpPr>
            <a:spLocks noGrp="1"/>
          </p:cNvSpPr>
          <p:nvPr>
            <p:ph idx="1"/>
          </p:nvPr>
        </p:nvSpPr>
        <p:spPr/>
        <p:txBody>
          <a:bodyPr/>
          <a:lstStyle/>
          <a:p>
            <a:r>
              <a:rPr lang="en-US" dirty="0"/>
              <a:t>You all are here that’s the first step in communicating with other Activity Directors</a:t>
            </a:r>
          </a:p>
          <a:p>
            <a:r>
              <a:rPr lang="en-US" dirty="0"/>
              <a:t>Join Facebook activity groups</a:t>
            </a:r>
          </a:p>
          <a:p>
            <a:r>
              <a:rPr lang="en-US" dirty="0"/>
              <a:t>Call your local competitors get together for lunch or after hours once a month to share ideas ( we are all in this for our residents)</a:t>
            </a:r>
          </a:p>
          <a:p>
            <a:r>
              <a:rPr lang="en-US" dirty="0"/>
              <a:t>Attend the yearly OHCA ACTIVITY CONVENTION </a:t>
            </a:r>
          </a:p>
        </p:txBody>
      </p:sp>
    </p:spTree>
    <p:extLst>
      <p:ext uri="{BB962C8B-B14F-4D97-AF65-F5344CB8AC3E}">
        <p14:creationId xmlns:p14="http://schemas.microsoft.com/office/powerpoint/2010/main" val="195178162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0E3F653B5A894BB30390EB11EF6204" ma:contentTypeVersion="2" ma:contentTypeDescription="Create a new document." ma:contentTypeScope="" ma:versionID="5df4c1d88f7b205c7e9dc5c140f8c265">
  <xsd:schema xmlns:xsd="http://www.w3.org/2001/XMLSchema" xmlns:xs="http://www.w3.org/2001/XMLSchema" xmlns:p="http://schemas.microsoft.com/office/2006/metadata/properties" xmlns:ns3="b50b51fd-034c-48a0-97a1-d4e49115852b" targetNamespace="http://schemas.microsoft.com/office/2006/metadata/properties" ma:root="true" ma:fieldsID="cc94fbb05edf4476cd42d18d556333ca" ns3:_="">
    <xsd:import namespace="b50b51fd-034c-48a0-97a1-d4e49115852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0b51fd-034c-48a0-97a1-d4e4911585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796E21-D345-4A25-BFD6-1633DAA835B3}">
  <ds:schemaRefs>
    <ds:schemaRef ds:uri="http://schemas.microsoft.com/sharepoint/v3/contenttype/forms"/>
  </ds:schemaRefs>
</ds:datastoreItem>
</file>

<file path=customXml/itemProps2.xml><?xml version="1.0" encoding="utf-8"?>
<ds:datastoreItem xmlns:ds="http://schemas.openxmlformats.org/officeDocument/2006/customXml" ds:itemID="{01F4DBBF-7EE5-4DD5-8239-28E73530C9E6}">
  <ds:schemaRefs>
    <ds:schemaRef ds:uri="http://purl.org/dc/elements/1.1/"/>
    <ds:schemaRef ds:uri="http://schemas.microsoft.com/office/2006/documentManagement/types"/>
    <ds:schemaRef ds:uri="b50b51fd-034c-48a0-97a1-d4e49115852b"/>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DD18D7B-40C0-45B2-B529-6E349FB4C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0b51fd-034c-48a0-97a1-d4e4911585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222</TotalTime>
  <Words>5489</Words>
  <Application>Microsoft Office PowerPoint</Application>
  <PresentationFormat>Widescreen</PresentationFormat>
  <Paragraphs>415</Paragraphs>
  <Slides>100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100</vt:i4>
      </vt:variant>
    </vt:vector>
  </HeadingPairs>
  <TitlesOfParts>
    <vt:vector size="107" baseType="lpstr">
      <vt:lpstr>Arial</vt:lpstr>
      <vt:lpstr>Calibri</vt:lpstr>
      <vt:lpstr>Calibri Light</vt:lpstr>
      <vt:lpstr>Museo_Sans500</vt:lpstr>
      <vt:lpstr>Symbol</vt:lpstr>
      <vt:lpstr>1_Office Theme</vt:lpstr>
      <vt:lpstr>Custom Design</vt:lpstr>
      <vt:lpstr>PowerPoint Presentation</vt:lpstr>
      <vt:lpstr>Module 4: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Calendar </vt:lpstr>
      <vt:lpstr>          KISS = KEEP IT SIMPLE SILLY</vt:lpstr>
      <vt:lpstr>Things to think about when planning your calendar </vt:lpstr>
      <vt:lpstr>PowerPoint Presentation</vt:lpstr>
      <vt:lpstr>October Observances for Activity Calendars</vt:lpstr>
      <vt:lpstr>October 2021 Monthly Observances </vt:lpstr>
      <vt:lpstr>PowerPoint Presentation</vt:lpstr>
      <vt:lpstr>October 2021 Weekly Observances </vt:lpstr>
      <vt:lpstr>PowerPoint Presentation</vt:lpstr>
      <vt:lpstr>October 2021 Daily Observances </vt:lpstr>
      <vt:lpstr>PowerPoint Presentation</vt:lpstr>
      <vt:lpstr>Sample calendar</vt:lpstr>
      <vt:lpstr>PowerPoint Presentation</vt:lpstr>
      <vt:lpstr>PowerPoint Presentation</vt:lpstr>
      <vt:lpstr>Budget</vt:lpstr>
      <vt:lpstr>PowerPoint Presentation</vt:lpstr>
      <vt:lpstr>PowerPoint Presentation</vt:lpstr>
      <vt:lpstr>PowerPoint Presentation</vt:lpstr>
      <vt:lpstr>One on Ones </vt:lpstr>
      <vt:lpstr>PowerPoint Presentation</vt:lpstr>
      <vt:lpstr>Who should be placed on a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CARTS</vt:lpstr>
      <vt:lpstr>PowerPoint Presentation</vt:lpstr>
      <vt:lpstr>PowerPoint Presentation</vt:lpstr>
      <vt:lpstr>PowerPoint Presentation</vt:lpstr>
      <vt:lpstr>PowerPoint Presentation</vt:lpstr>
      <vt:lpstr>Hydration Cart</vt:lpstr>
      <vt:lpstr>Holiday Cart</vt:lpstr>
      <vt:lpstr>Family Visit Cart</vt:lpstr>
      <vt:lpstr>PowerPoint Presentation</vt:lpstr>
      <vt:lpstr>Ideas for One-on-One Visits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Sensory </vt:lpstr>
      <vt:lpstr>PowerPoint Presentation</vt:lpstr>
      <vt:lpstr>  Ideas to use your senses are endless</vt:lpstr>
      <vt:lpstr>PowerPoint Presentation</vt:lpstr>
      <vt:lpstr>Outings </vt:lpstr>
      <vt:lpstr>Outings</vt:lpstr>
      <vt:lpstr>Purpose of Outings</vt:lpstr>
      <vt:lpstr>Responsibility </vt:lpstr>
      <vt:lpstr>PowerPoint Presentation</vt:lpstr>
      <vt:lpstr>Establish an Emergency Plan</vt:lpstr>
      <vt:lpstr>PowerPoint Presentation</vt:lpstr>
      <vt:lpstr>Types of Outings</vt:lpstr>
      <vt:lpstr>PowerPoint Presentation</vt:lpstr>
      <vt:lpstr>Transportation Options</vt:lpstr>
      <vt:lpstr>Check List</vt:lpstr>
      <vt:lpstr>PowerPoint Presentation</vt:lpstr>
      <vt:lpstr>PowerPoint Presentation</vt:lpstr>
      <vt:lpstr>PowerPoint Presentation</vt:lpstr>
      <vt:lpstr>Mixed populations</vt:lpstr>
      <vt:lpstr>Mixed populations</vt:lpstr>
      <vt:lpstr>Age differences</vt:lpstr>
      <vt:lpstr>Cultural Differences</vt:lpstr>
      <vt:lpstr>Cognitive Differences</vt:lpstr>
      <vt:lpstr>Physical ability differences</vt:lpstr>
      <vt:lpstr>Disscusion</vt:lpstr>
      <vt:lpstr>Trauma Informed Care </vt:lpstr>
      <vt:lpstr>What is Trauma Informed Care?</vt:lpstr>
      <vt:lpstr>PowerPoint Presentation</vt:lpstr>
      <vt:lpstr>PowerPoint Presentation</vt:lpstr>
      <vt:lpstr> Common Responses and Symptoms of Trauma  </vt:lpstr>
      <vt:lpstr>PowerPoint Presentation</vt:lpstr>
      <vt:lpstr>PowerPoint Presentation</vt:lpstr>
      <vt:lpstr>PowerPoint Presentation</vt:lpstr>
      <vt:lpstr>Behaviors/Mental Health/Dementia </vt:lpstr>
      <vt:lpstr>Isolation </vt:lpstr>
      <vt:lpstr>Each building has their own isolation precautions </vt:lpstr>
      <vt:lpstr>Communication with other activity directors </vt:lpstr>
      <vt:lpstr>THIS IS MY FAVORITE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Wingard</dc:creator>
  <cp:lastModifiedBy>Michele Houser</cp:lastModifiedBy>
  <cp:revision>11</cp:revision>
  <dcterms:created xsi:type="dcterms:W3CDTF">2020-03-04T02:44:20Z</dcterms:created>
  <dcterms:modified xsi:type="dcterms:W3CDTF">2021-08-10T13:16:29Z</dcterms:modified>
</cp:coreProperties>
</file>