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52"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6" d="100"/>
          <a:sy n="7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FB4DF-31E5-4ED5-8413-5694E214BFA5}"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2EB31A-9233-4EFA-A9F1-923DDC23261B}" type="slidenum">
              <a:rPr lang="en-US" smtClean="0"/>
              <a:t>‹#›</a:t>
            </a:fld>
            <a:endParaRPr lang="en-US" dirty="0"/>
          </a:p>
        </p:txBody>
      </p:sp>
      <p:pic>
        <p:nvPicPr>
          <p:cNvPr id="11" name="Picture 10"/>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678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331125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46006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293718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42FB4DF-31E5-4ED5-8413-5694E214BFA5}" type="datetimeFigureOut">
              <a:rPr lang="en-US" smtClean="0"/>
              <a:t>8/30/2021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2EB31A-9233-4EFA-A9F1-923DDC23261B}" type="slidenum">
              <a:rPr lang="en-US" smtClean="0"/>
              <a:t>‹#›</a:t>
            </a:fld>
            <a:endParaRPr lang="en-US" dirty="0"/>
          </a:p>
        </p:txBody>
      </p:sp>
      <p:pic>
        <p:nvPicPr>
          <p:cNvPr id="9" name="Picture 8"/>
          <p:cNvPicPr>
            <a:picLocks noChangeAspect="1"/>
          </p:cNvPicPr>
          <p:nvPr userDrawn="1"/>
        </p:nvPicPr>
        <p:blipFill>
          <a:blip r:embed="rId3"/>
          <a:stretch>
            <a:fillRect/>
          </a:stretch>
        </p:blipFill>
        <p:spPr>
          <a:xfrm>
            <a:off x="-5291" y="0"/>
            <a:ext cx="12192000" cy="6858000"/>
          </a:xfrm>
          <a:prstGeom prst="rect">
            <a:avLst/>
          </a:prstGeom>
        </p:spPr>
      </p:pic>
    </p:spTree>
    <p:extLst>
      <p:ext uri="{BB962C8B-B14F-4D97-AF65-F5344CB8AC3E}">
        <p14:creationId xmlns:p14="http://schemas.microsoft.com/office/powerpoint/2010/main" val="265228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lstStyle>
            <a:lvl1pPr algn="ctr">
              <a:defRPr sz="3600" cap="none" spc="0" baseline="0">
                <a:solidFill>
                  <a:schemeClr val="bg2"/>
                </a:solidFill>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595270" y="3602038"/>
            <a:ext cx="9001463" cy="1655762"/>
          </a:xfrm>
        </p:spPr>
        <p:txBody>
          <a:bodyPr/>
          <a:lstStyle>
            <a:lvl1pPr marL="0" indent="0" algn="ctr">
              <a:buNone/>
              <a:defRPr sz="1800" baseline="0">
                <a:solidFill>
                  <a:schemeClr val="bg1">
                    <a:lumMod val="75000"/>
                    <a:lumOff val="25000"/>
                  </a:schemeClr>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8486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bg2"/>
                </a:solidFill>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lumMod val="75000"/>
                    <a:lumOff val="25000"/>
                  </a:schemeClr>
                </a:solidFill>
                <a:effectLst/>
              </a:defRPr>
            </a:lvl1pPr>
            <a:lvl2pPr>
              <a:defRPr baseline="0">
                <a:solidFill>
                  <a:schemeClr val="bg1">
                    <a:lumMod val="75000"/>
                    <a:lumOff val="25000"/>
                  </a:schemeClr>
                </a:solidFill>
                <a:effectLst/>
              </a:defRPr>
            </a:lvl2pPr>
            <a:lvl3pPr>
              <a:defRPr baseline="0">
                <a:solidFill>
                  <a:schemeClr val="bg1">
                    <a:lumMod val="75000"/>
                    <a:lumOff val="25000"/>
                  </a:schemeClr>
                </a:solidFill>
                <a:effectLst/>
              </a:defRPr>
            </a:lvl3pPr>
            <a:lvl4pPr>
              <a:defRPr baseline="0">
                <a:solidFill>
                  <a:schemeClr val="bg1">
                    <a:lumMod val="75000"/>
                    <a:lumOff val="25000"/>
                  </a:schemeClr>
                </a:solidFill>
                <a:effectLst/>
              </a:defRPr>
            </a:lvl4pPr>
            <a:lvl5pPr>
              <a:defRPr baseline="0">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3322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2800" cap="none" baseline="0">
                <a:solidFill>
                  <a:schemeClr val="bg2"/>
                </a:solidFill>
                <a:effectLst/>
              </a:defRPr>
            </a:lvl1pPr>
          </a:lstStyle>
          <a:p>
            <a:r>
              <a:rPr lang="en-US" dirty="0"/>
              <a:t>Click to edit Master title style</a:t>
            </a:r>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1800">
                <a:solidFill>
                  <a:schemeClr val="bg1">
                    <a:lumMod val="75000"/>
                    <a:lumOff val="25000"/>
                  </a:schemeClr>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679267" y="5883276"/>
            <a:ext cx="2743200"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fld id="{1DD64E41-B473-43B6-8185-602009D02689}" type="datetimeFigureOut">
              <a:rPr lang="en-US"/>
              <a:pPr>
                <a:defRPr/>
              </a:pPr>
              <a:t>8/30/2021</a:t>
            </a:fld>
            <a:endParaRPr lang="en-US" dirty="0"/>
          </a:p>
        </p:txBody>
      </p:sp>
      <p:sp>
        <p:nvSpPr>
          <p:cNvPr id="5" name="Footer Placeholder 4"/>
          <p:cNvSpPr>
            <a:spLocks noGrp="1"/>
          </p:cNvSpPr>
          <p:nvPr>
            <p:ph type="ftr" sz="quarter" idx="11"/>
          </p:nvPr>
        </p:nvSpPr>
        <p:spPr>
          <a:xfrm>
            <a:off x="914400" y="5883276"/>
            <a:ext cx="6671733"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10513484" y="5883276"/>
            <a:ext cx="7535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white"/>
                </a:solidFill>
                <a:latin typeface="Rockwell" panose="02060603020205020403" pitchFamily="18" charset="0"/>
              </a:defRPr>
            </a:lvl1pPr>
          </a:lstStyle>
          <a:p>
            <a:pPr>
              <a:defRPr/>
            </a:pPr>
            <a:fld id="{554071E4-0E4F-478D-BA40-802CEE00447B}" type="slidenum">
              <a:rPr lang="en-US" altLang="en-US"/>
              <a:pPr>
                <a:defRPr/>
              </a:pPr>
              <a:t>‹#›</a:t>
            </a:fld>
            <a:endParaRPr lang="en-US" altLang="en-US" dirty="0"/>
          </a:p>
        </p:txBody>
      </p:sp>
    </p:spTree>
    <p:extLst>
      <p:ext uri="{BB962C8B-B14F-4D97-AF65-F5344CB8AC3E}">
        <p14:creationId xmlns:p14="http://schemas.microsoft.com/office/powerpoint/2010/main" val="555007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lvl1pPr>
              <a:defRPr cap="none" baseline="0">
                <a:solidFill>
                  <a:schemeClr val="bg2"/>
                </a:solidFill>
                <a:effectLst/>
              </a:defRPr>
            </a:lvl1pPr>
          </a:lstStyle>
          <a:p>
            <a:r>
              <a:rPr lang="en-US" dirty="0"/>
              <a:t>Click to edit Master title style</a:t>
            </a:r>
          </a:p>
        </p:txBody>
      </p:sp>
      <p:sp>
        <p:nvSpPr>
          <p:cNvPr id="3" name="Content Placeholder 2"/>
          <p:cNvSpPr>
            <a:spLocks noGrp="1"/>
          </p:cNvSpPr>
          <p:nvPr>
            <p:ph sz="half" idx="1"/>
          </p:nvPr>
        </p:nvSpPr>
        <p:spPr>
          <a:xfrm>
            <a:off x="913795" y="2088321"/>
            <a:ext cx="5106004" cy="3702881"/>
          </a:xfrm>
        </p:spPr>
        <p:txBody>
          <a:bodyPr/>
          <a:lstStyle>
            <a:lvl1pPr>
              <a:defRPr>
                <a:solidFill>
                  <a:schemeClr val="bg1">
                    <a:lumMod val="75000"/>
                    <a:lumOff val="25000"/>
                  </a:schemeClr>
                </a:solidFill>
                <a:effectLst/>
              </a:defRPr>
            </a:lvl1pPr>
            <a:lvl2pPr>
              <a:defRPr>
                <a:solidFill>
                  <a:schemeClr val="bg1">
                    <a:lumMod val="75000"/>
                    <a:lumOff val="25000"/>
                  </a:schemeClr>
                </a:solidFill>
                <a:effectLst/>
              </a:defRPr>
            </a:lvl2pPr>
            <a:lvl3pPr>
              <a:defRPr>
                <a:solidFill>
                  <a:schemeClr val="bg1">
                    <a:lumMod val="75000"/>
                    <a:lumOff val="25000"/>
                  </a:schemeClr>
                </a:solidFill>
                <a:effectLst/>
              </a:defRPr>
            </a:lvl3pPr>
            <a:lvl4pPr>
              <a:defRPr>
                <a:solidFill>
                  <a:schemeClr val="bg1">
                    <a:lumMod val="75000"/>
                    <a:lumOff val="25000"/>
                  </a:schemeClr>
                </a:solidFill>
                <a:effectLst/>
              </a:defRPr>
            </a:lvl4pPr>
            <a:lvl5pPr>
              <a:defRPr>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3403" y="2088321"/>
            <a:ext cx="5094155" cy="3702881"/>
          </a:xfrm>
        </p:spPr>
        <p:txBody>
          <a:bodyPr/>
          <a:lstStyle>
            <a:lvl1pPr>
              <a:defRPr baseline="0">
                <a:solidFill>
                  <a:schemeClr val="bg1">
                    <a:lumMod val="75000"/>
                    <a:lumOff val="25000"/>
                  </a:schemeClr>
                </a:solidFill>
                <a:effectLst/>
              </a:defRPr>
            </a:lvl1pPr>
            <a:lvl2pPr>
              <a:defRPr baseline="0">
                <a:solidFill>
                  <a:schemeClr val="bg1">
                    <a:lumMod val="75000"/>
                    <a:lumOff val="25000"/>
                  </a:schemeClr>
                </a:solidFill>
                <a:effectLst/>
              </a:defRPr>
            </a:lvl2pPr>
            <a:lvl3pPr>
              <a:defRPr baseline="0">
                <a:solidFill>
                  <a:schemeClr val="bg1">
                    <a:lumMod val="75000"/>
                    <a:lumOff val="25000"/>
                  </a:schemeClr>
                </a:solidFill>
                <a:effectLst/>
              </a:defRPr>
            </a:lvl3pPr>
            <a:lvl4pPr>
              <a:defRPr baseline="0">
                <a:solidFill>
                  <a:schemeClr val="bg1">
                    <a:lumMod val="75000"/>
                    <a:lumOff val="25000"/>
                  </a:schemeClr>
                </a:solidFill>
                <a:effectLst/>
              </a:defRPr>
            </a:lvl4pPr>
            <a:lvl5pPr>
              <a:defRPr baseline="0">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052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normAutofit/>
          </a:bodyPr>
          <a:lstStyle>
            <a:lvl1pPr>
              <a:defRPr sz="2800" u="none" cap="none" baseline="0">
                <a:effectLst/>
              </a:defRPr>
            </a:lvl1pPr>
          </a:lstStyle>
          <a:p>
            <a:r>
              <a:rPr lang="en-US" dirty="0"/>
              <a:t>Click to edit Master title style</a:t>
            </a:r>
          </a:p>
        </p:txBody>
      </p:sp>
      <p:sp>
        <p:nvSpPr>
          <p:cNvPr id="3" name="Text Placeholder 2"/>
          <p:cNvSpPr>
            <a:spLocks noGrp="1"/>
          </p:cNvSpPr>
          <p:nvPr>
            <p:ph type="body" idx="1"/>
          </p:nvPr>
        </p:nvSpPr>
        <p:spPr>
          <a:xfrm>
            <a:off x="1141806" y="2088320"/>
            <a:ext cx="4879199" cy="823912"/>
          </a:xfrm>
        </p:spPr>
        <p:txBody>
          <a:bodyPr anchor="b"/>
          <a:lstStyle>
            <a:lvl1pPr marL="0" indent="0">
              <a:lnSpc>
                <a:spcPct val="100000"/>
              </a:lnSpc>
              <a:buNone/>
              <a:defRPr sz="1800" b="1">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913795" y="2912232"/>
            <a:ext cx="5107208" cy="2878968"/>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2003" y="2088320"/>
            <a:ext cx="4865555" cy="823912"/>
          </a:xfrm>
        </p:spPr>
        <p:txBody>
          <a:bodyPr anchor="b"/>
          <a:lstStyle>
            <a:lvl1pPr marL="0" indent="0">
              <a:lnSpc>
                <a:spcPct val="100000"/>
              </a:lnSpc>
              <a:buNone/>
              <a:defRPr sz="1800" b="1">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0" y="2912232"/>
            <a:ext cx="5095357" cy="2878968"/>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7679267" y="5883276"/>
            <a:ext cx="2743200"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fld id="{A01F4B9A-D3D4-44BB-AF10-4A020FED1D6E}" type="datetimeFigureOut">
              <a:rPr lang="en-US"/>
              <a:pPr>
                <a:defRPr/>
              </a:pPr>
              <a:t>8/30/2021</a:t>
            </a:fld>
            <a:endParaRPr lang="en-US" dirty="0"/>
          </a:p>
        </p:txBody>
      </p:sp>
      <p:sp>
        <p:nvSpPr>
          <p:cNvPr id="8" name="Footer Placeholder 7"/>
          <p:cNvSpPr>
            <a:spLocks noGrp="1"/>
          </p:cNvSpPr>
          <p:nvPr>
            <p:ph type="ftr" sz="quarter" idx="11"/>
          </p:nvPr>
        </p:nvSpPr>
        <p:spPr>
          <a:xfrm>
            <a:off x="914400" y="5883276"/>
            <a:ext cx="6671733"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10513484" y="5883276"/>
            <a:ext cx="7535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white"/>
                </a:solidFill>
                <a:latin typeface="Rockwell" panose="02060603020205020403" pitchFamily="18" charset="0"/>
              </a:defRPr>
            </a:lvl1pPr>
          </a:lstStyle>
          <a:p>
            <a:pPr>
              <a:defRPr/>
            </a:pPr>
            <a:fld id="{C0477A44-335F-4411-849F-EC27252E5C6A}" type="slidenum">
              <a:rPr lang="en-US" altLang="en-US"/>
              <a:pPr>
                <a:defRPr/>
              </a:pPr>
              <a:t>‹#›</a:t>
            </a:fld>
            <a:endParaRPr lang="en-US" altLang="en-US" dirty="0"/>
          </a:p>
        </p:txBody>
      </p:sp>
    </p:spTree>
    <p:extLst>
      <p:ext uri="{BB962C8B-B14F-4D97-AF65-F5344CB8AC3E}">
        <p14:creationId xmlns:p14="http://schemas.microsoft.com/office/powerpoint/2010/main" val="2452987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cap="none" baseline="0">
                <a:effectLst/>
              </a:defRPr>
            </a:lvl1pPr>
          </a:lstStyle>
          <a:p>
            <a:r>
              <a:rPr lang="en-US" dirty="0"/>
              <a:t>Click to edit Master title style</a:t>
            </a:r>
          </a:p>
        </p:txBody>
      </p:sp>
    </p:spTree>
    <p:extLst>
      <p:ext uri="{BB962C8B-B14F-4D97-AF65-F5344CB8AC3E}">
        <p14:creationId xmlns:p14="http://schemas.microsoft.com/office/powerpoint/2010/main" val="302524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38480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695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600" cap="none" baseline="0">
                <a:effectLst/>
              </a:defRPr>
            </a:lvl1pPr>
          </a:lstStyle>
          <a:p>
            <a:r>
              <a:rPr lang="en-US" dirty="0"/>
              <a:t>Click to edit Master title style</a:t>
            </a:r>
          </a:p>
        </p:txBody>
      </p:sp>
      <p:sp>
        <p:nvSpPr>
          <p:cNvPr id="3" name="Content Placeholder 2"/>
          <p:cNvSpPr>
            <a:spLocks noGrp="1"/>
          </p:cNvSpPr>
          <p:nvPr>
            <p:ph idx="1"/>
          </p:nvPr>
        </p:nvSpPr>
        <p:spPr>
          <a:xfrm>
            <a:off x="5078065" y="609600"/>
            <a:ext cx="6189492" cy="5181600"/>
          </a:xfr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7679267" y="5883276"/>
            <a:ext cx="2743200"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fld id="{0C77F7B4-C626-49D6-AFD2-2478FB17B2E6}" type="datetimeFigureOut">
              <a:rPr lang="en-US"/>
              <a:pPr>
                <a:defRPr/>
              </a:pPr>
              <a:t>8/30/2021</a:t>
            </a:fld>
            <a:endParaRPr lang="en-US" dirty="0"/>
          </a:p>
        </p:txBody>
      </p:sp>
      <p:sp>
        <p:nvSpPr>
          <p:cNvPr id="6" name="Footer Placeholder 5"/>
          <p:cNvSpPr>
            <a:spLocks noGrp="1"/>
          </p:cNvSpPr>
          <p:nvPr>
            <p:ph type="ftr" sz="quarter" idx="11"/>
          </p:nvPr>
        </p:nvSpPr>
        <p:spPr>
          <a:xfrm>
            <a:off x="914400" y="5883276"/>
            <a:ext cx="6671733"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10513484" y="5883276"/>
            <a:ext cx="7535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white"/>
                </a:solidFill>
                <a:latin typeface="Rockwell" panose="02060603020205020403" pitchFamily="18" charset="0"/>
              </a:defRPr>
            </a:lvl1pPr>
          </a:lstStyle>
          <a:p>
            <a:pPr>
              <a:defRPr/>
            </a:pPr>
            <a:fld id="{66E3BBF1-048B-4718-BC31-3AF3EB3990C4}" type="slidenum">
              <a:rPr lang="en-US" altLang="en-US"/>
              <a:pPr>
                <a:defRPr/>
              </a:pPr>
              <a:t>‹#›</a:t>
            </a:fld>
            <a:endParaRPr lang="en-US" altLang="en-US" dirty="0"/>
          </a:p>
        </p:txBody>
      </p:sp>
    </p:spTree>
    <p:extLst>
      <p:ext uri="{BB962C8B-B14F-4D97-AF65-F5344CB8AC3E}">
        <p14:creationId xmlns:p14="http://schemas.microsoft.com/office/powerpoint/2010/main" val="398642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2600" cap="none" baseline="0">
                <a:effectLst/>
              </a:defRPr>
            </a:lvl1pPr>
          </a:lstStyle>
          <a:p>
            <a:r>
              <a:rPr lang="en-US" dirty="0"/>
              <a:t>Click to edit Master title style</a:t>
            </a:r>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2400">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913794" y="2971800"/>
            <a:ext cx="5934951" cy="2819400"/>
          </a:xfrm>
        </p:spPr>
        <p:txBody>
          <a:bodyPr/>
          <a:lstStyle>
            <a:lvl1pPr marL="0" indent="0" algn="ctr">
              <a:buNone/>
              <a:defRPr sz="13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007881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400">
                <a:effectLst/>
              </a:defRPr>
            </a:lvl1pPr>
          </a:lstStyle>
          <a:p>
            <a:r>
              <a:rPr lang="en-US" dirty="0"/>
              <a:t>Click to edit Master title style</a:t>
            </a:r>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2400">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913795" y="5108728"/>
            <a:ext cx="10365999" cy="682472"/>
          </a:xfrm>
        </p:spPr>
        <p:txBody>
          <a:bodyPr/>
          <a:lstStyle>
            <a:lvl1pPr marL="0" indent="0" algn="ctr">
              <a:buNone/>
              <a:defRPr sz="13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73724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lstStyle>
            <a:lvl1pPr>
              <a:defRPr sz="2400">
                <a:effectLst/>
              </a:defRPr>
            </a:lvl1pPr>
          </a:lstStyle>
          <a:p>
            <a:r>
              <a:rPr lang="en-US" dirty="0"/>
              <a:t>Click to edit Master title style</a:t>
            </a:r>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18541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36084" y="735014"/>
            <a:ext cx="6096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solidFill>
                  <a:prstClr val="white"/>
                </a:solidFill>
                <a:effectLst>
                  <a:outerShdw blurRad="38100" dist="38100" dir="2700000" algn="tl">
                    <a:srgbClr val="000000">
                      <a:alpha val="43137"/>
                    </a:srgbClr>
                  </a:outerShdw>
                </a:effectLst>
                <a:latin typeface="Rockwell"/>
              </a:rPr>
              <a:t>“</a:t>
            </a:r>
          </a:p>
        </p:txBody>
      </p:sp>
      <p:sp>
        <p:nvSpPr>
          <p:cNvPr id="6" name="TextBox 5"/>
          <p:cNvSpPr txBox="1"/>
          <p:nvPr/>
        </p:nvSpPr>
        <p:spPr>
          <a:xfrm>
            <a:off x="10657417" y="2971800"/>
            <a:ext cx="609600" cy="585788"/>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solidFill>
                  <a:prstClr val="white"/>
                </a:solidFill>
                <a:effectLst>
                  <a:outerShdw blurRad="38100" dist="38100" dir="2700000" algn="tl">
                    <a:srgbClr val="000000">
                      <a:alpha val="43137"/>
                    </a:srgbClr>
                  </a:outerShdw>
                </a:effectLst>
                <a:latin typeface="Rockwell"/>
              </a:rPr>
              <a:t>”</a:t>
            </a:r>
          </a:p>
        </p:txBody>
      </p:sp>
      <p:sp>
        <p:nvSpPr>
          <p:cNvPr id="2" name="Title 1"/>
          <p:cNvSpPr>
            <a:spLocks noGrp="1"/>
          </p:cNvSpPr>
          <p:nvPr>
            <p:ph type="title"/>
          </p:nvPr>
        </p:nvSpPr>
        <p:spPr>
          <a:xfrm>
            <a:off x="1446212" y="609600"/>
            <a:ext cx="9302752" cy="2992904"/>
          </a:xfrm>
        </p:spPr>
        <p:txBody>
          <a:bodyPr/>
          <a:lstStyle>
            <a:lvl1pPr>
              <a:defRPr sz="2400">
                <a:effectLst/>
              </a:defRPr>
            </a:lvl1pPr>
          </a:lstStyle>
          <a:p>
            <a:r>
              <a:rPr lang="en-US" dirty="0"/>
              <a:t>Click to edit Master title style</a:t>
            </a:r>
          </a:p>
        </p:txBody>
      </p:sp>
      <p:sp>
        <p:nvSpPr>
          <p:cNvPr id="12" name="Text Placeholder 3"/>
          <p:cNvSpPr>
            <a:spLocks noGrp="1"/>
          </p:cNvSpPr>
          <p:nvPr>
            <p:ph type="body" sz="half" idx="13"/>
          </p:nvPr>
        </p:nvSpPr>
        <p:spPr>
          <a:xfrm>
            <a:off x="1720645" y="3610032"/>
            <a:ext cx="8752299" cy="426812"/>
          </a:xfrm>
        </p:spPr>
        <p:txBody>
          <a:bodyPr/>
          <a:lstStyle>
            <a:lvl1pPr marL="0" indent="0" algn="r">
              <a:buNone/>
              <a:defRPr sz="10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904185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2400">
                <a:effectLst/>
              </a:defRPr>
            </a:lvl1pPr>
          </a:lstStyle>
          <a:p>
            <a:r>
              <a:rPr lang="en-US" dirty="0"/>
              <a:t>Click to edit Master title style</a:t>
            </a:r>
          </a:p>
        </p:txBody>
      </p:sp>
      <p:sp>
        <p:nvSpPr>
          <p:cNvPr id="4" name="Text Placeholder 3"/>
          <p:cNvSpPr>
            <a:spLocks noGrp="1"/>
          </p:cNvSpPr>
          <p:nvPr>
            <p:ph type="body" sz="half" idx="2"/>
          </p:nvPr>
        </p:nvSpPr>
        <p:spPr>
          <a:xfrm>
            <a:off x="913795" y="4650556"/>
            <a:ext cx="10353763" cy="1140644"/>
          </a:xfrm>
        </p:spPr>
        <p:txBody>
          <a:bodyP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7679267" y="5883276"/>
            <a:ext cx="2743200"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fld id="{6B06BD3D-9CCB-4798-85DF-75C220107DF1}" type="datetimeFigureOut">
              <a:rPr lang="en-US"/>
              <a:pPr>
                <a:defRPr/>
              </a:pPr>
              <a:t>8/30/2021</a:t>
            </a:fld>
            <a:endParaRPr lang="en-US" dirty="0"/>
          </a:p>
        </p:txBody>
      </p:sp>
      <p:sp>
        <p:nvSpPr>
          <p:cNvPr id="6" name="Footer Placeholder 5"/>
          <p:cNvSpPr>
            <a:spLocks noGrp="1"/>
          </p:cNvSpPr>
          <p:nvPr>
            <p:ph type="ftr" sz="quarter" idx="11"/>
          </p:nvPr>
        </p:nvSpPr>
        <p:spPr>
          <a:xfrm>
            <a:off x="914400" y="5883276"/>
            <a:ext cx="6671733"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10513484" y="5883276"/>
            <a:ext cx="7535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white"/>
                </a:solidFill>
                <a:latin typeface="Rockwell" panose="02060603020205020403" pitchFamily="18" charset="0"/>
              </a:defRPr>
            </a:lvl1pPr>
          </a:lstStyle>
          <a:p>
            <a:pPr>
              <a:defRPr/>
            </a:pPr>
            <a:fld id="{8083D397-4551-4D00-B678-F88E39705D61}" type="slidenum">
              <a:rPr lang="en-US" altLang="en-US"/>
              <a:pPr>
                <a:defRPr/>
              </a:pPr>
              <a:t>‹#›</a:t>
            </a:fld>
            <a:endParaRPr lang="en-US" altLang="en-US" dirty="0"/>
          </a:p>
        </p:txBody>
      </p:sp>
    </p:spTree>
    <p:extLst>
      <p:ext uri="{BB962C8B-B14F-4D97-AF65-F5344CB8AC3E}">
        <p14:creationId xmlns:p14="http://schemas.microsoft.com/office/powerpoint/2010/main" val="4159444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lvl1pPr>
              <a:defRPr>
                <a:effectLst/>
              </a:defRPr>
            </a:lvl1pPr>
          </a:lstStyle>
          <a:p>
            <a:r>
              <a:rPr lang="en-US" dirty="0"/>
              <a:t>Click to edit Master title style</a:t>
            </a:r>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1800" b="0">
                <a:solidFill>
                  <a:schemeClr val="tx1"/>
                </a:solidFill>
                <a:effectLst>
                  <a:outerShdw blurRad="38100" dist="38100" dir="2700000" algn="tl">
                    <a:srgbClr val="000000">
                      <a:alpha val="43137"/>
                    </a:srgb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Text Placeholder 3"/>
          <p:cNvSpPr>
            <a:spLocks noGrp="1"/>
          </p:cNvSpPr>
          <p:nvPr>
            <p:ph type="body" sz="half" idx="15"/>
          </p:nvPr>
        </p:nvSpPr>
        <p:spPr>
          <a:xfrm>
            <a:off x="913795" y="2911624"/>
            <a:ext cx="3298956"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3"/>
          <p:cNvSpPr>
            <a:spLocks noGrp="1"/>
          </p:cNvSpPr>
          <p:nvPr>
            <p:ph type="body" sz="half" idx="16"/>
          </p:nvPr>
        </p:nvSpPr>
        <p:spPr>
          <a:xfrm>
            <a:off x="4444879" y="2911624"/>
            <a:ext cx="3299821"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62909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lvl1pPr>
              <a:defRPr>
                <a:effectLst/>
              </a:defRPr>
            </a:lvl1pPr>
          </a:lstStyle>
          <a:p>
            <a:r>
              <a:rPr lang="en-US" dirty="0"/>
              <a:t>Click to edit Master title style</a:t>
            </a:r>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0" name="Picture Placeholder 2"/>
          <p:cNvSpPr>
            <a:spLocks noGrp="1" noChangeAspect="1"/>
          </p:cNvSpPr>
          <p:nvPr>
            <p:ph type="pic" idx="15"/>
          </p:nvPr>
        </p:nvSpPr>
        <p:spPr>
          <a:xfrm>
            <a:off x="1092020"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1" name="Text Placeholder 3"/>
          <p:cNvSpPr>
            <a:spLocks noGrp="1"/>
          </p:cNvSpPr>
          <p:nvPr>
            <p:ph type="body" sz="half" idx="18"/>
          </p:nvPr>
        </p:nvSpPr>
        <p:spPr>
          <a:xfrm>
            <a:off x="913796" y="4772161"/>
            <a:ext cx="3298955" cy="1019038"/>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2" name="Text Placeholder 4"/>
          <p:cNvSpPr>
            <a:spLocks noGrp="1"/>
          </p:cNvSpPr>
          <p:nvPr>
            <p:ph type="body" sz="quarter" idx="3"/>
          </p:nvPr>
        </p:nvSpPr>
        <p:spPr>
          <a:xfrm>
            <a:off x="4442702" y="4195899"/>
            <a:ext cx="3298983"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4" name="Text Placeholder 3"/>
          <p:cNvSpPr>
            <a:spLocks noGrp="1"/>
          </p:cNvSpPr>
          <p:nvPr>
            <p:ph type="body" sz="half" idx="19"/>
          </p:nvPr>
        </p:nvSpPr>
        <p:spPr>
          <a:xfrm>
            <a:off x="4441348" y="4772160"/>
            <a:ext cx="3300336" cy="1019038"/>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6" name="Picture Placeholder 2"/>
          <p:cNvSpPr>
            <a:spLocks noGrp="1" noChangeAspect="1"/>
          </p:cNvSpPr>
          <p:nvPr>
            <p:ph type="pic" idx="22"/>
          </p:nvPr>
        </p:nvSpPr>
        <p:spPr>
          <a:xfrm>
            <a:off x="8152805"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7" name="Text Placeholder 3"/>
          <p:cNvSpPr>
            <a:spLocks noGrp="1"/>
          </p:cNvSpPr>
          <p:nvPr>
            <p:ph type="body" sz="half" idx="20"/>
          </p:nvPr>
        </p:nvSpPr>
        <p:spPr>
          <a:xfrm>
            <a:off x="7973297" y="4772163"/>
            <a:ext cx="3294259" cy="1019037"/>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348226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84758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345885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192596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122461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161199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354206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085011-3CA1-4CA0-9445-15D4755549A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A0A507-361A-48BD-9749-B046517F98AE}" type="slidenum">
              <a:rPr lang="en-US" smtClean="0"/>
              <a:t>‹#›</a:t>
            </a:fld>
            <a:endParaRPr lang="en-US" dirty="0"/>
          </a:p>
        </p:txBody>
      </p:sp>
    </p:spTree>
    <p:extLst>
      <p:ext uri="{BB962C8B-B14F-4D97-AF65-F5344CB8AC3E}">
        <p14:creationId xmlns:p14="http://schemas.microsoft.com/office/powerpoint/2010/main" val="4290646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FB4DF-31E5-4ED5-8413-5694E214BFA5}" type="datetimeFigureOut">
              <a:rPr lang="en-US" smtClean="0"/>
              <a:t>8/30/2021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EB31A-9233-4EFA-A9F1-923DDC23261B}" type="slidenum">
              <a:rPr lang="en-US" smtClean="0"/>
              <a:t>‹#›</a:t>
            </a:fld>
            <a:endParaRPr lang="en-US" dirty="0"/>
          </a:p>
        </p:txBody>
      </p:sp>
      <p:pic>
        <p:nvPicPr>
          <p:cNvPr id="7" name="Picture 6"/>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9847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85011-3CA1-4CA0-9445-15D4755549A3}" type="datetimeFigureOut">
              <a:rPr lang="en-US" smtClean="0"/>
              <a:t>8/30/2021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0A507-361A-48BD-9749-B046517F98AE}" type="slidenum">
              <a:rPr lang="en-US" smtClean="0"/>
              <a:t>‹#›</a:t>
            </a:fld>
            <a:endParaRPr lang="en-US" dirty="0"/>
          </a:p>
        </p:txBody>
      </p:sp>
      <p:pic>
        <p:nvPicPr>
          <p:cNvPr id="7" name="Picture 6"/>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6480774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1" y="609601"/>
            <a:ext cx="1035261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914401" y="2095500"/>
            <a:ext cx="1035261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p:cNvPicPr>
            <a:picLocks noChangeAspect="1"/>
          </p:cNvPicPr>
          <p:nvPr userDrawn="1"/>
        </p:nvPicPr>
        <p:blipFill>
          <a:blip r:embed="rId19"/>
          <a:stretch>
            <a:fillRect/>
          </a:stretch>
        </p:blipFill>
        <p:spPr>
          <a:xfrm>
            <a:off x="0" y="0"/>
            <a:ext cx="12192000" cy="6858000"/>
          </a:xfrm>
          <a:prstGeom prst="rect">
            <a:avLst/>
          </a:prstGeom>
        </p:spPr>
      </p:pic>
    </p:spTree>
    <p:extLst>
      <p:ext uri="{BB962C8B-B14F-4D97-AF65-F5344CB8AC3E}">
        <p14:creationId xmlns:p14="http://schemas.microsoft.com/office/powerpoint/2010/main" val="3713319179"/>
      </p:ext>
    </p:extLst>
  </p:cSld>
  <p:clrMap bg1="dk1" tx1="lt1" bg2="dk2" tx2="lt2" accent1="accent1" accent2="accent2" accent3="accent3" accent4="accent4" accent5="accent5" accent6="accent6" hlink="hlink" folHlink="folHlink"/>
  <p:sldLayoutIdLst>
    <p:sldLayoutId id="2147483668"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xStyles>
    <p:titleStyle>
      <a:lvl1pPr algn="ctr" defTabSz="685800"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2pPr>
      <a:lvl3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3pPr>
      <a:lvl4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4pPr>
      <a:lvl5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5pPr>
      <a:lvl6pPr marL="457200" algn="ctr" defTabSz="685800" rtl="0" fontAlgn="base">
        <a:lnSpc>
          <a:spcPct val="90000"/>
        </a:lnSpc>
        <a:spcBef>
          <a:spcPct val="0"/>
        </a:spcBef>
        <a:spcAft>
          <a:spcPct val="0"/>
        </a:spcAft>
        <a:defRPr sz="2500" b="1">
          <a:solidFill>
            <a:schemeClr val="bg2"/>
          </a:solidFill>
          <a:latin typeface="Bookman Old Style" pitchFamily="18" charset="0"/>
        </a:defRPr>
      </a:lvl6pPr>
      <a:lvl7pPr marL="914400" algn="ctr" defTabSz="685800" rtl="0" fontAlgn="base">
        <a:lnSpc>
          <a:spcPct val="90000"/>
        </a:lnSpc>
        <a:spcBef>
          <a:spcPct val="0"/>
        </a:spcBef>
        <a:spcAft>
          <a:spcPct val="0"/>
        </a:spcAft>
        <a:defRPr sz="2500" b="1">
          <a:solidFill>
            <a:schemeClr val="bg2"/>
          </a:solidFill>
          <a:latin typeface="Bookman Old Style" pitchFamily="18" charset="0"/>
        </a:defRPr>
      </a:lvl7pPr>
      <a:lvl8pPr marL="1371600" algn="ctr" defTabSz="685800" rtl="0" fontAlgn="base">
        <a:lnSpc>
          <a:spcPct val="90000"/>
        </a:lnSpc>
        <a:spcBef>
          <a:spcPct val="0"/>
        </a:spcBef>
        <a:spcAft>
          <a:spcPct val="0"/>
        </a:spcAft>
        <a:defRPr sz="2500" b="1">
          <a:solidFill>
            <a:schemeClr val="bg2"/>
          </a:solidFill>
          <a:latin typeface="Bookman Old Style" pitchFamily="18" charset="0"/>
        </a:defRPr>
      </a:lvl8pPr>
      <a:lvl9pPr marL="1828800" algn="ctr" defTabSz="685800" rtl="0" fontAlgn="base">
        <a:lnSpc>
          <a:spcPct val="90000"/>
        </a:lnSpc>
        <a:spcBef>
          <a:spcPct val="0"/>
        </a:spcBef>
        <a:spcAft>
          <a:spcPct val="0"/>
        </a:spcAft>
        <a:defRPr sz="2500" b="1">
          <a:solidFill>
            <a:schemeClr val="bg2"/>
          </a:solidFill>
          <a:latin typeface="Bookman Old Style" pitchFamily="18" charset="0"/>
        </a:defRPr>
      </a:lvl9pPr>
    </p:titleStyle>
    <p:bodyStyle>
      <a:lvl1pPr marL="171450" indent="-171450" algn="l" defTabSz="685800" rtl="0" eaLnBrk="0" fontAlgn="base" hangingPunct="0">
        <a:lnSpc>
          <a:spcPct val="120000"/>
        </a:lnSpc>
        <a:spcBef>
          <a:spcPts val="750"/>
        </a:spcBef>
        <a:spcAft>
          <a:spcPct val="0"/>
        </a:spcAft>
        <a:buFont typeface="Arial" panose="020B0604020202020204" pitchFamily="34" charset="0"/>
        <a:buChar char="•"/>
        <a:defRPr sz="1500" kern="1200">
          <a:solidFill>
            <a:srgbClr val="404040"/>
          </a:solidFill>
          <a:latin typeface="+mn-lt"/>
          <a:ea typeface="+mn-ea"/>
          <a:cs typeface="+mn-cs"/>
        </a:defRPr>
      </a:lvl1pPr>
      <a:lvl2pPr marL="514350" indent="-171450" algn="l" defTabSz="685800" rtl="0" eaLnBrk="0" fontAlgn="base" hangingPunct="0">
        <a:lnSpc>
          <a:spcPct val="120000"/>
        </a:lnSpc>
        <a:spcBef>
          <a:spcPts val="375"/>
        </a:spcBef>
        <a:spcAft>
          <a:spcPct val="0"/>
        </a:spcAft>
        <a:buFont typeface="Arial" panose="020B0604020202020204" pitchFamily="34" charset="0"/>
        <a:buChar char="•"/>
        <a:defRPr sz="1300" kern="1200">
          <a:solidFill>
            <a:srgbClr val="404040"/>
          </a:solidFill>
          <a:latin typeface="+mn-lt"/>
          <a:ea typeface="+mn-ea"/>
          <a:cs typeface="+mn-cs"/>
        </a:defRPr>
      </a:lvl2pPr>
      <a:lvl3pPr marL="857250" indent="-171450" algn="l" defTabSz="685800" rtl="0" eaLnBrk="0" fontAlgn="base" hangingPunct="0">
        <a:lnSpc>
          <a:spcPct val="120000"/>
        </a:lnSpc>
        <a:spcBef>
          <a:spcPts val="375"/>
        </a:spcBef>
        <a:spcAft>
          <a:spcPct val="0"/>
        </a:spcAft>
        <a:buFont typeface="Arial" panose="020B0604020202020204" pitchFamily="34" charset="0"/>
        <a:buChar char="•"/>
        <a:defRPr sz="1200" kern="1200">
          <a:solidFill>
            <a:srgbClr val="404040"/>
          </a:solidFill>
          <a:latin typeface="+mn-lt"/>
          <a:ea typeface="+mn-ea"/>
          <a:cs typeface="+mn-cs"/>
        </a:defRPr>
      </a:lvl3pPr>
      <a:lvl4pPr marL="1200150" indent="-171450" algn="l" defTabSz="685800" rtl="0" eaLnBrk="0" fontAlgn="base" hangingPunct="0">
        <a:lnSpc>
          <a:spcPct val="120000"/>
        </a:lnSpc>
        <a:spcBef>
          <a:spcPts val="375"/>
        </a:spcBef>
        <a:spcAft>
          <a:spcPct val="0"/>
        </a:spcAft>
        <a:buFont typeface="Arial" panose="020B0604020202020204" pitchFamily="34" charset="0"/>
        <a:buChar char="•"/>
        <a:defRPr sz="1000" kern="1200">
          <a:solidFill>
            <a:srgbClr val="404040"/>
          </a:solidFill>
          <a:latin typeface="+mn-lt"/>
          <a:ea typeface="+mn-ea"/>
          <a:cs typeface="+mn-cs"/>
        </a:defRPr>
      </a:lvl4pPr>
      <a:lvl5pPr marL="1543050" indent="-171450" algn="l" defTabSz="685800" rtl="0" eaLnBrk="0" fontAlgn="base" hangingPunct="0">
        <a:lnSpc>
          <a:spcPct val="120000"/>
        </a:lnSpc>
        <a:spcBef>
          <a:spcPts val="375"/>
        </a:spcBef>
        <a:spcAft>
          <a:spcPct val="0"/>
        </a:spcAft>
        <a:buFont typeface="Arial" panose="020B0604020202020204" pitchFamily="34" charset="0"/>
        <a:buChar char="•"/>
        <a:defRPr sz="900" kern="1200">
          <a:solidFill>
            <a:srgbClr val="404040"/>
          </a:solidFill>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DC4837-177A-448E-9C6D-40917365C9E8}"/>
              </a:ext>
            </a:extLst>
          </p:cNvPr>
          <p:cNvSpPr/>
          <p:nvPr/>
        </p:nvSpPr>
        <p:spPr>
          <a:xfrm>
            <a:off x="2209800" y="3898900"/>
            <a:ext cx="2501900" cy="660400"/>
          </a:xfrm>
          <a:prstGeom prst="rect">
            <a:avLst/>
          </a:prstGeom>
          <a:solidFill>
            <a:srgbClr val="C6DB80"/>
          </a:solidFill>
          <a:ln>
            <a:solidFill>
              <a:srgbClr val="C6D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September 1-2,2021</a:t>
            </a:r>
          </a:p>
        </p:txBody>
      </p:sp>
    </p:spTree>
    <p:extLst>
      <p:ext uri="{BB962C8B-B14F-4D97-AF65-F5344CB8AC3E}">
        <p14:creationId xmlns:p14="http://schemas.microsoft.com/office/powerpoint/2010/main" val="292874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850D-5365-4429-9444-1915ED6891BE}"/>
              </a:ext>
            </a:extLst>
          </p:cNvPr>
          <p:cNvSpPr>
            <a:spLocks noGrp="1"/>
          </p:cNvSpPr>
          <p:nvPr>
            <p:ph type="title"/>
          </p:nvPr>
        </p:nvSpPr>
        <p:spPr>
          <a:xfrm>
            <a:off x="914401" y="479395"/>
            <a:ext cx="10352617" cy="665824"/>
          </a:xfrm>
        </p:spPr>
        <p:txBody>
          <a:bodyPr/>
          <a:lstStyle/>
          <a:p>
            <a:r>
              <a:rPr lang="en-US" sz="3200" dirty="0"/>
              <a:t>When State Visit or Ombudsman</a:t>
            </a:r>
          </a:p>
        </p:txBody>
      </p:sp>
      <p:sp>
        <p:nvSpPr>
          <p:cNvPr id="3" name="Content Placeholder 2">
            <a:extLst>
              <a:ext uri="{FF2B5EF4-FFF2-40B4-BE49-F238E27FC236}">
                <a16:creationId xmlns:a16="http://schemas.microsoft.com/office/drawing/2014/main" id="{1674DF65-2FF0-4CC8-979D-91ED8431FAD8}"/>
              </a:ext>
            </a:extLst>
          </p:cNvPr>
          <p:cNvSpPr>
            <a:spLocks noGrp="1"/>
          </p:cNvSpPr>
          <p:nvPr>
            <p:ph idx="1"/>
          </p:nvPr>
        </p:nvSpPr>
        <p:spPr>
          <a:xfrm>
            <a:off x="914401" y="1367161"/>
            <a:ext cx="10352617" cy="4424039"/>
          </a:xfrm>
        </p:spPr>
        <p:txBody>
          <a:bodyPr/>
          <a:lstStyle/>
          <a:p>
            <a:r>
              <a:rPr lang="en-US" sz="3200" dirty="0"/>
              <a:t>During the entrance interview, determine: </a:t>
            </a:r>
          </a:p>
          <a:p>
            <a:pPr lvl="1"/>
            <a:r>
              <a:rPr lang="en-US" sz="2800" dirty="0"/>
              <a:t>If there is a resident or family group</a:t>
            </a:r>
          </a:p>
          <a:p>
            <a:pPr lvl="1"/>
            <a:r>
              <a:rPr lang="en-US" sz="2800" dirty="0"/>
              <a:t>Who the resident or family representative if for each of these groups; and, </a:t>
            </a:r>
          </a:p>
          <a:p>
            <a:pPr lvl="1"/>
            <a:r>
              <a:rPr lang="en-US" sz="2800" dirty="0"/>
              <a:t>Who the designated staff person is for assisting and working with each of these groups.  If residents or their families attempted to organize a group were unsuccessful, why?</a:t>
            </a:r>
          </a:p>
          <a:p>
            <a:endParaRPr lang="en-US" dirty="0"/>
          </a:p>
        </p:txBody>
      </p:sp>
    </p:spTree>
    <p:extLst>
      <p:ext uri="{BB962C8B-B14F-4D97-AF65-F5344CB8AC3E}">
        <p14:creationId xmlns:p14="http://schemas.microsoft.com/office/powerpoint/2010/main" val="311606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8F25-31CE-4AB7-9C12-45291A4EF520}"/>
              </a:ext>
            </a:extLst>
          </p:cNvPr>
          <p:cNvSpPr>
            <a:spLocks noGrp="1"/>
          </p:cNvSpPr>
          <p:nvPr>
            <p:ph type="title"/>
          </p:nvPr>
        </p:nvSpPr>
        <p:spPr>
          <a:xfrm>
            <a:off x="914401" y="319597"/>
            <a:ext cx="10352617" cy="1287261"/>
          </a:xfrm>
        </p:spPr>
        <p:txBody>
          <a:bodyPr/>
          <a:lstStyle/>
          <a:p>
            <a:r>
              <a:rPr lang="en-US" sz="3200" dirty="0"/>
              <a:t>Representatives of Resident or Family Groups and Staff Designee</a:t>
            </a:r>
          </a:p>
        </p:txBody>
      </p:sp>
      <p:sp>
        <p:nvSpPr>
          <p:cNvPr id="3" name="Content Placeholder 2">
            <a:extLst>
              <a:ext uri="{FF2B5EF4-FFF2-40B4-BE49-F238E27FC236}">
                <a16:creationId xmlns:a16="http://schemas.microsoft.com/office/drawing/2014/main" id="{A2B03CCF-B102-404C-BA44-BAC79BAB11CE}"/>
              </a:ext>
            </a:extLst>
          </p:cNvPr>
          <p:cNvSpPr>
            <a:spLocks noGrp="1"/>
          </p:cNvSpPr>
          <p:nvPr>
            <p:ph idx="1"/>
          </p:nvPr>
        </p:nvSpPr>
        <p:spPr>
          <a:xfrm>
            <a:off x="914401" y="1500326"/>
            <a:ext cx="10352617" cy="4731798"/>
          </a:xfrm>
        </p:spPr>
        <p:txBody>
          <a:bodyPr/>
          <a:lstStyle/>
          <a:p>
            <a:r>
              <a:rPr lang="en-US" sz="3200" dirty="0"/>
              <a:t>Groups are able to meet without staff present unless desired</a:t>
            </a:r>
          </a:p>
          <a:p>
            <a:r>
              <a:rPr lang="en-US" sz="3200" dirty="0"/>
              <a:t>A family member cannot be present during a resident group meeting, unless the group has given them permission to attend. </a:t>
            </a:r>
          </a:p>
          <a:p>
            <a:r>
              <a:rPr lang="en-US" sz="3200" dirty="0"/>
              <a:t>Potential Tags for additional Investigation</a:t>
            </a:r>
          </a:p>
          <a:p>
            <a:r>
              <a:rPr lang="en-US" sz="3200" dirty="0"/>
              <a:t>F585 – Grievances refer to 483.10(j)</a:t>
            </a:r>
          </a:p>
          <a:p>
            <a:pPr marL="0" indent="0">
              <a:buNone/>
            </a:pPr>
            <a:endParaRPr lang="en-US" sz="3200" dirty="0"/>
          </a:p>
        </p:txBody>
      </p:sp>
    </p:spTree>
    <p:extLst>
      <p:ext uri="{BB962C8B-B14F-4D97-AF65-F5344CB8AC3E}">
        <p14:creationId xmlns:p14="http://schemas.microsoft.com/office/powerpoint/2010/main" val="77596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3E98-4DAA-4637-8478-7B83CA469EC1}"/>
              </a:ext>
            </a:extLst>
          </p:cNvPr>
          <p:cNvSpPr>
            <a:spLocks noGrp="1"/>
          </p:cNvSpPr>
          <p:nvPr>
            <p:ph type="title"/>
          </p:nvPr>
        </p:nvSpPr>
        <p:spPr>
          <a:xfrm>
            <a:off x="914401" y="399496"/>
            <a:ext cx="10352617" cy="861134"/>
          </a:xfrm>
        </p:spPr>
        <p:txBody>
          <a:bodyPr/>
          <a:lstStyle/>
          <a:p>
            <a:r>
              <a:rPr lang="en-US" sz="3200" dirty="0"/>
              <a:t>Non-Compliance </a:t>
            </a:r>
          </a:p>
        </p:txBody>
      </p:sp>
      <p:sp>
        <p:nvSpPr>
          <p:cNvPr id="3" name="Content Placeholder 2">
            <a:extLst>
              <a:ext uri="{FF2B5EF4-FFF2-40B4-BE49-F238E27FC236}">
                <a16:creationId xmlns:a16="http://schemas.microsoft.com/office/drawing/2014/main" id="{D01DA370-C639-44BD-B811-2896162152A2}"/>
              </a:ext>
            </a:extLst>
          </p:cNvPr>
          <p:cNvSpPr>
            <a:spLocks noGrp="1"/>
          </p:cNvSpPr>
          <p:nvPr>
            <p:ph idx="1"/>
          </p:nvPr>
        </p:nvSpPr>
        <p:spPr>
          <a:xfrm>
            <a:off x="914401" y="1340528"/>
            <a:ext cx="10352617" cy="4450672"/>
          </a:xfrm>
        </p:spPr>
        <p:txBody>
          <a:bodyPr/>
          <a:lstStyle/>
          <a:p>
            <a:r>
              <a:rPr lang="en-US" sz="3200" dirty="0"/>
              <a:t>Facility staff impedes or prevents residents or family members ability to meet and form a group.</a:t>
            </a:r>
          </a:p>
          <a:p>
            <a:r>
              <a:rPr lang="en-US" sz="3200" dirty="0"/>
              <a:t>Residents or family members where not informed in advanced of upcoming meetings.</a:t>
            </a:r>
          </a:p>
          <a:p>
            <a:r>
              <a:rPr lang="en-US" sz="3200" dirty="0"/>
              <a:t>Private meeting space for these groups is not provided;</a:t>
            </a:r>
          </a:p>
          <a:p>
            <a:endParaRPr lang="en-US" dirty="0"/>
          </a:p>
        </p:txBody>
      </p:sp>
    </p:spTree>
    <p:extLst>
      <p:ext uri="{BB962C8B-B14F-4D97-AF65-F5344CB8AC3E}">
        <p14:creationId xmlns:p14="http://schemas.microsoft.com/office/powerpoint/2010/main" val="328860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69C1-84BE-4E1C-A857-DE5A060382D6}"/>
              </a:ext>
            </a:extLst>
          </p:cNvPr>
          <p:cNvSpPr>
            <a:spLocks noGrp="1"/>
          </p:cNvSpPr>
          <p:nvPr>
            <p:ph type="title"/>
          </p:nvPr>
        </p:nvSpPr>
        <p:spPr>
          <a:xfrm>
            <a:off x="914401" y="363985"/>
            <a:ext cx="10352617" cy="896644"/>
          </a:xfrm>
        </p:spPr>
        <p:txBody>
          <a:bodyPr/>
          <a:lstStyle/>
          <a:p>
            <a:r>
              <a:rPr lang="en-US" sz="3200" dirty="0"/>
              <a:t>Non-Compliance </a:t>
            </a:r>
          </a:p>
        </p:txBody>
      </p:sp>
      <p:sp>
        <p:nvSpPr>
          <p:cNvPr id="3" name="Content Placeholder 2">
            <a:extLst>
              <a:ext uri="{FF2B5EF4-FFF2-40B4-BE49-F238E27FC236}">
                <a16:creationId xmlns:a16="http://schemas.microsoft.com/office/drawing/2014/main" id="{EEBABECF-5046-45B1-8E9B-46C77893784C}"/>
              </a:ext>
            </a:extLst>
          </p:cNvPr>
          <p:cNvSpPr>
            <a:spLocks noGrp="1"/>
          </p:cNvSpPr>
          <p:nvPr>
            <p:ph idx="1"/>
          </p:nvPr>
        </p:nvSpPr>
        <p:spPr>
          <a:xfrm>
            <a:off x="914401" y="1455937"/>
            <a:ext cx="10352617" cy="5122415"/>
          </a:xfrm>
        </p:spPr>
        <p:txBody>
          <a:bodyPr/>
          <a:lstStyle/>
          <a:p>
            <a:r>
              <a:rPr lang="en-US" sz="3200" dirty="0"/>
              <a:t>Facility staff impedes with meetings and /or operations of family or resident council by mandating that have a staff person in the room during meetings or assigning a staff person to liaison with the council that is not agreeable to the council;</a:t>
            </a:r>
          </a:p>
          <a:p>
            <a:r>
              <a:rPr lang="en-US" sz="3200" dirty="0"/>
              <a:t>The views, grievances and recommendations from these groups have not been considered or acted upon by facility staff.</a:t>
            </a:r>
          </a:p>
          <a:p>
            <a:endParaRPr lang="en-US" sz="3200" dirty="0"/>
          </a:p>
          <a:p>
            <a:endParaRPr lang="en-US" dirty="0"/>
          </a:p>
        </p:txBody>
      </p:sp>
    </p:spTree>
    <p:extLst>
      <p:ext uri="{BB962C8B-B14F-4D97-AF65-F5344CB8AC3E}">
        <p14:creationId xmlns:p14="http://schemas.microsoft.com/office/powerpoint/2010/main" val="392143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C428-AF9F-4CEC-A343-8113120358E3}"/>
              </a:ext>
            </a:extLst>
          </p:cNvPr>
          <p:cNvSpPr>
            <a:spLocks noGrp="1"/>
          </p:cNvSpPr>
          <p:nvPr>
            <p:ph type="title"/>
          </p:nvPr>
        </p:nvSpPr>
        <p:spPr>
          <a:xfrm>
            <a:off x="914401" y="609602"/>
            <a:ext cx="10352617" cy="935114"/>
          </a:xfrm>
        </p:spPr>
        <p:txBody>
          <a:bodyPr/>
          <a:lstStyle/>
          <a:p>
            <a:r>
              <a:rPr lang="en-US" sz="3200" dirty="0"/>
              <a:t>Non-Compliance</a:t>
            </a:r>
          </a:p>
        </p:txBody>
      </p:sp>
      <p:sp>
        <p:nvSpPr>
          <p:cNvPr id="3" name="Content Placeholder 2">
            <a:extLst>
              <a:ext uri="{FF2B5EF4-FFF2-40B4-BE49-F238E27FC236}">
                <a16:creationId xmlns:a16="http://schemas.microsoft.com/office/drawing/2014/main" id="{06BACBDB-A116-409A-8E9F-B8C94FD6F29F}"/>
              </a:ext>
            </a:extLst>
          </p:cNvPr>
          <p:cNvSpPr>
            <a:spLocks noGrp="1"/>
          </p:cNvSpPr>
          <p:nvPr>
            <p:ph idx="1"/>
          </p:nvPr>
        </p:nvSpPr>
        <p:spPr>
          <a:xfrm>
            <a:off x="914401" y="1544716"/>
            <a:ext cx="10352617" cy="4246484"/>
          </a:xfrm>
        </p:spPr>
        <p:txBody>
          <a:bodyPr/>
          <a:lstStyle/>
          <a:p>
            <a:pPr marL="285750" indent="-285750"/>
            <a:r>
              <a:rPr lang="en-US" sz="3200" dirty="0">
                <a:solidFill>
                  <a:schemeClr val="bg1"/>
                </a:solidFill>
              </a:rPr>
              <a:t>Facility staff does not provide these groups with responses, actions, and rationale taken regarding their concerns</a:t>
            </a:r>
          </a:p>
          <a:p>
            <a:pPr marL="285750" indent="-285750"/>
            <a:r>
              <a:rPr lang="en-US" sz="3200" dirty="0">
                <a:solidFill>
                  <a:schemeClr val="bg1"/>
                </a:solidFill>
              </a:rPr>
              <a:t>Facility staff are not able to demonstrate their responses and rationale to grievances;</a:t>
            </a:r>
          </a:p>
          <a:p>
            <a:pPr marL="285750" indent="-285750"/>
            <a:r>
              <a:rPr lang="en-US" sz="3200" dirty="0">
                <a:solidFill>
                  <a:schemeClr val="bg1"/>
                </a:solidFill>
              </a:rPr>
              <a:t>Facility staff prevent family members or representatives from meeting with those of another resident.</a:t>
            </a:r>
          </a:p>
          <a:p>
            <a:endParaRPr lang="en-US" dirty="0"/>
          </a:p>
        </p:txBody>
      </p:sp>
    </p:spTree>
    <p:extLst>
      <p:ext uri="{BB962C8B-B14F-4D97-AF65-F5344CB8AC3E}">
        <p14:creationId xmlns:p14="http://schemas.microsoft.com/office/powerpoint/2010/main" val="362711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Do we have to have a Resident Council Meeting?</a:t>
            </a:r>
          </a:p>
        </p:txBody>
      </p:sp>
      <p:sp>
        <p:nvSpPr>
          <p:cNvPr id="5" name="Content Placeholder 4"/>
          <p:cNvSpPr>
            <a:spLocks noGrp="1"/>
          </p:cNvSpPr>
          <p:nvPr>
            <p:ph idx="1"/>
          </p:nvPr>
        </p:nvSpPr>
        <p:spPr>
          <a:xfrm>
            <a:off x="914401" y="2095500"/>
            <a:ext cx="10352617" cy="4047848"/>
          </a:xfrm>
        </p:spPr>
        <p:txBody>
          <a:bodyPr/>
          <a:lstStyle/>
          <a:p>
            <a:r>
              <a:rPr lang="en-US" sz="3200" dirty="0"/>
              <a:t>F565  SNF Resident Meeting</a:t>
            </a:r>
          </a:p>
          <a:p>
            <a:r>
              <a:rPr lang="en-US" sz="3200" b="1" dirty="0"/>
              <a:t>The residents have the right to organize and participate in resident groups in the facility.</a:t>
            </a:r>
          </a:p>
          <a:p>
            <a:pPr lvl="1"/>
            <a:r>
              <a:rPr lang="en-US" sz="3200" b="1" dirty="0"/>
              <a:t>“A Resident or family group” </a:t>
            </a:r>
            <a:r>
              <a:rPr lang="en-US" sz="3200" dirty="0"/>
              <a:t>is defined as a group of residents or residents’ family members that meet regularly.</a:t>
            </a:r>
          </a:p>
          <a:p>
            <a:pPr lvl="1"/>
            <a:endParaRPr lang="en-US" sz="3200" dirty="0"/>
          </a:p>
          <a:p>
            <a:endParaRPr lang="en-US" dirty="0"/>
          </a:p>
        </p:txBody>
      </p:sp>
    </p:spTree>
    <p:extLst>
      <p:ext uri="{BB962C8B-B14F-4D97-AF65-F5344CB8AC3E}">
        <p14:creationId xmlns:p14="http://schemas.microsoft.com/office/powerpoint/2010/main" val="224912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08A1-D4EE-4565-9418-68B9C978DAF4}"/>
              </a:ext>
            </a:extLst>
          </p:cNvPr>
          <p:cNvSpPr>
            <a:spLocks noGrp="1"/>
          </p:cNvSpPr>
          <p:nvPr>
            <p:ph type="title"/>
          </p:nvPr>
        </p:nvSpPr>
        <p:spPr/>
        <p:txBody>
          <a:bodyPr/>
          <a:lstStyle/>
          <a:p>
            <a:r>
              <a:rPr lang="en-US" sz="3200" dirty="0"/>
              <a:t>Resident Council Meeting</a:t>
            </a:r>
          </a:p>
        </p:txBody>
      </p:sp>
      <p:sp>
        <p:nvSpPr>
          <p:cNvPr id="3" name="Content Placeholder 2">
            <a:extLst>
              <a:ext uri="{FF2B5EF4-FFF2-40B4-BE49-F238E27FC236}">
                <a16:creationId xmlns:a16="http://schemas.microsoft.com/office/drawing/2014/main" id="{5E2839DD-E99B-4418-9173-B7FD5AA82936}"/>
              </a:ext>
            </a:extLst>
          </p:cNvPr>
          <p:cNvSpPr>
            <a:spLocks noGrp="1"/>
          </p:cNvSpPr>
          <p:nvPr>
            <p:ph idx="1"/>
          </p:nvPr>
        </p:nvSpPr>
        <p:spPr/>
        <p:txBody>
          <a:bodyPr/>
          <a:lstStyle/>
          <a:p>
            <a:r>
              <a:rPr lang="en-US" sz="3200" b="1" dirty="0"/>
              <a:t>The facility must provide the resident or family group, if one exists, with private space.</a:t>
            </a:r>
          </a:p>
          <a:p>
            <a:r>
              <a:rPr lang="en-US" sz="3200" dirty="0"/>
              <a:t>The facility must make residents and family members aware of their upcoming meeting in a timely manner.  </a:t>
            </a:r>
          </a:p>
          <a:p>
            <a:endParaRPr lang="en-US" dirty="0"/>
          </a:p>
        </p:txBody>
      </p:sp>
    </p:spTree>
    <p:extLst>
      <p:ext uri="{BB962C8B-B14F-4D97-AF65-F5344CB8AC3E}">
        <p14:creationId xmlns:p14="http://schemas.microsoft.com/office/powerpoint/2010/main" val="59821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B479-D35D-46FC-BE5A-AE1213DA4450}"/>
              </a:ext>
            </a:extLst>
          </p:cNvPr>
          <p:cNvSpPr>
            <a:spLocks noGrp="1"/>
          </p:cNvSpPr>
          <p:nvPr>
            <p:ph type="title"/>
          </p:nvPr>
        </p:nvSpPr>
        <p:spPr/>
        <p:txBody>
          <a:bodyPr/>
          <a:lstStyle/>
          <a:p>
            <a:r>
              <a:rPr lang="en-US" sz="3200" dirty="0"/>
              <a:t>Guest at Meeting</a:t>
            </a:r>
          </a:p>
        </p:txBody>
      </p:sp>
      <p:sp>
        <p:nvSpPr>
          <p:cNvPr id="3" name="Content Placeholder 2">
            <a:extLst>
              <a:ext uri="{FF2B5EF4-FFF2-40B4-BE49-F238E27FC236}">
                <a16:creationId xmlns:a16="http://schemas.microsoft.com/office/drawing/2014/main" id="{0041E8A3-7DEF-4363-8A91-E8765A58E823}"/>
              </a:ext>
            </a:extLst>
          </p:cNvPr>
          <p:cNvSpPr>
            <a:spLocks noGrp="1"/>
          </p:cNvSpPr>
          <p:nvPr>
            <p:ph idx="1"/>
          </p:nvPr>
        </p:nvSpPr>
        <p:spPr/>
        <p:txBody>
          <a:bodyPr/>
          <a:lstStyle/>
          <a:p>
            <a:r>
              <a:rPr lang="en-US" sz="3200" b="1" dirty="0"/>
              <a:t>Staff, Visitors</a:t>
            </a:r>
            <a:r>
              <a:rPr lang="en-US" sz="3200" dirty="0"/>
              <a:t>, and other guest </a:t>
            </a:r>
            <a:r>
              <a:rPr lang="en-US" sz="3200" b="1" dirty="0"/>
              <a:t>may attend </a:t>
            </a:r>
            <a:r>
              <a:rPr lang="en-US" sz="3200" dirty="0"/>
              <a:t>resident group or family group </a:t>
            </a:r>
            <a:r>
              <a:rPr lang="en-US" sz="3200" b="1" dirty="0"/>
              <a:t>meetings</a:t>
            </a:r>
            <a:r>
              <a:rPr lang="en-US" sz="3200" dirty="0"/>
              <a:t> only </a:t>
            </a:r>
            <a:r>
              <a:rPr lang="en-US" sz="3200" b="1" dirty="0"/>
              <a:t>at the </a:t>
            </a:r>
            <a:r>
              <a:rPr lang="en-US" sz="3200" dirty="0"/>
              <a:t>respective </a:t>
            </a:r>
            <a:r>
              <a:rPr lang="en-US" sz="3200" b="1" dirty="0"/>
              <a:t>group’s invitation.</a:t>
            </a:r>
          </a:p>
          <a:p>
            <a:endParaRPr lang="en-US" dirty="0"/>
          </a:p>
        </p:txBody>
      </p:sp>
    </p:spTree>
    <p:extLst>
      <p:ext uri="{BB962C8B-B14F-4D97-AF65-F5344CB8AC3E}">
        <p14:creationId xmlns:p14="http://schemas.microsoft.com/office/powerpoint/2010/main" val="115811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6518-BEA5-4994-9DDA-6FC64D9083C4}"/>
              </a:ext>
            </a:extLst>
          </p:cNvPr>
          <p:cNvSpPr>
            <a:spLocks noGrp="1"/>
          </p:cNvSpPr>
          <p:nvPr>
            <p:ph type="title"/>
          </p:nvPr>
        </p:nvSpPr>
        <p:spPr/>
        <p:txBody>
          <a:bodyPr/>
          <a:lstStyle/>
          <a:p>
            <a:r>
              <a:rPr lang="en-US" sz="3200" dirty="0"/>
              <a:t>Who does the Resident Council bring concerns to?</a:t>
            </a:r>
          </a:p>
        </p:txBody>
      </p:sp>
      <p:sp>
        <p:nvSpPr>
          <p:cNvPr id="3" name="Content Placeholder 2">
            <a:extLst>
              <a:ext uri="{FF2B5EF4-FFF2-40B4-BE49-F238E27FC236}">
                <a16:creationId xmlns:a16="http://schemas.microsoft.com/office/drawing/2014/main" id="{996CDD0F-F581-4469-9936-90F1ACA9C545}"/>
              </a:ext>
            </a:extLst>
          </p:cNvPr>
          <p:cNvSpPr>
            <a:spLocks noGrp="1"/>
          </p:cNvSpPr>
          <p:nvPr>
            <p:ph idx="1"/>
          </p:nvPr>
        </p:nvSpPr>
        <p:spPr/>
        <p:txBody>
          <a:bodyPr/>
          <a:lstStyle/>
          <a:p>
            <a:r>
              <a:rPr lang="en-US" sz="2800" b="1" dirty="0"/>
              <a:t>The facility must provide designated staff person </a:t>
            </a:r>
            <a:r>
              <a:rPr lang="en-US" sz="2800" dirty="0"/>
              <a:t>who is approved by the residents or family group and the facility and who is </a:t>
            </a:r>
            <a:r>
              <a:rPr lang="en-US" sz="2800" b="1" dirty="0"/>
              <a:t>responsible for proving assistance and responding to written requests that results from group meeting.</a:t>
            </a:r>
          </a:p>
          <a:p>
            <a:endParaRPr lang="en-US" dirty="0"/>
          </a:p>
        </p:txBody>
      </p:sp>
    </p:spTree>
    <p:extLst>
      <p:ext uri="{BB962C8B-B14F-4D97-AF65-F5344CB8AC3E}">
        <p14:creationId xmlns:p14="http://schemas.microsoft.com/office/powerpoint/2010/main" val="165193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4355-24A2-4A00-8F5A-FE89EBD9376E}"/>
              </a:ext>
            </a:extLst>
          </p:cNvPr>
          <p:cNvSpPr>
            <a:spLocks noGrp="1"/>
          </p:cNvSpPr>
          <p:nvPr>
            <p:ph type="title"/>
          </p:nvPr>
        </p:nvSpPr>
        <p:spPr>
          <a:xfrm>
            <a:off x="914401" y="559293"/>
            <a:ext cx="10352617" cy="985423"/>
          </a:xfrm>
        </p:spPr>
        <p:txBody>
          <a:bodyPr/>
          <a:lstStyle/>
          <a:p>
            <a:r>
              <a:rPr lang="en-US" sz="3200" dirty="0"/>
              <a:t>What happens to our suggestions and request? </a:t>
            </a:r>
          </a:p>
        </p:txBody>
      </p:sp>
      <p:sp>
        <p:nvSpPr>
          <p:cNvPr id="3" name="Content Placeholder 2">
            <a:extLst>
              <a:ext uri="{FF2B5EF4-FFF2-40B4-BE49-F238E27FC236}">
                <a16:creationId xmlns:a16="http://schemas.microsoft.com/office/drawing/2014/main" id="{B48052A6-7D4B-4E4D-8CF5-D9B5F4A33820}"/>
              </a:ext>
            </a:extLst>
          </p:cNvPr>
          <p:cNvSpPr>
            <a:spLocks noGrp="1"/>
          </p:cNvSpPr>
          <p:nvPr>
            <p:ph idx="1"/>
          </p:nvPr>
        </p:nvSpPr>
        <p:spPr>
          <a:xfrm>
            <a:off x="914401" y="1544716"/>
            <a:ext cx="10352617" cy="5095781"/>
          </a:xfrm>
        </p:spPr>
        <p:txBody>
          <a:bodyPr/>
          <a:lstStyle/>
          <a:p>
            <a:r>
              <a:rPr lang="en-US" sz="3200" dirty="0"/>
              <a:t>The facility </a:t>
            </a:r>
            <a:r>
              <a:rPr lang="en-US" sz="3200" b="1" dirty="0"/>
              <a:t>must</a:t>
            </a:r>
            <a:r>
              <a:rPr lang="en-US" sz="3200" dirty="0"/>
              <a:t> consider </a:t>
            </a:r>
            <a:r>
              <a:rPr lang="en-US" sz="3200" b="1" dirty="0"/>
              <a:t>the views </a:t>
            </a:r>
            <a:r>
              <a:rPr lang="en-US" sz="3200" dirty="0"/>
              <a:t>of a resident or family group </a:t>
            </a:r>
            <a:r>
              <a:rPr lang="en-US" sz="3200" b="1" dirty="0"/>
              <a:t>and act </a:t>
            </a:r>
            <a:r>
              <a:rPr lang="en-US" sz="3200" dirty="0"/>
              <a:t>promptly </a:t>
            </a:r>
            <a:r>
              <a:rPr lang="en-US" sz="3200" b="1" dirty="0"/>
              <a:t>upon the grievances and recommendations </a:t>
            </a:r>
            <a:r>
              <a:rPr lang="en-US" sz="3200" dirty="0"/>
              <a:t>of such groups </a:t>
            </a:r>
            <a:r>
              <a:rPr lang="en-US" sz="3200" b="1" dirty="0"/>
              <a:t>concerning</a:t>
            </a:r>
            <a:r>
              <a:rPr lang="en-US" sz="3200" dirty="0"/>
              <a:t> issues of </a:t>
            </a:r>
            <a:r>
              <a:rPr lang="en-US" sz="3200" b="1" dirty="0"/>
              <a:t>residents care and life in the facility.</a:t>
            </a:r>
          </a:p>
          <a:p>
            <a:pPr lvl="1"/>
            <a:r>
              <a:rPr lang="en-US" sz="2800" dirty="0"/>
              <a:t>The facility must be able to demonstrate their response and rational for such response.</a:t>
            </a:r>
          </a:p>
          <a:p>
            <a:pPr lvl="2"/>
            <a:r>
              <a:rPr lang="en-US" sz="2800" dirty="0"/>
              <a:t>This should not be constructed to mean that the facility must implement as recommended every request of the resident or family group.</a:t>
            </a:r>
          </a:p>
          <a:p>
            <a:endParaRPr lang="en-US" dirty="0"/>
          </a:p>
        </p:txBody>
      </p:sp>
    </p:spTree>
    <p:extLst>
      <p:ext uri="{BB962C8B-B14F-4D97-AF65-F5344CB8AC3E}">
        <p14:creationId xmlns:p14="http://schemas.microsoft.com/office/powerpoint/2010/main" val="108052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AD65-87E5-4EDF-B6FA-A334B9E54B31}"/>
              </a:ext>
            </a:extLst>
          </p:cNvPr>
          <p:cNvSpPr>
            <a:spLocks noGrp="1"/>
          </p:cNvSpPr>
          <p:nvPr>
            <p:ph type="title"/>
          </p:nvPr>
        </p:nvSpPr>
        <p:spPr>
          <a:xfrm>
            <a:off x="914401" y="609602"/>
            <a:ext cx="10352617" cy="864092"/>
          </a:xfrm>
        </p:spPr>
        <p:txBody>
          <a:bodyPr/>
          <a:lstStyle/>
          <a:p>
            <a:r>
              <a:rPr lang="en-US" dirty="0"/>
              <a:t>Guidance for Resident Council/Family Group</a:t>
            </a:r>
          </a:p>
        </p:txBody>
      </p:sp>
      <p:sp>
        <p:nvSpPr>
          <p:cNvPr id="3" name="Content Placeholder 2">
            <a:extLst>
              <a:ext uri="{FF2B5EF4-FFF2-40B4-BE49-F238E27FC236}">
                <a16:creationId xmlns:a16="http://schemas.microsoft.com/office/drawing/2014/main" id="{E371A13E-D0A3-4BCC-BE41-62E0E748ED83}"/>
              </a:ext>
            </a:extLst>
          </p:cNvPr>
          <p:cNvSpPr>
            <a:spLocks noGrp="1"/>
          </p:cNvSpPr>
          <p:nvPr>
            <p:ph idx="1"/>
          </p:nvPr>
        </p:nvSpPr>
        <p:spPr>
          <a:xfrm>
            <a:off x="914401" y="1473694"/>
            <a:ext cx="10352617" cy="4317506"/>
          </a:xfrm>
        </p:spPr>
        <p:txBody>
          <a:bodyPr/>
          <a:lstStyle/>
          <a:p>
            <a:r>
              <a:rPr lang="en-US" sz="2800" dirty="0"/>
              <a:t>This requirement does not require that the residents organize a resident or family group.  However, whenever residents or their families wish to organize, they must be able to do so without interference.  Additionally, they must be provided a space, privacy for meetings, and staff support.  </a:t>
            </a:r>
          </a:p>
          <a:p>
            <a:endParaRPr lang="en-US" dirty="0"/>
          </a:p>
        </p:txBody>
      </p:sp>
    </p:spTree>
    <p:extLst>
      <p:ext uri="{BB962C8B-B14F-4D97-AF65-F5344CB8AC3E}">
        <p14:creationId xmlns:p14="http://schemas.microsoft.com/office/powerpoint/2010/main" val="134538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8808-CD7C-447B-AEDC-78ECA248B2EF}"/>
              </a:ext>
            </a:extLst>
          </p:cNvPr>
          <p:cNvSpPr>
            <a:spLocks noGrp="1"/>
          </p:cNvSpPr>
          <p:nvPr>
            <p:ph type="title"/>
          </p:nvPr>
        </p:nvSpPr>
        <p:spPr/>
        <p:txBody>
          <a:bodyPr/>
          <a:lstStyle/>
          <a:p>
            <a:r>
              <a:rPr lang="en-US" dirty="0"/>
              <a:t>Guidance for Resident Council/Family Group</a:t>
            </a:r>
          </a:p>
        </p:txBody>
      </p:sp>
      <p:sp>
        <p:nvSpPr>
          <p:cNvPr id="3" name="Content Placeholder 2">
            <a:extLst>
              <a:ext uri="{FF2B5EF4-FFF2-40B4-BE49-F238E27FC236}">
                <a16:creationId xmlns:a16="http://schemas.microsoft.com/office/drawing/2014/main" id="{5C088B60-2E24-4780-ACCF-06B94EC4B49D}"/>
              </a:ext>
            </a:extLst>
          </p:cNvPr>
          <p:cNvSpPr>
            <a:spLocks noGrp="1"/>
          </p:cNvSpPr>
          <p:nvPr>
            <p:ph idx="1"/>
          </p:nvPr>
        </p:nvSpPr>
        <p:spPr>
          <a:xfrm>
            <a:off x="914401" y="2095499"/>
            <a:ext cx="10352617" cy="4278667"/>
          </a:xfrm>
        </p:spPr>
        <p:txBody>
          <a:bodyPr/>
          <a:lstStyle/>
          <a:p>
            <a:r>
              <a:rPr lang="en-US" sz="3200" dirty="0"/>
              <a:t>The designated staff person responsible for assistance and liaison between the group and the facility’s administration and any other staff members may attend the meeting only if invited by the resident or family group.  The resident or family group may meet without staff present.  The groups should determine how frequently they meet.  </a:t>
            </a:r>
          </a:p>
          <a:p>
            <a:endParaRPr lang="en-US" dirty="0"/>
          </a:p>
        </p:txBody>
      </p:sp>
    </p:spTree>
    <p:extLst>
      <p:ext uri="{BB962C8B-B14F-4D97-AF65-F5344CB8AC3E}">
        <p14:creationId xmlns:p14="http://schemas.microsoft.com/office/powerpoint/2010/main" val="246198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461E-B7FB-4A00-8B5F-20F0117B31C0}"/>
              </a:ext>
            </a:extLst>
          </p:cNvPr>
          <p:cNvSpPr>
            <a:spLocks noGrp="1"/>
          </p:cNvSpPr>
          <p:nvPr>
            <p:ph type="title"/>
          </p:nvPr>
        </p:nvSpPr>
        <p:spPr>
          <a:xfrm>
            <a:off x="914401" y="609602"/>
            <a:ext cx="10352617" cy="695416"/>
          </a:xfrm>
        </p:spPr>
        <p:txBody>
          <a:bodyPr/>
          <a:lstStyle/>
          <a:p>
            <a:r>
              <a:rPr lang="en-US" dirty="0"/>
              <a:t>Guidance for Resident Council/Family Group</a:t>
            </a:r>
          </a:p>
        </p:txBody>
      </p:sp>
      <p:sp>
        <p:nvSpPr>
          <p:cNvPr id="3" name="Content Placeholder 2">
            <a:extLst>
              <a:ext uri="{FF2B5EF4-FFF2-40B4-BE49-F238E27FC236}">
                <a16:creationId xmlns:a16="http://schemas.microsoft.com/office/drawing/2014/main" id="{62737EE8-6183-4BAA-85E2-CD08F9EED88C}"/>
              </a:ext>
            </a:extLst>
          </p:cNvPr>
          <p:cNvSpPr>
            <a:spLocks noGrp="1"/>
          </p:cNvSpPr>
          <p:nvPr>
            <p:ph idx="1"/>
          </p:nvPr>
        </p:nvSpPr>
        <p:spPr>
          <a:xfrm>
            <a:off x="914401" y="1473693"/>
            <a:ext cx="10352617" cy="5868140"/>
          </a:xfrm>
        </p:spPr>
        <p:txBody>
          <a:bodyPr/>
          <a:lstStyle/>
          <a:p>
            <a:r>
              <a:rPr lang="en-US" sz="2800" dirty="0"/>
              <a:t>Facility staff are required to consider resident and family group views and act upon grievances and recommendations.  Facility staff must consider these recommendations and attempt to accommodate them, to the extent practicable.  They must include developing or changing policies affecting resident care and life.  Facility staff should discuss its decision with the resident and/or family group and document in writing its response and rationale as required under 42CFR.</a:t>
            </a:r>
          </a:p>
          <a:p>
            <a:endParaRPr lang="en-US" dirty="0"/>
          </a:p>
        </p:txBody>
      </p:sp>
    </p:spTree>
    <p:extLst>
      <p:ext uri="{BB962C8B-B14F-4D97-AF65-F5344CB8AC3E}">
        <p14:creationId xmlns:p14="http://schemas.microsoft.com/office/powerpoint/2010/main" val="269413674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OHCA-Presentation.potx" id="{396D806D-6769-4535-9BD4-B00F4C819E09}" vid="{92665DF3-63C3-411F-B381-9BD0ECE82A2D}"/>
    </a:ext>
  </a:extLst>
</a:theme>
</file>

<file path=docProps/app.xml><?xml version="1.0" encoding="utf-8"?>
<Properties xmlns="http://schemas.openxmlformats.org/officeDocument/2006/extended-properties" xmlns:vt="http://schemas.openxmlformats.org/officeDocument/2006/docPropsVTypes">
  <Template>TM10001104[[fn=Feathered]]</Template>
  <TotalTime>202</TotalTime>
  <Words>724</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Bookman Old Style</vt:lpstr>
      <vt:lpstr>Calibri</vt:lpstr>
      <vt:lpstr>Calibri Light</vt:lpstr>
      <vt:lpstr>Rockwell</vt:lpstr>
      <vt:lpstr>Office Theme</vt:lpstr>
      <vt:lpstr>Custom Design</vt:lpstr>
      <vt:lpstr>1_Damask</vt:lpstr>
      <vt:lpstr>PowerPoint Presentation</vt:lpstr>
      <vt:lpstr>Do we have to have a Resident Council Meeting?</vt:lpstr>
      <vt:lpstr>Resident Council Meeting</vt:lpstr>
      <vt:lpstr>Guest at Meeting</vt:lpstr>
      <vt:lpstr>Who does the Resident Council bring concerns to?</vt:lpstr>
      <vt:lpstr>What happens to our suggestions and request? </vt:lpstr>
      <vt:lpstr>Guidance for Resident Council/Family Group</vt:lpstr>
      <vt:lpstr>Guidance for Resident Council/Family Group</vt:lpstr>
      <vt:lpstr>Guidance for Resident Council/Family Group</vt:lpstr>
      <vt:lpstr>When State Visit or Ombudsman</vt:lpstr>
      <vt:lpstr>Representatives of Resident or Family Groups and Staff Designee</vt:lpstr>
      <vt:lpstr>Non-Compliance </vt:lpstr>
      <vt:lpstr>Non-Compliance </vt:lpstr>
      <vt:lpstr>Non-Compliance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Smith</dc:creator>
  <cp:lastModifiedBy>Michele Houser</cp:lastModifiedBy>
  <cp:revision>13</cp:revision>
  <dcterms:created xsi:type="dcterms:W3CDTF">2020-02-17T01:37:55Z</dcterms:created>
  <dcterms:modified xsi:type="dcterms:W3CDTF">2021-08-30T13:11:10Z</dcterms:modified>
</cp:coreProperties>
</file>