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B4DF-31E5-4ED5-8413-5694E214BFA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5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6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8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2FB4DF-31E5-4ED5-8413-5694E214BFA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9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8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70" y="1122363"/>
            <a:ext cx="9001463" cy="2387600"/>
          </a:xfrm>
        </p:spPr>
        <p:txBody>
          <a:bodyPr/>
          <a:lstStyle>
            <a:lvl1pPr algn="ctr">
              <a:defRPr sz="3600" cap="none" spc="0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165576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86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322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8"/>
            <a:ext cx="9733512" cy="2852737"/>
          </a:xfrm>
        </p:spPr>
        <p:txBody>
          <a:bodyPr anchor="b">
            <a:normAutofit/>
          </a:bodyPr>
          <a:lstStyle>
            <a:lvl1pPr>
              <a:defRPr sz="280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40"/>
            <a:ext cx="9733512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D64E41-B473-43B6-8185-602009D02689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554071E4-0E4F-478D-BA40-802CEE004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007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6321"/>
          </a:xfrm>
        </p:spPr>
        <p:txBody>
          <a:bodyPr/>
          <a:lstStyle>
            <a:lvl1pPr>
              <a:defRPr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21"/>
            <a:ext cx="5106004" cy="3702881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21"/>
            <a:ext cx="5094155" cy="3702881"/>
          </a:xfrm>
        </p:spPr>
        <p:txBody>
          <a:bodyPr/>
          <a:lstStyle>
            <a:lvl1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524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2"/>
            <a:ext cx="10353761" cy="1325563"/>
          </a:xfrm>
        </p:spPr>
        <p:txBody>
          <a:bodyPr>
            <a:normAutofit/>
          </a:bodyPr>
          <a:lstStyle>
            <a:lvl1pPr>
              <a:defRPr sz="2800" u="none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6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5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F4B9A-D3D4-44BB-AF10-4A020FED1D6E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C0477A44-335F-4411-849F-EC27252E5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87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24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91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95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6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5" y="609600"/>
            <a:ext cx="6189492" cy="5181600"/>
          </a:xfrm>
        </p:spPr>
        <p:txBody>
          <a:bodyPr anchor="ctr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2"/>
            <a:ext cx="3932237" cy="2819399"/>
          </a:xfrm>
        </p:spPr>
        <p:txBody>
          <a:bodyPr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77F7B4-C626-49D6-AFD2-2478FB17B2E6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66E3BBF1-048B-4718-BC31-3AF3EB399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2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5929773" cy="2362200"/>
          </a:xfrm>
        </p:spPr>
        <p:txBody>
          <a:bodyPr anchor="b">
            <a:normAutofit/>
          </a:bodyPr>
          <a:lstStyle>
            <a:lvl1pPr>
              <a:defRPr sz="260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5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1" cy="2819400"/>
          </a:xfrm>
        </p:spPr>
        <p:txBody>
          <a:bodyPr/>
          <a:lstStyle>
            <a:lvl1pPr marL="0" indent="0" algn="ctr">
              <a:buNone/>
              <a:defRPr sz="13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881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4289374"/>
            <a:ext cx="10367564" cy="819355"/>
          </a:xfrm>
        </p:spPr>
        <p:txBody>
          <a:bodyPr anchor="b">
            <a:normAutofit/>
          </a:bodyPr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7" y="621323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9" cy="682472"/>
          </a:xfrm>
        </p:spPr>
        <p:txBody>
          <a:bodyPr/>
          <a:lstStyle>
            <a:lvl1pPr marL="0" indent="0" algn="ctr">
              <a:buNone/>
              <a:defRPr sz="13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72488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3424859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41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6084" y="735014"/>
            <a:ext cx="609600" cy="585787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7417" y="2971800"/>
            <a:ext cx="609600" cy="585788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9" cy="426812"/>
          </a:xfrm>
        </p:spPr>
        <p:txBody>
          <a:bodyPr/>
          <a:lstStyle>
            <a:lvl1pPr marL="0" indent="0" algn="r">
              <a:buNone/>
              <a:defRPr sz="105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3" y="4204821"/>
            <a:ext cx="10353763" cy="1586380"/>
          </a:xfrm>
        </p:spPr>
        <p:txBody>
          <a:bodyPr anchor="ctr"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185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7" y="2126944"/>
            <a:ext cx="10355327" cy="2511835"/>
          </a:xfrm>
        </p:spPr>
        <p:txBody>
          <a:bodyPr anchor="b"/>
          <a:lstStyle>
            <a:lvl1pPr>
              <a:defRPr sz="2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650556"/>
            <a:ext cx="10353763" cy="1140644"/>
          </a:xfrm>
        </p:spPr>
        <p:txBody>
          <a:bodyPr/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9267" y="5883276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6BD3D-9CCB-4798-85DF-75C220107DF1}" type="datetimeFigureOut">
              <a:rPr lang="en-US"/>
              <a:pPr>
                <a:defRPr/>
              </a:pPr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83276"/>
            <a:ext cx="6671733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3484" y="5883276"/>
            <a:ext cx="753533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white"/>
                </a:solidFill>
                <a:latin typeface="Rockwell" panose="02060603020205020403" pitchFamily="18" charset="0"/>
              </a:defRPr>
            </a:lvl1pPr>
          </a:lstStyle>
          <a:p>
            <a:pPr>
              <a:defRPr/>
            </a:pPr>
            <a:fld id="{8083D397-4551-4D00-B678-F88E39705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444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3" y="609602"/>
            <a:ext cx="10353763" cy="13255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88321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911624"/>
            <a:ext cx="3298956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9" y="2911624"/>
            <a:ext cx="3299821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9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7" y="2911624"/>
            <a:ext cx="3291211" cy="2879576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099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2"/>
            <a:ext cx="10353763" cy="1325563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6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1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6" y="4772161"/>
            <a:ext cx="3298955" cy="1019038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2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bg2"/>
                </a:solidFill>
                <a:effectLst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5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 algn="ctr">
              <a:buNone/>
              <a:defRPr sz="1200">
                <a:effectLst/>
              </a:defRPr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7" y="4772163"/>
            <a:ext cx="3294259" cy="1019037"/>
          </a:xfrm>
        </p:spPr>
        <p:txBody>
          <a:bodyPr/>
          <a:lstStyle>
            <a:lvl1pPr marL="0" indent="0" algn="ctr">
              <a:buNone/>
              <a:defRPr sz="1050">
                <a:effectLst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26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5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60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18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3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6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B4DF-31E5-4ED5-8413-5694E214BFA5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B31A-9233-4EFA-A9F1-923DDC2326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85011-3CA1-4CA0-9445-15D4755549A3}" type="datetimeFigureOut">
              <a:rPr lang="en-US" smtClean="0"/>
              <a:t>8/30/2021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0A507-361A-48BD-9749-B046517F98A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609601"/>
            <a:ext cx="1035261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1" y="2095500"/>
            <a:ext cx="10352617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1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txStyles>
    <p:titleStyle>
      <a:lvl1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2pPr>
      <a:lvl3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3pPr>
      <a:lvl4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4pPr>
      <a:lvl5pPr algn="ctr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Bookman Old Style" pitchFamily="18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bg2"/>
          </a:solidFill>
          <a:latin typeface="Bookman Old Style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12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404040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12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9D9CF-3CC8-43ED-9BF6-2CB67CA9D57A}"/>
              </a:ext>
            </a:extLst>
          </p:cNvPr>
          <p:cNvSpPr/>
          <p:nvPr/>
        </p:nvSpPr>
        <p:spPr>
          <a:xfrm>
            <a:off x="2108200" y="4051300"/>
            <a:ext cx="2501900" cy="520700"/>
          </a:xfrm>
          <a:prstGeom prst="rect">
            <a:avLst/>
          </a:prstGeom>
          <a:solidFill>
            <a:srgbClr val="C6DB80"/>
          </a:solidFill>
          <a:ln>
            <a:solidFill>
              <a:srgbClr val="C6DB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September 1-2,2021</a:t>
            </a:r>
          </a:p>
        </p:txBody>
      </p:sp>
    </p:spTree>
    <p:extLst>
      <p:ext uri="{BB962C8B-B14F-4D97-AF65-F5344CB8AC3E}">
        <p14:creationId xmlns:p14="http://schemas.microsoft.com/office/powerpoint/2010/main" val="292874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HIPAA- Living With It </a:t>
            </a:r>
            <a:br>
              <a:rPr lang="en-US" altLang="en-US" dirty="0"/>
            </a:br>
            <a:r>
              <a:rPr lang="en-US" altLang="en-US" dirty="0"/>
              <a:t>&amp; Understanding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Identify HIPAA privacy and security standards that impact Activity Programs and services.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Identify usable strategies to comply with current HIPPA expectations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Identify how you can still use pictures, birthday posters, etc. and be compliant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2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6D5D0-D9C9-4FA5-903C-386DB32FB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What is HIPAA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957B9-A1B7-4B34-9B65-8555964E2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70" y="3602038"/>
            <a:ext cx="9001463" cy="2493962"/>
          </a:xfrm>
        </p:spPr>
        <p:txBody>
          <a:bodyPr/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Health Insurance Portability &amp; Accountability  Act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Benefits of HIPAA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800" dirty="0"/>
              <a:t>Why Comply with HIPAA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4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5BE-EB84-4332-9099-5120E14316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Privacy Standards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9A3DD-7E91-4CDA-8957-B46C10FE05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Protected Health Information (PHI)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Individually Identifiable Health Information (IIHI)</a:t>
            </a:r>
          </a:p>
          <a:p>
            <a:pPr marL="285750" indent="-285750" algn="l" eaLnBrk="1" hangingPunct="1">
              <a:buFont typeface="Arial" panose="020B0604020202020204" pitchFamily="34" charset="0"/>
              <a:buChar char="•"/>
            </a:pPr>
            <a:r>
              <a:rPr lang="en-US" altLang="en-US" sz="2400" dirty="0"/>
              <a:t>Covered Entity (CE)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0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1445F-85B7-4546-A014-7CA2E065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18 Areas of Protected Health Information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0D118-7BD6-407B-AA78-AB71586FA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095499"/>
            <a:ext cx="10352617" cy="4152899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Name</a:t>
            </a:r>
          </a:p>
          <a:p>
            <a:pPr eaLnBrk="1" hangingPunct="1"/>
            <a:r>
              <a:rPr lang="en-US" altLang="en-US" sz="2400" dirty="0"/>
              <a:t>Address</a:t>
            </a:r>
          </a:p>
          <a:p>
            <a:pPr eaLnBrk="1" hangingPunct="1"/>
            <a:r>
              <a:rPr lang="en-US" altLang="en-US" sz="2400" dirty="0"/>
              <a:t>All elements of dates, such as: birth date, admission date, discharge date, date of death, etc.</a:t>
            </a:r>
          </a:p>
          <a:p>
            <a:pPr eaLnBrk="1" hangingPunct="1"/>
            <a:r>
              <a:rPr lang="en-US" altLang="en-US" sz="2400" dirty="0"/>
              <a:t>Telephone Number</a:t>
            </a:r>
          </a:p>
          <a:p>
            <a:pPr eaLnBrk="1" hangingPunct="1"/>
            <a:r>
              <a:rPr lang="en-US" altLang="en-US" sz="2400" dirty="0"/>
              <a:t>Fax Number</a:t>
            </a:r>
          </a:p>
          <a:p>
            <a:pPr eaLnBrk="1" hangingPunct="1"/>
            <a:r>
              <a:rPr lang="en-US" altLang="en-US" sz="2400" dirty="0"/>
              <a:t>E-mail Address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4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81A43-1089-49AD-B530-BA2BDEC3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18 Areas of Protected Health Information (Continued)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79A1B-BAC7-4838-A9D7-CA714759E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Social Security Number</a:t>
            </a:r>
          </a:p>
          <a:p>
            <a:pPr eaLnBrk="1" hangingPunct="1"/>
            <a:r>
              <a:rPr lang="en-US" altLang="en-US" dirty="0"/>
              <a:t>Medical Records Number</a:t>
            </a:r>
          </a:p>
          <a:p>
            <a:pPr eaLnBrk="1" hangingPunct="1"/>
            <a:r>
              <a:rPr lang="en-US" altLang="en-US" dirty="0"/>
              <a:t>Health Plan Beneficiary Number</a:t>
            </a:r>
          </a:p>
          <a:p>
            <a:pPr eaLnBrk="1" hangingPunct="1"/>
            <a:r>
              <a:rPr lang="en-US" altLang="en-US" dirty="0"/>
              <a:t>Account Number</a:t>
            </a:r>
          </a:p>
          <a:p>
            <a:pPr eaLnBrk="1" hangingPunct="1"/>
            <a:r>
              <a:rPr lang="en-US" altLang="en-US" dirty="0"/>
              <a:t>Certification/license Number</a:t>
            </a:r>
          </a:p>
          <a:p>
            <a:pPr eaLnBrk="1" hangingPunct="1"/>
            <a:r>
              <a:rPr lang="en-US" altLang="en-US" dirty="0"/>
              <a:t>Vehicle Identification and Serial Numbers</a:t>
            </a:r>
          </a:p>
          <a:p>
            <a:pPr eaLnBrk="1" hangingPunct="1"/>
            <a:r>
              <a:rPr lang="en-US" altLang="en-US" dirty="0"/>
              <a:t>Device Identifiers and Serial Numbers</a:t>
            </a:r>
          </a:p>
          <a:p>
            <a:pPr eaLnBrk="1" hangingPunct="1"/>
            <a:r>
              <a:rPr lang="en-US" altLang="en-US" dirty="0"/>
              <a:t>Web Universal Resource Locator (URL)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6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E6FA-2239-47B7-9139-653C420E7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18 Areas of Protected Health Information (Continued)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230E2-7895-4B15-AFF4-3E17B74BE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Internet Protocol (IP) Address Number</a:t>
            </a:r>
          </a:p>
          <a:p>
            <a:pPr eaLnBrk="1" hangingPunct="1"/>
            <a:r>
              <a:rPr lang="en-US" altLang="en-US" sz="2800" dirty="0"/>
              <a:t>Finger or Voice Prints</a:t>
            </a:r>
          </a:p>
          <a:p>
            <a:pPr eaLnBrk="1" hangingPunct="1"/>
            <a:r>
              <a:rPr lang="en-US" altLang="en-US" sz="2800" dirty="0"/>
              <a:t>Full-face Photographic and comparable images</a:t>
            </a:r>
          </a:p>
          <a:p>
            <a:pPr eaLnBrk="1" hangingPunct="1"/>
            <a:r>
              <a:rPr lang="en-US" altLang="en-US" sz="2800" dirty="0"/>
              <a:t>Any other identifying number, characteristic or code the covered entity has reason to believe may be available to an anticipated recipient of the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8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D030-5BD8-4430-B997-469707F7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can I stay within HIPAA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6A3E7-5B25-476C-81DB-B25B4CC5E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When in doubt get written permission.</a:t>
            </a:r>
          </a:p>
          <a:p>
            <a:pPr eaLnBrk="1" hangingPunct="1"/>
            <a:r>
              <a:rPr lang="en-US" altLang="en-US" sz="2800" dirty="0"/>
              <a:t>Better to be safe than sorry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203436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amas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HCA-Presentation.potx" id="{396D806D-6769-4535-9BD4-B00F4C819E09}" vid="{92665DF3-63C3-411F-B381-9BD0ECE82A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53</TotalTime>
  <Words>232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Rockwell</vt:lpstr>
      <vt:lpstr>Office Theme</vt:lpstr>
      <vt:lpstr>Custom Design</vt:lpstr>
      <vt:lpstr>1_Damask</vt:lpstr>
      <vt:lpstr>PowerPoint Presentation</vt:lpstr>
      <vt:lpstr>HIPAA- Living With It  &amp; Understanding It</vt:lpstr>
      <vt:lpstr>What is HIPAA</vt:lpstr>
      <vt:lpstr>Privacy Standards</vt:lpstr>
      <vt:lpstr>18 Areas of Protected Health Information</vt:lpstr>
      <vt:lpstr>18 Areas of Protected Health Information (Continued) </vt:lpstr>
      <vt:lpstr>18 Areas of Protected Health Information (Continued)</vt:lpstr>
      <vt:lpstr>How can I stay within HIPAA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Mandy Smith</dc:creator>
  <cp:lastModifiedBy>Michele Houser</cp:lastModifiedBy>
  <cp:revision>8</cp:revision>
  <dcterms:created xsi:type="dcterms:W3CDTF">2020-02-17T01:37:55Z</dcterms:created>
  <dcterms:modified xsi:type="dcterms:W3CDTF">2021-08-30T13:15:17Z</dcterms:modified>
</cp:coreProperties>
</file>