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 id="2147483652" r:id="rId3"/>
  </p:sldMasterIdLst>
  <p:notesMasterIdLst>
    <p:notesMasterId r:id="rId60"/>
  </p:notesMasterIdLst>
  <p:sldIdLst>
    <p:sldId id="256" r:id="rId4"/>
    <p:sldId id="257" r:id="rId5"/>
    <p:sldId id="258" r:id="rId6"/>
    <p:sldId id="259" r:id="rId7"/>
    <p:sldId id="260" r:id="rId8"/>
    <p:sldId id="261" r:id="rId9"/>
    <p:sldId id="262" r:id="rId10"/>
    <p:sldId id="263" r:id="rId11"/>
    <p:sldId id="264" r:id="rId12"/>
    <p:sldId id="266" r:id="rId13"/>
    <p:sldId id="267" r:id="rId14"/>
    <p:sldId id="268" r:id="rId15"/>
    <p:sldId id="269" r:id="rId16"/>
    <p:sldId id="270" r:id="rId17"/>
    <p:sldId id="271" r:id="rId18"/>
    <p:sldId id="272" r:id="rId19"/>
    <p:sldId id="273" r:id="rId20"/>
    <p:sldId id="274" r:id="rId21"/>
    <p:sldId id="275" r:id="rId22"/>
    <p:sldId id="276" r:id="rId23"/>
    <p:sldId id="279" r:id="rId24"/>
    <p:sldId id="280" r:id="rId25"/>
    <p:sldId id="282" r:id="rId26"/>
    <p:sldId id="283" r:id="rId27"/>
    <p:sldId id="284" r:id="rId28"/>
    <p:sldId id="285" r:id="rId29"/>
    <p:sldId id="277" r:id="rId30"/>
    <p:sldId id="281" r:id="rId31"/>
    <p:sldId id="286" r:id="rId32"/>
    <p:sldId id="287" r:id="rId33"/>
    <p:sldId id="288" r:id="rId34"/>
    <p:sldId id="289" r:id="rId35"/>
    <p:sldId id="278"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9" r:id="rId55"/>
    <p:sldId id="310" r:id="rId56"/>
    <p:sldId id="308" r:id="rId57"/>
    <p:sldId id="311" r:id="rId58"/>
    <p:sldId id="31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B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76" d="100"/>
          <a:sy n="76" d="100"/>
        </p:scale>
        <p:origin x="7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359E4-7364-4F51-86BA-808935AAD9A7}" type="datetimeFigureOut">
              <a:rPr lang="en-US" smtClean="0"/>
              <a:t>8/6/2021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E0AC9C-0308-46CC-8207-A0DEA849D73E}" type="slidenum">
              <a:rPr lang="en-US" smtClean="0"/>
              <a:t>‹#›</a:t>
            </a:fld>
            <a:endParaRPr lang="en-US"/>
          </a:p>
        </p:txBody>
      </p:sp>
    </p:spTree>
    <p:extLst>
      <p:ext uri="{BB962C8B-B14F-4D97-AF65-F5344CB8AC3E}">
        <p14:creationId xmlns:p14="http://schemas.microsoft.com/office/powerpoint/2010/main" val="3904803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a:t>
            </a:r>
          </a:p>
          <a:p>
            <a:r>
              <a:rPr lang="en-US" dirty="0"/>
              <a:t>Score 1 You need to take action to make sure it happens</a:t>
            </a:r>
          </a:p>
          <a:p>
            <a:r>
              <a:rPr lang="en-US" dirty="0"/>
              <a:t>Score 4 not important at all  Always was not important or is this new </a:t>
            </a:r>
          </a:p>
          <a:p>
            <a:r>
              <a:rPr lang="en-US" dirty="0"/>
              <a:t>Score 5 Important but can’t do  or have no choice   What adaptations? </a:t>
            </a:r>
          </a:p>
        </p:txBody>
      </p:sp>
      <p:sp>
        <p:nvSpPr>
          <p:cNvPr id="4" name="Slide Number Placeholder 3"/>
          <p:cNvSpPr>
            <a:spLocks noGrp="1"/>
          </p:cNvSpPr>
          <p:nvPr>
            <p:ph type="sldNum" sz="quarter" idx="10"/>
          </p:nvPr>
        </p:nvSpPr>
        <p:spPr/>
        <p:txBody>
          <a:bodyPr/>
          <a:lstStyle/>
          <a:p>
            <a:fld id="{38F0B17E-2D6E-456D-9508-B53B4EEDA6BB}" type="slidenum">
              <a:rPr lang="en-US" smtClean="0"/>
              <a:t>10</a:t>
            </a:fld>
            <a:endParaRPr lang="en-US"/>
          </a:p>
        </p:txBody>
      </p:sp>
    </p:spTree>
    <p:extLst>
      <p:ext uri="{BB962C8B-B14F-4D97-AF65-F5344CB8AC3E}">
        <p14:creationId xmlns:p14="http://schemas.microsoft.com/office/powerpoint/2010/main" val="2987723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FB4DF-31E5-4ED5-8413-5694E214BFA5}"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EB31A-9233-4EFA-A9F1-923DDC23261B}" type="slidenum">
              <a:rPr lang="en-US" smtClean="0"/>
              <a:t>‹#›</a:t>
            </a:fld>
            <a:endParaRPr lang="en-US"/>
          </a:p>
        </p:txBody>
      </p:sp>
      <p:pic>
        <p:nvPicPr>
          <p:cNvPr id="11" name="Picture 10"/>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36780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085011-3CA1-4CA0-9445-15D4755549A3}" type="datetimeFigureOut">
              <a:rPr lang="en-US" smtClean="0"/>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0A507-361A-48BD-9749-B046517F98AE}" type="slidenum">
              <a:rPr lang="en-US" smtClean="0"/>
              <a:t>‹#›</a:t>
            </a:fld>
            <a:endParaRPr lang="en-US"/>
          </a:p>
        </p:txBody>
      </p:sp>
    </p:spTree>
    <p:extLst>
      <p:ext uri="{BB962C8B-B14F-4D97-AF65-F5344CB8AC3E}">
        <p14:creationId xmlns:p14="http://schemas.microsoft.com/office/powerpoint/2010/main" val="3311257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085011-3CA1-4CA0-9445-15D4755549A3}"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0A507-361A-48BD-9749-B046517F98AE}" type="slidenum">
              <a:rPr lang="en-US" smtClean="0"/>
              <a:t>‹#›</a:t>
            </a:fld>
            <a:endParaRPr lang="en-US"/>
          </a:p>
        </p:txBody>
      </p:sp>
    </p:spTree>
    <p:extLst>
      <p:ext uri="{BB962C8B-B14F-4D97-AF65-F5344CB8AC3E}">
        <p14:creationId xmlns:p14="http://schemas.microsoft.com/office/powerpoint/2010/main" val="460066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085011-3CA1-4CA0-9445-15D4755549A3}"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0A507-361A-48BD-9749-B046517F98AE}" type="slidenum">
              <a:rPr lang="en-US" smtClean="0"/>
              <a:t>‹#›</a:t>
            </a:fld>
            <a:endParaRPr lang="en-US"/>
          </a:p>
        </p:txBody>
      </p:sp>
    </p:spTree>
    <p:extLst>
      <p:ext uri="{BB962C8B-B14F-4D97-AF65-F5344CB8AC3E}">
        <p14:creationId xmlns:p14="http://schemas.microsoft.com/office/powerpoint/2010/main" val="2937187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42FB4DF-31E5-4ED5-8413-5694E214BFA5}" type="datetimeFigureOut">
              <a:rPr lang="en-US" smtClean="0"/>
              <a:t>8/6/2021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2EB31A-9233-4EFA-A9F1-923DDC23261B}" type="slidenum">
              <a:rPr lang="en-US" smtClean="0"/>
              <a:t>‹#›</a:t>
            </a:fld>
            <a:endParaRPr lang="en-US"/>
          </a:p>
        </p:txBody>
      </p:sp>
      <p:pic>
        <p:nvPicPr>
          <p:cNvPr id="9" name="Picture 8"/>
          <p:cNvPicPr>
            <a:picLocks noChangeAspect="1"/>
          </p:cNvPicPr>
          <p:nvPr userDrawn="1"/>
        </p:nvPicPr>
        <p:blipFill>
          <a:blip r:embed="rId3"/>
          <a:stretch>
            <a:fillRect/>
          </a:stretch>
        </p:blipFill>
        <p:spPr>
          <a:xfrm>
            <a:off x="-5291" y="0"/>
            <a:ext cx="12192000" cy="6858000"/>
          </a:xfrm>
          <a:prstGeom prst="rect">
            <a:avLst/>
          </a:prstGeom>
        </p:spPr>
      </p:pic>
    </p:spTree>
    <p:extLst>
      <p:ext uri="{BB962C8B-B14F-4D97-AF65-F5344CB8AC3E}">
        <p14:creationId xmlns:p14="http://schemas.microsoft.com/office/powerpoint/2010/main" val="2652283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70" y="1122363"/>
            <a:ext cx="9001463" cy="2387600"/>
          </a:xfrm>
        </p:spPr>
        <p:txBody>
          <a:bodyPr/>
          <a:lstStyle>
            <a:lvl1pPr algn="ctr">
              <a:defRPr sz="3600" cap="none" spc="0" baseline="0">
                <a:solidFill>
                  <a:schemeClr val="bg2"/>
                </a:solidFill>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595270" y="3602038"/>
            <a:ext cx="9001463" cy="1655762"/>
          </a:xfrm>
        </p:spPr>
        <p:txBody>
          <a:bodyPr/>
          <a:lstStyle>
            <a:lvl1pPr marL="0" indent="0" algn="ctr">
              <a:buNone/>
              <a:defRPr sz="1800" baseline="0">
                <a:solidFill>
                  <a:schemeClr val="bg1">
                    <a:lumMod val="75000"/>
                    <a:lumOff val="25000"/>
                  </a:schemeClr>
                </a:solidFill>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284862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solidFill>
                  <a:schemeClr val="bg2"/>
                </a:solidFill>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aseline="0">
                <a:solidFill>
                  <a:schemeClr val="bg1">
                    <a:lumMod val="75000"/>
                    <a:lumOff val="25000"/>
                  </a:schemeClr>
                </a:solidFill>
                <a:effectLst/>
              </a:defRPr>
            </a:lvl1pPr>
            <a:lvl2pPr>
              <a:defRPr baseline="0">
                <a:solidFill>
                  <a:schemeClr val="bg1">
                    <a:lumMod val="75000"/>
                    <a:lumOff val="25000"/>
                  </a:schemeClr>
                </a:solidFill>
                <a:effectLst/>
              </a:defRPr>
            </a:lvl2pPr>
            <a:lvl3pPr>
              <a:defRPr baseline="0">
                <a:solidFill>
                  <a:schemeClr val="bg1">
                    <a:lumMod val="75000"/>
                    <a:lumOff val="25000"/>
                  </a:schemeClr>
                </a:solidFill>
                <a:effectLst/>
              </a:defRPr>
            </a:lvl3pPr>
            <a:lvl4pPr>
              <a:defRPr baseline="0">
                <a:solidFill>
                  <a:schemeClr val="bg1">
                    <a:lumMod val="75000"/>
                    <a:lumOff val="25000"/>
                  </a:schemeClr>
                </a:solidFill>
                <a:effectLst/>
              </a:defRPr>
            </a:lvl4pPr>
            <a:lvl5pPr>
              <a:defRPr baseline="0">
                <a:solidFill>
                  <a:schemeClr val="bg1">
                    <a:lumMod val="75000"/>
                    <a:lumOff val="25000"/>
                  </a:schemeClr>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3322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8"/>
            <a:ext cx="9733512" cy="2852737"/>
          </a:xfrm>
        </p:spPr>
        <p:txBody>
          <a:bodyPr anchor="b">
            <a:normAutofit/>
          </a:bodyPr>
          <a:lstStyle>
            <a:lvl1pPr>
              <a:defRPr sz="2800" cap="none" baseline="0">
                <a:solidFill>
                  <a:schemeClr val="bg2"/>
                </a:solidFill>
                <a:effectLst/>
              </a:defRPr>
            </a:lvl1pPr>
          </a:lstStyle>
          <a:p>
            <a:r>
              <a:rPr lang="en-US" dirty="0"/>
              <a:t>Click to edit Master title style</a:t>
            </a:r>
          </a:p>
        </p:txBody>
      </p:sp>
      <p:sp>
        <p:nvSpPr>
          <p:cNvPr id="3" name="Text Placeholder 2"/>
          <p:cNvSpPr>
            <a:spLocks noGrp="1"/>
          </p:cNvSpPr>
          <p:nvPr>
            <p:ph type="body" idx="1"/>
          </p:nvPr>
        </p:nvSpPr>
        <p:spPr>
          <a:xfrm>
            <a:off x="1229244" y="3602040"/>
            <a:ext cx="9733512" cy="1500187"/>
          </a:xfrm>
        </p:spPr>
        <p:txBody>
          <a:bodyPr/>
          <a:lstStyle>
            <a:lvl1pPr marL="0" indent="0" algn="ctr">
              <a:buNone/>
              <a:defRPr sz="1800">
                <a:solidFill>
                  <a:schemeClr val="bg1">
                    <a:lumMod val="75000"/>
                    <a:lumOff val="25000"/>
                  </a:schemeClr>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7679267" y="5883276"/>
            <a:ext cx="2743200" cy="365125"/>
          </a:xfrm>
          <a:prstGeom prst="rect">
            <a:avLst/>
          </a:prstGeom>
        </p:spPr>
        <p:txBody>
          <a:bodyPr/>
          <a:lstStyle>
            <a:lvl1pPr eaLnBrk="1" fontAlgn="auto" hangingPunct="1">
              <a:spcBef>
                <a:spcPts val="0"/>
              </a:spcBef>
              <a:spcAft>
                <a:spcPts val="0"/>
              </a:spcAft>
              <a:defRPr>
                <a:solidFill>
                  <a:prstClr val="white"/>
                </a:solidFill>
                <a:latin typeface="+mn-lt"/>
                <a:cs typeface="+mn-cs"/>
              </a:defRPr>
            </a:lvl1pPr>
          </a:lstStyle>
          <a:p>
            <a:pPr>
              <a:defRPr/>
            </a:pPr>
            <a:fld id="{1DD64E41-B473-43B6-8185-602009D02689}" type="datetimeFigureOut">
              <a:rPr lang="en-US"/>
              <a:pPr>
                <a:defRPr/>
              </a:pPr>
              <a:t>8/6/2021</a:t>
            </a:fld>
            <a:endParaRPr lang="en-US"/>
          </a:p>
        </p:txBody>
      </p:sp>
      <p:sp>
        <p:nvSpPr>
          <p:cNvPr id="5" name="Footer Placeholder 4"/>
          <p:cNvSpPr>
            <a:spLocks noGrp="1"/>
          </p:cNvSpPr>
          <p:nvPr>
            <p:ph type="ftr" sz="quarter" idx="11"/>
          </p:nvPr>
        </p:nvSpPr>
        <p:spPr>
          <a:xfrm>
            <a:off x="914400" y="5883276"/>
            <a:ext cx="6671733" cy="365125"/>
          </a:xfrm>
          <a:prstGeom prst="rect">
            <a:avLst/>
          </a:prstGeom>
        </p:spPr>
        <p:txBody>
          <a:bodyPr/>
          <a:lstStyle>
            <a:lvl1pPr eaLnBrk="1" fontAlgn="auto" hangingPunct="1">
              <a:spcBef>
                <a:spcPts val="0"/>
              </a:spcBef>
              <a:spcAft>
                <a:spcPts val="0"/>
              </a:spcAft>
              <a:defRPr>
                <a:solidFill>
                  <a:prstClr val="white"/>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10513484" y="5883276"/>
            <a:ext cx="75353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prstClr val="white"/>
                </a:solidFill>
                <a:latin typeface="Rockwell" panose="02060603020205020403" pitchFamily="18" charset="0"/>
              </a:defRPr>
            </a:lvl1pPr>
          </a:lstStyle>
          <a:p>
            <a:pPr>
              <a:defRPr/>
            </a:pPr>
            <a:fld id="{554071E4-0E4F-478D-BA40-802CEE00447B}" type="slidenum">
              <a:rPr lang="en-US" altLang="en-US"/>
              <a:pPr>
                <a:defRPr/>
              </a:pPr>
              <a:t>‹#›</a:t>
            </a:fld>
            <a:endParaRPr lang="en-US" altLang="en-US"/>
          </a:p>
        </p:txBody>
      </p:sp>
    </p:spTree>
    <p:extLst>
      <p:ext uri="{BB962C8B-B14F-4D97-AF65-F5344CB8AC3E}">
        <p14:creationId xmlns:p14="http://schemas.microsoft.com/office/powerpoint/2010/main" val="555007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7" y="609602"/>
            <a:ext cx="10353761" cy="1326321"/>
          </a:xfrm>
        </p:spPr>
        <p:txBody>
          <a:bodyPr/>
          <a:lstStyle>
            <a:lvl1pPr>
              <a:defRPr cap="none" baseline="0">
                <a:solidFill>
                  <a:schemeClr val="bg2"/>
                </a:solidFill>
                <a:effectLst/>
              </a:defRPr>
            </a:lvl1pPr>
          </a:lstStyle>
          <a:p>
            <a:r>
              <a:rPr lang="en-US" dirty="0"/>
              <a:t>Click to edit Master title style</a:t>
            </a:r>
          </a:p>
        </p:txBody>
      </p:sp>
      <p:sp>
        <p:nvSpPr>
          <p:cNvPr id="3" name="Content Placeholder 2"/>
          <p:cNvSpPr>
            <a:spLocks noGrp="1"/>
          </p:cNvSpPr>
          <p:nvPr>
            <p:ph sz="half" idx="1"/>
          </p:nvPr>
        </p:nvSpPr>
        <p:spPr>
          <a:xfrm>
            <a:off x="913795" y="2088321"/>
            <a:ext cx="5106004" cy="3702881"/>
          </a:xfrm>
        </p:spPr>
        <p:txBody>
          <a:bodyPr/>
          <a:lstStyle>
            <a:lvl1pPr>
              <a:defRPr>
                <a:solidFill>
                  <a:schemeClr val="bg1">
                    <a:lumMod val="75000"/>
                    <a:lumOff val="25000"/>
                  </a:schemeClr>
                </a:solidFill>
                <a:effectLst/>
              </a:defRPr>
            </a:lvl1pPr>
            <a:lvl2pPr>
              <a:defRPr>
                <a:solidFill>
                  <a:schemeClr val="bg1">
                    <a:lumMod val="75000"/>
                    <a:lumOff val="25000"/>
                  </a:schemeClr>
                </a:solidFill>
                <a:effectLst/>
              </a:defRPr>
            </a:lvl2pPr>
            <a:lvl3pPr>
              <a:defRPr>
                <a:solidFill>
                  <a:schemeClr val="bg1">
                    <a:lumMod val="75000"/>
                    <a:lumOff val="25000"/>
                  </a:schemeClr>
                </a:solidFill>
                <a:effectLst/>
              </a:defRPr>
            </a:lvl3pPr>
            <a:lvl4pPr>
              <a:defRPr>
                <a:solidFill>
                  <a:schemeClr val="bg1">
                    <a:lumMod val="75000"/>
                    <a:lumOff val="25000"/>
                  </a:schemeClr>
                </a:solidFill>
                <a:effectLst/>
              </a:defRPr>
            </a:lvl4pPr>
            <a:lvl5pPr>
              <a:defRPr>
                <a:solidFill>
                  <a:schemeClr val="bg1">
                    <a:lumMod val="75000"/>
                    <a:lumOff val="25000"/>
                  </a:schemeClr>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3403" y="2088321"/>
            <a:ext cx="5094155" cy="3702881"/>
          </a:xfrm>
        </p:spPr>
        <p:txBody>
          <a:bodyPr/>
          <a:lstStyle>
            <a:lvl1pPr>
              <a:defRPr baseline="0">
                <a:solidFill>
                  <a:schemeClr val="bg1">
                    <a:lumMod val="75000"/>
                    <a:lumOff val="25000"/>
                  </a:schemeClr>
                </a:solidFill>
                <a:effectLst/>
              </a:defRPr>
            </a:lvl1pPr>
            <a:lvl2pPr>
              <a:defRPr baseline="0">
                <a:solidFill>
                  <a:schemeClr val="bg1">
                    <a:lumMod val="75000"/>
                    <a:lumOff val="25000"/>
                  </a:schemeClr>
                </a:solidFill>
                <a:effectLst/>
              </a:defRPr>
            </a:lvl2pPr>
            <a:lvl3pPr>
              <a:defRPr baseline="0">
                <a:solidFill>
                  <a:schemeClr val="bg1">
                    <a:lumMod val="75000"/>
                    <a:lumOff val="25000"/>
                  </a:schemeClr>
                </a:solidFill>
                <a:effectLst/>
              </a:defRPr>
            </a:lvl3pPr>
            <a:lvl4pPr>
              <a:defRPr baseline="0">
                <a:solidFill>
                  <a:schemeClr val="bg1">
                    <a:lumMod val="75000"/>
                    <a:lumOff val="25000"/>
                  </a:schemeClr>
                </a:solidFill>
                <a:effectLst/>
              </a:defRPr>
            </a:lvl4pPr>
            <a:lvl5pPr>
              <a:defRPr baseline="0">
                <a:solidFill>
                  <a:schemeClr val="bg1">
                    <a:lumMod val="75000"/>
                    <a:lumOff val="25000"/>
                  </a:schemeClr>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0524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7" y="609602"/>
            <a:ext cx="10353761" cy="1325563"/>
          </a:xfrm>
        </p:spPr>
        <p:txBody>
          <a:bodyPr>
            <a:normAutofit/>
          </a:bodyPr>
          <a:lstStyle>
            <a:lvl1pPr>
              <a:defRPr sz="2800" u="none" cap="none" baseline="0">
                <a:effectLst/>
              </a:defRPr>
            </a:lvl1pPr>
          </a:lstStyle>
          <a:p>
            <a:r>
              <a:rPr lang="en-US" dirty="0"/>
              <a:t>Click to edit Master title style</a:t>
            </a:r>
          </a:p>
        </p:txBody>
      </p:sp>
      <p:sp>
        <p:nvSpPr>
          <p:cNvPr id="3" name="Text Placeholder 2"/>
          <p:cNvSpPr>
            <a:spLocks noGrp="1"/>
          </p:cNvSpPr>
          <p:nvPr>
            <p:ph type="body" idx="1"/>
          </p:nvPr>
        </p:nvSpPr>
        <p:spPr>
          <a:xfrm>
            <a:off x="1141806" y="2088320"/>
            <a:ext cx="4879199" cy="823912"/>
          </a:xfrm>
        </p:spPr>
        <p:txBody>
          <a:bodyPr anchor="b"/>
          <a:lstStyle>
            <a:lvl1pPr marL="0" indent="0">
              <a:lnSpc>
                <a:spcPct val="100000"/>
              </a:lnSpc>
              <a:buNone/>
              <a:defRPr sz="1800" b="1">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913795" y="2912232"/>
            <a:ext cx="5107208" cy="2878968"/>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02003" y="2088320"/>
            <a:ext cx="4865555" cy="823912"/>
          </a:xfrm>
        </p:spPr>
        <p:txBody>
          <a:bodyPr anchor="b"/>
          <a:lstStyle>
            <a:lvl1pPr marL="0" indent="0">
              <a:lnSpc>
                <a:spcPct val="100000"/>
              </a:lnSpc>
              <a:buNone/>
              <a:defRPr sz="1800" b="1">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6172200" y="2912232"/>
            <a:ext cx="5095357" cy="2878968"/>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7679267" y="5883276"/>
            <a:ext cx="2743200" cy="365125"/>
          </a:xfrm>
          <a:prstGeom prst="rect">
            <a:avLst/>
          </a:prstGeom>
        </p:spPr>
        <p:txBody>
          <a:bodyPr/>
          <a:lstStyle>
            <a:lvl1pPr eaLnBrk="1" fontAlgn="auto" hangingPunct="1">
              <a:spcBef>
                <a:spcPts val="0"/>
              </a:spcBef>
              <a:spcAft>
                <a:spcPts val="0"/>
              </a:spcAft>
              <a:defRPr>
                <a:solidFill>
                  <a:prstClr val="white"/>
                </a:solidFill>
                <a:latin typeface="+mn-lt"/>
                <a:cs typeface="+mn-cs"/>
              </a:defRPr>
            </a:lvl1pPr>
          </a:lstStyle>
          <a:p>
            <a:pPr>
              <a:defRPr/>
            </a:pPr>
            <a:fld id="{A01F4B9A-D3D4-44BB-AF10-4A020FED1D6E}" type="datetimeFigureOut">
              <a:rPr lang="en-US"/>
              <a:pPr>
                <a:defRPr/>
              </a:pPr>
              <a:t>8/6/2021</a:t>
            </a:fld>
            <a:endParaRPr lang="en-US"/>
          </a:p>
        </p:txBody>
      </p:sp>
      <p:sp>
        <p:nvSpPr>
          <p:cNvPr id="8" name="Footer Placeholder 7"/>
          <p:cNvSpPr>
            <a:spLocks noGrp="1"/>
          </p:cNvSpPr>
          <p:nvPr>
            <p:ph type="ftr" sz="quarter" idx="11"/>
          </p:nvPr>
        </p:nvSpPr>
        <p:spPr>
          <a:xfrm>
            <a:off x="914400" y="5883276"/>
            <a:ext cx="6671733" cy="365125"/>
          </a:xfrm>
          <a:prstGeom prst="rect">
            <a:avLst/>
          </a:prstGeom>
        </p:spPr>
        <p:txBody>
          <a:bodyPr/>
          <a:lstStyle>
            <a:lvl1pPr eaLnBrk="1" fontAlgn="auto" hangingPunct="1">
              <a:spcBef>
                <a:spcPts val="0"/>
              </a:spcBef>
              <a:spcAft>
                <a:spcPts val="0"/>
              </a:spcAft>
              <a:defRPr>
                <a:solidFill>
                  <a:prstClr val="white"/>
                </a:solidFill>
                <a:latin typeface="+mn-lt"/>
                <a:cs typeface="+mn-cs"/>
              </a:defRPr>
            </a:lvl1pPr>
          </a:lstStyle>
          <a:p>
            <a:pPr>
              <a:defRPr/>
            </a:pPr>
            <a:endParaRPr lang="en-US"/>
          </a:p>
        </p:txBody>
      </p:sp>
      <p:sp>
        <p:nvSpPr>
          <p:cNvPr id="9" name="Slide Number Placeholder 8"/>
          <p:cNvSpPr>
            <a:spLocks noGrp="1"/>
          </p:cNvSpPr>
          <p:nvPr>
            <p:ph type="sldNum" sz="quarter" idx="12"/>
          </p:nvPr>
        </p:nvSpPr>
        <p:spPr>
          <a:xfrm>
            <a:off x="10513484" y="5883276"/>
            <a:ext cx="75353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prstClr val="white"/>
                </a:solidFill>
                <a:latin typeface="Rockwell" panose="02060603020205020403" pitchFamily="18" charset="0"/>
              </a:defRPr>
            </a:lvl1pPr>
          </a:lstStyle>
          <a:p>
            <a:pPr>
              <a:defRPr/>
            </a:pPr>
            <a:fld id="{C0477A44-335F-4411-849F-EC27252E5C6A}" type="slidenum">
              <a:rPr lang="en-US" altLang="en-US"/>
              <a:pPr>
                <a:defRPr/>
              </a:pPr>
              <a:t>‹#›</a:t>
            </a:fld>
            <a:endParaRPr lang="en-US" altLang="en-US"/>
          </a:p>
        </p:txBody>
      </p:sp>
    </p:spTree>
    <p:extLst>
      <p:ext uri="{BB962C8B-B14F-4D97-AF65-F5344CB8AC3E}">
        <p14:creationId xmlns:p14="http://schemas.microsoft.com/office/powerpoint/2010/main" val="2452987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cap="none" baseline="0">
                <a:effectLst/>
              </a:defRPr>
            </a:lvl1pPr>
          </a:lstStyle>
          <a:p>
            <a:r>
              <a:rPr lang="en-US" dirty="0"/>
              <a:t>Click to edit Master title style</a:t>
            </a:r>
          </a:p>
        </p:txBody>
      </p:sp>
    </p:spTree>
    <p:extLst>
      <p:ext uri="{BB962C8B-B14F-4D97-AF65-F5344CB8AC3E}">
        <p14:creationId xmlns:p14="http://schemas.microsoft.com/office/powerpoint/2010/main" val="302524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085011-3CA1-4CA0-9445-15D4755549A3}"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0A507-361A-48BD-9749-B046517F98AE}" type="slidenum">
              <a:rPr lang="en-US" smtClean="0"/>
              <a:t>‹#›</a:t>
            </a:fld>
            <a:endParaRPr lang="en-US"/>
          </a:p>
        </p:txBody>
      </p:sp>
    </p:spTree>
    <p:extLst>
      <p:ext uri="{BB962C8B-B14F-4D97-AF65-F5344CB8AC3E}">
        <p14:creationId xmlns:p14="http://schemas.microsoft.com/office/powerpoint/2010/main" val="3848091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695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600" cap="none" baseline="0">
                <a:effectLst/>
              </a:defRPr>
            </a:lvl1pPr>
          </a:lstStyle>
          <a:p>
            <a:r>
              <a:rPr lang="en-US" dirty="0"/>
              <a:t>Click to edit Master title style</a:t>
            </a:r>
          </a:p>
        </p:txBody>
      </p:sp>
      <p:sp>
        <p:nvSpPr>
          <p:cNvPr id="3" name="Content Placeholder 2"/>
          <p:cNvSpPr>
            <a:spLocks noGrp="1"/>
          </p:cNvSpPr>
          <p:nvPr>
            <p:ph idx="1"/>
          </p:nvPr>
        </p:nvSpPr>
        <p:spPr>
          <a:xfrm>
            <a:off x="5078065" y="609600"/>
            <a:ext cx="6189492" cy="5181600"/>
          </a:xfrm>
        </p:spPr>
        <p:txBody>
          <a:bodyPr anchor="ctr"/>
          <a:lstStyle>
            <a:lvl1pPr>
              <a:defRPr>
                <a:effectLst/>
              </a:defRPr>
            </a:lvl1pPr>
            <a:lvl2pPr>
              <a:defRPr>
                <a:effectLst/>
              </a:defRPr>
            </a:lvl2pPr>
            <a:lvl3pPr>
              <a:defRPr>
                <a:effectLst/>
              </a:defRPr>
            </a:lvl3pPr>
            <a:lvl4pPr>
              <a:defRPr>
                <a:effectLst/>
              </a:defRPr>
            </a:lvl4pPr>
            <a:lvl5pPr>
              <a:defRPr>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17228" y="2971802"/>
            <a:ext cx="3932237" cy="2819399"/>
          </a:xfrm>
        </p:spPr>
        <p:txBody>
          <a:bodyPr/>
          <a:lstStyle>
            <a:lvl1pPr marL="0" indent="0" algn="ctr">
              <a:buNone/>
              <a:defRPr sz="1200">
                <a:effectLs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a:xfrm>
            <a:off x="7679267" y="5883276"/>
            <a:ext cx="2743200" cy="365125"/>
          </a:xfrm>
          <a:prstGeom prst="rect">
            <a:avLst/>
          </a:prstGeom>
        </p:spPr>
        <p:txBody>
          <a:bodyPr/>
          <a:lstStyle>
            <a:lvl1pPr eaLnBrk="1" fontAlgn="auto" hangingPunct="1">
              <a:spcBef>
                <a:spcPts val="0"/>
              </a:spcBef>
              <a:spcAft>
                <a:spcPts val="0"/>
              </a:spcAft>
              <a:defRPr>
                <a:solidFill>
                  <a:prstClr val="white"/>
                </a:solidFill>
                <a:latin typeface="+mn-lt"/>
                <a:cs typeface="+mn-cs"/>
              </a:defRPr>
            </a:lvl1pPr>
          </a:lstStyle>
          <a:p>
            <a:pPr>
              <a:defRPr/>
            </a:pPr>
            <a:fld id="{0C77F7B4-C626-49D6-AFD2-2478FB17B2E6}" type="datetimeFigureOut">
              <a:rPr lang="en-US"/>
              <a:pPr>
                <a:defRPr/>
              </a:pPr>
              <a:t>8/6/2021</a:t>
            </a:fld>
            <a:endParaRPr lang="en-US"/>
          </a:p>
        </p:txBody>
      </p:sp>
      <p:sp>
        <p:nvSpPr>
          <p:cNvPr id="6" name="Footer Placeholder 5"/>
          <p:cNvSpPr>
            <a:spLocks noGrp="1"/>
          </p:cNvSpPr>
          <p:nvPr>
            <p:ph type="ftr" sz="quarter" idx="11"/>
          </p:nvPr>
        </p:nvSpPr>
        <p:spPr>
          <a:xfrm>
            <a:off x="914400" y="5883276"/>
            <a:ext cx="6671733" cy="365125"/>
          </a:xfrm>
          <a:prstGeom prst="rect">
            <a:avLst/>
          </a:prstGeom>
        </p:spPr>
        <p:txBody>
          <a:bodyPr/>
          <a:lstStyle>
            <a:lvl1pPr eaLnBrk="1" fontAlgn="auto" hangingPunct="1">
              <a:spcBef>
                <a:spcPts val="0"/>
              </a:spcBef>
              <a:spcAft>
                <a:spcPts val="0"/>
              </a:spcAft>
              <a:defRPr>
                <a:solidFill>
                  <a:prstClr val="white"/>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10513484" y="5883276"/>
            <a:ext cx="75353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prstClr val="white"/>
                </a:solidFill>
                <a:latin typeface="Rockwell" panose="02060603020205020403" pitchFamily="18" charset="0"/>
              </a:defRPr>
            </a:lvl1pPr>
          </a:lstStyle>
          <a:p>
            <a:pPr>
              <a:defRPr/>
            </a:pPr>
            <a:fld id="{66E3BBF1-048B-4718-BC31-3AF3EB3990C4}" type="slidenum">
              <a:rPr lang="en-US" altLang="en-US"/>
              <a:pPr>
                <a:defRPr/>
              </a:pPr>
              <a:t>‹#›</a:t>
            </a:fld>
            <a:endParaRPr lang="en-US" altLang="en-US"/>
          </a:p>
        </p:txBody>
      </p:sp>
    </p:spTree>
    <p:extLst>
      <p:ext uri="{BB962C8B-B14F-4D97-AF65-F5344CB8AC3E}">
        <p14:creationId xmlns:p14="http://schemas.microsoft.com/office/powerpoint/2010/main" val="3986421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5929773" cy="2362200"/>
          </a:xfrm>
        </p:spPr>
        <p:txBody>
          <a:bodyPr anchor="b">
            <a:normAutofit/>
          </a:bodyPr>
          <a:lstStyle>
            <a:lvl1pPr>
              <a:defRPr sz="2600" cap="none" baseline="0">
                <a:effectLst/>
              </a:defRPr>
            </a:lvl1pPr>
          </a:lstStyle>
          <a:p>
            <a:r>
              <a:rPr lang="en-US" dirty="0"/>
              <a:t>Click to edit Master title style</a:t>
            </a:r>
          </a:p>
        </p:txBody>
      </p:sp>
      <p:sp>
        <p:nvSpPr>
          <p:cNvPr id="3" name="Picture Placeholder 2"/>
          <p:cNvSpPr>
            <a:spLocks noGrp="1" noChangeAspect="1"/>
          </p:cNvSpPr>
          <p:nvPr>
            <p:ph type="pic" idx="1"/>
          </p:nvPr>
        </p:nvSpPr>
        <p:spPr>
          <a:xfrm>
            <a:off x="7424805"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lgn="ctr">
              <a:buNone/>
              <a:defRPr sz="2400">
                <a:effectLs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913794" y="2971800"/>
            <a:ext cx="5934951" cy="2819400"/>
          </a:xfrm>
        </p:spPr>
        <p:txBody>
          <a:bodyPr/>
          <a:lstStyle>
            <a:lvl1pPr marL="0" indent="0" algn="ctr">
              <a:buNone/>
              <a:defRPr sz="1350">
                <a:effectLs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2007881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7" y="4289374"/>
            <a:ext cx="10367564" cy="819355"/>
          </a:xfrm>
        </p:spPr>
        <p:txBody>
          <a:bodyPr anchor="b">
            <a:normAutofit/>
          </a:bodyPr>
          <a:lstStyle>
            <a:lvl1pPr>
              <a:defRPr sz="2400">
                <a:effectLst/>
              </a:defRPr>
            </a:lvl1pPr>
          </a:lstStyle>
          <a:p>
            <a:r>
              <a:rPr lang="en-US" dirty="0"/>
              <a:t>Click to edit Master title style</a:t>
            </a:r>
          </a:p>
        </p:txBody>
      </p:sp>
      <p:sp>
        <p:nvSpPr>
          <p:cNvPr id="3" name="Picture Placeholder 2"/>
          <p:cNvSpPr>
            <a:spLocks noGrp="1" noChangeAspect="1"/>
          </p:cNvSpPr>
          <p:nvPr>
            <p:ph type="pic" idx="1"/>
          </p:nvPr>
        </p:nvSpPr>
        <p:spPr>
          <a:xfrm>
            <a:off x="913807" y="621323"/>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lgn="ctr">
              <a:buNone/>
              <a:defRPr sz="2400">
                <a:effectLs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913795" y="5108728"/>
            <a:ext cx="10365999" cy="682472"/>
          </a:xfrm>
        </p:spPr>
        <p:txBody>
          <a:bodyPr/>
          <a:lstStyle>
            <a:lvl1pPr marL="0" indent="0" algn="ctr">
              <a:buNone/>
              <a:defRPr sz="1350">
                <a:effectLs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3737248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2"/>
            <a:ext cx="10353763" cy="3424859"/>
          </a:xfrm>
        </p:spPr>
        <p:txBody>
          <a:bodyPr/>
          <a:lstStyle>
            <a:lvl1pPr>
              <a:defRPr sz="2400">
                <a:effectLst/>
              </a:defRPr>
            </a:lvl1pPr>
          </a:lstStyle>
          <a:p>
            <a:r>
              <a:rPr lang="en-US" dirty="0"/>
              <a:t>Click to edit Master title style</a:t>
            </a:r>
          </a:p>
        </p:txBody>
      </p:sp>
      <p:sp>
        <p:nvSpPr>
          <p:cNvPr id="4" name="Text Placeholder 3"/>
          <p:cNvSpPr>
            <a:spLocks noGrp="1"/>
          </p:cNvSpPr>
          <p:nvPr>
            <p:ph type="body" sz="half" idx="2"/>
          </p:nvPr>
        </p:nvSpPr>
        <p:spPr>
          <a:xfrm>
            <a:off x="913797" y="4204820"/>
            <a:ext cx="10353761" cy="1592186"/>
          </a:xfrm>
        </p:spPr>
        <p:txBody>
          <a:bodyPr anchor="ctr"/>
          <a:lstStyle>
            <a:lvl1pPr marL="0" indent="0" algn="ctr">
              <a:buNone/>
              <a:defRPr sz="1200">
                <a:effectLs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318541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836084" y="735014"/>
            <a:ext cx="609600" cy="585787"/>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6000" dirty="0">
                <a:solidFill>
                  <a:prstClr val="white"/>
                </a:solidFill>
                <a:effectLst>
                  <a:outerShdw blurRad="38100" dist="38100" dir="2700000" algn="tl">
                    <a:srgbClr val="000000">
                      <a:alpha val="43137"/>
                    </a:srgbClr>
                  </a:outerShdw>
                </a:effectLst>
                <a:latin typeface="Rockwell"/>
              </a:rPr>
              <a:t>“</a:t>
            </a:r>
          </a:p>
        </p:txBody>
      </p:sp>
      <p:sp>
        <p:nvSpPr>
          <p:cNvPr id="6" name="TextBox 5"/>
          <p:cNvSpPr txBox="1"/>
          <p:nvPr/>
        </p:nvSpPr>
        <p:spPr>
          <a:xfrm>
            <a:off x="10657417" y="2971800"/>
            <a:ext cx="609600" cy="585788"/>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6000" dirty="0">
                <a:solidFill>
                  <a:prstClr val="white"/>
                </a:solidFill>
                <a:effectLst>
                  <a:outerShdw blurRad="38100" dist="38100" dir="2700000" algn="tl">
                    <a:srgbClr val="000000">
                      <a:alpha val="43137"/>
                    </a:srgbClr>
                  </a:outerShdw>
                </a:effectLst>
                <a:latin typeface="Rockwell"/>
              </a:rPr>
              <a:t>”</a:t>
            </a:r>
          </a:p>
        </p:txBody>
      </p:sp>
      <p:sp>
        <p:nvSpPr>
          <p:cNvPr id="2" name="Title 1"/>
          <p:cNvSpPr>
            <a:spLocks noGrp="1"/>
          </p:cNvSpPr>
          <p:nvPr>
            <p:ph type="title"/>
          </p:nvPr>
        </p:nvSpPr>
        <p:spPr>
          <a:xfrm>
            <a:off x="1446212" y="609600"/>
            <a:ext cx="9302752" cy="2992904"/>
          </a:xfrm>
        </p:spPr>
        <p:txBody>
          <a:bodyPr/>
          <a:lstStyle>
            <a:lvl1pPr>
              <a:defRPr sz="2400">
                <a:effectLst/>
              </a:defRPr>
            </a:lvl1pPr>
          </a:lstStyle>
          <a:p>
            <a:r>
              <a:rPr lang="en-US" dirty="0"/>
              <a:t>Click to edit Master title style</a:t>
            </a:r>
          </a:p>
        </p:txBody>
      </p:sp>
      <p:sp>
        <p:nvSpPr>
          <p:cNvPr id="12" name="Text Placeholder 3"/>
          <p:cNvSpPr>
            <a:spLocks noGrp="1"/>
          </p:cNvSpPr>
          <p:nvPr>
            <p:ph type="body" sz="half" idx="13"/>
          </p:nvPr>
        </p:nvSpPr>
        <p:spPr>
          <a:xfrm>
            <a:off x="1720645" y="3610032"/>
            <a:ext cx="8752299" cy="426812"/>
          </a:xfrm>
        </p:spPr>
        <p:txBody>
          <a:bodyPr/>
          <a:lstStyle>
            <a:lvl1pPr marL="0" indent="0" algn="r">
              <a:buNone/>
              <a:defRPr sz="1050">
                <a:effectLs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4" name="Text Placeholder 3"/>
          <p:cNvSpPr>
            <a:spLocks noGrp="1"/>
          </p:cNvSpPr>
          <p:nvPr>
            <p:ph type="body" sz="half" idx="2"/>
          </p:nvPr>
        </p:nvSpPr>
        <p:spPr>
          <a:xfrm>
            <a:off x="913793" y="4204821"/>
            <a:ext cx="10353763" cy="1586380"/>
          </a:xfrm>
        </p:spPr>
        <p:txBody>
          <a:bodyPr anchor="ctr"/>
          <a:lstStyle>
            <a:lvl1pPr marL="0" indent="0" algn="ctr">
              <a:buNone/>
              <a:defRPr sz="1200">
                <a:effectLs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9041857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7" y="2126944"/>
            <a:ext cx="10355327" cy="2511835"/>
          </a:xfrm>
        </p:spPr>
        <p:txBody>
          <a:bodyPr anchor="b"/>
          <a:lstStyle>
            <a:lvl1pPr>
              <a:defRPr sz="2400">
                <a:effectLst/>
              </a:defRPr>
            </a:lvl1pPr>
          </a:lstStyle>
          <a:p>
            <a:r>
              <a:rPr lang="en-US" dirty="0"/>
              <a:t>Click to edit Master title style</a:t>
            </a:r>
          </a:p>
        </p:txBody>
      </p:sp>
      <p:sp>
        <p:nvSpPr>
          <p:cNvPr id="4" name="Text Placeholder 3"/>
          <p:cNvSpPr>
            <a:spLocks noGrp="1"/>
          </p:cNvSpPr>
          <p:nvPr>
            <p:ph type="body" sz="half" idx="2"/>
          </p:nvPr>
        </p:nvSpPr>
        <p:spPr>
          <a:xfrm>
            <a:off x="913795" y="4650556"/>
            <a:ext cx="10353763" cy="1140644"/>
          </a:xfrm>
        </p:spPr>
        <p:txBody>
          <a:bodyPr/>
          <a:lstStyle>
            <a:lvl1pPr marL="0" indent="0" algn="ctr">
              <a:buNone/>
              <a:defRPr sz="1200">
                <a:effectLs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a:xfrm>
            <a:off x="7679267" y="5883276"/>
            <a:ext cx="2743200" cy="365125"/>
          </a:xfrm>
          <a:prstGeom prst="rect">
            <a:avLst/>
          </a:prstGeom>
        </p:spPr>
        <p:txBody>
          <a:bodyPr/>
          <a:lstStyle>
            <a:lvl1pPr eaLnBrk="1" fontAlgn="auto" hangingPunct="1">
              <a:spcBef>
                <a:spcPts val="0"/>
              </a:spcBef>
              <a:spcAft>
                <a:spcPts val="0"/>
              </a:spcAft>
              <a:defRPr>
                <a:solidFill>
                  <a:prstClr val="white"/>
                </a:solidFill>
                <a:latin typeface="+mn-lt"/>
                <a:cs typeface="+mn-cs"/>
              </a:defRPr>
            </a:lvl1pPr>
          </a:lstStyle>
          <a:p>
            <a:pPr>
              <a:defRPr/>
            </a:pPr>
            <a:fld id="{6B06BD3D-9CCB-4798-85DF-75C220107DF1}" type="datetimeFigureOut">
              <a:rPr lang="en-US"/>
              <a:pPr>
                <a:defRPr/>
              </a:pPr>
              <a:t>8/6/2021</a:t>
            </a:fld>
            <a:endParaRPr lang="en-US"/>
          </a:p>
        </p:txBody>
      </p:sp>
      <p:sp>
        <p:nvSpPr>
          <p:cNvPr id="6" name="Footer Placeholder 5"/>
          <p:cNvSpPr>
            <a:spLocks noGrp="1"/>
          </p:cNvSpPr>
          <p:nvPr>
            <p:ph type="ftr" sz="quarter" idx="11"/>
          </p:nvPr>
        </p:nvSpPr>
        <p:spPr>
          <a:xfrm>
            <a:off x="914400" y="5883276"/>
            <a:ext cx="6671733" cy="365125"/>
          </a:xfrm>
          <a:prstGeom prst="rect">
            <a:avLst/>
          </a:prstGeom>
        </p:spPr>
        <p:txBody>
          <a:bodyPr/>
          <a:lstStyle>
            <a:lvl1pPr eaLnBrk="1" fontAlgn="auto" hangingPunct="1">
              <a:spcBef>
                <a:spcPts val="0"/>
              </a:spcBef>
              <a:spcAft>
                <a:spcPts val="0"/>
              </a:spcAft>
              <a:defRPr>
                <a:solidFill>
                  <a:prstClr val="white"/>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10513484" y="5883276"/>
            <a:ext cx="75353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prstClr val="white"/>
                </a:solidFill>
                <a:latin typeface="Rockwell" panose="02060603020205020403" pitchFamily="18" charset="0"/>
              </a:defRPr>
            </a:lvl1pPr>
          </a:lstStyle>
          <a:p>
            <a:pPr>
              <a:defRPr/>
            </a:pPr>
            <a:fld id="{8083D397-4551-4D00-B678-F88E39705D61}" type="slidenum">
              <a:rPr lang="en-US" altLang="en-US"/>
              <a:pPr>
                <a:defRPr/>
              </a:pPr>
              <a:t>‹#›</a:t>
            </a:fld>
            <a:endParaRPr lang="en-US" altLang="en-US"/>
          </a:p>
        </p:txBody>
      </p:sp>
    </p:spTree>
    <p:extLst>
      <p:ext uri="{BB962C8B-B14F-4D97-AF65-F5344CB8AC3E}">
        <p14:creationId xmlns:p14="http://schemas.microsoft.com/office/powerpoint/2010/main" val="4159444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3" y="609602"/>
            <a:ext cx="10353763" cy="1325563"/>
          </a:xfrm>
        </p:spPr>
        <p:txBody>
          <a:bodyPr/>
          <a:lstStyle>
            <a:lvl1pPr>
              <a:defRPr>
                <a:effectLst/>
              </a:defRPr>
            </a:lvl1pPr>
          </a:lstStyle>
          <a:p>
            <a:r>
              <a:rPr lang="en-US" dirty="0"/>
              <a:t>Click to edit Master title style</a:t>
            </a:r>
          </a:p>
        </p:txBody>
      </p:sp>
      <p:sp>
        <p:nvSpPr>
          <p:cNvPr id="7" name="Text Placeholder 2"/>
          <p:cNvSpPr>
            <a:spLocks noGrp="1"/>
          </p:cNvSpPr>
          <p:nvPr>
            <p:ph type="body" idx="1"/>
          </p:nvPr>
        </p:nvSpPr>
        <p:spPr>
          <a:xfrm>
            <a:off x="913795" y="2088321"/>
            <a:ext cx="3298956" cy="823305"/>
          </a:xfrm>
        </p:spPr>
        <p:txBody>
          <a:bodyPr anchor="b">
            <a:noAutofit/>
          </a:bodyPr>
          <a:lstStyle>
            <a:lvl1pPr marL="0" indent="0" algn="ctr">
              <a:lnSpc>
                <a:spcPct val="100000"/>
              </a:lnSpc>
              <a:buNone/>
              <a:defRPr sz="1800" b="0">
                <a:solidFill>
                  <a:schemeClr val="tx1"/>
                </a:solidFill>
                <a:effectLst>
                  <a:outerShdw blurRad="38100" dist="38100" dir="2700000" algn="tl">
                    <a:srgbClr val="000000">
                      <a:alpha val="43137"/>
                    </a:srgbClr>
                  </a:outerShdw>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8" name="Text Placeholder 3"/>
          <p:cNvSpPr>
            <a:spLocks noGrp="1"/>
          </p:cNvSpPr>
          <p:nvPr>
            <p:ph type="body" sz="half" idx="15"/>
          </p:nvPr>
        </p:nvSpPr>
        <p:spPr>
          <a:xfrm>
            <a:off x="913795" y="2911624"/>
            <a:ext cx="3298956" cy="2879576"/>
          </a:xfrm>
        </p:spPr>
        <p:txBody>
          <a:bodyPr/>
          <a:lstStyle>
            <a:lvl1pPr marL="0" indent="0" algn="ctr">
              <a:buNone/>
              <a:defRPr sz="1050">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9" name="Text Placeholder 4"/>
          <p:cNvSpPr>
            <a:spLocks noGrp="1"/>
          </p:cNvSpPr>
          <p:nvPr>
            <p:ph type="body" sz="quarter" idx="3"/>
          </p:nvPr>
        </p:nvSpPr>
        <p:spPr>
          <a:xfrm>
            <a:off x="4444878" y="2088320"/>
            <a:ext cx="329855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0" name="Text Placeholder 3"/>
          <p:cNvSpPr>
            <a:spLocks noGrp="1"/>
          </p:cNvSpPr>
          <p:nvPr>
            <p:ph type="body" sz="half" idx="16"/>
          </p:nvPr>
        </p:nvSpPr>
        <p:spPr>
          <a:xfrm>
            <a:off x="4444879" y="2911624"/>
            <a:ext cx="3299821" cy="2879576"/>
          </a:xfrm>
        </p:spPr>
        <p:txBody>
          <a:bodyPr/>
          <a:lstStyle>
            <a:lvl1pPr marL="0" indent="0" algn="ctr">
              <a:buNone/>
              <a:defRPr sz="1050">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11" name="Text Placeholder 4"/>
          <p:cNvSpPr>
            <a:spLocks noGrp="1"/>
          </p:cNvSpPr>
          <p:nvPr>
            <p:ph type="body" sz="quarter" idx="13"/>
          </p:nvPr>
        </p:nvSpPr>
        <p:spPr>
          <a:xfrm>
            <a:off x="7973299" y="2088320"/>
            <a:ext cx="3291211"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7976347" y="2911624"/>
            <a:ext cx="3291211" cy="2879576"/>
          </a:xfrm>
        </p:spPr>
        <p:txBody>
          <a:bodyPr/>
          <a:lstStyle>
            <a:lvl1pPr marL="0" indent="0" algn="ctr">
              <a:buNone/>
              <a:defRPr sz="1050">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629099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2"/>
            <a:ext cx="10353763" cy="1325563"/>
          </a:xfrm>
        </p:spPr>
        <p:txBody>
          <a:bodyPr/>
          <a:lstStyle>
            <a:lvl1pPr>
              <a:defRPr>
                <a:effectLst/>
              </a:defRPr>
            </a:lvl1pPr>
          </a:lstStyle>
          <a:p>
            <a:r>
              <a:rPr lang="en-US" dirty="0"/>
              <a:t>Click to edit Master title style</a:t>
            </a:r>
          </a:p>
        </p:txBody>
      </p:sp>
      <p:sp>
        <p:nvSpPr>
          <p:cNvPr id="19" name="Text Placeholder 2"/>
          <p:cNvSpPr>
            <a:spLocks noGrp="1"/>
          </p:cNvSpPr>
          <p:nvPr>
            <p:ph type="body" idx="1"/>
          </p:nvPr>
        </p:nvSpPr>
        <p:spPr>
          <a:xfrm>
            <a:off x="913796" y="4195899"/>
            <a:ext cx="3298955" cy="576262"/>
          </a:xfrm>
        </p:spPr>
        <p:txBody>
          <a:bodyPr anchor="b">
            <a:noAutofit/>
          </a:bodyPr>
          <a:lstStyle>
            <a:lvl1pPr marL="0" indent="0" algn="ctr">
              <a:lnSpc>
                <a:spcPct val="100000"/>
              </a:lnSpc>
              <a:buNone/>
              <a:defRPr sz="1500" b="0">
                <a:solidFill>
                  <a:schemeClr val="bg2"/>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20" name="Picture Placeholder 2"/>
          <p:cNvSpPr>
            <a:spLocks noGrp="1" noChangeAspect="1"/>
          </p:cNvSpPr>
          <p:nvPr>
            <p:ph type="pic" idx="15"/>
          </p:nvPr>
        </p:nvSpPr>
        <p:spPr>
          <a:xfrm>
            <a:off x="1092020" y="2298987"/>
            <a:ext cx="2940051"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dirty="0"/>
              <a:t>Click icon to add picture</a:t>
            </a:r>
          </a:p>
        </p:txBody>
      </p:sp>
      <p:sp>
        <p:nvSpPr>
          <p:cNvPr id="21" name="Text Placeholder 3"/>
          <p:cNvSpPr>
            <a:spLocks noGrp="1"/>
          </p:cNvSpPr>
          <p:nvPr>
            <p:ph type="body" sz="half" idx="18"/>
          </p:nvPr>
        </p:nvSpPr>
        <p:spPr>
          <a:xfrm>
            <a:off x="913796" y="4772161"/>
            <a:ext cx="3298955" cy="1019038"/>
          </a:xfrm>
        </p:spPr>
        <p:txBody>
          <a:bodyPr/>
          <a:lstStyle>
            <a:lvl1pPr marL="0" indent="0" algn="ctr">
              <a:buNone/>
              <a:defRPr sz="1050">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22" name="Text Placeholder 4"/>
          <p:cNvSpPr>
            <a:spLocks noGrp="1"/>
          </p:cNvSpPr>
          <p:nvPr>
            <p:ph type="body" sz="quarter" idx="3"/>
          </p:nvPr>
        </p:nvSpPr>
        <p:spPr>
          <a:xfrm>
            <a:off x="4442702" y="4195899"/>
            <a:ext cx="3298983" cy="576262"/>
          </a:xfrm>
        </p:spPr>
        <p:txBody>
          <a:bodyPr anchor="b">
            <a:noAutofit/>
          </a:bodyPr>
          <a:lstStyle>
            <a:lvl1pPr marL="0" indent="0" algn="ctr">
              <a:lnSpc>
                <a:spcPct val="100000"/>
              </a:lnSpc>
              <a:buNone/>
              <a:defRPr sz="1500" b="0">
                <a:solidFill>
                  <a:schemeClr val="bg2"/>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dirty="0"/>
              <a:t>Click icon to add picture</a:t>
            </a:r>
          </a:p>
        </p:txBody>
      </p:sp>
      <p:sp>
        <p:nvSpPr>
          <p:cNvPr id="24" name="Text Placeholder 3"/>
          <p:cNvSpPr>
            <a:spLocks noGrp="1"/>
          </p:cNvSpPr>
          <p:nvPr>
            <p:ph type="body" sz="half" idx="19"/>
          </p:nvPr>
        </p:nvSpPr>
        <p:spPr>
          <a:xfrm>
            <a:off x="4441348" y="4772160"/>
            <a:ext cx="3300336" cy="1019038"/>
          </a:xfrm>
        </p:spPr>
        <p:txBody>
          <a:bodyPr/>
          <a:lstStyle>
            <a:lvl1pPr marL="0" indent="0" algn="ctr">
              <a:buNone/>
              <a:defRPr sz="1050">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1500" b="0">
                <a:solidFill>
                  <a:schemeClr val="bg2"/>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26" name="Picture Placeholder 2"/>
          <p:cNvSpPr>
            <a:spLocks noGrp="1" noChangeAspect="1"/>
          </p:cNvSpPr>
          <p:nvPr>
            <p:ph type="pic" idx="22"/>
          </p:nvPr>
        </p:nvSpPr>
        <p:spPr>
          <a:xfrm>
            <a:off x="8152805"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dirty="0"/>
              <a:t>Click icon to add picture</a:t>
            </a:r>
          </a:p>
        </p:txBody>
      </p:sp>
      <p:sp>
        <p:nvSpPr>
          <p:cNvPr id="27" name="Text Placeholder 3"/>
          <p:cNvSpPr>
            <a:spLocks noGrp="1"/>
          </p:cNvSpPr>
          <p:nvPr>
            <p:ph type="body" sz="half" idx="20"/>
          </p:nvPr>
        </p:nvSpPr>
        <p:spPr>
          <a:xfrm>
            <a:off x="7973297" y="4772163"/>
            <a:ext cx="3294259" cy="1019037"/>
          </a:xfrm>
        </p:spPr>
        <p:txBody>
          <a:bodyPr/>
          <a:lstStyle>
            <a:lvl1pPr marL="0" indent="0" algn="ctr">
              <a:buNone/>
              <a:defRPr sz="1050">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3482265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085011-3CA1-4CA0-9445-15D4755549A3}"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0A507-361A-48BD-9749-B046517F98AE}" type="slidenum">
              <a:rPr lang="en-US" smtClean="0"/>
              <a:t>‹#›</a:t>
            </a:fld>
            <a:endParaRPr lang="en-US"/>
          </a:p>
        </p:txBody>
      </p:sp>
    </p:spTree>
    <p:extLst>
      <p:ext uri="{BB962C8B-B14F-4D97-AF65-F5344CB8AC3E}">
        <p14:creationId xmlns:p14="http://schemas.microsoft.com/office/powerpoint/2010/main" val="847589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085011-3CA1-4CA0-9445-15D4755549A3}"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0A507-361A-48BD-9749-B046517F98AE}" type="slidenum">
              <a:rPr lang="en-US" smtClean="0"/>
              <a:t>‹#›</a:t>
            </a:fld>
            <a:endParaRPr lang="en-US"/>
          </a:p>
        </p:txBody>
      </p:sp>
    </p:spTree>
    <p:extLst>
      <p:ext uri="{BB962C8B-B14F-4D97-AF65-F5344CB8AC3E}">
        <p14:creationId xmlns:p14="http://schemas.microsoft.com/office/powerpoint/2010/main" val="3458854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085011-3CA1-4CA0-9445-15D4755549A3}" type="datetimeFigureOut">
              <a:rPr lang="en-US" smtClean="0"/>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0A507-361A-48BD-9749-B046517F98AE}" type="slidenum">
              <a:rPr lang="en-US" smtClean="0"/>
              <a:t>‹#›</a:t>
            </a:fld>
            <a:endParaRPr lang="en-US"/>
          </a:p>
        </p:txBody>
      </p:sp>
    </p:spTree>
    <p:extLst>
      <p:ext uri="{BB962C8B-B14F-4D97-AF65-F5344CB8AC3E}">
        <p14:creationId xmlns:p14="http://schemas.microsoft.com/office/powerpoint/2010/main" val="1925960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085011-3CA1-4CA0-9445-15D4755549A3}" type="datetimeFigureOut">
              <a:rPr lang="en-US" smtClean="0"/>
              <a:t>8/6/2021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A0A507-361A-48BD-9749-B046517F98AE}" type="slidenum">
              <a:rPr lang="en-US" smtClean="0"/>
              <a:t>‹#›</a:t>
            </a:fld>
            <a:endParaRPr lang="en-US"/>
          </a:p>
        </p:txBody>
      </p:sp>
    </p:spTree>
    <p:extLst>
      <p:ext uri="{BB962C8B-B14F-4D97-AF65-F5344CB8AC3E}">
        <p14:creationId xmlns:p14="http://schemas.microsoft.com/office/powerpoint/2010/main" val="1224618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085011-3CA1-4CA0-9445-15D4755549A3}" type="datetimeFigureOut">
              <a:rPr lang="en-US" smtClean="0"/>
              <a:t>8/6/2021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A0A507-361A-48BD-9749-B046517F98AE}" type="slidenum">
              <a:rPr lang="en-US" smtClean="0"/>
              <a:t>‹#›</a:t>
            </a:fld>
            <a:endParaRPr lang="en-US"/>
          </a:p>
        </p:txBody>
      </p:sp>
    </p:spTree>
    <p:extLst>
      <p:ext uri="{BB962C8B-B14F-4D97-AF65-F5344CB8AC3E}">
        <p14:creationId xmlns:p14="http://schemas.microsoft.com/office/powerpoint/2010/main" val="161199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085011-3CA1-4CA0-9445-15D4755549A3}" type="datetimeFigureOut">
              <a:rPr lang="en-US" smtClean="0"/>
              <a:t>8/6/2021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A0A507-361A-48BD-9749-B046517F98AE}" type="slidenum">
              <a:rPr lang="en-US" smtClean="0"/>
              <a:t>‹#›</a:t>
            </a:fld>
            <a:endParaRPr lang="en-US"/>
          </a:p>
        </p:txBody>
      </p:sp>
    </p:spTree>
    <p:extLst>
      <p:ext uri="{BB962C8B-B14F-4D97-AF65-F5344CB8AC3E}">
        <p14:creationId xmlns:p14="http://schemas.microsoft.com/office/powerpoint/2010/main" val="3542062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085011-3CA1-4CA0-9445-15D4755549A3}" type="datetimeFigureOut">
              <a:rPr lang="en-US" smtClean="0"/>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0A507-361A-48BD-9749-B046517F98AE}" type="slidenum">
              <a:rPr lang="en-US" smtClean="0"/>
              <a:t>‹#›</a:t>
            </a:fld>
            <a:endParaRPr lang="en-US"/>
          </a:p>
        </p:txBody>
      </p:sp>
    </p:spTree>
    <p:extLst>
      <p:ext uri="{BB962C8B-B14F-4D97-AF65-F5344CB8AC3E}">
        <p14:creationId xmlns:p14="http://schemas.microsoft.com/office/powerpoint/2010/main" val="42906463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3.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5.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FB4DF-31E5-4ED5-8413-5694E214BFA5}" type="datetimeFigureOut">
              <a:rPr lang="en-US" smtClean="0"/>
              <a:t>8/6/2021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2EB31A-9233-4EFA-A9F1-923DDC23261B}" type="slidenum">
              <a:rPr lang="en-US" smtClean="0"/>
              <a:t>‹#›</a:t>
            </a:fld>
            <a:endParaRPr lang="en-US"/>
          </a:p>
        </p:txBody>
      </p:sp>
      <p:pic>
        <p:nvPicPr>
          <p:cNvPr id="7" name="Picture 6"/>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1984730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085011-3CA1-4CA0-9445-15D4755549A3}" type="datetimeFigureOut">
              <a:rPr lang="en-US" smtClean="0"/>
              <a:t>8/6/2021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0A507-361A-48BD-9749-B046517F98AE}" type="slidenum">
              <a:rPr lang="en-US" smtClean="0"/>
              <a:t>‹#›</a:t>
            </a:fld>
            <a:endParaRPr lang="en-US"/>
          </a:p>
        </p:txBody>
      </p:sp>
      <p:pic>
        <p:nvPicPr>
          <p:cNvPr id="7" name="Picture 6"/>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64807742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1" y="609601"/>
            <a:ext cx="1035261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914401" y="2095500"/>
            <a:ext cx="10352617"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3" name="Picture 2"/>
          <p:cNvPicPr>
            <a:picLocks noChangeAspect="1"/>
          </p:cNvPicPr>
          <p:nvPr userDrawn="1"/>
        </p:nvPicPr>
        <p:blipFill>
          <a:blip r:embed="rId19"/>
          <a:stretch>
            <a:fillRect/>
          </a:stretch>
        </p:blipFill>
        <p:spPr>
          <a:xfrm>
            <a:off x="0" y="0"/>
            <a:ext cx="12192000" cy="6858000"/>
          </a:xfrm>
          <a:prstGeom prst="rect">
            <a:avLst/>
          </a:prstGeom>
        </p:spPr>
      </p:pic>
    </p:spTree>
    <p:extLst>
      <p:ext uri="{BB962C8B-B14F-4D97-AF65-F5344CB8AC3E}">
        <p14:creationId xmlns:p14="http://schemas.microsoft.com/office/powerpoint/2010/main" val="3713319179"/>
      </p:ext>
    </p:extLst>
  </p:cSld>
  <p:clrMap bg1="dk1" tx1="lt1" bg2="dk2" tx2="lt2" accent1="accent1" accent2="accent2" accent3="accent3" accent4="accent4" accent5="accent5" accent6="accent6" hlink="hlink" folHlink="folHlink"/>
  <p:sldLayoutIdLst>
    <p:sldLayoutId id="2147483668"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Lst>
  <p:txStyles>
    <p:titleStyle>
      <a:lvl1pPr algn="ctr" defTabSz="685800" rtl="0" eaLnBrk="0" fontAlgn="base" hangingPunct="0">
        <a:lnSpc>
          <a:spcPct val="90000"/>
        </a:lnSpc>
        <a:spcBef>
          <a:spcPct val="0"/>
        </a:spcBef>
        <a:spcAft>
          <a:spcPct val="0"/>
        </a:spcAft>
        <a:defRPr sz="2800" b="1" kern="1200">
          <a:solidFill>
            <a:schemeClr val="bg2"/>
          </a:solidFill>
          <a:latin typeface="+mj-lt"/>
          <a:ea typeface="+mj-ea"/>
          <a:cs typeface="+mj-cs"/>
        </a:defRPr>
      </a:lvl1pPr>
      <a:lvl2pPr algn="ctr" defTabSz="685800" rtl="0" eaLnBrk="0" fontAlgn="base" hangingPunct="0">
        <a:lnSpc>
          <a:spcPct val="90000"/>
        </a:lnSpc>
        <a:spcBef>
          <a:spcPct val="0"/>
        </a:spcBef>
        <a:spcAft>
          <a:spcPct val="0"/>
        </a:spcAft>
        <a:defRPr sz="2800" b="1">
          <a:solidFill>
            <a:schemeClr val="bg2"/>
          </a:solidFill>
          <a:latin typeface="Bookman Old Style" pitchFamily="18" charset="0"/>
        </a:defRPr>
      </a:lvl2pPr>
      <a:lvl3pPr algn="ctr" defTabSz="685800" rtl="0" eaLnBrk="0" fontAlgn="base" hangingPunct="0">
        <a:lnSpc>
          <a:spcPct val="90000"/>
        </a:lnSpc>
        <a:spcBef>
          <a:spcPct val="0"/>
        </a:spcBef>
        <a:spcAft>
          <a:spcPct val="0"/>
        </a:spcAft>
        <a:defRPr sz="2800" b="1">
          <a:solidFill>
            <a:schemeClr val="bg2"/>
          </a:solidFill>
          <a:latin typeface="Bookman Old Style" pitchFamily="18" charset="0"/>
        </a:defRPr>
      </a:lvl3pPr>
      <a:lvl4pPr algn="ctr" defTabSz="685800" rtl="0" eaLnBrk="0" fontAlgn="base" hangingPunct="0">
        <a:lnSpc>
          <a:spcPct val="90000"/>
        </a:lnSpc>
        <a:spcBef>
          <a:spcPct val="0"/>
        </a:spcBef>
        <a:spcAft>
          <a:spcPct val="0"/>
        </a:spcAft>
        <a:defRPr sz="2800" b="1">
          <a:solidFill>
            <a:schemeClr val="bg2"/>
          </a:solidFill>
          <a:latin typeface="Bookman Old Style" pitchFamily="18" charset="0"/>
        </a:defRPr>
      </a:lvl4pPr>
      <a:lvl5pPr algn="ctr" defTabSz="685800" rtl="0" eaLnBrk="0" fontAlgn="base" hangingPunct="0">
        <a:lnSpc>
          <a:spcPct val="90000"/>
        </a:lnSpc>
        <a:spcBef>
          <a:spcPct val="0"/>
        </a:spcBef>
        <a:spcAft>
          <a:spcPct val="0"/>
        </a:spcAft>
        <a:defRPr sz="2800" b="1">
          <a:solidFill>
            <a:schemeClr val="bg2"/>
          </a:solidFill>
          <a:latin typeface="Bookman Old Style" pitchFamily="18" charset="0"/>
        </a:defRPr>
      </a:lvl5pPr>
      <a:lvl6pPr marL="457200" algn="ctr" defTabSz="685800" rtl="0" fontAlgn="base">
        <a:lnSpc>
          <a:spcPct val="90000"/>
        </a:lnSpc>
        <a:spcBef>
          <a:spcPct val="0"/>
        </a:spcBef>
        <a:spcAft>
          <a:spcPct val="0"/>
        </a:spcAft>
        <a:defRPr sz="2500" b="1">
          <a:solidFill>
            <a:schemeClr val="bg2"/>
          </a:solidFill>
          <a:latin typeface="Bookman Old Style" pitchFamily="18" charset="0"/>
        </a:defRPr>
      </a:lvl6pPr>
      <a:lvl7pPr marL="914400" algn="ctr" defTabSz="685800" rtl="0" fontAlgn="base">
        <a:lnSpc>
          <a:spcPct val="90000"/>
        </a:lnSpc>
        <a:spcBef>
          <a:spcPct val="0"/>
        </a:spcBef>
        <a:spcAft>
          <a:spcPct val="0"/>
        </a:spcAft>
        <a:defRPr sz="2500" b="1">
          <a:solidFill>
            <a:schemeClr val="bg2"/>
          </a:solidFill>
          <a:latin typeface="Bookman Old Style" pitchFamily="18" charset="0"/>
        </a:defRPr>
      </a:lvl7pPr>
      <a:lvl8pPr marL="1371600" algn="ctr" defTabSz="685800" rtl="0" fontAlgn="base">
        <a:lnSpc>
          <a:spcPct val="90000"/>
        </a:lnSpc>
        <a:spcBef>
          <a:spcPct val="0"/>
        </a:spcBef>
        <a:spcAft>
          <a:spcPct val="0"/>
        </a:spcAft>
        <a:defRPr sz="2500" b="1">
          <a:solidFill>
            <a:schemeClr val="bg2"/>
          </a:solidFill>
          <a:latin typeface="Bookman Old Style" pitchFamily="18" charset="0"/>
        </a:defRPr>
      </a:lvl8pPr>
      <a:lvl9pPr marL="1828800" algn="ctr" defTabSz="685800" rtl="0" fontAlgn="base">
        <a:lnSpc>
          <a:spcPct val="90000"/>
        </a:lnSpc>
        <a:spcBef>
          <a:spcPct val="0"/>
        </a:spcBef>
        <a:spcAft>
          <a:spcPct val="0"/>
        </a:spcAft>
        <a:defRPr sz="2500" b="1">
          <a:solidFill>
            <a:schemeClr val="bg2"/>
          </a:solidFill>
          <a:latin typeface="Bookman Old Style" pitchFamily="18" charset="0"/>
        </a:defRPr>
      </a:lvl9pPr>
    </p:titleStyle>
    <p:bodyStyle>
      <a:lvl1pPr marL="171450" indent="-171450" algn="l" defTabSz="685800" rtl="0" eaLnBrk="0" fontAlgn="base" hangingPunct="0">
        <a:lnSpc>
          <a:spcPct val="120000"/>
        </a:lnSpc>
        <a:spcBef>
          <a:spcPts val="750"/>
        </a:spcBef>
        <a:spcAft>
          <a:spcPct val="0"/>
        </a:spcAft>
        <a:buFont typeface="Arial" panose="020B0604020202020204" pitchFamily="34" charset="0"/>
        <a:buChar char="•"/>
        <a:defRPr sz="1500" kern="1200">
          <a:solidFill>
            <a:srgbClr val="404040"/>
          </a:solidFill>
          <a:latin typeface="+mn-lt"/>
          <a:ea typeface="+mn-ea"/>
          <a:cs typeface="+mn-cs"/>
        </a:defRPr>
      </a:lvl1pPr>
      <a:lvl2pPr marL="514350" indent="-171450" algn="l" defTabSz="685800" rtl="0" eaLnBrk="0" fontAlgn="base" hangingPunct="0">
        <a:lnSpc>
          <a:spcPct val="120000"/>
        </a:lnSpc>
        <a:spcBef>
          <a:spcPts val="375"/>
        </a:spcBef>
        <a:spcAft>
          <a:spcPct val="0"/>
        </a:spcAft>
        <a:buFont typeface="Arial" panose="020B0604020202020204" pitchFamily="34" charset="0"/>
        <a:buChar char="•"/>
        <a:defRPr sz="1300" kern="1200">
          <a:solidFill>
            <a:srgbClr val="404040"/>
          </a:solidFill>
          <a:latin typeface="+mn-lt"/>
          <a:ea typeface="+mn-ea"/>
          <a:cs typeface="+mn-cs"/>
        </a:defRPr>
      </a:lvl2pPr>
      <a:lvl3pPr marL="857250" indent="-171450" algn="l" defTabSz="685800" rtl="0" eaLnBrk="0" fontAlgn="base" hangingPunct="0">
        <a:lnSpc>
          <a:spcPct val="120000"/>
        </a:lnSpc>
        <a:spcBef>
          <a:spcPts val="375"/>
        </a:spcBef>
        <a:spcAft>
          <a:spcPct val="0"/>
        </a:spcAft>
        <a:buFont typeface="Arial" panose="020B0604020202020204" pitchFamily="34" charset="0"/>
        <a:buChar char="•"/>
        <a:defRPr sz="1200" kern="1200">
          <a:solidFill>
            <a:srgbClr val="404040"/>
          </a:solidFill>
          <a:latin typeface="+mn-lt"/>
          <a:ea typeface="+mn-ea"/>
          <a:cs typeface="+mn-cs"/>
        </a:defRPr>
      </a:lvl3pPr>
      <a:lvl4pPr marL="1200150" indent="-171450" algn="l" defTabSz="685800" rtl="0" eaLnBrk="0" fontAlgn="base" hangingPunct="0">
        <a:lnSpc>
          <a:spcPct val="120000"/>
        </a:lnSpc>
        <a:spcBef>
          <a:spcPts val="375"/>
        </a:spcBef>
        <a:spcAft>
          <a:spcPct val="0"/>
        </a:spcAft>
        <a:buFont typeface="Arial" panose="020B0604020202020204" pitchFamily="34" charset="0"/>
        <a:buChar char="•"/>
        <a:defRPr sz="1000" kern="1200">
          <a:solidFill>
            <a:srgbClr val="404040"/>
          </a:solidFill>
          <a:latin typeface="+mn-lt"/>
          <a:ea typeface="+mn-ea"/>
          <a:cs typeface="+mn-cs"/>
        </a:defRPr>
      </a:lvl4pPr>
      <a:lvl5pPr marL="1543050" indent="-171450" algn="l" defTabSz="685800" rtl="0" eaLnBrk="0" fontAlgn="base" hangingPunct="0">
        <a:lnSpc>
          <a:spcPct val="120000"/>
        </a:lnSpc>
        <a:spcBef>
          <a:spcPts val="375"/>
        </a:spcBef>
        <a:spcAft>
          <a:spcPct val="0"/>
        </a:spcAft>
        <a:buFont typeface="Arial" panose="020B0604020202020204" pitchFamily="34" charset="0"/>
        <a:buChar char="•"/>
        <a:defRPr sz="900" kern="1200">
          <a:solidFill>
            <a:srgbClr val="404040"/>
          </a:solidFill>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1D1F65-7A6D-4378-B586-E5B8E080ADC8}"/>
              </a:ext>
            </a:extLst>
          </p:cNvPr>
          <p:cNvSpPr/>
          <p:nvPr/>
        </p:nvSpPr>
        <p:spPr>
          <a:xfrm>
            <a:off x="2133600" y="4089400"/>
            <a:ext cx="2374900" cy="368300"/>
          </a:xfrm>
          <a:prstGeom prst="rect">
            <a:avLst/>
          </a:prstGeom>
          <a:solidFill>
            <a:srgbClr val="C6DB80"/>
          </a:solidFill>
          <a:ln>
            <a:solidFill>
              <a:srgbClr val="C6DB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September 1-2, 2021</a:t>
            </a:r>
          </a:p>
        </p:txBody>
      </p:sp>
    </p:spTree>
    <p:extLst>
      <p:ext uri="{BB962C8B-B14F-4D97-AF65-F5344CB8AC3E}">
        <p14:creationId xmlns:p14="http://schemas.microsoft.com/office/powerpoint/2010/main" val="292874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MDS 3.0</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02955" y="1600201"/>
            <a:ext cx="8284045" cy="4580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8724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38BB6-4C01-4B58-A90B-2597F2473AB3}"/>
              </a:ext>
            </a:extLst>
          </p:cNvPr>
          <p:cNvSpPr>
            <a:spLocks noGrp="1"/>
          </p:cNvSpPr>
          <p:nvPr>
            <p:ph type="title"/>
          </p:nvPr>
        </p:nvSpPr>
        <p:spPr>
          <a:xfrm>
            <a:off x="914401" y="390618"/>
            <a:ext cx="10352617" cy="825624"/>
          </a:xfrm>
        </p:spPr>
        <p:txBody>
          <a:bodyPr/>
          <a:lstStyle/>
          <a:p>
            <a:r>
              <a:rPr lang="en-US" dirty="0"/>
              <a:t>F-655 Care Plans</a:t>
            </a:r>
          </a:p>
        </p:txBody>
      </p:sp>
      <p:sp>
        <p:nvSpPr>
          <p:cNvPr id="3" name="Content Placeholder 2">
            <a:extLst>
              <a:ext uri="{FF2B5EF4-FFF2-40B4-BE49-F238E27FC236}">
                <a16:creationId xmlns:a16="http://schemas.microsoft.com/office/drawing/2014/main" id="{52B9B664-5695-4DFC-898F-9EE15BEDA36D}"/>
              </a:ext>
            </a:extLst>
          </p:cNvPr>
          <p:cNvSpPr>
            <a:spLocks noGrp="1"/>
          </p:cNvSpPr>
          <p:nvPr>
            <p:ph idx="1"/>
          </p:nvPr>
        </p:nvSpPr>
        <p:spPr>
          <a:xfrm>
            <a:off x="914401" y="1118586"/>
            <a:ext cx="10352617" cy="4672614"/>
          </a:xfrm>
        </p:spPr>
        <p:txBody>
          <a:bodyPr/>
          <a:lstStyle/>
          <a:p>
            <a:r>
              <a:rPr lang="en-US" sz="3200" dirty="0"/>
              <a:t>The determination of other appropriate staff or professionals participation in the IDT should be based on the physical, mental and psychosocial condition of each resident. </a:t>
            </a:r>
          </a:p>
          <a:p>
            <a:r>
              <a:rPr lang="en-US" sz="3200" dirty="0"/>
              <a:t>This includes an appropriate level of involvement of physicians, nurses, rehabilitation therapists, activities professionals, social workers and professionals, such as developmental disabilities specialists or spiritual advisor.</a:t>
            </a:r>
          </a:p>
          <a:p>
            <a:endParaRPr lang="en-US" dirty="0"/>
          </a:p>
        </p:txBody>
      </p:sp>
    </p:spTree>
    <p:extLst>
      <p:ext uri="{BB962C8B-B14F-4D97-AF65-F5344CB8AC3E}">
        <p14:creationId xmlns:p14="http://schemas.microsoft.com/office/powerpoint/2010/main" val="992829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856A-13DD-421A-8A8A-56685108D076}"/>
              </a:ext>
            </a:extLst>
          </p:cNvPr>
          <p:cNvSpPr>
            <a:spLocks noGrp="1"/>
          </p:cNvSpPr>
          <p:nvPr>
            <p:ph type="title"/>
          </p:nvPr>
        </p:nvSpPr>
        <p:spPr>
          <a:xfrm>
            <a:off x="914401" y="248575"/>
            <a:ext cx="10352617" cy="1012055"/>
          </a:xfrm>
        </p:spPr>
        <p:txBody>
          <a:bodyPr/>
          <a:lstStyle/>
          <a:p>
            <a:r>
              <a:rPr lang="en-US" dirty="0"/>
              <a:t>F-655 Care Plans</a:t>
            </a:r>
          </a:p>
        </p:txBody>
      </p:sp>
      <p:sp>
        <p:nvSpPr>
          <p:cNvPr id="3" name="Content Placeholder 2">
            <a:extLst>
              <a:ext uri="{FF2B5EF4-FFF2-40B4-BE49-F238E27FC236}">
                <a16:creationId xmlns:a16="http://schemas.microsoft.com/office/drawing/2014/main" id="{21321BE8-70B2-4E0B-8762-7AFE57139F95}"/>
              </a:ext>
            </a:extLst>
          </p:cNvPr>
          <p:cNvSpPr>
            <a:spLocks noGrp="1"/>
          </p:cNvSpPr>
          <p:nvPr>
            <p:ph idx="1"/>
          </p:nvPr>
        </p:nvSpPr>
        <p:spPr>
          <a:xfrm>
            <a:off x="914401" y="1260629"/>
            <a:ext cx="10352617" cy="5166803"/>
          </a:xfrm>
        </p:spPr>
        <p:txBody>
          <a:bodyPr/>
          <a:lstStyle/>
          <a:p>
            <a:r>
              <a:rPr lang="en-US" sz="2800" dirty="0"/>
              <a:t>Involvement of other individuals is dependent upon resident request and/or needs.</a:t>
            </a:r>
          </a:p>
          <a:p>
            <a:r>
              <a:rPr lang="en-US" sz="2800" dirty="0"/>
              <a:t>Activities/Psychosocial Needs – Care Plan interventions for activities must be based on the resident’s assessment and include the resident’s choices, personal beliefs, interests, ethnic/culture practices and spiritual values, as appropriate.  In addition, the resident’s assessment may identify psychosocial needs, such as fear, loneliness, anxiety or depression. </a:t>
            </a:r>
          </a:p>
          <a:p>
            <a:endParaRPr lang="en-US" dirty="0"/>
          </a:p>
        </p:txBody>
      </p:sp>
    </p:spTree>
    <p:extLst>
      <p:ext uri="{BB962C8B-B14F-4D97-AF65-F5344CB8AC3E}">
        <p14:creationId xmlns:p14="http://schemas.microsoft.com/office/powerpoint/2010/main" val="4217643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F9CB1-38C7-4675-9D0E-7736EA6D73C8}"/>
              </a:ext>
            </a:extLst>
          </p:cNvPr>
          <p:cNvSpPr>
            <a:spLocks noGrp="1"/>
          </p:cNvSpPr>
          <p:nvPr>
            <p:ph type="title"/>
          </p:nvPr>
        </p:nvSpPr>
        <p:spPr>
          <a:xfrm>
            <a:off x="914401" y="266331"/>
            <a:ext cx="10352617" cy="923277"/>
          </a:xfrm>
        </p:spPr>
        <p:txBody>
          <a:bodyPr/>
          <a:lstStyle/>
          <a:p>
            <a:r>
              <a:rPr lang="en-US" sz="3200" dirty="0"/>
              <a:t>Care Plans Things To Consider</a:t>
            </a:r>
          </a:p>
        </p:txBody>
      </p:sp>
      <p:sp>
        <p:nvSpPr>
          <p:cNvPr id="3" name="Content Placeholder 2">
            <a:extLst>
              <a:ext uri="{FF2B5EF4-FFF2-40B4-BE49-F238E27FC236}">
                <a16:creationId xmlns:a16="http://schemas.microsoft.com/office/drawing/2014/main" id="{B49BC615-BA96-4C00-94BB-C1AB1A045D90}"/>
              </a:ext>
            </a:extLst>
          </p:cNvPr>
          <p:cNvSpPr>
            <a:spLocks noGrp="1"/>
          </p:cNvSpPr>
          <p:nvPr>
            <p:ph idx="1"/>
          </p:nvPr>
        </p:nvSpPr>
        <p:spPr>
          <a:xfrm>
            <a:off x="914401" y="1189608"/>
            <a:ext cx="10352617" cy="4601592"/>
          </a:xfrm>
        </p:spPr>
        <p:txBody>
          <a:bodyPr/>
          <a:lstStyle/>
          <a:p>
            <a:r>
              <a:rPr lang="en-US" sz="3200" dirty="0"/>
              <a:t>Total Health Status includes functional status, nutritional status, rehabilitation and restorative potential, ability to participate in activities, cognitive status, oral health status, psychosocial status, and sensory and physical impairments.</a:t>
            </a:r>
          </a:p>
          <a:p>
            <a:endParaRPr lang="en-US" dirty="0"/>
          </a:p>
        </p:txBody>
      </p:sp>
    </p:spTree>
    <p:extLst>
      <p:ext uri="{BB962C8B-B14F-4D97-AF65-F5344CB8AC3E}">
        <p14:creationId xmlns:p14="http://schemas.microsoft.com/office/powerpoint/2010/main" val="1352707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31842-7C88-4689-8796-8E1DC7287118}"/>
              </a:ext>
            </a:extLst>
          </p:cNvPr>
          <p:cNvSpPr>
            <a:spLocks noGrp="1"/>
          </p:cNvSpPr>
          <p:nvPr>
            <p:ph type="title"/>
          </p:nvPr>
        </p:nvSpPr>
        <p:spPr>
          <a:xfrm>
            <a:off x="914401" y="213065"/>
            <a:ext cx="10352617" cy="1091952"/>
          </a:xfrm>
        </p:spPr>
        <p:txBody>
          <a:bodyPr/>
          <a:lstStyle/>
          <a:p>
            <a:r>
              <a:rPr lang="en-US" sz="3200" dirty="0"/>
              <a:t>Care Plans Things To Consider</a:t>
            </a:r>
          </a:p>
        </p:txBody>
      </p:sp>
      <p:sp>
        <p:nvSpPr>
          <p:cNvPr id="3" name="Content Placeholder 2">
            <a:extLst>
              <a:ext uri="{FF2B5EF4-FFF2-40B4-BE49-F238E27FC236}">
                <a16:creationId xmlns:a16="http://schemas.microsoft.com/office/drawing/2014/main" id="{57DB4757-2FE9-4DFC-A8FE-791D0CDB15F2}"/>
              </a:ext>
            </a:extLst>
          </p:cNvPr>
          <p:cNvSpPr>
            <a:spLocks noGrp="1"/>
          </p:cNvSpPr>
          <p:nvPr>
            <p:ph idx="1"/>
          </p:nvPr>
        </p:nvSpPr>
        <p:spPr>
          <a:xfrm>
            <a:off x="914401" y="1189608"/>
            <a:ext cx="10352617" cy="4601592"/>
          </a:xfrm>
        </p:spPr>
        <p:txBody>
          <a:bodyPr/>
          <a:lstStyle/>
          <a:p>
            <a:r>
              <a:rPr lang="en-US" sz="3200" dirty="0"/>
              <a:t>The resident has the right to choose activities, schedules (including sleeping and waking times), health care and providers of health care services consistent with his or her interests, assessments and plan of care and other applicable provisions of this part.</a:t>
            </a:r>
          </a:p>
          <a:p>
            <a:endParaRPr lang="en-US" dirty="0"/>
          </a:p>
        </p:txBody>
      </p:sp>
    </p:spTree>
    <p:extLst>
      <p:ext uri="{BB962C8B-B14F-4D97-AF65-F5344CB8AC3E}">
        <p14:creationId xmlns:p14="http://schemas.microsoft.com/office/powerpoint/2010/main" val="1231729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3F4B1-F135-4BE1-9603-BEF8F94FC788}"/>
              </a:ext>
            </a:extLst>
          </p:cNvPr>
          <p:cNvSpPr>
            <a:spLocks noGrp="1"/>
          </p:cNvSpPr>
          <p:nvPr>
            <p:ph type="title"/>
          </p:nvPr>
        </p:nvSpPr>
        <p:spPr>
          <a:xfrm>
            <a:off x="914401" y="301842"/>
            <a:ext cx="10352617" cy="1127464"/>
          </a:xfrm>
        </p:spPr>
        <p:txBody>
          <a:bodyPr/>
          <a:lstStyle/>
          <a:p>
            <a:r>
              <a:rPr lang="en-US" sz="3200" dirty="0"/>
              <a:t>Care Plan Things to Consider</a:t>
            </a:r>
          </a:p>
        </p:txBody>
      </p:sp>
      <p:sp>
        <p:nvSpPr>
          <p:cNvPr id="3" name="Content Placeholder 2">
            <a:extLst>
              <a:ext uri="{FF2B5EF4-FFF2-40B4-BE49-F238E27FC236}">
                <a16:creationId xmlns:a16="http://schemas.microsoft.com/office/drawing/2014/main" id="{C748B86B-151D-4DC9-B2D3-8B0CA09F7B9E}"/>
              </a:ext>
            </a:extLst>
          </p:cNvPr>
          <p:cNvSpPr>
            <a:spLocks noGrp="1"/>
          </p:cNvSpPr>
          <p:nvPr>
            <p:ph idx="1"/>
          </p:nvPr>
        </p:nvSpPr>
        <p:spPr>
          <a:xfrm>
            <a:off x="914401" y="1429305"/>
            <a:ext cx="10352617" cy="5007005"/>
          </a:xfrm>
        </p:spPr>
        <p:txBody>
          <a:bodyPr/>
          <a:lstStyle/>
          <a:p>
            <a:r>
              <a:rPr lang="en-US" sz="3200" dirty="0"/>
              <a:t>It is important for residents to have a choice about which activities they participate in, whether they are part of the formal activities program or self-directed.</a:t>
            </a:r>
          </a:p>
          <a:p>
            <a:r>
              <a:rPr lang="en-US" sz="3200" dirty="0"/>
              <a:t>Additionally, a resident’s needs and choices for how he or she spends time, both inside and outside the facility, should also be supported and accommodated, to the extent possible, including making transportation arrangements. </a:t>
            </a:r>
          </a:p>
          <a:p>
            <a:endParaRPr lang="en-US" dirty="0"/>
          </a:p>
        </p:txBody>
      </p:sp>
    </p:spTree>
    <p:extLst>
      <p:ext uri="{BB962C8B-B14F-4D97-AF65-F5344CB8AC3E}">
        <p14:creationId xmlns:p14="http://schemas.microsoft.com/office/powerpoint/2010/main" val="3613713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BB006-D8A3-4E73-B067-AAA19D810ACA}"/>
              </a:ext>
            </a:extLst>
          </p:cNvPr>
          <p:cNvSpPr>
            <a:spLocks noGrp="1"/>
          </p:cNvSpPr>
          <p:nvPr>
            <p:ph type="title"/>
          </p:nvPr>
        </p:nvSpPr>
        <p:spPr>
          <a:xfrm>
            <a:off x="914401" y="532661"/>
            <a:ext cx="10352617" cy="1402504"/>
          </a:xfrm>
        </p:spPr>
        <p:txBody>
          <a:bodyPr/>
          <a:lstStyle/>
          <a:p>
            <a:r>
              <a:rPr lang="en-US" sz="3200" dirty="0"/>
              <a:t>Writing A Care Plan</a:t>
            </a:r>
          </a:p>
        </p:txBody>
      </p:sp>
      <p:sp>
        <p:nvSpPr>
          <p:cNvPr id="3" name="Content Placeholder 2">
            <a:extLst>
              <a:ext uri="{FF2B5EF4-FFF2-40B4-BE49-F238E27FC236}">
                <a16:creationId xmlns:a16="http://schemas.microsoft.com/office/drawing/2014/main" id="{75AC3E79-D6EA-4648-8C12-0B27EB6965C4}"/>
              </a:ext>
            </a:extLst>
          </p:cNvPr>
          <p:cNvSpPr>
            <a:spLocks noGrp="1"/>
          </p:cNvSpPr>
          <p:nvPr>
            <p:ph idx="1"/>
          </p:nvPr>
        </p:nvSpPr>
        <p:spPr/>
        <p:txBody>
          <a:bodyPr/>
          <a:lstStyle/>
          <a:p>
            <a:r>
              <a:rPr lang="en-US" sz="3200" dirty="0"/>
              <a:t>Problems/Needs/Issues/Concerns/Preferences/</a:t>
            </a:r>
          </a:p>
          <a:p>
            <a:pPr marL="0" indent="0">
              <a:buNone/>
            </a:pPr>
            <a:r>
              <a:rPr lang="en-US" sz="3200" dirty="0"/>
              <a:t>Interests/Strengths</a:t>
            </a:r>
          </a:p>
          <a:p>
            <a:r>
              <a:rPr lang="en-US" sz="3200" dirty="0"/>
              <a:t>Goal</a:t>
            </a:r>
          </a:p>
          <a:p>
            <a:r>
              <a:rPr lang="en-US" sz="3200" dirty="0"/>
              <a:t>Interventions</a:t>
            </a:r>
          </a:p>
        </p:txBody>
      </p:sp>
    </p:spTree>
    <p:extLst>
      <p:ext uri="{BB962C8B-B14F-4D97-AF65-F5344CB8AC3E}">
        <p14:creationId xmlns:p14="http://schemas.microsoft.com/office/powerpoint/2010/main" val="1212127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5D1FD-ECE4-4B38-8D5C-3617D119DEF9}"/>
              </a:ext>
            </a:extLst>
          </p:cNvPr>
          <p:cNvSpPr>
            <a:spLocks noGrp="1"/>
          </p:cNvSpPr>
          <p:nvPr>
            <p:ph type="title"/>
          </p:nvPr>
        </p:nvSpPr>
        <p:spPr/>
        <p:txBody>
          <a:bodyPr/>
          <a:lstStyle/>
          <a:p>
            <a:r>
              <a:rPr lang="en-US" sz="3200" dirty="0"/>
              <a:t>Writing A Care Plan</a:t>
            </a:r>
          </a:p>
        </p:txBody>
      </p:sp>
      <p:sp>
        <p:nvSpPr>
          <p:cNvPr id="3" name="Content Placeholder 2">
            <a:extLst>
              <a:ext uri="{FF2B5EF4-FFF2-40B4-BE49-F238E27FC236}">
                <a16:creationId xmlns:a16="http://schemas.microsoft.com/office/drawing/2014/main" id="{46EAB5D0-9578-4664-8777-8D120024A370}"/>
              </a:ext>
            </a:extLst>
          </p:cNvPr>
          <p:cNvSpPr>
            <a:spLocks noGrp="1"/>
          </p:cNvSpPr>
          <p:nvPr>
            <p:ph idx="1"/>
          </p:nvPr>
        </p:nvSpPr>
        <p:spPr/>
        <p:txBody>
          <a:bodyPr/>
          <a:lstStyle/>
          <a:p>
            <a:r>
              <a:rPr lang="en-US" sz="3200" dirty="0"/>
              <a:t>Identification of problem/need/concern/issue/preference/strength</a:t>
            </a:r>
          </a:p>
          <a:p>
            <a:r>
              <a:rPr lang="en-US" sz="3200" dirty="0"/>
              <a:t>Identify so specifically that it can only be interpreted </a:t>
            </a:r>
            <a:r>
              <a:rPr lang="en-US" sz="3200" b="1" dirty="0"/>
              <a:t>ONE</a:t>
            </a:r>
            <a:r>
              <a:rPr lang="en-US" sz="3200" dirty="0"/>
              <a:t> way</a:t>
            </a:r>
          </a:p>
          <a:p>
            <a:r>
              <a:rPr lang="en-US" sz="3200" dirty="0"/>
              <a:t>Don’t leave open for various interpretations</a:t>
            </a:r>
          </a:p>
          <a:p>
            <a:endParaRPr lang="en-US" dirty="0"/>
          </a:p>
        </p:txBody>
      </p:sp>
    </p:spTree>
    <p:extLst>
      <p:ext uri="{BB962C8B-B14F-4D97-AF65-F5344CB8AC3E}">
        <p14:creationId xmlns:p14="http://schemas.microsoft.com/office/powerpoint/2010/main" val="3568314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4B76-CC15-4E85-8680-72D5DF4EA0A3}"/>
              </a:ext>
            </a:extLst>
          </p:cNvPr>
          <p:cNvSpPr>
            <a:spLocks noGrp="1"/>
          </p:cNvSpPr>
          <p:nvPr>
            <p:ph type="title"/>
          </p:nvPr>
        </p:nvSpPr>
        <p:spPr>
          <a:xfrm>
            <a:off x="914401" y="609602"/>
            <a:ext cx="10352617" cy="935114"/>
          </a:xfrm>
        </p:spPr>
        <p:txBody>
          <a:bodyPr/>
          <a:lstStyle/>
          <a:p>
            <a:pPr algn="l"/>
            <a:r>
              <a:rPr lang="en-US" sz="3200" dirty="0"/>
              <a:t>The resident requires assistance for diversional activity and social interaction </a:t>
            </a:r>
            <a:r>
              <a:rPr lang="en-US" dirty="0"/>
              <a:t>SPECIFY:)</a:t>
            </a:r>
            <a:br>
              <a:rPr lang="en-US" dirty="0"/>
            </a:br>
            <a:endParaRPr lang="en-US" dirty="0"/>
          </a:p>
        </p:txBody>
      </p:sp>
      <p:sp>
        <p:nvSpPr>
          <p:cNvPr id="3" name="Content Placeholder 2">
            <a:extLst>
              <a:ext uri="{FF2B5EF4-FFF2-40B4-BE49-F238E27FC236}">
                <a16:creationId xmlns:a16="http://schemas.microsoft.com/office/drawing/2014/main" id="{037C5DDB-34B2-46B7-AFCA-A822F23CD8A5}"/>
              </a:ext>
            </a:extLst>
          </p:cNvPr>
          <p:cNvSpPr>
            <a:spLocks noGrp="1"/>
          </p:cNvSpPr>
          <p:nvPr>
            <p:ph idx="1"/>
          </p:nvPr>
        </p:nvSpPr>
        <p:spPr>
          <a:xfrm>
            <a:off x="914401" y="1384917"/>
            <a:ext cx="10352617" cy="4406283"/>
          </a:xfrm>
        </p:spPr>
        <p:txBody>
          <a:bodyPr/>
          <a:lstStyle/>
          <a:p>
            <a:r>
              <a:rPr lang="en-US" sz="3200" dirty="0"/>
              <a:t>Mental status: Alert, Confused, Memory loss, able to make needs known </a:t>
            </a:r>
          </a:p>
          <a:p>
            <a:r>
              <a:rPr lang="en-US" sz="3200" dirty="0"/>
              <a:t>Assistance level needed/physical limitations: </a:t>
            </a:r>
          </a:p>
          <a:p>
            <a:r>
              <a:rPr lang="en-US" sz="3200" dirty="0"/>
              <a:t>Hearing deficits: </a:t>
            </a:r>
          </a:p>
          <a:p>
            <a:r>
              <a:rPr lang="en-US" sz="3200" dirty="0"/>
              <a:t>Vision deficits: </a:t>
            </a:r>
          </a:p>
          <a:p>
            <a:r>
              <a:rPr lang="en-US" sz="3200" dirty="0"/>
              <a:t>Ambulation Deficits</a:t>
            </a:r>
          </a:p>
          <a:p>
            <a:r>
              <a:rPr lang="en-US" sz="3200" dirty="0"/>
              <a:t>Hospice services for terminal prognosis:  </a:t>
            </a:r>
          </a:p>
          <a:p>
            <a:endParaRPr lang="en-US" dirty="0"/>
          </a:p>
        </p:txBody>
      </p:sp>
    </p:spTree>
    <p:extLst>
      <p:ext uri="{BB962C8B-B14F-4D97-AF65-F5344CB8AC3E}">
        <p14:creationId xmlns:p14="http://schemas.microsoft.com/office/powerpoint/2010/main" val="3636997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5A729-2116-4F5B-8359-0F3B82D6F9D3}"/>
              </a:ext>
            </a:extLst>
          </p:cNvPr>
          <p:cNvSpPr>
            <a:spLocks noGrp="1"/>
          </p:cNvSpPr>
          <p:nvPr>
            <p:ph type="title"/>
          </p:nvPr>
        </p:nvSpPr>
        <p:spPr/>
        <p:txBody>
          <a:bodyPr/>
          <a:lstStyle/>
          <a:p>
            <a:r>
              <a:rPr lang="en-US" dirty="0"/>
              <a:t>Items to Include In Care Plan </a:t>
            </a:r>
          </a:p>
        </p:txBody>
      </p:sp>
      <p:sp>
        <p:nvSpPr>
          <p:cNvPr id="3" name="Content Placeholder 2">
            <a:extLst>
              <a:ext uri="{FF2B5EF4-FFF2-40B4-BE49-F238E27FC236}">
                <a16:creationId xmlns:a16="http://schemas.microsoft.com/office/drawing/2014/main" id="{D002FECF-0299-4DD5-BE08-27D1D6AFA6B2}"/>
              </a:ext>
            </a:extLst>
          </p:cNvPr>
          <p:cNvSpPr>
            <a:spLocks noGrp="1"/>
          </p:cNvSpPr>
          <p:nvPr>
            <p:ph idx="1"/>
          </p:nvPr>
        </p:nvSpPr>
        <p:spPr/>
        <p:txBody>
          <a:bodyPr/>
          <a:lstStyle/>
          <a:p>
            <a:r>
              <a:rPr lang="en-US" sz="3200" dirty="0"/>
              <a:t>Behaviors:</a:t>
            </a:r>
          </a:p>
          <a:p>
            <a:r>
              <a:rPr lang="en-US" sz="3200" dirty="0"/>
              <a:t>Family:</a:t>
            </a:r>
          </a:p>
          <a:p>
            <a:r>
              <a:rPr lang="en-US" sz="3200" dirty="0"/>
              <a:t>Work history:</a:t>
            </a:r>
          </a:p>
          <a:p>
            <a:r>
              <a:rPr lang="en-US" sz="3200" dirty="0"/>
              <a:t>Likes:</a:t>
            </a:r>
          </a:p>
          <a:p>
            <a:r>
              <a:rPr lang="en-US" sz="3200" dirty="0"/>
              <a:t>Hobbies:</a:t>
            </a:r>
          </a:p>
          <a:p>
            <a:endParaRPr lang="en-US" dirty="0"/>
          </a:p>
        </p:txBody>
      </p:sp>
    </p:spTree>
    <p:extLst>
      <p:ext uri="{BB962C8B-B14F-4D97-AF65-F5344CB8AC3E}">
        <p14:creationId xmlns:p14="http://schemas.microsoft.com/office/powerpoint/2010/main" val="1569469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Assessments and Care Plans That Meet F 679 Guidelines</a:t>
            </a:r>
            <a:endParaRPr lang="en-US" dirty="0"/>
          </a:p>
        </p:txBody>
      </p:sp>
      <p:sp>
        <p:nvSpPr>
          <p:cNvPr id="5" name="Content Placeholder 4"/>
          <p:cNvSpPr>
            <a:spLocks noGrp="1"/>
          </p:cNvSpPr>
          <p:nvPr>
            <p:ph idx="1"/>
          </p:nvPr>
        </p:nvSpPr>
        <p:spPr/>
        <p:txBody>
          <a:bodyPr/>
          <a:lstStyle/>
          <a:p>
            <a:r>
              <a:rPr lang="en-US" sz="3200" dirty="0"/>
              <a:t>Objectives</a:t>
            </a:r>
          </a:p>
          <a:p>
            <a:r>
              <a:rPr lang="en-US" sz="3200" dirty="0"/>
              <a:t>Gain knowledge of how the Activity Assessment and MDS 3.0 drive the Care Plan</a:t>
            </a:r>
          </a:p>
          <a:p>
            <a:r>
              <a:rPr lang="en-US" sz="3200" dirty="0"/>
              <a:t>How to make it person centered to each resident even when using computerized Care Plan programs</a:t>
            </a:r>
          </a:p>
          <a:p>
            <a:endParaRPr lang="en-US" dirty="0"/>
          </a:p>
        </p:txBody>
      </p:sp>
    </p:spTree>
    <p:extLst>
      <p:ext uri="{BB962C8B-B14F-4D97-AF65-F5344CB8AC3E}">
        <p14:creationId xmlns:p14="http://schemas.microsoft.com/office/powerpoint/2010/main" val="2249126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16A16-A985-4B83-936E-C61091E3B98A}"/>
              </a:ext>
            </a:extLst>
          </p:cNvPr>
          <p:cNvSpPr>
            <a:spLocks noGrp="1"/>
          </p:cNvSpPr>
          <p:nvPr>
            <p:ph type="title"/>
          </p:nvPr>
        </p:nvSpPr>
        <p:spPr>
          <a:xfrm>
            <a:off x="914401" y="266331"/>
            <a:ext cx="10352617" cy="1668834"/>
          </a:xfrm>
        </p:spPr>
        <p:txBody>
          <a:bodyPr/>
          <a:lstStyle/>
          <a:p>
            <a:r>
              <a:rPr lang="en-US" sz="3200" dirty="0"/>
              <a:t>Care Plan for Independent Activities</a:t>
            </a:r>
          </a:p>
        </p:txBody>
      </p:sp>
      <p:sp>
        <p:nvSpPr>
          <p:cNvPr id="3" name="Content Placeholder 2">
            <a:extLst>
              <a:ext uri="{FF2B5EF4-FFF2-40B4-BE49-F238E27FC236}">
                <a16:creationId xmlns:a16="http://schemas.microsoft.com/office/drawing/2014/main" id="{CFE14EC1-20CA-4E1D-BE03-9642B94F6740}"/>
              </a:ext>
            </a:extLst>
          </p:cNvPr>
          <p:cNvSpPr>
            <a:spLocks noGrp="1"/>
          </p:cNvSpPr>
          <p:nvPr>
            <p:ph idx="1"/>
          </p:nvPr>
        </p:nvSpPr>
        <p:spPr>
          <a:xfrm>
            <a:off x="914401" y="1784412"/>
            <a:ext cx="10352617" cy="4909351"/>
          </a:xfrm>
        </p:spPr>
        <p:txBody>
          <a:bodyPr/>
          <a:lstStyle/>
          <a:p>
            <a:r>
              <a:rPr lang="en-US" sz="3000" dirty="0"/>
              <a:t>The resident is independent and chooses to pursue activity interests of their choice. </a:t>
            </a:r>
          </a:p>
          <a:p>
            <a:r>
              <a:rPr lang="en-US" sz="3000" dirty="0"/>
              <a:t>Family:</a:t>
            </a:r>
          </a:p>
          <a:p>
            <a:r>
              <a:rPr lang="en-US" sz="3000" dirty="0"/>
              <a:t>Work history: </a:t>
            </a:r>
          </a:p>
          <a:p>
            <a:r>
              <a:rPr lang="en-US" sz="3000" dirty="0"/>
              <a:t>Likes:</a:t>
            </a:r>
          </a:p>
          <a:p>
            <a:r>
              <a:rPr lang="en-US" sz="3000" dirty="0"/>
              <a:t>Hobbies: </a:t>
            </a:r>
          </a:p>
          <a:p>
            <a:r>
              <a:rPr lang="en-US" sz="3000" dirty="0"/>
              <a:t>Hearing Impairment</a:t>
            </a:r>
          </a:p>
          <a:p>
            <a:endParaRPr lang="en-US" dirty="0"/>
          </a:p>
        </p:txBody>
      </p:sp>
    </p:spTree>
    <p:extLst>
      <p:ext uri="{BB962C8B-B14F-4D97-AF65-F5344CB8AC3E}">
        <p14:creationId xmlns:p14="http://schemas.microsoft.com/office/powerpoint/2010/main" val="805837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4B229-7741-4429-B8F6-C1CEF5AFA033}"/>
              </a:ext>
            </a:extLst>
          </p:cNvPr>
          <p:cNvSpPr>
            <a:spLocks noGrp="1"/>
          </p:cNvSpPr>
          <p:nvPr>
            <p:ph type="title"/>
          </p:nvPr>
        </p:nvSpPr>
        <p:spPr/>
        <p:txBody>
          <a:bodyPr/>
          <a:lstStyle/>
          <a:p>
            <a:r>
              <a:rPr lang="en-US" sz="3600" dirty="0"/>
              <a:t>Goal</a:t>
            </a:r>
          </a:p>
        </p:txBody>
      </p:sp>
      <p:sp>
        <p:nvSpPr>
          <p:cNvPr id="3" name="Content Placeholder 2">
            <a:extLst>
              <a:ext uri="{FF2B5EF4-FFF2-40B4-BE49-F238E27FC236}">
                <a16:creationId xmlns:a16="http://schemas.microsoft.com/office/drawing/2014/main" id="{23C2341B-C5A4-48FF-8216-E0A12253A560}"/>
              </a:ext>
            </a:extLst>
          </p:cNvPr>
          <p:cNvSpPr>
            <a:spLocks noGrp="1"/>
          </p:cNvSpPr>
          <p:nvPr>
            <p:ph idx="1"/>
          </p:nvPr>
        </p:nvSpPr>
        <p:spPr/>
        <p:txBody>
          <a:bodyPr/>
          <a:lstStyle/>
          <a:p>
            <a:r>
              <a:rPr lang="en-US" sz="3200" dirty="0"/>
              <a:t>Resident will verbalize satisfaction with the activities of their choosing through the next review date.</a:t>
            </a:r>
          </a:p>
          <a:p>
            <a:endParaRPr lang="en-US" dirty="0"/>
          </a:p>
        </p:txBody>
      </p:sp>
    </p:spTree>
    <p:extLst>
      <p:ext uri="{BB962C8B-B14F-4D97-AF65-F5344CB8AC3E}">
        <p14:creationId xmlns:p14="http://schemas.microsoft.com/office/powerpoint/2010/main" val="770183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8AB09-DDE6-416A-AB7F-570CD4D83A1E}"/>
              </a:ext>
            </a:extLst>
          </p:cNvPr>
          <p:cNvSpPr>
            <a:spLocks noGrp="1"/>
          </p:cNvSpPr>
          <p:nvPr>
            <p:ph type="title"/>
          </p:nvPr>
        </p:nvSpPr>
        <p:spPr/>
        <p:txBody>
          <a:bodyPr/>
          <a:lstStyle/>
          <a:p>
            <a:r>
              <a:rPr lang="en-US" dirty="0"/>
              <a:t>Interventions</a:t>
            </a:r>
          </a:p>
        </p:txBody>
      </p:sp>
      <p:sp>
        <p:nvSpPr>
          <p:cNvPr id="3" name="Content Placeholder 2">
            <a:extLst>
              <a:ext uri="{FF2B5EF4-FFF2-40B4-BE49-F238E27FC236}">
                <a16:creationId xmlns:a16="http://schemas.microsoft.com/office/drawing/2014/main" id="{EE232966-968E-4D1E-A0B9-5C3D37F9088B}"/>
              </a:ext>
            </a:extLst>
          </p:cNvPr>
          <p:cNvSpPr>
            <a:spLocks noGrp="1"/>
          </p:cNvSpPr>
          <p:nvPr>
            <p:ph idx="1"/>
          </p:nvPr>
        </p:nvSpPr>
        <p:spPr/>
        <p:txBody>
          <a:bodyPr/>
          <a:lstStyle/>
          <a:p>
            <a:r>
              <a:rPr lang="en-US" sz="3200" b="1" dirty="0"/>
              <a:t>Invite resident to join activities being offered Current Events, Gardening, Music Programs, Sporting Events, Outdoor Programs, Catholic Mass, Catholic Communion.      [ACTA,AASST,ACTD,NURS] +</a:t>
            </a:r>
            <a:r>
              <a:rPr lang="en-US" sz="3200" dirty="0"/>
              <a:t> H </a:t>
            </a:r>
          </a:p>
          <a:p>
            <a:endParaRPr lang="en-US" dirty="0"/>
          </a:p>
        </p:txBody>
      </p:sp>
    </p:spTree>
    <p:extLst>
      <p:ext uri="{BB962C8B-B14F-4D97-AF65-F5344CB8AC3E}">
        <p14:creationId xmlns:p14="http://schemas.microsoft.com/office/powerpoint/2010/main" val="463354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FBEA8-4FCF-4F91-9253-E98F40CBC15D}"/>
              </a:ext>
            </a:extLst>
          </p:cNvPr>
          <p:cNvSpPr>
            <a:spLocks noGrp="1"/>
          </p:cNvSpPr>
          <p:nvPr>
            <p:ph type="title"/>
          </p:nvPr>
        </p:nvSpPr>
        <p:spPr/>
        <p:txBody>
          <a:bodyPr/>
          <a:lstStyle/>
          <a:p>
            <a:r>
              <a:rPr lang="en-US" sz="3200" dirty="0"/>
              <a:t>Interventions</a:t>
            </a:r>
          </a:p>
        </p:txBody>
      </p:sp>
      <p:sp>
        <p:nvSpPr>
          <p:cNvPr id="3" name="Content Placeholder 2">
            <a:extLst>
              <a:ext uri="{FF2B5EF4-FFF2-40B4-BE49-F238E27FC236}">
                <a16:creationId xmlns:a16="http://schemas.microsoft.com/office/drawing/2014/main" id="{25D28746-C795-4D75-8510-898DE3D3FC76}"/>
              </a:ext>
            </a:extLst>
          </p:cNvPr>
          <p:cNvSpPr>
            <a:spLocks noGrp="1"/>
          </p:cNvSpPr>
          <p:nvPr>
            <p:ph idx="1"/>
          </p:nvPr>
        </p:nvSpPr>
        <p:spPr/>
        <p:txBody>
          <a:bodyPr/>
          <a:lstStyle/>
          <a:p>
            <a:r>
              <a:rPr lang="en-US" sz="3200" dirty="0"/>
              <a:t>Offer hospitality cart with activity supplies for independent, in room activities. Offer word puzzles. [ACTA,AASST,ACTD]</a:t>
            </a:r>
            <a:r>
              <a:rPr lang="en-US" sz="3200" b="1" dirty="0"/>
              <a:t> +</a:t>
            </a:r>
            <a:r>
              <a:rPr lang="en-US" sz="3200" dirty="0"/>
              <a:t> H </a:t>
            </a:r>
          </a:p>
          <a:p>
            <a:endParaRPr lang="en-US" dirty="0"/>
          </a:p>
        </p:txBody>
      </p:sp>
    </p:spTree>
    <p:extLst>
      <p:ext uri="{BB962C8B-B14F-4D97-AF65-F5344CB8AC3E}">
        <p14:creationId xmlns:p14="http://schemas.microsoft.com/office/powerpoint/2010/main" val="2281340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C7105-16AF-4DAB-8CF6-EF8F064D39AD}"/>
              </a:ext>
            </a:extLst>
          </p:cNvPr>
          <p:cNvSpPr>
            <a:spLocks noGrp="1"/>
          </p:cNvSpPr>
          <p:nvPr>
            <p:ph type="title"/>
          </p:nvPr>
        </p:nvSpPr>
        <p:spPr/>
        <p:txBody>
          <a:bodyPr/>
          <a:lstStyle/>
          <a:p>
            <a:r>
              <a:rPr lang="en-US" sz="3200" dirty="0"/>
              <a:t>Intervention</a:t>
            </a:r>
          </a:p>
        </p:txBody>
      </p:sp>
      <p:sp>
        <p:nvSpPr>
          <p:cNvPr id="3" name="Content Placeholder 2">
            <a:extLst>
              <a:ext uri="{FF2B5EF4-FFF2-40B4-BE49-F238E27FC236}">
                <a16:creationId xmlns:a16="http://schemas.microsoft.com/office/drawing/2014/main" id="{C3EDE42B-E557-4CE4-83FC-6F99326BB6E0}"/>
              </a:ext>
            </a:extLst>
          </p:cNvPr>
          <p:cNvSpPr>
            <a:spLocks noGrp="1"/>
          </p:cNvSpPr>
          <p:nvPr>
            <p:ph idx="1"/>
          </p:nvPr>
        </p:nvSpPr>
        <p:spPr/>
        <p:txBody>
          <a:bodyPr/>
          <a:lstStyle/>
          <a:p>
            <a:r>
              <a:rPr lang="en-US" sz="3200" b="1" dirty="0"/>
              <a:t>Show resident where activity room is located if they wish to attend offered activities.</a:t>
            </a:r>
            <a:br>
              <a:rPr lang="en-US" sz="3200" b="1" dirty="0"/>
            </a:br>
            <a:r>
              <a:rPr lang="en-US" sz="3200" b="1" dirty="0"/>
              <a:t>[ACTA,AASST,ACTD,NURS] +</a:t>
            </a:r>
            <a:r>
              <a:rPr lang="en-US" sz="3200" dirty="0"/>
              <a:t> H </a:t>
            </a:r>
          </a:p>
          <a:p>
            <a:endParaRPr lang="en-US" dirty="0"/>
          </a:p>
        </p:txBody>
      </p:sp>
    </p:spTree>
    <p:extLst>
      <p:ext uri="{BB962C8B-B14F-4D97-AF65-F5344CB8AC3E}">
        <p14:creationId xmlns:p14="http://schemas.microsoft.com/office/powerpoint/2010/main" val="2453334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258B9-6C6C-4F8A-8484-D89FE062471A}"/>
              </a:ext>
            </a:extLst>
          </p:cNvPr>
          <p:cNvSpPr>
            <a:spLocks noGrp="1"/>
          </p:cNvSpPr>
          <p:nvPr>
            <p:ph type="title"/>
          </p:nvPr>
        </p:nvSpPr>
        <p:spPr/>
        <p:txBody>
          <a:bodyPr/>
          <a:lstStyle/>
          <a:p>
            <a:r>
              <a:rPr lang="en-US" sz="3600" dirty="0"/>
              <a:t>Intervention</a:t>
            </a:r>
          </a:p>
        </p:txBody>
      </p:sp>
      <p:sp>
        <p:nvSpPr>
          <p:cNvPr id="3" name="Content Placeholder 2">
            <a:extLst>
              <a:ext uri="{FF2B5EF4-FFF2-40B4-BE49-F238E27FC236}">
                <a16:creationId xmlns:a16="http://schemas.microsoft.com/office/drawing/2014/main" id="{44578A7A-7434-4C24-9208-469D66F75825}"/>
              </a:ext>
            </a:extLst>
          </p:cNvPr>
          <p:cNvSpPr>
            <a:spLocks noGrp="1"/>
          </p:cNvSpPr>
          <p:nvPr>
            <p:ph idx="1"/>
          </p:nvPr>
        </p:nvSpPr>
        <p:spPr/>
        <p:txBody>
          <a:bodyPr/>
          <a:lstStyle/>
          <a:p>
            <a:r>
              <a:rPr lang="en-US" sz="3200" dirty="0"/>
              <a:t>Thank resident for participation in offered activities.</a:t>
            </a:r>
            <a:br>
              <a:rPr lang="en-US" sz="3200" dirty="0"/>
            </a:br>
            <a:r>
              <a:rPr lang="en-US" sz="3200" dirty="0"/>
              <a:t>[ACTA,AASST,ACTD]</a:t>
            </a:r>
            <a:r>
              <a:rPr lang="en-US" sz="3200" b="1" dirty="0"/>
              <a:t> +</a:t>
            </a:r>
            <a:r>
              <a:rPr lang="en-US" sz="3200" dirty="0"/>
              <a:t> H </a:t>
            </a:r>
          </a:p>
          <a:p>
            <a:endParaRPr lang="en-US" dirty="0"/>
          </a:p>
        </p:txBody>
      </p:sp>
    </p:spTree>
    <p:extLst>
      <p:ext uri="{BB962C8B-B14F-4D97-AF65-F5344CB8AC3E}">
        <p14:creationId xmlns:p14="http://schemas.microsoft.com/office/powerpoint/2010/main" val="3844428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EE9E9-B170-457D-9663-99E9C362C6EB}"/>
              </a:ext>
            </a:extLst>
          </p:cNvPr>
          <p:cNvSpPr>
            <a:spLocks noGrp="1"/>
          </p:cNvSpPr>
          <p:nvPr>
            <p:ph type="title"/>
          </p:nvPr>
        </p:nvSpPr>
        <p:spPr/>
        <p:txBody>
          <a:bodyPr/>
          <a:lstStyle/>
          <a:p>
            <a:r>
              <a:rPr lang="en-US" sz="3200" dirty="0"/>
              <a:t>Intervention</a:t>
            </a:r>
          </a:p>
        </p:txBody>
      </p:sp>
      <p:sp>
        <p:nvSpPr>
          <p:cNvPr id="3" name="Content Placeholder 2">
            <a:extLst>
              <a:ext uri="{FF2B5EF4-FFF2-40B4-BE49-F238E27FC236}">
                <a16:creationId xmlns:a16="http://schemas.microsoft.com/office/drawing/2014/main" id="{F600E364-0767-4786-96E9-BEFAFEE1A2EA}"/>
              </a:ext>
            </a:extLst>
          </p:cNvPr>
          <p:cNvSpPr>
            <a:spLocks noGrp="1"/>
          </p:cNvSpPr>
          <p:nvPr>
            <p:ph idx="1"/>
          </p:nvPr>
        </p:nvSpPr>
        <p:spPr/>
        <p:txBody>
          <a:bodyPr/>
          <a:lstStyle/>
          <a:p>
            <a:r>
              <a:rPr lang="en-US" sz="3200" dirty="0"/>
              <a:t>Seat near source of sound. Use pocket talker to amplify your voice. [ACT, AASST, ACTD]</a:t>
            </a:r>
          </a:p>
          <a:p>
            <a:endParaRPr lang="en-US" dirty="0"/>
          </a:p>
        </p:txBody>
      </p:sp>
    </p:spTree>
    <p:extLst>
      <p:ext uri="{BB962C8B-B14F-4D97-AF65-F5344CB8AC3E}">
        <p14:creationId xmlns:p14="http://schemas.microsoft.com/office/powerpoint/2010/main" val="192141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96C55-75A9-43EA-9EAE-71B8BDDA1EF3}"/>
              </a:ext>
            </a:extLst>
          </p:cNvPr>
          <p:cNvSpPr>
            <a:spLocks noGrp="1"/>
          </p:cNvSpPr>
          <p:nvPr>
            <p:ph type="title"/>
          </p:nvPr>
        </p:nvSpPr>
        <p:spPr>
          <a:xfrm>
            <a:off x="914401" y="381741"/>
            <a:ext cx="10352617" cy="1260628"/>
          </a:xfrm>
        </p:spPr>
        <p:txBody>
          <a:bodyPr/>
          <a:lstStyle/>
          <a:p>
            <a:r>
              <a:rPr lang="en-US" sz="3200" dirty="0"/>
              <a:t>Care Plan for Residents That Are Dependent Upon Staff</a:t>
            </a:r>
          </a:p>
        </p:txBody>
      </p:sp>
      <p:sp>
        <p:nvSpPr>
          <p:cNvPr id="3" name="Content Placeholder 2">
            <a:extLst>
              <a:ext uri="{FF2B5EF4-FFF2-40B4-BE49-F238E27FC236}">
                <a16:creationId xmlns:a16="http://schemas.microsoft.com/office/drawing/2014/main" id="{7EFBB05B-F5D8-478C-AA39-557B745EA552}"/>
              </a:ext>
            </a:extLst>
          </p:cNvPr>
          <p:cNvSpPr>
            <a:spLocks noGrp="1"/>
          </p:cNvSpPr>
          <p:nvPr>
            <p:ph idx="1"/>
          </p:nvPr>
        </p:nvSpPr>
        <p:spPr>
          <a:xfrm>
            <a:off x="914401" y="1722268"/>
            <a:ext cx="10352617" cy="4616388"/>
          </a:xfrm>
        </p:spPr>
        <p:txBody>
          <a:bodyPr/>
          <a:lstStyle/>
          <a:p>
            <a:r>
              <a:rPr lang="en-US" sz="3200" dirty="0"/>
              <a:t>The resident is (SPECIFY: independent/dependent on staff etc.) for meeting emotional, intellectual, physical, and social needs r/t (if dependent)</a:t>
            </a:r>
          </a:p>
          <a:p>
            <a:r>
              <a:rPr lang="en-US" sz="3200" dirty="0"/>
              <a:t>Cognitive deficits</a:t>
            </a:r>
          </a:p>
          <a:p>
            <a:r>
              <a:rPr lang="en-US" sz="3200" dirty="0"/>
              <a:t>Disease process (Specify)</a:t>
            </a:r>
          </a:p>
          <a:p>
            <a:r>
              <a:rPr lang="en-US" sz="3200" dirty="0"/>
              <a:t>Immobility</a:t>
            </a:r>
          </a:p>
          <a:p>
            <a:r>
              <a:rPr lang="en-US" sz="3200" dirty="0"/>
              <a:t>Physical Limitations</a:t>
            </a:r>
          </a:p>
          <a:p>
            <a:pPr marL="0" indent="0">
              <a:buNone/>
            </a:pPr>
            <a:endParaRPr lang="en-US" sz="1600" dirty="0"/>
          </a:p>
          <a:p>
            <a:endParaRPr lang="en-US" dirty="0"/>
          </a:p>
        </p:txBody>
      </p:sp>
    </p:spTree>
    <p:extLst>
      <p:ext uri="{BB962C8B-B14F-4D97-AF65-F5344CB8AC3E}">
        <p14:creationId xmlns:p14="http://schemas.microsoft.com/office/powerpoint/2010/main" val="1307664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E4AD-C056-4BB3-8919-733EDFCD1BB3}"/>
              </a:ext>
            </a:extLst>
          </p:cNvPr>
          <p:cNvSpPr>
            <a:spLocks noGrp="1"/>
          </p:cNvSpPr>
          <p:nvPr>
            <p:ph type="title"/>
          </p:nvPr>
        </p:nvSpPr>
        <p:spPr/>
        <p:txBody>
          <a:bodyPr/>
          <a:lstStyle/>
          <a:p>
            <a:r>
              <a:rPr lang="en-US" dirty="0"/>
              <a:t>Goal</a:t>
            </a:r>
          </a:p>
        </p:txBody>
      </p:sp>
      <p:sp>
        <p:nvSpPr>
          <p:cNvPr id="3" name="Content Placeholder 2">
            <a:extLst>
              <a:ext uri="{FF2B5EF4-FFF2-40B4-BE49-F238E27FC236}">
                <a16:creationId xmlns:a16="http://schemas.microsoft.com/office/drawing/2014/main" id="{86DFFE0B-0456-4C67-8D94-43CC15DD0FDC}"/>
              </a:ext>
            </a:extLst>
          </p:cNvPr>
          <p:cNvSpPr>
            <a:spLocks noGrp="1"/>
          </p:cNvSpPr>
          <p:nvPr>
            <p:ph idx="1"/>
          </p:nvPr>
        </p:nvSpPr>
        <p:spPr/>
        <p:txBody>
          <a:bodyPr/>
          <a:lstStyle/>
          <a:p>
            <a:r>
              <a:rPr lang="en-US" sz="3200" dirty="0"/>
              <a:t>The resident will attend/participate in activities of choice (SPECIFY i.e.3-5 times weekly) as evidenced by verbally interacting during activity by next review date. </a:t>
            </a:r>
          </a:p>
          <a:p>
            <a:r>
              <a:rPr lang="en-US" sz="3200" dirty="0"/>
              <a:t>The resident will maintain involvement in cognitive stimulation, social activities as desired through review date. </a:t>
            </a:r>
          </a:p>
        </p:txBody>
      </p:sp>
    </p:spTree>
    <p:extLst>
      <p:ext uri="{BB962C8B-B14F-4D97-AF65-F5344CB8AC3E}">
        <p14:creationId xmlns:p14="http://schemas.microsoft.com/office/powerpoint/2010/main" val="847762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DCAFB-98B3-4819-9D97-C13DD16FE32C}"/>
              </a:ext>
            </a:extLst>
          </p:cNvPr>
          <p:cNvSpPr>
            <a:spLocks noGrp="1"/>
          </p:cNvSpPr>
          <p:nvPr>
            <p:ph type="title"/>
          </p:nvPr>
        </p:nvSpPr>
        <p:spPr>
          <a:xfrm>
            <a:off x="914401" y="213065"/>
            <a:ext cx="10352617" cy="985420"/>
          </a:xfrm>
        </p:spPr>
        <p:txBody>
          <a:bodyPr/>
          <a:lstStyle/>
          <a:p>
            <a:r>
              <a:rPr lang="en-US" sz="3200" dirty="0"/>
              <a:t>Intervention</a:t>
            </a:r>
          </a:p>
        </p:txBody>
      </p:sp>
      <p:sp>
        <p:nvSpPr>
          <p:cNvPr id="3" name="Content Placeholder 2">
            <a:extLst>
              <a:ext uri="{FF2B5EF4-FFF2-40B4-BE49-F238E27FC236}">
                <a16:creationId xmlns:a16="http://schemas.microsoft.com/office/drawing/2014/main" id="{EA04CEFB-0343-4F64-8D5F-9AB3168631F0}"/>
              </a:ext>
            </a:extLst>
          </p:cNvPr>
          <p:cNvSpPr>
            <a:spLocks noGrp="1"/>
          </p:cNvSpPr>
          <p:nvPr>
            <p:ph idx="1"/>
          </p:nvPr>
        </p:nvSpPr>
        <p:spPr>
          <a:xfrm>
            <a:off x="914401" y="1331651"/>
            <a:ext cx="10352617" cy="4927106"/>
          </a:xfrm>
        </p:spPr>
        <p:txBody>
          <a:bodyPr/>
          <a:lstStyle/>
          <a:p>
            <a:r>
              <a:rPr lang="en-US" sz="3000" dirty="0"/>
              <a:t>All staff to converse with resident while providing care. </a:t>
            </a:r>
          </a:p>
          <a:p>
            <a:r>
              <a:rPr lang="en-US" sz="3000" dirty="0"/>
              <a:t>Assist with arranging community activities. Arrange transportation. </a:t>
            </a:r>
            <a:r>
              <a:rPr lang="en-US" sz="2800" b="1" dirty="0"/>
              <a:t>[ACTA,AASST,ACTD,NURS] +</a:t>
            </a:r>
            <a:r>
              <a:rPr lang="en-US" sz="2800" dirty="0"/>
              <a:t> H </a:t>
            </a:r>
            <a:endParaRPr lang="en-US" sz="3000" dirty="0"/>
          </a:p>
          <a:p>
            <a:r>
              <a:rPr lang="en-US" sz="3000" dirty="0"/>
              <a:t>Encourage ongoing family involvement. Invite the resident's family to attend special events, activities, meals. </a:t>
            </a:r>
            <a:r>
              <a:rPr lang="en-US" sz="2800" b="1" dirty="0"/>
              <a:t>[ACTA,AASST,ACTD,NURS] +</a:t>
            </a:r>
            <a:r>
              <a:rPr lang="en-US" sz="2800" dirty="0"/>
              <a:t> H </a:t>
            </a:r>
            <a:endParaRPr lang="en-US" sz="3000" dirty="0"/>
          </a:p>
        </p:txBody>
      </p:sp>
    </p:spTree>
    <p:extLst>
      <p:ext uri="{BB962C8B-B14F-4D97-AF65-F5344CB8AC3E}">
        <p14:creationId xmlns:p14="http://schemas.microsoft.com/office/powerpoint/2010/main" val="2108850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45DBE-55E3-4EAE-8BA6-4DB9E871905F}"/>
              </a:ext>
            </a:extLst>
          </p:cNvPr>
          <p:cNvSpPr>
            <a:spLocks noGrp="1"/>
          </p:cNvSpPr>
          <p:nvPr>
            <p:ph type="title"/>
          </p:nvPr>
        </p:nvSpPr>
        <p:spPr/>
        <p:txBody>
          <a:bodyPr/>
          <a:lstStyle/>
          <a:p>
            <a:r>
              <a:rPr lang="en-US" dirty="0"/>
              <a:t>F679 Activities</a:t>
            </a:r>
          </a:p>
        </p:txBody>
      </p:sp>
      <p:sp>
        <p:nvSpPr>
          <p:cNvPr id="3" name="Content Placeholder 2">
            <a:extLst>
              <a:ext uri="{FF2B5EF4-FFF2-40B4-BE49-F238E27FC236}">
                <a16:creationId xmlns:a16="http://schemas.microsoft.com/office/drawing/2014/main" id="{D0E6DD93-37D4-447D-AE4F-0E79793A3CF3}"/>
              </a:ext>
            </a:extLst>
          </p:cNvPr>
          <p:cNvSpPr>
            <a:spLocks noGrp="1"/>
          </p:cNvSpPr>
          <p:nvPr>
            <p:ph idx="1"/>
          </p:nvPr>
        </p:nvSpPr>
        <p:spPr>
          <a:xfrm>
            <a:off x="914401" y="2095500"/>
            <a:ext cx="10352617" cy="4252034"/>
          </a:xfrm>
        </p:spPr>
        <p:txBody>
          <a:bodyPr/>
          <a:lstStyle/>
          <a:p>
            <a:r>
              <a:rPr lang="en-US" sz="2800" dirty="0"/>
              <a:t>The facility must provide, based on the comprehensive assessment and care plan and the preferences of each resident, an ongoing program to support residents in their choice of activities, both facility-sponsored groups and individual activities and independent activities, designed to meet the interests of and support the physical, mental and psychosocial well-being of each resident, encouraging both independent and interaction in the community.</a:t>
            </a:r>
          </a:p>
          <a:p>
            <a:endParaRPr lang="en-US" dirty="0"/>
          </a:p>
        </p:txBody>
      </p:sp>
    </p:spTree>
    <p:extLst>
      <p:ext uri="{BB962C8B-B14F-4D97-AF65-F5344CB8AC3E}">
        <p14:creationId xmlns:p14="http://schemas.microsoft.com/office/powerpoint/2010/main" val="3672508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4C0B4-53C2-40A8-92CB-2DA5BB17186A}"/>
              </a:ext>
            </a:extLst>
          </p:cNvPr>
          <p:cNvSpPr>
            <a:spLocks noGrp="1"/>
          </p:cNvSpPr>
          <p:nvPr>
            <p:ph type="title"/>
          </p:nvPr>
        </p:nvSpPr>
        <p:spPr>
          <a:xfrm>
            <a:off x="914401" y="221943"/>
            <a:ext cx="10352617" cy="844857"/>
          </a:xfrm>
        </p:spPr>
        <p:txBody>
          <a:bodyPr/>
          <a:lstStyle/>
          <a:p>
            <a:r>
              <a:rPr lang="en-US" sz="3200" dirty="0"/>
              <a:t>Intervention</a:t>
            </a:r>
          </a:p>
        </p:txBody>
      </p:sp>
      <p:sp>
        <p:nvSpPr>
          <p:cNvPr id="3" name="Content Placeholder 2">
            <a:extLst>
              <a:ext uri="{FF2B5EF4-FFF2-40B4-BE49-F238E27FC236}">
                <a16:creationId xmlns:a16="http://schemas.microsoft.com/office/drawing/2014/main" id="{1B4A6391-535D-45CC-A211-EFAFAC8210E9}"/>
              </a:ext>
            </a:extLst>
          </p:cNvPr>
          <p:cNvSpPr>
            <a:spLocks noGrp="1"/>
          </p:cNvSpPr>
          <p:nvPr>
            <p:ph idx="1"/>
          </p:nvPr>
        </p:nvSpPr>
        <p:spPr>
          <a:xfrm>
            <a:off x="914401" y="1260629"/>
            <a:ext cx="10352617" cy="4820575"/>
          </a:xfrm>
        </p:spPr>
        <p:txBody>
          <a:bodyPr/>
          <a:lstStyle/>
          <a:p>
            <a:r>
              <a:rPr lang="en-US" sz="3200" dirty="0"/>
              <a:t>Ensure that the activities the resident is attending are: Compatible with physical and mental capabilities; Compatible with known interests and preferences; Adapted as needed (such as large print, holders if resident lacks hand strength, task segmentation), Compatible with individual needs and abilities; and person appropriate.</a:t>
            </a:r>
            <a:r>
              <a:rPr lang="en-US" sz="3200" b="1" dirty="0"/>
              <a:t> [ACTA,AASST,ACTD,NURS] +</a:t>
            </a:r>
            <a:r>
              <a:rPr lang="en-US" sz="3200" dirty="0"/>
              <a:t> H  </a:t>
            </a:r>
          </a:p>
          <a:p>
            <a:endParaRPr lang="en-US" dirty="0"/>
          </a:p>
        </p:txBody>
      </p:sp>
    </p:spTree>
    <p:extLst>
      <p:ext uri="{BB962C8B-B14F-4D97-AF65-F5344CB8AC3E}">
        <p14:creationId xmlns:p14="http://schemas.microsoft.com/office/powerpoint/2010/main" val="3430364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B2B1B-82E9-49C0-A30F-4796C032D455}"/>
              </a:ext>
            </a:extLst>
          </p:cNvPr>
          <p:cNvSpPr>
            <a:spLocks noGrp="1"/>
          </p:cNvSpPr>
          <p:nvPr>
            <p:ph type="title"/>
          </p:nvPr>
        </p:nvSpPr>
        <p:spPr>
          <a:xfrm>
            <a:off x="914401" y="372863"/>
            <a:ext cx="10352617" cy="1251751"/>
          </a:xfrm>
        </p:spPr>
        <p:txBody>
          <a:bodyPr/>
          <a:lstStyle/>
          <a:p>
            <a:r>
              <a:rPr lang="en-US" sz="3200" dirty="0"/>
              <a:t>Intervention</a:t>
            </a:r>
          </a:p>
        </p:txBody>
      </p:sp>
      <p:sp>
        <p:nvSpPr>
          <p:cNvPr id="3" name="Content Placeholder 2">
            <a:extLst>
              <a:ext uri="{FF2B5EF4-FFF2-40B4-BE49-F238E27FC236}">
                <a16:creationId xmlns:a16="http://schemas.microsoft.com/office/drawing/2014/main" id="{EC2CA92A-AFF6-4B0D-8B16-E7AF42087EE4}"/>
              </a:ext>
            </a:extLst>
          </p:cNvPr>
          <p:cNvSpPr>
            <a:spLocks noGrp="1"/>
          </p:cNvSpPr>
          <p:nvPr>
            <p:ph idx="1"/>
          </p:nvPr>
        </p:nvSpPr>
        <p:spPr>
          <a:xfrm>
            <a:off x="914401" y="1482571"/>
            <a:ext cx="10352617" cy="4927107"/>
          </a:xfrm>
        </p:spPr>
        <p:txBody>
          <a:bodyPr/>
          <a:lstStyle/>
          <a:p>
            <a:r>
              <a:rPr lang="en-US" sz="3200" dirty="0"/>
              <a:t>Establish and record the resident's prior level of activity involvement and interests by talking with the resident, caregivers, and family on admission and as necessary.</a:t>
            </a:r>
            <a:r>
              <a:rPr lang="en-US" sz="3200" b="1" dirty="0"/>
              <a:t> [ACTA,AASST,ACTD,NURS] +</a:t>
            </a:r>
            <a:r>
              <a:rPr lang="en-US" sz="3200" dirty="0"/>
              <a:t> H  </a:t>
            </a:r>
          </a:p>
          <a:p>
            <a:r>
              <a:rPr lang="en-US" sz="3200" dirty="0"/>
              <a:t>Introduce the resident to residents with similar background, interests and encourage/facilitate interaction. </a:t>
            </a:r>
            <a:r>
              <a:rPr lang="en-US" sz="3200" b="1" dirty="0"/>
              <a:t>[ACTA,AASST,ACTD,NURS] +</a:t>
            </a:r>
            <a:r>
              <a:rPr lang="en-US" sz="3200" dirty="0"/>
              <a:t> H </a:t>
            </a:r>
          </a:p>
          <a:p>
            <a:endParaRPr lang="en-US" dirty="0"/>
          </a:p>
        </p:txBody>
      </p:sp>
    </p:spTree>
    <p:extLst>
      <p:ext uri="{BB962C8B-B14F-4D97-AF65-F5344CB8AC3E}">
        <p14:creationId xmlns:p14="http://schemas.microsoft.com/office/powerpoint/2010/main" val="694499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4B4D0-3D25-4E31-A26F-06D90783F075}"/>
              </a:ext>
            </a:extLst>
          </p:cNvPr>
          <p:cNvSpPr>
            <a:spLocks noGrp="1"/>
          </p:cNvSpPr>
          <p:nvPr>
            <p:ph type="title"/>
          </p:nvPr>
        </p:nvSpPr>
        <p:spPr/>
        <p:txBody>
          <a:bodyPr/>
          <a:lstStyle/>
          <a:p>
            <a:r>
              <a:rPr lang="en-US" sz="3200" dirty="0"/>
              <a:t>Intervention</a:t>
            </a:r>
          </a:p>
        </p:txBody>
      </p:sp>
      <p:sp>
        <p:nvSpPr>
          <p:cNvPr id="3" name="Content Placeholder 2">
            <a:extLst>
              <a:ext uri="{FF2B5EF4-FFF2-40B4-BE49-F238E27FC236}">
                <a16:creationId xmlns:a16="http://schemas.microsoft.com/office/drawing/2014/main" id="{D4F821D1-C761-4525-A924-12804C8DA7C1}"/>
              </a:ext>
            </a:extLst>
          </p:cNvPr>
          <p:cNvSpPr>
            <a:spLocks noGrp="1"/>
          </p:cNvSpPr>
          <p:nvPr>
            <p:ph idx="1"/>
          </p:nvPr>
        </p:nvSpPr>
        <p:spPr/>
        <p:txBody>
          <a:bodyPr/>
          <a:lstStyle/>
          <a:p>
            <a:r>
              <a:rPr lang="en-US" sz="3200" dirty="0"/>
              <a:t>Invite the resident to scheduled activities. </a:t>
            </a:r>
            <a:r>
              <a:rPr lang="en-US" sz="3200" b="1" dirty="0"/>
              <a:t>[ACTA,AASST,ACTD,NURS] +</a:t>
            </a:r>
            <a:r>
              <a:rPr lang="en-US" sz="3200" dirty="0"/>
              <a:t> H </a:t>
            </a:r>
          </a:p>
          <a:p>
            <a:r>
              <a:rPr lang="en-US" sz="3200" dirty="0"/>
              <a:t>Ensure that adaptive equipment that the resident needs is provided and is present and functional. (SPECIFY) </a:t>
            </a:r>
            <a:r>
              <a:rPr lang="en-US" sz="3200" b="1" dirty="0"/>
              <a:t>[ACTA,AASST,ACTD,NURS] +</a:t>
            </a:r>
            <a:r>
              <a:rPr lang="en-US" sz="3200" dirty="0"/>
              <a:t> H </a:t>
            </a:r>
          </a:p>
          <a:p>
            <a:endParaRPr lang="en-US" dirty="0"/>
          </a:p>
        </p:txBody>
      </p:sp>
    </p:spTree>
    <p:extLst>
      <p:ext uri="{BB962C8B-B14F-4D97-AF65-F5344CB8AC3E}">
        <p14:creationId xmlns:p14="http://schemas.microsoft.com/office/powerpoint/2010/main" val="1578422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086FD-295F-4F34-93CE-A892095381DE}"/>
              </a:ext>
            </a:extLst>
          </p:cNvPr>
          <p:cNvSpPr>
            <a:spLocks noGrp="1"/>
          </p:cNvSpPr>
          <p:nvPr>
            <p:ph type="title"/>
          </p:nvPr>
        </p:nvSpPr>
        <p:spPr>
          <a:xfrm>
            <a:off x="914401" y="248576"/>
            <a:ext cx="10352617" cy="1074198"/>
          </a:xfrm>
        </p:spPr>
        <p:txBody>
          <a:bodyPr/>
          <a:lstStyle/>
          <a:p>
            <a:r>
              <a:rPr lang="en-US" dirty="0"/>
              <a:t>Care Plan for Residents That Do Not Participate</a:t>
            </a:r>
          </a:p>
        </p:txBody>
      </p:sp>
      <p:sp>
        <p:nvSpPr>
          <p:cNvPr id="3" name="Content Placeholder 2">
            <a:extLst>
              <a:ext uri="{FF2B5EF4-FFF2-40B4-BE49-F238E27FC236}">
                <a16:creationId xmlns:a16="http://schemas.microsoft.com/office/drawing/2014/main" id="{FFFD32EA-72B5-415B-AA65-02CD83C01CFB}"/>
              </a:ext>
            </a:extLst>
          </p:cNvPr>
          <p:cNvSpPr>
            <a:spLocks noGrp="1"/>
          </p:cNvSpPr>
          <p:nvPr>
            <p:ph idx="1"/>
          </p:nvPr>
        </p:nvSpPr>
        <p:spPr>
          <a:xfrm>
            <a:off x="914401" y="1322774"/>
            <a:ext cx="10352617" cy="5078026"/>
          </a:xfrm>
        </p:spPr>
        <p:txBody>
          <a:bodyPr/>
          <a:lstStyle/>
          <a:p>
            <a:r>
              <a:rPr lang="en-US" sz="3200" dirty="0"/>
              <a:t>The resident has little or no activity involvement r/t</a:t>
            </a:r>
          </a:p>
          <a:p>
            <a:r>
              <a:rPr lang="en-US" sz="2800" dirty="0"/>
              <a:t>Anxiety </a:t>
            </a:r>
          </a:p>
          <a:p>
            <a:r>
              <a:rPr lang="en-US" sz="2800" dirty="0"/>
              <a:t>Depression </a:t>
            </a:r>
          </a:p>
          <a:p>
            <a:r>
              <a:rPr lang="en-US" sz="2800" dirty="0"/>
              <a:t>Disinterest </a:t>
            </a:r>
          </a:p>
          <a:p>
            <a:r>
              <a:rPr lang="en-US" sz="2800" dirty="0"/>
              <a:t>Immobility </a:t>
            </a:r>
          </a:p>
          <a:p>
            <a:r>
              <a:rPr lang="en-US" sz="2800" dirty="0"/>
              <a:t>Physical Limitations </a:t>
            </a:r>
          </a:p>
          <a:p>
            <a:r>
              <a:rPr lang="en-US" sz="2800" dirty="0"/>
              <a:t>Poor adjustment to the facility/unit </a:t>
            </a:r>
          </a:p>
          <a:p>
            <a:r>
              <a:rPr lang="en-US" sz="2800" dirty="0"/>
              <a:t>Resident wishes not to participate </a:t>
            </a:r>
          </a:p>
        </p:txBody>
      </p:sp>
    </p:spTree>
    <p:extLst>
      <p:ext uri="{BB962C8B-B14F-4D97-AF65-F5344CB8AC3E}">
        <p14:creationId xmlns:p14="http://schemas.microsoft.com/office/powerpoint/2010/main" val="1957979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82DA0-55A1-40D2-B08F-D92FBD3E331F}"/>
              </a:ext>
            </a:extLst>
          </p:cNvPr>
          <p:cNvSpPr>
            <a:spLocks noGrp="1"/>
          </p:cNvSpPr>
          <p:nvPr>
            <p:ph type="title"/>
          </p:nvPr>
        </p:nvSpPr>
        <p:spPr/>
        <p:txBody>
          <a:bodyPr/>
          <a:lstStyle/>
          <a:p>
            <a:r>
              <a:rPr lang="en-US" dirty="0"/>
              <a:t>Goal</a:t>
            </a:r>
          </a:p>
        </p:txBody>
      </p:sp>
      <p:sp>
        <p:nvSpPr>
          <p:cNvPr id="3" name="Content Placeholder 2">
            <a:extLst>
              <a:ext uri="{FF2B5EF4-FFF2-40B4-BE49-F238E27FC236}">
                <a16:creationId xmlns:a16="http://schemas.microsoft.com/office/drawing/2014/main" id="{400FCF98-8BA5-4F78-9237-ED0B9223F39E}"/>
              </a:ext>
            </a:extLst>
          </p:cNvPr>
          <p:cNvSpPr>
            <a:spLocks noGrp="1"/>
          </p:cNvSpPr>
          <p:nvPr>
            <p:ph idx="1"/>
          </p:nvPr>
        </p:nvSpPr>
        <p:spPr/>
        <p:txBody>
          <a:bodyPr/>
          <a:lstStyle/>
          <a:p>
            <a:r>
              <a:rPr lang="en-US" sz="3200" dirty="0"/>
              <a:t>The resident will express satisfaction with type of activities and level of activity involvement when asked through the review date.  </a:t>
            </a:r>
          </a:p>
          <a:p>
            <a:r>
              <a:rPr lang="en-US" sz="3200" dirty="0"/>
              <a:t>The resident will participate in activities of choice 3-5 times per week as evidenced by interacting with other residents once daily by review date </a:t>
            </a:r>
          </a:p>
        </p:txBody>
      </p:sp>
    </p:spTree>
    <p:extLst>
      <p:ext uri="{BB962C8B-B14F-4D97-AF65-F5344CB8AC3E}">
        <p14:creationId xmlns:p14="http://schemas.microsoft.com/office/powerpoint/2010/main" val="1344722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0898E-F243-44CE-BDA2-4FC62FEFB4EC}"/>
              </a:ext>
            </a:extLst>
          </p:cNvPr>
          <p:cNvSpPr>
            <a:spLocks noGrp="1"/>
          </p:cNvSpPr>
          <p:nvPr>
            <p:ph type="title"/>
          </p:nvPr>
        </p:nvSpPr>
        <p:spPr>
          <a:xfrm>
            <a:off x="914401" y="355108"/>
            <a:ext cx="10352617" cy="1020932"/>
          </a:xfrm>
        </p:spPr>
        <p:txBody>
          <a:bodyPr/>
          <a:lstStyle/>
          <a:p>
            <a:r>
              <a:rPr lang="en-US" sz="3200" dirty="0"/>
              <a:t>Interventions</a:t>
            </a:r>
          </a:p>
        </p:txBody>
      </p:sp>
      <p:sp>
        <p:nvSpPr>
          <p:cNvPr id="3" name="Content Placeholder 2">
            <a:extLst>
              <a:ext uri="{FF2B5EF4-FFF2-40B4-BE49-F238E27FC236}">
                <a16:creationId xmlns:a16="http://schemas.microsoft.com/office/drawing/2014/main" id="{CD8A20CC-7D0E-4D91-8789-3E3743942A2E}"/>
              </a:ext>
            </a:extLst>
          </p:cNvPr>
          <p:cNvSpPr>
            <a:spLocks noGrp="1"/>
          </p:cNvSpPr>
          <p:nvPr>
            <p:ph idx="1"/>
          </p:nvPr>
        </p:nvSpPr>
        <p:spPr>
          <a:xfrm>
            <a:off x="914401" y="1376039"/>
            <a:ext cx="10352617" cy="4944861"/>
          </a:xfrm>
        </p:spPr>
        <p:txBody>
          <a:bodyPr/>
          <a:lstStyle/>
          <a:p>
            <a:r>
              <a:rPr lang="en-US" sz="3200" dirty="0"/>
              <a:t>Establish and record The resident's prior level of activity involvement and interests by talking with the resident, caregivers, and family on admission and as necessary. </a:t>
            </a:r>
            <a:r>
              <a:rPr lang="en-US" sz="3200" b="1" dirty="0"/>
              <a:t>[ACTA,AASST,ACTD,NURS] +</a:t>
            </a:r>
            <a:r>
              <a:rPr lang="en-US" sz="3200" dirty="0"/>
              <a:t> H </a:t>
            </a:r>
          </a:p>
          <a:p>
            <a:r>
              <a:rPr lang="en-US" sz="3200" dirty="0"/>
              <a:t>Explain to the resident the importance of social interaction, leisure activity time. Encourage the resident's participation by (SPECIFY) </a:t>
            </a:r>
            <a:r>
              <a:rPr lang="en-US" sz="3200" b="1" dirty="0"/>
              <a:t>[ACTA,AASST,ACTD,NURS] +</a:t>
            </a:r>
            <a:r>
              <a:rPr lang="en-US" sz="3200" dirty="0"/>
              <a:t> H </a:t>
            </a:r>
          </a:p>
          <a:p>
            <a:pPr marL="0" indent="0">
              <a:buNone/>
            </a:pPr>
            <a:endParaRPr lang="en-US" sz="3200" dirty="0"/>
          </a:p>
          <a:p>
            <a:endParaRPr lang="en-US" dirty="0"/>
          </a:p>
          <a:p>
            <a:endParaRPr lang="en-US" dirty="0"/>
          </a:p>
        </p:txBody>
      </p:sp>
    </p:spTree>
    <p:extLst>
      <p:ext uri="{BB962C8B-B14F-4D97-AF65-F5344CB8AC3E}">
        <p14:creationId xmlns:p14="http://schemas.microsoft.com/office/powerpoint/2010/main" val="591626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17ED2-1B77-409C-A9E8-CF0D9273BCC5}"/>
              </a:ext>
            </a:extLst>
          </p:cNvPr>
          <p:cNvSpPr>
            <a:spLocks noGrp="1"/>
          </p:cNvSpPr>
          <p:nvPr>
            <p:ph type="title"/>
          </p:nvPr>
        </p:nvSpPr>
        <p:spPr>
          <a:xfrm>
            <a:off x="914401" y="355107"/>
            <a:ext cx="10352617" cy="878889"/>
          </a:xfrm>
        </p:spPr>
        <p:txBody>
          <a:bodyPr/>
          <a:lstStyle/>
          <a:p>
            <a:r>
              <a:rPr lang="en-US" sz="3200" dirty="0"/>
              <a:t>Intervention</a:t>
            </a:r>
          </a:p>
        </p:txBody>
      </p:sp>
      <p:sp>
        <p:nvSpPr>
          <p:cNvPr id="3" name="Content Placeholder 2">
            <a:extLst>
              <a:ext uri="{FF2B5EF4-FFF2-40B4-BE49-F238E27FC236}">
                <a16:creationId xmlns:a16="http://schemas.microsoft.com/office/drawing/2014/main" id="{1DBA9235-11DB-487D-95EC-253C63FC8C10}"/>
              </a:ext>
            </a:extLst>
          </p:cNvPr>
          <p:cNvSpPr>
            <a:spLocks noGrp="1"/>
          </p:cNvSpPr>
          <p:nvPr>
            <p:ph idx="1"/>
          </p:nvPr>
        </p:nvSpPr>
        <p:spPr>
          <a:xfrm>
            <a:off x="914401" y="1526959"/>
            <a:ext cx="10352617" cy="4264241"/>
          </a:xfrm>
        </p:spPr>
        <p:txBody>
          <a:bodyPr/>
          <a:lstStyle/>
          <a:p>
            <a:r>
              <a:rPr lang="en-US" sz="3200" dirty="0"/>
              <a:t>Invite/encourage the resident's family members to attend activities with resident in order to support participation. </a:t>
            </a:r>
            <a:r>
              <a:rPr lang="en-US" sz="3200" b="1" dirty="0"/>
              <a:t>[ACTA,AASST,ACTD,NURS] +</a:t>
            </a:r>
            <a:r>
              <a:rPr lang="en-US" sz="3200" dirty="0"/>
              <a:t> H </a:t>
            </a:r>
          </a:p>
          <a:p>
            <a:r>
              <a:rPr lang="en-US" sz="3200" dirty="0"/>
              <a:t>Modify daily schedule, treatment plan PRN to accommodate activity participation as requested by the resident. </a:t>
            </a:r>
            <a:r>
              <a:rPr lang="en-US" sz="3200" b="1" dirty="0"/>
              <a:t>[ACTA,AASST,ACTD,NURS] +</a:t>
            </a:r>
            <a:r>
              <a:rPr lang="en-US" sz="3200" dirty="0"/>
              <a:t> H </a:t>
            </a:r>
          </a:p>
          <a:p>
            <a:r>
              <a:rPr lang="en-US" sz="3200" dirty="0"/>
              <a:t>Monitor/document for impact of medical problems on activity level. </a:t>
            </a:r>
            <a:r>
              <a:rPr lang="en-US" sz="3200" b="1" dirty="0"/>
              <a:t>[ACTA,AASST,ACTD,NURS] +</a:t>
            </a:r>
            <a:r>
              <a:rPr lang="en-US" sz="3200" dirty="0"/>
              <a:t> H </a:t>
            </a:r>
          </a:p>
          <a:p>
            <a:pPr marL="0" indent="0">
              <a:buNone/>
            </a:pPr>
            <a:endParaRPr lang="en-US" sz="3200" dirty="0"/>
          </a:p>
          <a:p>
            <a:endParaRPr lang="en-US" dirty="0"/>
          </a:p>
        </p:txBody>
      </p:sp>
    </p:spTree>
    <p:extLst>
      <p:ext uri="{BB962C8B-B14F-4D97-AF65-F5344CB8AC3E}">
        <p14:creationId xmlns:p14="http://schemas.microsoft.com/office/powerpoint/2010/main" val="13780544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DC68-10BB-48AB-AF44-0F1141F25CCA}"/>
              </a:ext>
            </a:extLst>
          </p:cNvPr>
          <p:cNvSpPr>
            <a:spLocks noGrp="1"/>
          </p:cNvSpPr>
          <p:nvPr>
            <p:ph type="title"/>
          </p:nvPr>
        </p:nvSpPr>
        <p:spPr>
          <a:xfrm>
            <a:off x="914401" y="355108"/>
            <a:ext cx="10352617" cy="1003176"/>
          </a:xfrm>
        </p:spPr>
        <p:txBody>
          <a:bodyPr/>
          <a:lstStyle/>
          <a:p>
            <a:r>
              <a:rPr lang="en-US" sz="3200" dirty="0"/>
              <a:t>Intervention</a:t>
            </a:r>
          </a:p>
        </p:txBody>
      </p:sp>
      <p:sp>
        <p:nvSpPr>
          <p:cNvPr id="3" name="Content Placeholder 2">
            <a:extLst>
              <a:ext uri="{FF2B5EF4-FFF2-40B4-BE49-F238E27FC236}">
                <a16:creationId xmlns:a16="http://schemas.microsoft.com/office/drawing/2014/main" id="{A01A8774-7214-462A-A0A6-9A5B7AE6DF7F}"/>
              </a:ext>
            </a:extLst>
          </p:cNvPr>
          <p:cNvSpPr>
            <a:spLocks noGrp="1"/>
          </p:cNvSpPr>
          <p:nvPr>
            <p:ph idx="1"/>
          </p:nvPr>
        </p:nvSpPr>
        <p:spPr>
          <a:xfrm>
            <a:off x="914401" y="1447059"/>
            <a:ext cx="10352617" cy="5055833"/>
          </a:xfrm>
        </p:spPr>
        <p:txBody>
          <a:bodyPr/>
          <a:lstStyle/>
          <a:p>
            <a:r>
              <a:rPr lang="en-US" sz="3200" dirty="0"/>
              <a:t>Offer hospitality cart with activity supplies for independent, in room activities. </a:t>
            </a:r>
            <a:r>
              <a:rPr lang="en-US" sz="3200" b="1" dirty="0"/>
              <a:t>[ACTA,AASST,ACTD,NURS] +</a:t>
            </a:r>
            <a:r>
              <a:rPr lang="en-US" sz="3200" dirty="0"/>
              <a:t> H </a:t>
            </a:r>
          </a:p>
          <a:p>
            <a:r>
              <a:rPr lang="en-US" sz="3200" dirty="0"/>
              <a:t>Remind the resident that The resident may leave activities at any time, and is not required to stay for entire activity. </a:t>
            </a:r>
            <a:r>
              <a:rPr lang="en-US" sz="3200" b="1" dirty="0"/>
              <a:t>[ACTA,AASST,ACTD,NURS] +</a:t>
            </a:r>
            <a:r>
              <a:rPr lang="en-US" sz="3200" dirty="0"/>
              <a:t> H </a:t>
            </a:r>
          </a:p>
          <a:p>
            <a:r>
              <a:rPr lang="en-US" sz="3200" dirty="0"/>
              <a:t>The resident is able to: (SPECIFY) </a:t>
            </a:r>
            <a:r>
              <a:rPr lang="en-US" sz="3200" b="1" dirty="0"/>
              <a:t>[ACTA,AASST,ACTD,NURS] +</a:t>
            </a:r>
            <a:r>
              <a:rPr lang="en-US" sz="3200" dirty="0"/>
              <a:t> H </a:t>
            </a:r>
          </a:p>
          <a:p>
            <a:pPr marL="0" indent="0">
              <a:buNone/>
            </a:pPr>
            <a:endParaRPr lang="en-US" sz="3200" dirty="0"/>
          </a:p>
          <a:p>
            <a:endParaRPr lang="en-US" dirty="0"/>
          </a:p>
        </p:txBody>
      </p:sp>
    </p:spTree>
    <p:extLst>
      <p:ext uri="{BB962C8B-B14F-4D97-AF65-F5344CB8AC3E}">
        <p14:creationId xmlns:p14="http://schemas.microsoft.com/office/powerpoint/2010/main" val="2095080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49228-623C-4A4F-8559-D883A41687AF}"/>
              </a:ext>
            </a:extLst>
          </p:cNvPr>
          <p:cNvSpPr>
            <a:spLocks noGrp="1"/>
          </p:cNvSpPr>
          <p:nvPr>
            <p:ph type="title"/>
          </p:nvPr>
        </p:nvSpPr>
        <p:spPr>
          <a:xfrm>
            <a:off x="914401" y="381741"/>
            <a:ext cx="10352617" cy="1003176"/>
          </a:xfrm>
        </p:spPr>
        <p:txBody>
          <a:bodyPr/>
          <a:lstStyle/>
          <a:p>
            <a:r>
              <a:rPr lang="en-US" sz="3200" dirty="0"/>
              <a:t>Intervention</a:t>
            </a:r>
          </a:p>
        </p:txBody>
      </p:sp>
      <p:sp>
        <p:nvSpPr>
          <p:cNvPr id="3" name="Content Placeholder 2">
            <a:extLst>
              <a:ext uri="{FF2B5EF4-FFF2-40B4-BE49-F238E27FC236}">
                <a16:creationId xmlns:a16="http://schemas.microsoft.com/office/drawing/2014/main" id="{157A53A2-3C13-4704-924E-CDC736A9D048}"/>
              </a:ext>
            </a:extLst>
          </p:cNvPr>
          <p:cNvSpPr>
            <a:spLocks noGrp="1"/>
          </p:cNvSpPr>
          <p:nvPr>
            <p:ph idx="1"/>
          </p:nvPr>
        </p:nvSpPr>
        <p:spPr>
          <a:xfrm>
            <a:off x="914401" y="1384917"/>
            <a:ext cx="10352617" cy="4927106"/>
          </a:xfrm>
        </p:spPr>
        <p:txBody>
          <a:bodyPr/>
          <a:lstStyle/>
          <a:p>
            <a:r>
              <a:rPr lang="en-US" sz="3200" dirty="0"/>
              <a:t>The resident needs a variety of activity types and locations to maintain interests. </a:t>
            </a:r>
            <a:r>
              <a:rPr lang="en-US" sz="3200" b="1" dirty="0"/>
              <a:t>[ACTA,AASST,ACTD,NURS] +</a:t>
            </a:r>
            <a:r>
              <a:rPr lang="en-US" sz="3200" dirty="0"/>
              <a:t> H </a:t>
            </a:r>
          </a:p>
          <a:p>
            <a:r>
              <a:rPr lang="en-US" sz="3200" dirty="0"/>
              <a:t>The resident needs assistance/escort to activity functions. </a:t>
            </a:r>
            <a:r>
              <a:rPr lang="en-US" sz="3200" b="1" dirty="0"/>
              <a:t>[ACTA,AASST,ACTD,NURS] +</a:t>
            </a:r>
            <a:r>
              <a:rPr lang="en-US" sz="3200" dirty="0"/>
              <a:t> H </a:t>
            </a:r>
          </a:p>
          <a:p>
            <a:r>
              <a:rPr lang="en-US" sz="3200" dirty="0"/>
              <a:t>The resident prefers the following radio stations: (SPECIFY) Please turn radio on. </a:t>
            </a:r>
            <a:r>
              <a:rPr lang="en-US" sz="3200" b="1" dirty="0"/>
              <a:t>[ACTA,AASST,ACTD,NURS] +</a:t>
            </a:r>
            <a:r>
              <a:rPr lang="en-US" sz="3200" dirty="0"/>
              <a:t> H </a:t>
            </a:r>
          </a:p>
          <a:p>
            <a:pPr marL="0" indent="0">
              <a:buNone/>
            </a:pPr>
            <a:endParaRPr lang="en-US" sz="3200" dirty="0"/>
          </a:p>
          <a:p>
            <a:pPr marL="0" indent="0">
              <a:buNone/>
            </a:pPr>
            <a:endParaRPr lang="en-US" sz="3200" dirty="0"/>
          </a:p>
          <a:p>
            <a:endParaRPr lang="en-US" dirty="0"/>
          </a:p>
        </p:txBody>
      </p:sp>
    </p:spTree>
    <p:extLst>
      <p:ext uri="{BB962C8B-B14F-4D97-AF65-F5344CB8AC3E}">
        <p14:creationId xmlns:p14="http://schemas.microsoft.com/office/powerpoint/2010/main" val="3398480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1DE98-2371-4A71-A37D-8F669298E288}"/>
              </a:ext>
            </a:extLst>
          </p:cNvPr>
          <p:cNvSpPr>
            <a:spLocks noGrp="1"/>
          </p:cNvSpPr>
          <p:nvPr>
            <p:ph type="title"/>
          </p:nvPr>
        </p:nvSpPr>
        <p:spPr>
          <a:xfrm>
            <a:off x="914401" y="239698"/>
            <a:ext cx="10352617" cy="1020932"/>
          </a:xfrm>
        </p:spPr>
        <p:txBody>
          <a:bodyPr/>
          <a:lstStyle/>
          <a:p>
            <a:r>
              <a:rPr lang="en-US" sz="3200" dirty="0"/>
              <a:t>Intervention</a:t>
            </a:r>
          </a:p>
        </p:txBody>
      </p:sp>
      <p:sp>
        <p:nvSpPr>
          <p:cNvPr id="3" name="Content Placeholder 2">
            <a:extLst>
              <a:ext uri="{FF2B5EF4-FFF2-40B4-BE49-F238E27FC236}">
                <a16:creationId xmlns:a16="http://schemas.microsoft.com/office/drawing/2014/main" id="{D07D64EF-136E-44F2-A275-2DE3886DC689}"/>
              </a:ext>
            </a:extLst>
          </p:cNvPr>
          <p:cNvSpPr>
            <a:spLocks noGrp="1"/>
          </p:cNvSpPr>
          <p:nvPr>
            <p:ph idx="1"/>
          </p:nvPr>
        </p:nvSpPr>
        <p:spPr>
          <a:xfrm>
            <a:off x="914401" y="1509203"/>
            <a:ext cx="10352617" cy="4873841"/>
          </a:xfrm>
        </p:spPr>
        <p:txBody>
          <a:bodyPr/>
          <a:lstStyle/>
          <a:p>
            <a:r>
              <a:rPr lang="en-US" sz="3200" dirty="0"/>
              <a:t>The resident prefers the following TV channels: (SPECIFY)  Please turn television to this channel. </a:t>
            </a:r>
            <a:r>
              <a:rPr lang="en-US" sz="3200" b="1" dirty="0"/>
              <a:t>[ACTA,AASST,ACTD,NURS] +</a:t>
            </a:r>
            <a:r>
              <a:rPr lang="en-US" sz="3200" dirty="0"/>
              <a:t> H </a:t>
            </a:r>
          </a:p>
          <a:p>
            <a:r>
              <a:rPr lang="en-US" sz="3200" dirty="0"/>
              <a:t>The resident prefers to socialize with: (SPECIFY) </a:t>
            </a:r>
            <a:r>
              <a:rPr lang="en-US" sz="3200" b="1" dirty="0"/>
              <a:t>[ACTA,AASST,ACTD,NURS] +</a:t>
            </a:r>
            <a:r>
              <a:rPr lang="en-US" sz="3200" dirty="0"/>
              <a:t> H </a:t>
            </a:r>
          </a:p>
          <a:p>
            <a:r>
              <a:rPr lang="en-US" sz="3200" dirty="0"/>
              <a:t>The resident's preferred activities are: (SPECIFY) </a:t>
            </a:r>
            <a:r>
              <a:rPr lang="en-US" sz="3200" b="1" dirty="0"/>
              <a:t>[ACTA,AASST,ACTD,NURS] +</a:t>
            </a:r>
            <a:r>
              <a:rPr lang="en-US" sz="3200" dirty="0"/>
              <a:t> H </a:t>
            </a:r>
          </a:p>
          <a:p>
            <a:pPr marL="0" indent="0">
              <a:buNone/>
            </a:pPr>
            <a:endParaRPr lang="en-US" sz="3200" dirty="0"/>
          </a:p>
        </p:txBody>
      </p:sp>
    </p:spTree>
    <p:extLst>
      <p:ext uri="{BB962C8B-B14F-4D97-AF65-F5344CB8AC3E}">
        <p14:creationId xmlns:p14="http://schemas.microsoft.com/office/powerpoint/2010/main" val="4120575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5B152-941B-4892-8690-2BD7E36C65BF}"/>
              </a:ext>
            </a:extLst>
          </p:cNvPr>
          <p:cNvSpPr>
            <a:spLocks noGrp="1"/>
          </p:cNvSpPr>
          <p:nvPr>
            <p:ph type="title"/>
          </p:nvPr>
        </p:nvSpPr>
        <p:spPr>
          <a:xfrm>
            <a:off x="914401" y="609601"/>
            <a:ext cx="10352617" cy="899603"/>
          </a:xfrm>
        </p:spPr>
        <p:txBody>
          <a:bodyPr/>
          <a:lstStyle/>
          <a:p>
            <a:r>
              <a:rPr lang="en-US" dirty="0"/>
              <a:t>Assessment</a:t>
            </a:r>
          </a:p>
        </p:txBody>
      </p:sp>
      <p:sp>
        <p:nvSpPr>
          <p:cNvPr id="3" name="Content Placeholder 2">
            <a:extLst>
              <a:ext uri="{FF2B5EF4-FFF2-40B4-BE49-F238E27FC236}">
                <a16:creationId xmlns:a16="http://schemas.microsoft.com/office/drawing/2014/main" id="{738AB87A-97AB-4EBF-95FD-F56282DF86D0}"/>
              </a:ext>
            </a:extLst>
          </p:cNvPr>
          <p:cNvSpPr>
            <a:spLocks noGrp="1"/>
          </p:cNvSpPr>
          <p:nvPr>
            <p:ph idx="1"/>
          </p:nvPr>
        </p:nvSpPr>
        <p:spPr>
          <a:xfrm>
            <a:off x="914401" y="1509203"/>
            <a:ext cx="10352617" cy="5086905"/>
          </a:xfrm>
        </p:spPr>
        <p:txBody>
          <a:bodyPr/>
          <a:lstStyle/>
          <a:p>
            <a:pPr lvl="1">
              <a:buClr>
                <a:schemeClr val="tx1"/>
              </a:buClr>
              <a:buFont typeface="Times New Roman" pitchFamily="18" charset="0"/>
              <a:buChar char="•"/>
            </a:pPr>
            <a:r>
              <a:rPr lang="en-US" altLang="en-US" sz="2400" dirty="0"/>
              <a:t>Identifies each resident’s interests and needs</a:t>
            </a:r>
          </a:p>
          <a:p>
            <a:pPr lvl="1">
              <a:buClr>
                <a:schemeClr val="tx1"/>
              </a:buClr>
              <a:buFont typeface="Times New Roman" pitchFamily="18" charset="0"/>
              <a:buChar char="•"/>
            </a:pPr>
            <a:r>
              <a:rPr lang="en-US" altLang="en-US" sz="2400" dirty="0"/>
              <a:t>Matches the skills, abilities and needs</a:t>
            </a:r>
          </a:p>
          <a:p>
            <a:pPr lvl="1">
              <a:buClr>
                <a:schemeClr val="tx1"/>
              </a:buClr>
              <a:buFont typeface="Times New Roman" pitchFamily="18" charset="0"/>
              <a:buChar char="•"/>
            </a:pPr>
            <a:r>
              <a:rPr lang="en-US" altLang="en-US" sz="2400" dirty="0"/>
              <a:t>Matches the preferences of each resident</a:t>
            </a:r>
          </a:p>
          <a:p>
            <a:pPr lvl="1">
              <a:buClr>
                <a:schemeClr val="tx1"/>
              </a:buClr>
              <a:buFont typeface="Times New Roman" pitchFamily="18" charset="0"/>
              <a:buChar char="•"/>
            </a:pPr>
            <a:r>
              <a:rPr lang="en-US" altLang="en-US" sz="2400" dirty="0"/>
              <a:t>What adaptations are needed</a:t>
            </a:r>
          </a:p>
          <a:p>
            <a:pPr lvl="1">
              <a:buClr>
                <a:schemeClr val="tx1"/>
              </a:buClr>
              <a:buFont typeface="Times New Roman" pitchFamily="18" charset="0"/>
              <a:buChar char="•"/>
            </a:pPr>
            <a:r>
              <a:rPr lang="en-US" altLang="en-US" sz="2400" dirty="0"/>
              <a:t>Preferred Activity Settings</a:t>
            </a:r>
          </a:p>
          <a:p>
            <a:pPr lvl="1">
              <a:buClr>
                <a:schemeClr val="tx1"/>
              </a:buClr>
              <a:buFont typeface="Times New Roman" pitchFamily="18" charset="0"/>
              <a:buChar char="•"/>
            </a:pPr>
            <a:r>
              <a:rPr lang="en-US" altLang="en-US" sz="2400" dirty="0"/>
              <a:t>Preferred is more desirable, to regard or esteem more than another setting, to choose instead of another setting</a:t>
            </a:r>
          </a:p>
          <a:p>
            <a:pPr lvl="1">
              <a:buClr>
                <a:schemeClr val="tx1"/>
              </a:buClr>
              <a:buFont typeface="Times New Roman" pitchFamily="18" charset="0"/>
              <a:buChar char="•"/>
            </a:pPr>
            <a:r>
              <a:rPr lang="en-US" altLang="en-US" sz="2400" dirty="0"/>
              <a:t>Activity Preferences Verses Activity Participation</a:t>
            </a:r>
          </a:p>
          <a:p>
            <a:pPr lvl="1">
              <a:buClr>
                <a:schemeClr val="tx1"/>
              </a:buClr>
              <a:buFont typeface="Times New Roman" pitchFamily="18" charset="0"/>
              <a:buChar char="•"/>
            </a:pPr>
            <a:r>
              <a:rPr lang="en-US" altLang="en-US" sz="2400" dirty="0"/>
              <a:t>Preferences is the act of picking or choosing, state of being preferred</a:t>
            </a:r>
          </a:p>
          <a:p>
            <a:pPr lvl="1">
              <a:buClr>
                <a:schemeClr val="tx1"/>
              </a:buClr>
              <a:buFont typeface="Times New Roman" pitchFamily="18" charset="0"/>
              <a:buChar char="•"/>
            </a:pPr>
            <a:r>
              <a:rPr lang="en-US" altLang="en-US" sz="2400" dirty="0"/>
              <a:t>Participation is to partake in a setting, take part in a setting.</a:t>
            </a:r>
          </a:p>
          <a:p>
            <a:endParaRPr lang="en-US" dirty="0"/>
          </a:p>
        </p:txBody>
      </p:sp>
    </p:spTree>
    <p:extLst>
      <p:ext uri="{BB962C8B-B14F-4D97-AF65-F5344CB8AC3E}">
        <p14:creationId xmlns:p14="http://schemas.microsoft.com/office/powerpoint/2010/main" val="2749257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6379-4666-4697-8D3E-C340B870792D}"/>
              </a:ext>
            </a:extLst>
          </p:cNvPr>
          <p:cNvSpPr>
            <a:spLocks noGrp="1"/>
          </p:cNvSpPr>
          <p:nvPr>
            <p:ph type="title"/>
          </p:nvPr>
        </p:nvSpPr>
        <p:spPr>
          <a:xfrm>
            <a:off x="914401" y="266331"/>
            <a:ext cx="10352617" cy="1109708"/>
          </a:xfrm>
        </p:spPr>
        <p:txBody>
          <a:bodyPr/>
          <a:lstStyle/>
          <a:p>
            <a:r>
              <a:rPr lang="en-US" sz="3200" dirty="0"/>
              <a:t>Resident Needing Diversion</a:t>
            </a:r>
          </a:p>
        </p:txBody>
      </p:sp>
      <p:sp>
        <p:nvSpPr>
          <p:cNvPr id="3" name="Content Placeholder 2">
            <a:extLst>
              <a:ext uri="{FF2B5EF4-FFF2-40B4-BE49-F238E27FC236}">
                <a16:creationId xmlns:a16="http://schemas.microsoft.com/office/drawing/2014/main" id="{37ADD9B8-FCBA-4197-9A8F-4FE1A4DD8BF7}"/>
              </a:ext>
            </a:extLst>
          </p:cNvPr>
          <p:cNvSpPr>
            <a:spLocks noGrp="1"/>
          </p:cNvSpPr>
          <p:nvPr>
            <p:ph idx="1"/>
          </p:nvPr>
        </p:nvSpPr>
        <p:spPr>
          <a:xfrm>
            <a:off x="914401" y="1233996"/>
            <a:ext cx="10352617" cy="5357673"/>
          </a:xfrm>
        </p:spPr>
        <p:txBody>
          <a:bodyPr/>
          <a:lstStyle/>
          <a:p>
            <a:r>
              <a:rPr lang="en-US" sz="3200" dirty="0"/>
              <a:t>The resident requires assistance for diversional activity and social interaction </a:t>
            </a:r>
          </a:p>
          <a:p>
            <a:r>
              <a:rPr lang="en-US" sz="2400" dirty="0"/>
              <a:t>SPECIFY:)Mental status: Alert, Confused, Memory loss, able to make needs known </a:t>
            </a:r>
          </a:p>
          <a:p>
            <a:r>
              <a:rPr lang="en-US" sz="2400" dirty="0"/>
              <a:t>Assistance level needed</a:t>
            </a:r>
          </a:p>
          <a:p>
            <a:r>
              <a:rPr lang="en-US" sz="2400" dirty="0"/>
              <a:t>Physical limitations: </a:t>
            </a:r>
          </a:p>
          <a:p>
            <a:r>
              <a:rPr lang="en-US" sz="2400" dirty="0"/>
              <a:t>Hearing deficits: </a:t>
            </a:r>
          </a:p>
          <a:p>
            <a:r>
              <a:rPr lang="en-US" sz="2400" dirty="0"/>
              <a:t>Vision deficits: </a:t>
            </a:r>
          </a:p>
          <a:p>
            <a:r>
              <a:rPr lang="en-US" sz="2400" dirty="0"/>
              <a:t>Hospice services for terminal prognosis:  </a:t>
            </a:r>
          </a:p>
          <a:p>
            <a:r>
              <a:rPr lang="en-US" sz="2400" dirty="0"/>
              <a:t>Behaviors:  </a:t>
            </a:r>
          </a:p>
        </p:txBody>
      </p:sp>
    </p:spTree>
    <p:extLst>
      <p:ext uri="{BB962C8B-B14F-4D97-AF65-F5344CB8AC3E}">
        <p14:creationId xmlns:p14="http://schemas.microsoft.com/office/powerpoint/2010/main" val="1412956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95F71-3EEA-4769-94E9-32B2B166BA9F}"/>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415CC540-2BE0-4BB7-B507-5539A31E1D00}"/>
              </a:ext>
            </a:extLst>
          </p:cNvPr>
          <p:cNvSpPr>
            <a:spLocks noGrp="1"/>
          </p:cNvSpPr>
          <p:nvPr>
            <p:ph idx="1"/>
          </p:nvPr>
        </p:nvSpPr>
        <p:spPr/>
        <p:txBody>
          <a:bodyPr/>
          <a:lstStyle/>
          <a:p>
            <a:r>
              <a:rPr lang="en-US" sz="3200" dirty="0"/>
              <a:t>Will accept visits from activity staff with evidence by opening eyes through the next review date.</a:t>
            </a:r>
          </a:p>
          <a:p>
            <a:r>
              <a:rPr lang="en-US" sz="3200" dirty="0"/>
              <a:t>Will participate in group activities 2-5 times weekly by verbally interacting with another resident through the next review date. </a:t>
            </a:r>
          </a:p>
        </p:txBody>
      </p:sp>
    </p:spTree>
    <p:extLst>
      <p:ext uri="{BB962C8B-B14F-4D97-AF65-F5344CB8AC3E}">
        <p14:creationId xmlns:p14="http://schemas.microsoft.com/office/powerpoint/2010/main" val="2645705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665F8-6A87-4DBA-9CF3-503BE56FBA2B}"/>
              </a:ext>
            </a:extLst>
          </p:cNvPr>
          <p:cNvSpPr>
            <a:spLocks noGrp="1"/>
          </p:cNvSpPr>
          <p:nvPr>
            <p:ph type="title"/>
          </p:nvPr>
        </p:nvSpPr>
        <p:spPr>
          <a:xfrm>
            <a:off x="914401" y="266331"/>
            <a:ext cx="10352617" cy="967665"/>
          </a:xfrm>
        </p:spPr>
        <p:txBody>
          <a:bodyPr/>
          <a:lstStyle/>
          <a:p>
            <a:r>
              <a:rPr lang="en-US" dirty="0"/>
              <a:t>Interventions </a:t>
            </a:r>
          </a:p>
        </p:txBody>
      </p:sp>
      <p:sp>
        <p:nvSpPr>
          <p:cNvPr id="3" name="Content Placeholder 2">
            <a:extLst>
              <a:ext uri="{FF2B5EF4-FFF2-40B4-BE49-F238E27FC236}">
                <a16:creationId xmlns:a16="http://schemas.microsoft.com/office/drawing/2014/main" id="{31323BA4-8131-4465-925D-CB4343938C41}"/>
              </a:ext>
            </a:extLst>
          </p:cNvPr>
          <p:cNvSpPr>
            <a:spLocks noGrp="1"/>
          </p:cNvSpPr>
          <p:nvPr>
            <p:ph idx="1"/>
          </p:nvPr>
        </p:nvSpPr>
        <p:spPr>
          <a:xfrm>
            <a:off x="914401" y="1455938"/>
            <a:ext cx="10352617" cy="4944862"/>
          </a:xfrm>
        </p:spPr>
        <p:txBody>
          <a:bodyPr/>
          <a:lstStyle/>
          <a:p>
            <a:r>
              <a:rPr lang="en-US" sz="3200" dirty="0"/>
              <a:t>Assist resident to activity of interest. </a:t>
            </a:r>
            <a:r>
              <a:rPr lang="en-US" sz="3200" b="1" dirty="0"/>
              <a:t>[ACTA,AASST,ACTD,NURS] +</a:t>
            </a:r>
            <a:r>
              <a:rPr lang="en-US" sz="3200" dirty="0"/>
              <a:t> H </a:t>
            </a:r>
          </a:p>
          <a:p>
            <a:r>
              <a:rPr lang="en-US" sz="3200" dirty="0"/>
              <a:t>Coordinate all care with hospice. </a:t>
            </a:r>
            <a:r>
              <a:rPr lang="en-US" sz="3200" b="1" dirty="0"/>
              <a:t>[ACTA,AASST,ACTD,NURS] </a:t>
            </a:r>
            <a:endParaRPr lang="en-US" sz="3200" dirty="0"/>
          </a:p>
          <a:p>
            <a:r>
              <a:rPr lang="en-US" sz="3200" dirty="0"/>
              <a:t>Encourage resident to respond/interact with staff and other residents during the activity. </a:t>
            </a:r>
            <a:r>
              <a:rPr lang="en-US" sz="3200" b="1" dirty="0"/>
              <a:t>[ACTA,AASST,ACTD,NURS] +</a:t>
            </a:r>
            <a:r>
              <a:rPr lang="en-US" sz="3200" dirty="0"/>
              <a:t> H </a:t>
            </a:r>
          </a:p>
          <a:p>
            <a:endParaRPr lang="en-US" dirty="0"/>
          </a:p>
          <a:p>
            <a:endParaRPr lang="en-US" dirty="0"/>
          </a:p>
        </p:txBody>
      </p:sp>
    </p:spTree>
    <p:extLst>
      <p:ext uri="{BB962C8B-B14F-4D97-AF65-F5344CB8AC3E}">
        <p14:creationId xmlns:p14="http://schemas.microsoft.com/office/powerpoint/2010/main" val="1740725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5DC1A-F72E-4E27-82C0-F44F42D2E8B2}"/>
              </a:ext>
            </a:extLst>
          </p:cNvPr>
          <p:cNvSpPr>
            <a:spLocks noGrp="1"/>
          </p:cNvSpPr>
          <p:nvPr>
            <p:ph type="title"/>
          </p:nvPr>
        </p:nvSpPr>
        <p:spPr>
          <a:xfrm>
            <a:off x="914401" y="346229"/>
            <a:ext cx="10352617" cy="1162975"/>
          </a:xfrm>
        </p:spPr>
        <p:txBody>
          <a:bodyPr/>
          <a:lstStyle/>
          <a:p>
            <a:r>
              <a:rPr lang="en-US" sz="3200" dirty="0"/>
              <a:t>Interventions</a:t>
            </a:r>
          </a:p>
        </p:txBody>
      </p:sp>
      <p:sp>
        <p:nvSpPr>
          <p:cNvPr id="3" name="Content Placeholder 2">
            <a:extLst>
              <a:ext uri="{FF2B5EF4-FFF2-40B4-BE49-F238E27FC236}">
                <a16:creationId xmlns:a16="http://schemas.microsoft.com/office/drawing/2014/main" id="{671477DC-66D3-46C0-B06E-FBA9D70DF645}"/>
              </a:ext>
            </a:extLst>
          </p:cNvPr>
          <p:cNvSpPr>
            <a:spLocks noGrp="1"/>
          </p:cNvSpPr>
          <p:nvPr>
            <p:ph idx="1"/>
          </p:nvPr>
        </p:nvSpPr>
        <p:spPr>
          <a:xfrm>
            <a:off x="914401" y="1846555"/>
            <a:ext cx="10352617" cy="4536489"/>
          </a:xfrm>
        </p:spPr>
        <p:txBody>
          <a:bodyPr/>
          <a:lstStyle/>
          <a:p>
            <a:r>
              <a:rPr lang="en-US" sz="3200" dirty="0"/>
              <a:t>Introduce resident to other residents with similar interests. </a:t>
            </a:r>
            <a:r>
              <a:rPr lang="en-US" sz="3200" b="1" dirty="0"/>
              <a:t>[ACTA,AASST,ACTD,NURS] +</a:t>
            </a:r>
            <a:r>
              <a:rPr lang="en-US" sz="3200" dirty="0"/>
              <a:t> H </a:t>
            </a:r>
          </a:p>
          <a:p>
            <a:r>
              <a:rPr lang="en-US" sz="3200" dirty="0"/>
              <a:t>Invite resident to attend activity being offered. </a:t>
            </a:r>
            <a:r>
              <a:rPr lang="en-US" sz="3200" b="1" dirty="0"/>
              <a:t>[ACTA,AASST,ACTD,NURS] +</a:t>
            </a:r>
            <a:r>
              <a:rPr lang="en-US" sz="3200" dirty="0"/>
              <a:t> H </a:t>
            </a:r>
          </a:p>
          <a:p>
            <a:r>
              <a:rPr lang="en-US" sz="3200" dirty="0"/>
              <a:t>Offer hospitality cart with activity supplies for independent, in room activities. </a:t>
            </a:r>
            <a:r>
              <a:rPr lang="en-US" sz="3200" b="1" dirty="0"/>
              <a:t>[ACTA,AASST,ACTD,NURS] +</a:t>
            </a:r>
            <a:r>
              <a:rPr lang="en-US" sz="3200" dirty="0"/>
              <a:t> H </a:t>
            </a:r>
          </a:p>
          <a:p>
            <a:pPr marL="0" indent="0">
              <a:buNone/>
            </a:pPr>
            <a:endParaRPr lang="en-US" sz="3200" dirty="0"/>
          </a:p>
        </p:txBody>
      </p:sp>
    </p:spTree>
    <p:extLst>
      <p:ext uri="{BB962C8B-B14F-4D97-AF65-F5344CB8AC3E}">
        <p14:creationId xmlns:p14="http://schemas.microsoft.com/office/powerpoint/2010/main" val="1581757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FCFA2-690D-43C0-B691-1A1CDA9BB91F}"/>
              </a:ext>
            </a:extLst>
          </p:cNvPr>
          <p:cNvSpPr>
            <a:spLocks noGrp="1"/>
          </p:cNvSpPr>
          <p:nvPr>
            <p:ph type="title"/>
          </p:nvPr>
        </p:nvSpPr>
        <p:spPr>
          <a:xfrm>
            <a:off x="914401" y="426129"/>
            <a:ext cx="10352617" cy="1083075"/>
          </a:xfrm>
        </p:spPr>
        <p:txBody>
          <a:bodyPr/>
          <a:lstStyle/>
          <a:p>
            <a:r>
              <a:rPr lang="en-US" sz="3200" dirty="0"/>
              <a:t>Interventions</a:t>
            </a:r>
          </a:p>
        </p:txBody>
      </p:sp>
      <p:sp>
        <p:nvSpPr>
          <p:cNvPr id="3" name="Content Placeholder 2">
            <a:extLst>
              <a:ext uri="{FF2B5EF4-FFF2-40B4-BE49-F238E27FC236}">
                <a16:creationId xmlns:a16="http://schemas.microsoft.com/office/drawing/2014/main" id="{4B454A3D-C6C2-408C-9FEA-3E930EE16906}"/>
              </a:ext>
            </a:extLst>
          </p:cNvPr>
          <p:cNvSpPr>
            <a:spLocks noGrp="1"/>
          </p:cNvSpPr>
          <p:nvPr>
            <p:ph idx="1"/>
          </p:nvPr>
        </p:nvSpPr>
        <p:spPr>
          <a:xfrm>
            <a:off x="914401" y="1757779"/>
            <a:ext cx="10352617" cy="4758431"/>
          </a:xfrm>
        </p:spPr>
        <p:txBody>
          <a:bodyPr/>
          <a:lstStyle/>
          <a:p>
            <a:r>
              <a:rPr lang="en-US" sz="3200" dirty="0"/>
              <a:t>Praise resident's attempts and accomplishments. </a:t>
            </a:r>
            <a:r>
              <a:rPr lang="en-US" sz="3200" b="1" dirty="0"/>
              <a:t>[ACTA,AASST,ACTD,NURS] +</a:t>
            </a:r>
            <a:r>
              <a:rPr lang="en-US" sz="3200" dirty="0"/>
              <a:t> H </a:t>
            </a:r>
          </a:p>
          <a:p>
            <a:r>
              <a:rPr lang="en-US" sz="3200" dirty="0"/>
              <a:t>Provide 1:1 visits and activities to resident if unable to attend out of room activities. </a:t>
            </a:r>
            <a:r>
              <a:rPr lang="en-US" sz="3200" b="1" dirty="0"/>
              <a:t>[ACTA,AASST,ACTD,NURS] +</a:t>
            </a:r>
            <a:r>
              <a:rPr lang="en-US" sz="3200" dirty="0"/>
              <a:t> H </a:t>
            </a:r>
          </a:p>
          <a:p>
            <a:r>
              <a:rPr lang="en-US" sz="3200" dirty="0"/>
              <a:t>Provide simple directions for tasks within resident's abilities. </a:t>
            </a:r>
            <a:r>
              <a:rPr lang="en-US" sz="3200" b="1" dirty="0"/>
              <a:t>[ACTA,AASST,ACTD,NURS] +</a:t>
            </a:r>
            <a:r>
              <a:rPr lang="en-US" sz="3200" dirty="0"/>
              <a:t> H </a:t>
            </a:r>
          </a:p>
          <a:p>
            <a:pPr marL="0" indent="0">
              <a:buNone/>
            </a:pPr>
            <a:endParaRPr lang="en-US" sz="3200" dirty="0"/>
          </a:p>
        </p:txBody>
      </p:sp>
    </p:spTree>
    <p:extLst>
      <p:ext uri="{BB962C8B-B14F-4D97-AF65-F5344CB8AC3E}">
        <p14:creationId xmlns:p14="http://schemas.microsoft.com/office/powerpoint/2010/main" val="23359398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91D37-7B70-4435-9D49-A2A94448F1A5}"/>
              </a:ext>
            </a:extLst>
          </p:cNvPr>
          <p:cNvSpPr>
            <a:spLocks noGrp="1"/>
          </p:cNvSpPr>
          <p:nvPr>
            <p:ph type="title"/>
          </p:nvPr>
        </p:nvSpPr>
        <p:spPr/>
        <p:txBody>
          <a:bodyPr/>
          <a:lstStyle/>
          <a:p>
            <a:r>
              <a:rPr lang="en-US" sz="3200" dirty="0"/>
              <a:t>Interventions</a:t>
            </a:r>
          </a:p>
        </p:txBody>
      </p:sp>
      <p:sp>
        <p:nvSpPr>
          <p:cNvPr id="3" name="Content Placeholder 2">
            <a:extLst>
              <a:ext uri="{FF2B5EF4-FFF2-40B4-BE49-F238E27FC236}">
                <a16:creationId xmlns:a16="http://schemas.microsoft.com/office/drawing/2014/main" id="{F0028451-A44F-4ABD-96E5-0974DA961A04}"/>
              </a:ext>
            </a:extLst>
          </p:cNvPr>
          <p:cNvSpPr>
            <a:spLocks noGrp="1"/>
          </p:cNvSpPr>
          <p:nvPr>
            <p:ph idx="1"/>
          </p:nvPr>
        </p:nvSpPr>
        <p:spPr/>
        <p:txBody>
          <a:bodyPr/>
          <a:lstStyle/>
          <a:p>
            <a:r>
              <a:rPr lang="en-US" sz="3200" dirty="0"/>
              <a:t>Provide touch/tactile cues as needed. </a:t>
            </a:r>
            <a:r>
              <a:rPr lang="en-US" sz="3200" b="1" dirty="0"/>
              <a:t>[ACTA,AASST,ACTD,NURS] +</a:t>
            </a:r>
            <a:r>
              <a:rPr lang="en-US" sz="3200" dirty="0"/>
              <a:t> H </a:t>
            </a:r>
          </a:p>
          <a:p>
            <a:r>
              <a:rPr lang="en-US" sz="3200" dirty="0"/>
              <a:t>Provide verbal cues as needed. </a:t>
            </a:r>
            <a:r>
              <a:rPr lang="en-US" sz="3200" b="1" dirty="0"/>
              <a:t>[ACTA,AASST,ACTD,NURS] +</a:t>
            </a:r>
            <a:r>
              <a:rPr lang="en-US" sz="3200" dirty="0"/>
              <a:t> H </a:t>
            </a:r>
          </a:p>
          <a:p>
            <a:pPr marL="0" indent="0">
              <a:buNone/>
            </a:pPr>
            <a:endParaRPr lang="en-US" sz="3200" dirty="0"/>
          </a:p>
          <a:p>
            <a:endParaRPr lang="en-US" dirty="0"/>
          </a:p>
        </p:txBody>
      </p:sp>
    </p:spTree>
    <p:extLst>
      <p:ext uri="{BB962C8B-B14F-4D97-AF65-F5344CB8AC3E}">
        <p14:creationId xmlns:p14="http://schemas.microsoft.com/office/powerpoint/2010/main" val="2809528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2F561-FA99-46E1-AE99-EE2B04495913}"/>
              </a:ext>
            </a:extLst>
          </p:cNvPr>
          <p:cNvSpPr>
            <a:spLocks noGrp="1"/>
          </p:cNvSpPr>
          <p:nvPr>
            <p:ph type="title"/>
          </p:nvPr>
        </p:nvSpPr>
        <p:spPr>
          <a:xfrm>
            <a:off x="914401" y="609602"/>
            <a:ext cx="10352617" cy="881848"/>
          </a:xfrm>
        </p:spPr>
        <p:txBody>
          <a:bodyPr/>
          <a:lstStyle/>
          <a:p>
            <a:r>
              <a:rPr lang="en-US" sz="3200" dirty="0"/>
              <a:t>Writing A Care Plan</a:t>
            </a:r>
          </a:p>
        </p:txBody>
      </p:sp>
      <p:sp>
        <p:nvSpPr>
          <p:cNvPr id="3" name="Content Placeholder 2">
            <a:extLst>
              <a:ext uri="{FF2B5EF4-FFF2-40B4-BE49-F238E27FC236}">
                <a16:creationId xmlns:a16="http://schemas.microsoft.com/office/drawing/2014/main" id="{7309DA33-DAE8-47C4-9D7F-D8F5196E49A5}"/>
              </a:ext>
            </a:extLst>
          </p:cNvPr>
          <p:cNvSpPr>
            <a:spLocks noGrp="1"/>
          </p:cNvSpPr>
          <p:nvPr>
            <p:ph idx="1"/>
          </p:nvPr>
        </p:nvSpPr>
        <p:spPr>
          <a:xfrm>
            <a:off x="914401" y="1890945"/>
            <a:ext cx="10352617" cy="4634142"/>
          </a:xfrm>
        </p:spPr>
        <p:txBody>
          <a:bodyPr/>
          <a:lstStyle/>
          <a:p>
            <a:pPr marL="0" indent="0">
              <a:buNone/>
            </a:pPr>
            <a:r>
              <a:rPr lang="en-US" sz="3200" dirty="0"/>
              <a:t>“Potential Risk”</a:t>
            </a:r>
          </a:p>
          <a:p>
            <a:r>
              <a:rPr lang="en-US" sz="3200" dirty="0"/>
              <a:t>Must be “potential” for the individual resident; not every resident in the building</a:t>
            </a:r>
          </a:p>
          <a:p>
            <a:r>
              <a:rPr lang="en-US" sz="3200" dirty="0"/>
              <a:t>Don’t address on care plan just because the MDS 3.0 triggers.  Further investigate utilizing the CAAs.  If you determine it is not an issue for the resident, </a:t>
            </a:r>
            <a:r>
              <a:rPr lang="en-US" sz="3200" b="1" dirty="0"/>
              <a:t>DON’T </a:t>
            </a:r>
            <a:r>
              <a:rPr lang="en-US" sz="3200" dirty="0"/>
              <a:t>address it on the care plan. </a:t>
            </a:r>
            <a:endParaRPr lang="en-US" sz="3200" b="1" dirty="0"/>
          </a:p>
          <a:p>
            <a:endParaRPr lang="en-US" dirty="0"/>
          </a:p>
        </p:txBody>
      </p:sp>
    </p:spTree>
    <p:extLst>
      <p:ext uri="{BB962C8B-B14F-4D97-AF65-F5344CB8AC3E}">
        <p14:creationId xmlns:p14="http://schemas.microsoft.com/office/powerpoint/2010/main" val="23695637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24E1C-47E4-4D04-8C70-31E163808807}"/>
              </a:ext>
            </a:extLst>
          </p:cNvPr>
          <p:cNvSpPr>
            <a:spLocks noGrp="1"/>
          </p:cNvSpPr>
          <p:nvPr>
            <p:ph type="title"/>
          </p:nvPr>
        </p:nvSpPr>
        <p:spPr>
          <a:xfrm>
            <a:off x="914401" y="609602"/>
            <a:ext cx="10352617" cy="1023890"/>
          </a:xfrm>
        </p:spPr>
        <p:txBody>
          <a:bodyPr/>
          <a:lstStyle/>
          <a:p>
            <a:r>
              <a:rPr lang="en-US" sz="3200" dirty="0"/>
              <a:t>Writing A Care Plan</a:t>
            </a:r>
          </a:p>
        </p:txBody>
      </p:sp>
      <p:sp>
        <p:nvSpPr>
          <p:cNvPr id="3" name="Content Placeholder 2">
            <a:extLst>
              <a:ext uri="{FF2B5EF4-FFF2-40B4-BE49-F238E27FC236}">
                <a16:creationId xmlns:a16="http://schemas.microsoft.com/office/drawing/2014/main" id="{4AEBB4B5-6279-4CB9-A001-0045C873DEEB}"/>
              </a:ext>
            </a:extLst>
          </p:cNvPr>
          <p:cNvSpPr>
            <a:spLocks noGrp="1"/>
          </p:cNvSpPr>
          <p:nvPr>
            <p:ph idx="1"/>
          </p:nvPr>
        </p:nvSpPr>
        <p:spPr>
          <a:xfrm>
            <a:off x="914401" y="1633492"/>
            <a:ext cx="10352617" cy="4157708"/>
          </a:xfrm>
        </p:spPr>
        <p:txBody>
          <a:bodyPr/>
          <a:lstStyle/>
          <a:p>
            <a:pPr marL="0" indent="0">
              <a:buNone/>
            </a:pPr>
            <a:r>
              <a:rPr lang="en-US" sz="3200" dirty="0"/>
              <a:t>Ask yourself this question for any identified issue</a:t>
            </a:r>
          </a:p>
          <a:p>
            <a:r>
              <a:rPr lang="en-US" sz="3200" dirty="0"/>
              <a:t>If any staff do not intervene with this issue, will the resident decline or deteriorate?</a:t>
            </a:r>
          </a:p>
          <a:p>
            <a:r>
              <a:rPr lang="en-US" sz="3200" dirty="0"/>
              <a:t>If the answer is “no”. Then don’t address it on the care plan, but give explanation in the CAA summary as to why it is not being addressed (because it was triggered). If the answer is “yes”, then you must address the issue on the care plan. </a:t>
            </a:r>
          </a:p>
          <a:p>
            <a:endParaRPr lang="en-US" dirty="0"/>
          </a:p>
        </p:txBody>
      </p:sp>
    </p:spTree>
    <p:extLst>
      <p:ext uri="{BB962C8B-B14F-4D97-AF65-F5344CB8AC3E}">
        <p14:creationId xmlns:p14="http://schemas.microsoft.com/office/powerpoint/2010/main" val="24726689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EBF6A-2655-45DE-8D6A-F2DB1358916E}"/>
              </a:ext>
            </a:extLst>
          </p:cNvPr>
          <p:cNvSpPr>
            <a:spLocks noGrp="1"/>
          </p:cNvSpPr>
          <p:nvPr>
            <p:ph type="title"/>
          </p:nvPr>
        </p:nvSpPr>
        <p:spPr>
          <a:xfrm>
            <a:off x="914401" y="609601"/>
            <a:ext cx="10352617" cy="801949"/>
          </a:xfrm>
        </p:spPr>
        <p:txBody>
          <a:bodyPr/>
          <a:lstStyle/>
          <a:p>
            <a:r>
              <a:rPr lang="en-US" sz="3200" dirty="0"/>
              <a:t>Writing A Care Plan</a:t>
            </a:r>
          </a:p>
        </p:txBody>
      </p:sp>
      <p:sp>
        <p:nvSpPr>
          <p:cNvPr id="3" name="Content Placeholder 2">
            <a:extLst>
              <a:ext uri="{FF2B5EF4-FFF2-40B4-BE49-F238E27FC236}">
                <a16:creationId xmlns:a16="http://schemas.microsoft.com/office/drawing/2014/main" id="{F9856631-C29D-4D23-8811-7E69085F0EA9}"/>
              </a:ext>
            </a:extLst>
          </p:cNvPr>
          <p:cNvSpPr>
            <a:spLocks noGrp="1"/>
          </p:cNvSpPr>
          <p:nvPr>
            <p:ph idx="1"/>
          </p:nvPr>
        </p:nvSpPr>
        <p:spPr>
          <a:xfrm>
            <a:off x="914401" y="1615735"/>
            <a:ext cx="10352617" cy="4632663"/>
          </a:xfrm>
        </p:spPr>
        <p:txBody>
          <a:bodyPr/>
          <a:lstStyle/>
          <a:p>
            <a:pPr marL="0" indent="0">
              <a:buNone/>
            </a:pPr>
            <a:r>
              <a:rPr lang="en-US" sz="3200" dirty="0"/>
              <a:t>Development of goals:</a:t>
            </a:r>
          </a:p>
          <a:p>
            <a:r>
              <a:rPr lang="en-US" sz="3200" dirty="0"/>
              <a:t>Goal must deal with or address the problem/need/preference/strength, etc. that was identified</a:t>
            </a:r>
          </a:p>
          <a:p>
            <a:r>
              <a:rPr lang="en-US" sz="3200" dirty="0"/>
              <a:t>Goal must be resident directed</a:t>
            </a:r>
          </a:p>
          <a:p>
            <a:r>
              <a:rPr lang="en-US" sz="3200" dirty="0"/>
              <a:t>Goal must be an observable action task</a:t>
            </a:r>
          </a:p>
          <a:p>
            <a:r>
              <a:rPr lang="en-US" sz="3200" dirty="0"/>
              <a:t>Goal must be quantifiable or measurable.</a:t>
            </a:r>
          </a:p>
          <a:p>
            <a:endParaRPr lang="en-US" dirty="0"/>
          </a:p>
        </p:txBody>
      </p:sp>
    </p:spTree>
    <p:extLst>
      <p:ext uri="{BB962C8B-B14F-4D97-AF65-F5344CB8AC3E}">
        <p14:creationId xmlns:p14="http://schemas.microsoft.com/office/powerpoint/2010/main" val="29111788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7964-E2C2-4B2B-A7EC-460AADEECDB1}"/>
              </a:ext>
            </a:extLst>
          </p:cNvPr>
          <p:cNvSpPr>
            <a:spLocks noGrp="1"/>
          </p:cNvSpPr>
          <p:nvPr>
            <p:ph type="title"/>
          </p:nvPr>
        </p:nvSpPr>
        <p:spPr/>
        <p:txBody>
          <a:bodyPr/>
          <a:lstStyle/>
          <a:p>
            <a:r>
              <a:rPr lang="en-US" sz="3200" dirty="0"/>
              <a:t>Writing A Care Plan </a:t>
            </a:r>
          </a:p>
        </p:txBody>
      </p:sp>
      <p:sp>
        <p:nvSpPr>
          <p:cNvPr id="3" name="Content Placeholder 2">
            <a:extLst>
              <a:ext uri="{FF2B5EF4-FFF2-40B4-BE49-F238E27FC236}">
                <a16:creationId xmlns:a16="http://schemas.microsoft.com/office/drawing/2014/main" id="{F8AD4D9E-D094-434A-940B-4D4AF7D07E7F}"/>
              </a:ext>
            </a:extLst>
          </p:cNvPr>
          <p:cNvSpPr>
            <a:spLocks noGrp="1"/>
          </p:cNvSpPr>
          <p:nvPr>
            <p:ph idx="1"/>
          </p:nvPr>
        </p:nvSpPr>
        <p:spPr/>
        <p:txBody>
          <a:bodyPr/>
          <a:lstStyle/>
          <a:p>
            <a:pPr marL="0" indent="0">
              <a:buNone/>
            </a:pPr>
            <a:r>
              <a:rPr lang="en-US" sz="3200" dirty="0"/>
              <a:t>Development of interventions/approaches</a:t>
            </a:r>
          </a:p>
          <a:p>
            <a:r>
              <a:rPr lang="en-US" sz="3200" dirty="0"/>
              <a:t>Must be individualized</a:t>
            </a:r>
          </a:p>
          <a:p>
            <a:r>
              <a:rPr lang="en-US" sz="3200" dirty="0"/>
              <a:t>Must be specific; consider them specific “assignments” to a staff person</a:t>
            </a:r>
          </a:p>
          <a:p>
            <a:endParaRPr lang="en-US" dirty="0"/>
          </a:p>
        </p:txBody>
      </p:sp>
    </p:spTree>
    <p:extLst>
      <p:ext uri="{BB962C8B-B14F-4D97-AF65-F5344CB8AC3E}">
        <p14:creationId xmlns:p14="http://schemas.microsoft.com/office/powerpoint/2010/main" val="4163295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BCDE5-F1ED-4940-A54B-EDD8F969B9D4}"/>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77C7BC24-E4AE-4EE9-8E3A-161BCB94AB34}"/>
              </a:ext>
            </a:extLst>
          </p:cNvPr>
          <p:cNvPicPr>
            <a:picLocks noGrp="1" noChangeAspect="1"/>
          </p:cNvPicPr>
          <p:nvPr>
            <p:ph idx="1"/>
          </p:nvPr>
        </p:nvPicPr>
        <p:blipFill>
          <a:blip r:embed="rId2"/>
          <a:stretch>
            <a:fillRect/>
          </a:stretch>
        </p:blipFill>
        <p:spPr>
          <a:xfrm>
            <a:off x="2838450" y="609601"/>
            <a:ext cx="8484956" cy="6562724"/>
          </a:xfrm>
          <a:prstGeom prst="rect">
            <a:avLst/>
          </a:prstGeom>
        </p:spPr>
      </p:pic>
    </p:spTree>
    <p:extLst>
      <p:ext uri="{BB962C8B-B14F-4D97-AF65-F5344CB8AC3E}">
        <p14:creationId xmlns:p14="http://schemas.microsoft.com/office/powerpoint/2010/main" val="33804328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BCC1D-8674-48F3-83E3-54A5C4DB546D}"/>
              </a:ext>
            </a:extLst>
          </p:cNvPr>
          <p:cNvSpPr>
            <a:spLocks noGrp="1"/>
          </p:cNvSpPr>
          <p:nvPr>
            <p:ph type="title"/>
          </p:nvPr>
        </p:nvSpPr>
        <p:spPr/>
        <p:txBody>
          <a:bodyPr/>
          <a:lstStyle/>
          <a:p>
            <a:r>
              <a:rPr lang="en-US" sz="3200" dirty="0"/>
              <a:t>Writing A Care Plan</a:t>
            </a:r>
          </a:p>
        </p:txBody>
      </p:sp>
      <p:sp>
        <p:nvSpPr>
          <p:cNvPr id="3" name="Content Placeholder 2">
            <a:extLst>
              <a:ext uri="{FF2B5EF4-FFF2-40B4-BE49-F238E27FC236}">
                <a16:creationId xmlns:a16="http://schemas.microsoft.com/office/drawing/2014/main" id="{57050846-F358-4849-BC60-0AE187EACE29}"/>
              </a:ext>
            </a:extLst>
          </p:cNvPr>
          <p:cNvSpPr>
            <a:spLocks noGrp="1"/>
          </p:cNvSpPr>
          <p:nvPr>
            <p:ph idx="1"/>
          </p:nvPr>
        </p:nvSpPr>
        <p:spPr/>
        <p:txBody>
          <a:bodyPr/>
          <a:lstStyle/>
          <a:p>
            <a:pPr marL="0" indent="0">
              <a:buNone/>
            </a:pPr>
            <a:r>
              <a:rPr lang="en-US" sz="3200" dirty="0"/>
              <a:t>Ask yourself this question:</a:t>
            </a:r>
          </a:p>
          <a:p>
            <a:r>
              <a:rPr lang="en-US" sz="3200" dirty="0"/>
              <a:t>Could I use this same goal and/or interventions (Care Plan) on other residents in my care? (If you can use the same goal/interventions on numerous residents, don’t use it! Start over and make it more individualized.)</a:t>
            </a:r>
          </a:p>
          <a:p>
            <a:endParaRPr lang="en-US" dirty="0"/>
          </a:p>
        </p:txBody>
      </p:sp>
    </p:spTree>
    <p:extLst>
      <p:ext uri="{BB962C8B-B14F-4D97-AF65-F5344CB8AC3E}">
        <p14:creationId xmlns:p14="http://schemas.microsoft.com/office/powerpoint/2010/main" val="11168612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4BBC1-E8F3-4D37-A621-AFFD2C0FD13C}"/>
              </a:ext>
            </a:extLst>
          </p:cNvPr>
          <p:cNvSpPr>
            <a:spLocks noGrp="1"/>
          </p:cNvSpPr>
          <p:nvPr>
            <p:ph type="title"/>
          </p:nvPr>
        </p:nvSpPr>
        <p:spPr>
          <a:xfrm>
            <a:off x="914401" y="435007"/>
            <a:ext cx="10352617" cy="1127464"/>
          </a:xfrm>
        </p:spPr>
        <p:txBody>
          <a:bodyPr/>
          <a:lstStyle/>
          <a:p>
            <a:r>
              <a:rPr lang="en-US" sz="3200" dirty="0"/>
              <a:t>F-655 Baseline Care Plan</a:t>
            </a:r>
          </a:p>
        </p:txBody>
      </p:sp>
      <p:sp>
        <p:nvSpPr>
          <p:cNvPr id="3" name="Content Placeholder 2">
            <a:extLst>
              <a:ext uri="{FF2B5EF4-FFF2-40B4-BE49-F238E27FC236}">
                <a16:creationId xmlns:a16="http://schemas.microsoft.com/office/drawing/2014/main" id="{D3CCC98E-FCD1-43B5-A74E-6687B61B69C9}"/>
              </a:ext>
            </a:extLst>
          </p:cNvPr>
          <p:cNvSpPr>
            <a:spLocks noGrp="1"/>
          </p:cNvSpPr>
          <p:nvPr>
            <p:ph idx="1"/>
          </p:nvPr>
        </p:nvSpPr>
        <p:spPr>
          <a:xfrm>
            <a:off x="914401" y="1562471"/>
            <a:ext cx="10352617" cy="4714042"/>
          </a:xfrm>
        </p:spPr>
        <p:txBody>
          <a:bodyPr/>
          <a:lstStyle/>
          <a:p>
            <a:r>
              <a:rPr lang="en-US" sz="2600" dirty="0"/>
              <a:t>The baseline care plan must:</a:t>
            </a:r>
          </a:p>
          <a:p>
            <a:pPr marL="514350" indent="-514350">
              <a:buFont typeface="+mj-lt"/>
              <a:buAutoNum type="arabicPeriod"/>
            </a:pPr>
            <a:r>
              <a:rPr lang="en-US" sz="2600" dirty="0"/>
              <a:t>Be developed within 48 hours of a resident’s admission and</a:t>
            </a:r>
          </a:p>
          <a:p>
            <a:pPr marL="514350" indent="-514350">
              <a:buFont typeface="+mj-lt"/>
              <a:buAutoNum type="arabicPeriod"/>
            </a:pPr>
            <a:r>
              <a:rPr lang="en-US" sz="2600" dirty="0"/>
              <a:t>Include the minimum healthcare information necessary to properly care for a resident. Person centered care includes making an effort to understand what each resident is communicating verbally and non-verbally, identifying what is important to each resident with regard to daily routines and preferred activities, and having an understanding of the resident’s life before coming to reside in the nursing home. </a:t>
            </a:r>
          </a:p>
          <a:p>
            <a:endParaRPr lang="en-US" sz="2600" dirty="0"/>
          </a:p>
        </p:txBody>
      </p:sp>
    </p:spTree>
    <p:extLst>
      <p:ext uri="{BB962C8B-B14F-4D97-AF65-F5344CB8AC3E}">
        <p14:creationId xmlns:p14="http://schemas.microsoft.com/office/powerpoint/2010/main" val="20229560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54DF27-A1AD-4898-AF23-28D4B22F9E49}"/>
              </a:ext>
            </a:extLst>
          </p:cNvPr>
          <p:cNvPicPr>
            <a:picLocks noChangeAspect="1"/>
          </p:cNvPicPr>
          <p:nvPr/>
        </p:nvPicPr>
        <p:blipFill>
          <a:blip r:embed="rId2"/>
          <a:stretch>
            <a:fillRect/>
          </a:stretch>
        </p:blipFill>
        <p:spPr>
          <a:xfrm>
            <a:off x="2079231" y="419100"/>
            <a:ext cx="8922144" cy="6143625"/>
          </a:xfrm>
          <a:prstGeom prst="rect">
            <a:avLst/>
          </a:prstGeom>
        </p:spPr>
      </p:pic>
    </p:spTree>
    <p:extLst>
      <p:ext uri="{BB962C8B-B14F-4D97-AF65-F5344CB8AC3E}">
        <p14:creationId xmlns:p14="http://schemas.microsoft.com/office/powerpoint/2010/main" val="34198673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7B1FB-0B01-4B32-A0BD-2F4272318B8F}"/>
              </a:ext>
            </a:extLst>
          </p:cNvPr>
          <p:cNvSpPr>
            <a:spLocks noGrp="1"/>
          </p:cNvSpPr>
          <p:nvPr>
            <p:ph type="title"/>
          </p:nvPr>
        </p:nvSpPr>
        <p:spPr>
          <a:xfrm>
            <a:off x="914401" y="400051"/>
            <a:ext cx="10352617" cy="981074"/>
          </a:xfrm>
        </p:spPr>
        <p:txBody>
          <a:bodyPr/>
          <a:lstStyle/>
          <a:p>
            <a:r>
              <a:rPr lang="en-US" sz="3200" dirty="0"/>
              <a:t>Approaches for Dementia Residents</a:t>
            </a:r>
          </a:p>
        </p:txBody>
      </p:sp>
      <p:sp>
        <p:nvSpPr>
          <p:cNvPr id="3" name="Content Placeholder 2">
            <a:extLst>
              <a:ext uri="{FF2B5EF4-FFF2-40B4-BE49-F238E27FC236}">
                <a16:creationId xmlns:a16="http://schemas.microsoft.com/office/drawing/2014/main" id="{91F0F4D8-BEB5-4128-9907-6A6B9998E5AB}"/>
              </a:ext>
            </a:extLst>
          </p:cNvPr>
          <p:cNvSpPr>
            <a:spLocks noGrp="1"/>
          </p:cNvSpPr>
          <p:nvPr>
            <p:ph idx="1"/>
          </p:nvPr>
        </p:nvSpPr>
        <p:spPr>
          <a:xfrm>
            <a:off x="1009651" y="1223962"/>
            <a:ext cx="10352617" cy="4891088"/>
          </a:xfrm>
        </p:spPr>
        <p:txBody>
          <a:bodyPr/>
          <a:lstStyle/>
          <a:p>
            <a:r>
              <a:rPr lang="en-US" sz="3000" dirty="0"/>
              <a:t>All residents have a need for engagement in meaningful activities.</a:t>
            </a:r>
          </a:p>
          <a:p>
            <a:r>
              <a:rPr lang="en-US" sz="3000" dirty="0"/>
              <a:t>For residents with dementia, the lack of engaging activities can cause boredom. Loneliness and frustration, resulting in distress and agitation.</a:t>
            </a:r>
          </a:p>
          <a:p>
            <a:r>
              <a:rPr lang="en-US" sz="3000" dirty="0"/>
              <a:t>Activities must be individualized and customized based on the resident’s previous lifestyle (Occupation, family, hobbies), preferences and comforts.</a:t>
            </a:r>
          </a:p>
          <a:p>
            <a:endParaRPr lang="en-US" dirty="0"/>
          </a:p>
        </p:txBody>
      </p:sp>
    </p:spTree>
    <p:extLst>
      <p:ext uri="{BB962C8B-B14F-4D97-AF65-F5344CB8AC3E}">
        <p14:creationId xmlns:p14="http://schemas.microsoft.com/office/powerpoint/2010/main" val="32809648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0325E-00E2-47C4-BA3E-9AF72271DE1F}"/>
              </a:ext>
            </a:extLst>
          </p:cNvPr>
          <p:cNvSpPr>
            <a:spLocks noGrp="1"/>
          </p:cNvSpPr>
          <p:nvPr>
            <p:ph type="title"/>
          </p:nvPr>
        </p:nvSpPr>
        <p:spPr>
          <a:xfrm>
            <a:off x="914401" y="609602"/>
            <a:ext cx="10352617" cy="864092"/>
          </a:xfrm>
        </p:spPr>
        <p:txBody>
          <a:bodyPr/>
          <a:lstStyle/>
          <a:p>
            <a:r>
              <a:rPr lang="en-US" sz="3200" dirty="0"/>
              <a:t>F-679 Approaches for Behavioral Residents</a:t>
            </a:r>
          </a:p>
        </p:txBody>
      </p:sp>
      <p:sp>
        <p:nvSpPr>
          <p:cNvPr id="5" name="Content Placeholder 4">
            <a:extLst>
              <a:ext uri="{FF2B5EF4-FFF2-40B4-BE49-F238E27FC236}">
                <a16:creationId xmlns:a16="http://schemas.microsoft.com/office/drawing/2014/main" id="{A5051539-2BF5-42FE-9D87-5F833CC832A2}"/>
              </a:ext>
            </a:extLst>
          </p:cNvPr>
          <p:cNvSpPr>
            <a:spLocks noGrp="1"/>
          </p:cNvSpPr>
          <p:nvPr>
            <p:ph idx="1"/>
          </p:nvPr>
        </p:nvSpPr>
        <p:spPr>
          <a:xfrm>
            <a:off x="914401" y="1562469"/>
            <a:ext cx="10352617" cy="4962617"/>
          </a:xfrm>
        </p:spPr>
        <p:txBody>
          <a:bodyPr/>
          <a:lstStyle/>
          <a:p>
            <a:r>
              <a:rPr lang="en-US" sz="3200" dirty="0"/>
              <a:t>For the resident who exhibits unusual amounts of energy or walking without purpose </a:t>
            </a:r>
          </a:p>
          <a:p>
            <a:r>
              <a:rPr lang="en-US" sz="3200" dirty="0"/>
              <a:t>For the resident who engages in behaviors not conducive with a therapeutic home like environment</a:t>
            </a:r>
          </a:p>
          <a:p>
            <a:r>
              <a:rPr lang="en-US" sz="3200" dirty="0"/>
              <a:t>For the resident who exhibits behavior that require a less stimulating environment to discontinue behaviors not welcomed by others sharing their social space</a:t>
            </a:r>
          </a:p>
          <a:p>
            <a:endParaRPr lang="en-US" dirty="0"/>
          </a:p>
        </p:txBody>
      </p:sp>
    </p:spTree>
    <p:extLst>
      <p:ext uri="{BB962C8B-B14F-4D97-AF65-F5344CB8AC3E}">
        <p14:creationId xmlns:p14="http://schemas.microsoft.com/office/powerpoint/2010/main" val="24564938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6606C-DE69-479D-A946-806F0EBBDA10}"/>
              </a:ext>
            </a:extLst>
          </p:cNvPr>
          <p:cNvSpPr>
            <a:spLocks noGrp="1"/>
          </p:cNvSpPr>
          <p:nvPr>
            <p:ph type="title"/>
          </p:nvPr>
        </p:nvSpPr>
        <p:spPr>
          <a:xfrm>
            <a:off x="914401" y="426129"/>
            <a:ext cx="10352617" cy="834500"/>
          </a:xfrm>
        </p:spPr>
        <p:txBody>
          <a:bodyPr/>
          <a:lstStyle/>
          <a:p>
            <a:r>
              <a:rPr lang="en-US" sz="3200" dirty="0"/>
              <a:t>F-679 Approaches for Behavioral Residents</a:t>
            </a:r>
          </a:p>
        </p:txBody>
      </p:sp>
      <p:sp>
        <p:nvSpPr>
          <p:cNvPr id="3" name="Content Placeholder 2">
            <a:extLst>
              <a:ext uri="{FF2B5EF4-FFF2-40B4-BE49-F238E27FC236}">
                <a16:creationId xmlns:a16="http://schemas.microsoft.com/office/drawing/2014/main" id="{4ED72559-E4DE-4B4D-807C-9BB9202B9E5E}"/>
              </a:ext>
            </a:extLst>
          </p:cNvPr>
          <p:cNvSpPr>
            <a:spLocks noGrp="1"/>
          </p:cNvSpPr>
          <p:nvPr>
            <p:ph idx="1"/>
          </p:nvPr>
        </p:nvSpPr>
        <p:spPr>
          <a:xfrm>
            <a:off x="914401" y="1260629"/>
            <a:ext cx="10352617" cy="5069150"/>
          </a:xfrm>
        </p:spPr>
        <p:txBody>
          <a:bodyPr/>
          <a:lstStyle/>
          <a:p>
            <a:r>
              <a:rPr lang="en-US" sz="2800" dirty="0"/>
              <a:t>For the resident who goes through others’ belongings</a:t>
            </a:r>
          </a:p>
          <a:p>
            <a:r>
              <a:rPr lang="en-US" sz="2800" dirty="0"/>
              <a:t>For the resident who has withdrawn from previous activity interests/customary routines and isolates self in room/bed most of the day</a:t>
            </a:r>
          </a:p>
          <a:p>
            <a:r>
              <a:rPr lang="en-US" sz="2800" dirty="0"/>
              <a:t>For the resident who excessively seeks attention from staff and/or peers</a:t>
            </a:r>
          </a:p>
          <a:p>
            <a:r>
              <a:rPr lang="en-US" sz="2800" dirty="0"/>
              <a:t>For the resident who lacks awareness of personal safety.</a:t>
            </a:r>
          </a:p>
          <a:p>
            <a:r>
              <a:rPr lang="en-US" sz="2800" dirty="0"/>
              <a:t>For the resident who has delusional and hallucinatory behavior that is stressful to her/him</a:t>
            </a:r>
          </a:p>
          <a:p>
            <a:endParaRPr lang="en-US" dirty="0"/>
          </a:p>
        </p:txBody>
      </p:sp>
    </p:spTree>
    <p:extLst>
      <p:ext uri="{BB962C8B-B14F-4D97-AF65-F5344CB8AC3E}">
        <p14:creationId xmlns:p14="http://schemas.microsoft.com/office/powerpoint/2010/main" val="16791000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39F3F-ADFA-4702-B802-14579641A88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507512C-63B2-429C-8506-2BFA879D8AC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49444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D33C9-1331-45C8-A0F0-F20DFC437917}"/>
              </a:ext>
            </a:extLst>
          </p:cNvPr>
          <p:cNvSpPr>
            <a:spLocks noGrp="1"/>
          </p:cNvSpPr>
          <p:nvPr>
            <p:ph type="title"/>
          </p:nvPr>
        </p:nvSpPr>
        <p:spPr/>
        <p:txBody>
          <a:bodyPr/>
          <a:lstStyle/>
          <a:p>
            <a:r>
              <a:rPr lang="en-US" dirty="0"/>
              <a:t>F-655 Care Plans</a:t>
            </a:r>
          </a:p>
        </p:txBody>
      </p:sp>
      <p:sp>
        <p:nvSpPr>
          <p:cNvPr id="3" name="Content Placeholder 2">
            <a:extLst>
              <a:ext uri="{FF2B5EF4-FFF2-40B4-BE49-F238E27FC236}">
                <a16:creationId xmlns:a16="http://schemas.microsoft.com/office/drawing/2014/main" id="{2CB9B79C-EA71-4FB8-B2E8-728193425820}"/>
              </a:ext>
            </a:extLst>
          </p:cNvPr>
          <p:cNvSpPr>
            <a:spLocks noGrp="1"/>
          </p:cNvSpPr>
          <p:nvPr>
            <p:ph idx="1"/>
          </p:nvPr>
        </p:nvSpPr>
        <p:spPr>
          <a:xfrm>
            <a:off x="914401" y="2095499"/>
            <a:ext cx="10901778" cy="4225401"/>
          </a:xfrm>
        </p:spPr>
        <p:txBody>
          <a:bodyPr/>
          <a:lstStyle/>
          <a:p>
            <a:pPr marL="742950" lvl="1" indent="-285750" defTabSz="914400" eaLnBrk="1" fontAlgn="auto" hangingPunct="1">
              <a:lnSpc>
                <a:spcPct val="100000"/>
              </a:lnSpc>
              <a:spcBef>
                <a:spcPct val="20000"/>
              </a:spcBef>
              <a:spcAft>
                <a:spcPts val="0"/>
              </a:spcAft>
              <a:buClr>
                <a:prstClr val="black"/>
              </a:buClr>
              <a:buFont typeface="Times New Roman" pitchFamily="18" charset="0"/>
              <a:buChar char="•"/>
            </a:pPr>
            <a:r>
              <a:rPr lang="en-US" altLang="en-US" sz="2800" dirty="0">
                <a:solidFill>
                  <a:prstClr val="black"/>
                </a:solidFill>
                <a:latin typeface="Calibri"/>
              </a:rPr>
              <a:t>Facilities are required to develop care plans that describe the resident’s medical, nursing, physical, mental and psychosocial needs and preferences and how the facility will assist in meeting these needs and preferences.  </a:t>
            </a:r>
          </a:p>
          <a:p>
            <a:pPr marL="742950" lvl="1" indent="-285750" defTabSz="914400" eaLnBrk="1" fontAlgn="auto" hangingPunct="1">
              <a:lnSpc>
                <a:spcPct val="100000"/>
              </a:lnSpc>
              <a:spcBef>
                <a:spcPct val="20000"/>
              </a:spcBef>
              <a:spcAft>
                <a:spcPts val="0"/>
              </a:spcAft>
              <a:buClr>
                <a:prstClr val="black"/>
              </a:buClr>
              <a:buFont typeface="Times New Roman" pitchFamily="18" charset="0"/>
              <a:buChar char="•"/>
            </a:pPr>
            <a:r>
              <a:rPr lang="en-US" altLang="en-US" sz="2800" dirty="0">
                <a:solidFill>
                  <a:prstClr val="black"/>
                </a:solidFill>
                <a:latin typeface="Calibri"/>
              </a:rPr>
              <a:t>Care plans must include person specific, measurable objectives, and timeframes in order to  evaluate the resident’s progress toward his/her goal. </a:t>
            </a:r>
          </a:p>
          <a:p>
            <a:endParaRPr lang="en-US" dirty="0"/>
          </a:p>
        </p:txBody>
      </p:sp>
    </p:spTree>
    <p:extLst>
      <p:ext uri="{BB962C8B-B14F-4D97-AF65-F5344CB8AC3E}">
        <p14:creationId xmlns:p14="http://schemas.microsoft.com/office/powerpoint/2010/main" val="3385913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D1981-3B4D-4F45-AC86-2D0BEEF8F73E}"/>
              </a:ext>
            </a:extLst>
          </p:cNvPr>
          <p:cNvSpPr>
            <a:spLocks noGrp="1"/>
          </p:cNvSpPr>
          <p:nvPr>
            <p:ph type="title"/>
          </p:nvPr>
        </p:nvSpPr>
        <p:spPr/>
        <p:txBody>
          <a:bodyPr/>
          <a:lstStyle/>
          <a:p>
            <a:r>
              <a:rPr lang="en-US" dirty="0"/>
              <a:t>F-655 Care Plans</a:t>
            </a:r>
          </a:p>
        </p:txBody>
      </p:sp>
      <p:sp>
        <p:nvSpPr>
          <p:cNvPr id="3" name="Content Placeholder 2">
            <a:extLst>
              <a:ext uri="{FF2B5EF4-FFF2-40B4-BE49-F238E27FC236}">
                <a16:creationId xmlns:a16="http://schemas.microsoft.com/office/drawing/2014/main" id="{AAA1F736-D99F-4DB2-995C-F3AC78607F2B}"/>
              </a:ext>
            </a:extLst>
          </p:cNvPr>
          <p:cNvSpPr>
            <a:spLocks noGrp="1"/>
          </p:cNvSpPr>
          <p:nvPr>
            <p:ph idx="1"/>
          </p:nvPr>
        </p:nvSpPr>
        <p:spPr/>
        <p:txBody>
          <a:bodyPr/>
          <a:lstStyle/>
          <a:p>
            <a:r>
              <a:rPr lang="en-US" sz="3600" dirty="0"/>
              <a:t>Care Plans must be person-centered and reflect the resident’s goal. Person-centered care means the facility focuses on the resident as the center of control and supports each resident in making his or her own choices.</a:t>
            </a:r>
          </a:p>
          <a:p>
            <a:endParaRPr lang="en-US" dirty="0"/>
          </a:p>
        </p:txBody>
      </p:sp>
    </p:spTree>
    <p:extLst>
      <p:ext uri="{BB962C8B-B14F-4D97-AF65-F5344CB8AC3E}">
        <p14:creationId xmlns:p14="http://schemas.microsoft.com/office/powerpoint/2010/main" val="1670901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5CA9D-949C-4598-8EA3-259C169C8A2E}"/>
              </a:ext>
            </a:extLst>
          </p:cNvPr>
          <p:cNvSpPr>
            <a:spLocks noGrp="1"/>
          </p:cNvSpPr>
          <p:nvPr>
            <p:ph type="title"/>
          </p:nvPr>
        </p:nvSpPr>
        <p:spPr/>
        <p:txBody>
          <a:bodyPr/>
          <a:lstStyle/>
          <a:p>
            <a:r>
              <a:rPr lang="en-US" dirty="0"/>
              <a:t>F-655 Care Plans</a:t>
            </a:r>
          </a:p>
        </p:txBody>
      </p:sp>
      <p:sp>
        <p:nvSpPr>
          <p:cNvPr id="3" name="Content Placeholder 2">
            <a:extLst>
              <a:ext uri="{FF2B5EF4-FFF2-40B4-BE49-F238E27FC236}">
                <a16:creationId xmlns:a16="http://schemas.microsoft.com/office/drawing/2014/main" id="{DAE6CC5F-83FD-4FCE-9BCC-06D9AA74A383}"/>
              </a:ext>
            </a:extLst>
          </p:cNvPr>
          <p:cNvSpPr>
            <a:spLocks noGrp="1"/>
          </p:cNvSpPr>
          <p:nvPr>
            <p:ph idx="1"/>
          </p:nvPr>
        </p:nvSpPr>
        <p:spPr>
          <a:xfrm>
            <a:off x="914401" y="1660125"/>
            <a:ext cx="10352617" cy="4714042"/>
          </a:xfrm>
        </p:spPr>
        <p:txBody>
          <a:bodyPr/>
          <a:lstStyle/>
          <a:p>
            <a:r>
              <a:rPr lang="en-US" sz="3200" dirty="0"/>
              <a:t>Person-centered care includes making an effort to understand what each resident is communicating, verbally and non-verbally, identifying what is important to each resident with regard to daily routines and preferred activities, and having an understanding of the resident’s life before coming to reside in the nursing home</a:t>
            </a:r>
            <a:r>
              <a:rPr lang="en-US" dirty="0"/>
              <a:t>.</a:t>
            </a:r>
          </a:p>
          <a:p>
            <a:endParaRPr lang="en-US" dirty="0"/>
          </a:p>
        </p:txBody>
      </p:sp>
    </p:spTree>
    <p:extLst>
      <p:ext uri="{BB962C8B-B14F-4D97-AF65-F5344CB8AC3E}">
        <p14:creationId xmlns:p14="http://schemas.microsoft.com/office/powerpoint/2010/main" val="1039293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C04E4-E625-4356-96C6-5049E829CAB3}"/>
              </a:ext>
            </a:extLst>
          </p:cNvPr>
          <p:cNvSpPr>
            <a:spLocks noGrp="1"/>
          </p:cNvSpPr>
          <p:nvPr>
            <p:ph type="title"/>
          </p:nvPr>
        </p:nvSpPr>
        <p:spPr>
          <a:xfrm>
            <a:off x="914401" y="230819"/>
            <a:ext cx="10352617" cy="1047565"/>
          </a:xfrm>
        </p:spPr>
        <p:txBody>
          <a:bodyPr/>
          <a:lstStyle/>
          <a:p>
            <a:r>
              <a:rPr lang="en-US" dirty="0"/>
              <a:t>F-655 Care Plans</a:t>
            </a:r>
          </a:p>
        </p:txBody>
      </p:sp>
      <p:sp>
        <p:nvSpPr>
          <p:cNvPr id="3" name="Content Placeholder 2">
            <a:extLst>
              <a:ext uri="{FF2B5EF4-FFF2-40B4-BE49-F238E27FC236}">
                <a16:creationId xmlns:a16="http://schemas.microsoft.com/office/drawing/2014/main" id="{F31176E9-15A7-4F23-9A1B-FBB69DABF69D}"/>
              </a:ext>
            </a:extLst>
          </p:cNvPr>
          <p:cNvSpPr>
            <a:spLocks noGrp="1"/>
          </p:cNvSpPr>
          <p:nvPr>
            <p:ph idx="1"/>
          </p:nvPr>
        </p:nvSpPr>
        <p:spPr>
          <a:xfrm>
            <a:off x="914401" y="1278384"/>
            <a:ext cx="10352617" cy="5007006"/>
          </a:xfrm>
        </p:spPr>
        <p:txBody>
          <a:bodyPr/>
          <a:lstStyle/>
          <a:p>
            <a:r>
              <a:rPr lang="en-US" sz="3200" dirty="0"/>
              <a:t>Measurable objectives describe the steps toward achieving the resident’s goals and can be measured, quantified, and/or verified. </a:t>
            </a:r>
          </a:p>
          <a:p>
            <a:r>
              <a:rPr lang="en-US" sz="3200" dirty="0"/>
              <a:t>When developing the comprehensive care plan, facility staff must, at a minimum, use the Minimum Data Set (MDS) to assess the resident’s clinical condition, cognitive and functional status and use of services. </a:t>
            </a:r>
          </a:p>
          <a:p>
            <a:endParaRPr lang="en-US" dirty="0"/>
          </a:p>
        </p:txBody>
      </p:sp>
    </p:spTree>
    <p:extLst>
      <p:ext uri="{BB962C8B-B14F-4D97-AF65-F5344CB8AC3E}">
        <p14:creationId xmlns:p14="http://schemas.microsoft.com/office/powerpoint/2010/main" val="301253350"/>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amask">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OHCA-Presentation.potx" id="{396D806D-6769-4535-9BD4-B00F4C819E09}" vid="{92665DF3-63C3-411F-B381-9BD0ECE82A2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TM10001104[[fn=Feathered]]</Template>
  <TotalTime>539</TotalTime>
  <Words>2735</Words>
  <Application>Microsoft Office PowerPoint</Application>
  <PresentationFormat>Widescreen</PresentationFormat>
  <Paragraphs>207</Paragraphs>
  <Slides>56</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56</vt:i4>
      </vt:variant>
    </vt:vector>
  </HeadingPairs>
  <TitlesOfParts>
    <vt:vector size="65" baseType="lpstr">
      <vt:lpstr>Arial</vt:lpstr>
      <vt:lpstr>Bookman Old Style</vt:lpstr>
      <vt:lpstr>Calibri</vt:lpstr>
      <vt:lpstr>Calibri Light</vt:lpstr>
      <vt:lpstr>Rockwell</vt:lpstr>
      <vt:lpstr>Times New Roman</vt:lpstr>
      <vt:lpstr>Office Theme</vt:lpstr>
      <vt:lpstr>Custom Design</vt:lpstr>
      <vt:lpstr>1_Damask</vt:lpstr>
      <vt:lpstr>PowerPoint Presentation</vt:lpstr>
      <vt:lpstr>Assessments and Care Plans That Meet F 679 Guidelines</vt:lpstr>
      <vt:lpstr>F679 Activities</vt:lpstr>
      <vt:lpstr>Assessment</vt:lpstr>
      <vt:lpstr>PowerPoint Presentation</vt:lpstr>
      <vt:lpstr>F-655 Care Plans</vt:lpstr>
      <vt:lpstr>F-655 Care Plans</vt:lpstr>
      <vt:lpstr>F-655 Care Plans</vt:lpstr>
      <vt:lpstr>F-655 Care Plans</vt:lpstr>
      <vt:lpstr>MDS 3.0</vt:lpstr>
      <vt:lpstr>F-655 Care Plans</vt:lpstr>
      <vt:lpstr>F-655 Care Plans</vt:lpstr>
      <vt:lpstr>Care Plans Things To Consider</vt:lpstr>
      <vt:lpstr>Care Plans Things To Consider</vt:lpstr>
      <vt:lpstr>Care Plan Things to Consider</vt:lpstr>
      <vt:lpstr>Writing A Care Plan</vt:lpstr>
      <vt:lpstr>Writing A Care Plan</vt:lpstr>
      <vt:lpstr>The resident requires assistance for diversional activity and social interaction SPECIFY:) </vt:lpstr>
      <vt:lpstr>Items to Include In Care Plan </vt:lpstr>
      <vt:lpstr>Care Plan for Independent Activities</vt:lpstr>
      <vt:lpstr>Goal</vt:lpstr>
      <vt:lpstr>Interventions</vt:lpstr>
      <vt:lpstr>Interventions</vt:lpstr>
      <vt:lpstr>Intervention</vt:lpstr>
      <vt:lpstr>Intervention</vt:lpstr>
      <vt:lpstr>Intervention</vt:lpstr>
      <vt:lpstr>Care Plan for Residents That Are Dependent Upon Staff</vt:lpstr>
      <vt:lpstr>Goal</vt:lpstr>
      <vt:lpstr>Intervention</vt:lpstr>
      <vt:lpstr>Intervention</vt:lpstr>
      <vt:lpstr>Intervention</vt:lpstr>
      <vt:lpstr>Intervention</vt:lpstr>
      <vt:lpstr>Care Plan for Residents That Do Not Participate</vt:lpstr>
      <vt:lpstr>Goal</vt:lpstr>
      <vt:lpstr>Interventions</vt:lpstr>
      <vt:lpstr>Intervention</vt:lpstr>
      <vt:lpstr>Intervention</vt:lpstr>
      <vt:lpstr>Intervention</vt:lpstr>
      <vt:lpstr>Intervention</vt:lpstr>
      <vt:lpstr>Resident Needing Diversion</vt:lpstr>
      <vt:lpstr>Goals</vt:lpstr>
      <vt:lpstr>Interventions </vt:lpstr>
      <vt:lpstr>Interventions</vt:lpstr>
      <vt:lpstr>Interventions</vt:lpstr>
      <vt:lpstr>Interventions</vt:lpstr>
      <vt:lpstr>Writing A Care Plan</vt:lpstr>
      <vt:lpstr>Writing A Care Plan</vt:lpstr>
      <vt:lpstr>Writing A Care Plan</vt:lpstr>
      <vt:lpstr>Writing A Care Plan </vt:lpstr>
      <vt:lpstr>Writing A Care Plan</vt:lpstr>
      <vt:lpstr>F-655 Baseline Care Plan</vt:lpstr>
      <vt:lpstr>PowerPoint Presentation</vt:lpstr>
      <vt:lpstr>Approaches for Dementia Residents</vt:lpstr>
      <vt:lpstr>F-679 Approaches for Behavioral Residents</vt:lpstr>
      <vt:lpstr>F-679 Approaches for Behavioral Residents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Mandy Smith</dc:creator>
  <cp:lastModifiedBy>Michele Houser</cp:lastModifiedBy>
  <cp:revision>33</cp:revision>
  <dcterms:created xsi:type="dcterms:W3CDTF">2020-02-17T01:37:55Z</dcterms:created>
  <dcterms:modified xsi:type="dcterms:W3CDTF">2021-08-06T13:07:09Z</dcterms:modified>
</cp:coreProperties>
</file>