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76"/>
  </p:notesMasterIdLst>
  <p:sldIdLst>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36" r:id="rId52"/>
    <p:sldId id="337" r:id="rId53"/>
    <p:sldId id="310" r:id="rId54"/>
    <p:sldId id="311"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586" autoAdjust="0"/>
  </p:normalViewPr>
  <p:slideViewPr>
    <p:cSldViewPr snapToGrid="0">
      <p:cViewPr varScale="1">
        <p:scale>
          <a:sx n="117" d="100"/>
          <a:sy n="117" d="100"/>
        </p:scale>
        <p:origin x="240" y="114"/>
      </p:cViewPr>
      <p:guideLst/>
    </p:cSldViewPr>
  </p:slideViewPr>
  <p:outlineViewPr>
    <p:cViewPr>
      <p:scale>
        <a:sx n="33" d="100"/>
        <a:sy n="33" d="100"/>
      </p:scale>
      <p:origin x="0" y="-1051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CE93F-0AE6-487D-B5DA-E9CAAD6289A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3BC39B3-C912-4FD4-B696-11E7626557C3}">
      <dgm:prSet phldrT="[Text]"/>
      <dgm:spPr>
        <a:solidFill>
          <a:schemeClr val="accent2"/>
        </a:solidFill>
      </dgm:spPr>
      <dgm:t>
        <a:bodyPr/>
        <a:lstStyle/>
        <a:p>
          <a:r>
            <a:rPr lang="en-US" dirty="0"/>
            <a:t>Pre-Interview</a:t>
          </a:r>
        </a:p>
      </dgm:t>
    </dgm:pt>
    <dgm:pt modelId="{A3D3F1D7-0DD4-425F-9DC8-7FA3E37D70B9}" type="parTrans" cxnId="{1E17A66B-0278-4479-9CCB-2F1DD78A2636}">
      <dgm:prSet/>
      <dgm:spPr/>
      <dgm:t>
        <a:bodyPr/>
        <a:lstStyle/>
        <a:p>
          <a:endParaRPr lang="en-US"/>
        </a:p>
      </dgm:t>
    </dgm:pt>
    <dgm:pt modelId="{9D6C045A-B5F1-43AD-8AA1-E24023F4A2A4}" type="sibTrans" cxnId="{1E17A66B-0278-4479-9CCB-2F1DD78A2636}">
      <dgm:prSet/>
      <dgm:spPr>
        <a:solidFill>
          <a:schemeClr val="accent2"/>
        </a:solidFill>
      </dgm:spPr>
      <dgm:t>
        <a:bodyPr/>
        <a:lstStyle/>
        <a:p>
          <a:endParaRPr lang="en-US" dirty="0"/>
        </a:p>
      </dgm:t>
    </dgm:pt>
    <dgm:pt modelId="{96858A50-E0AF-499D-B4DD-E7D4E4625DBE}">
      <dgm:prSet phldrT="[Text]"/>
      <dgm:spPr>
        <a:noFill/>
        <a:ln>
          <a:solidFill>
            <a:schemeClr val="accent2"/>
          </a:solidFill>
        </a:ln>
      </dgm:spPr>
      <dgm:t>
        <a:bodyPr/>
        <a:lstStyle/>
        <a:p>
          <a:r>
            <a:rPr lang="en-US" dirty="0"/>
            <a:t>Assess job</a:t>
          </a:r>
        </a:p>
      </dgm:t>
    </dgm:pt>
    <dgm:pt modelId="{727441CA-74A4-4F41-BAE4-867502406F32}" type="parTrans" cxnId="{BF96FA21-9498-4EB4-BC6A-BC809447E299}">
      <dgm:prSet/>
      <dgm:spPr/>
      <dgm:t>
        <a:bodyPr/>
        <a:lstStyle/>
        <a:p>
          <a:endParaRPr lang="en-US"/>
        </a:p>
      </dgm:t>
    </dgm:pt>
    <dgm:pt modelId="{A5BB925D-BB6F-4D21-B49A-C632A9394CFA}" type="sibTrans" cxnId="{BF96FA21-9498-4EB4-BC6A-BC809447E299}">
      <dgm:prSet/>
      <dgm:spPr/>
      <dgm:t>
        <a:bodyPr/>
        <a:lstStyle/>
        <a:p>
          <a:endParaRPr lang="en-US"/>
        </a:p>
      </dgm:t>
    </dgm:pt>
    <dgm:pt modelId="{FAE19D6D-5EBF-4A42-BDA1-4333F8E3CF2A}">
      <dgm:prSet phldrT="[Text]"/>
      <dgm:spPr>
        <a:noFill/>
        <a:ln>
          <a:solidFill>
            <a:schemeClr val="accent2"/>
          </a:solidFill>
        </a:ln>
      </dgm:spPr>
      <dgm:t>
        <a:bodyPr/>
        <a:lstStyle/>
        <a:p>
          <a:r>
            <a:rPr lang="en-US" dirty="0"/>
            <a:t>Prepare questions and interview guide</a:t>
          </a:r>
        </a:p>
      </dgm:t>
    </dgm:pt>
    <dgm:pt modelId="{78DA0284-512A-4745-A95C-D664B8C9DA2B}" type="parTrans" cxnId="{BA3DC874-5EC0-48DF-BAEB-05858A6BD9D3}">
      <dgm:prSet/>
      <dgm:spPr/>
      <dgm:t>
        <a:bodyPr/>
        <a:lstStyle/>
        <a:p>
          <a:endParaRPr lang="en-US"/>
        </a:p>
      </dgm:t>
    </dgm:pt>
    <dgm:pt modelId="{0880F158-33ED-4060-8393-171A8A53FA2D}" type="sibTrans" cxnId="{BA3DC874-5EC0-48DF-BAEB-05858A6BD9D3}">
      <dgm:prSet/>
      <dgm:spPr/>
      <dgm:t>
        <a:bodyPr/>
        <a:lstStyle/>
        <a:p>
          <a:endParaRPr lang="en-US"/>
        </a:p>
      </dgm:t>
    </dgm:pt>
    <dgm:pt modelId="{ACCCDA2A-495C-43B7-9B07-E2BB92A85B5D}">
      <dgm:prSet phldrT="[Text]"/>
      <dgm:spPr>
        <a:solidFill>
          <a:schemeClr val="accent2"/>
        </a:solidFill>
      </dgm:spPr>
      <dgm:t>
        <a:bodyPr/>
        <a:lstStyle/>
        <a:p>
          <a:r>
            <a:rPr lang="en-US" dirty="0"/>
            <a:t>Interview</a:t>
          </a:r>
        </a:p>
      </dgm:t>
    </dgm:pt>
    <dgm:pt modelId="{C94627C0-F49E-4F1E-927B-14FE21BBE7B2}" type="parTrans" cxnId="{71EC3E34-EFEF-4916-8B56-1A017639D0D8}">
      <dgm:prSet/>
      <dgm:spPr/>
      <dgm:t>
        <a:bodyPr/>
        <a:lstStyle/>
        <a:p>
          <a:endParaRPr lang="en-US"/>
        </a:p>
      </dgm:t>
    </dgm:pt>
    <dgm:pt modelId="{2BC210DC-F2D9-432F-92D4-0788C05165A6}" type="sibTrans" cxnId="{71EC3E34-EFEF-4916-8B56-1A017639D0D8}">
      <dgm:prSet/>
      <dgm:spPr>
        <a:solidFill>
          <a:schemeClr val="accent2"/>
        </a:solidFill>
      </dgm:spPr>
      <dgm:t>
        <a:bodyPr/>
        <a:lstStyle/>
        <a:p>
          <a:endParaRPr lang="en-US" dirty="0"/>
        </a:p>
      </dgm:t>
    </dgm:pt>
    <dgm:pt modelId="{5D837A43-E7C9-4CC2-B741-B388437075D6}">
      <dgm:prSet phldrT="[Text]"/>
      <dgm:spPr>
        <a:solidFill>
          <a:schemeClr val="bg1">
            <a:alpha val="90000"/>
          </a:schemeClr>
        </a:solidFill>
        <a:ln>
          <a:solidFill>
            <a:schemeClr val="accent2"/>
          </a:solidFill>
        </a:ln>
      </dgm:spPr>
      <dgm:t>
        <a:bodyPr/>
        <a:lstStyle/>
        <a:p>
          <a:r>
            <a:rPr lang="en-US" dirty="0"/>
            <a:t>Assess candidate</a:t>
          </a:r>
        </a:p>
      </dgm:t>
    </dgm:pt>
    <dgm:pt modelId="{9C54C2BD-D87E-42CD-B980-3AFB27883696}" type="parTrans" cxnId="{9E228AE1-5CE2-427A-8327-260FB90755EA}">
      <dgm:prSet/>
      <dgm:spPr/>
      <dgm:t>
        <a:bodyPr/>
        <a:lstStyle/>
        <a:p>
          <a:endParaRPr lang="en-US"/>
        </a:p>
      </dgm:t>
    </dgm:pt>
    <dgm:pt modelId="{22FC8750-C393-429D-8E08-9C9EB52A8801}" type="sibTrans" cxnId="{9E228AE1-5CE2-427A-8327-260FB90755EA}">
      <dgm:prSet/>
      <dgm:spPr/>
      <dgm:t>
        <a:bodyPr/>
        <a:lstStyle/>
        <a:p>
          <a:endParaRPr lang="en-US"/>
        </a:p>
      </dgm:t>
    </dgm:pt>
    <dgm:pt modelId="{B4DF12D8-0EA1-4F0C-A761-A92FB0D2C9E0}">
      <dgm:prSet phldrT="[Text]"/>
      <dgm:spPr>
        <a:solidFill>
          <a:schemeClr val="accent2"/>
        </a:solidFill>
      </dgm:spPr>
      <dgm:t>
        <a:bodyPr/>
        <a:lstStyle/>
        <a:p>
          <a:r>
            <a:rPr lang="en-US" dirty="0"/>
            <a:t>Post- Interview</a:t>
          </a:r>
        </a:p>
      </dgm:t>
    </dgm:pt>
    <dgm:pt modelId="{8BEBC99D-A122-487B-A8A4-B46D0776EB72}" type="parTrans" cxnId="{72AC9176-37B0-49D1-AD18-D23AFF85A384}">
      <dgm:prSet/>
      <dgm:spPr/>
      <dgm:t>
        <a:bodyPr/>
        <a:lstStyle/>
        <a:p>
          <a:endParaRPr lang="en-US"/>
        </a:p>
      </dgm:t>
    </dgm:pt>
    <dgm:pt modelId="{BE3FBADE-9165-47A7-AA90-2916E3D98CE1}" type="sibTrans" cxnId="{72AC9176-37B0-49D1-AD18-D23AFF85A384}">
      <dgm:prSet/>
      <dgm:spPr/>
      <dgm:t>
        <a:bodyPr/>
        <a:lstStyle/>
        <a:p>
          <a:endParaRPr lang="en-US"/>
        </a:p>
      </dgm:t>
    </dgm:pt>
    <dgm:pt modelId="{C6D11C2D-E8C5-4E24-AA02-E295679A310D}">
      <dgm:prSet phldrT="[Text]"/>
      <dgm:spPr>
        <a:ln>
          <a:solidFill>
            <a:schemeClr val="accent2"/>
          </a:solidFill>
        </a:ln>
      </dgm:spPr>
      <dgm:t>
        <a:bodyPr/>
        <a:lstStyle/>
        <a:p>
          <a:r>
            <a:rPr lang="en-US" dirty="0"/>
            <a:t>Evaluate objective data</a:t>
          </a:r>
        </a:p>
      </dgm:t>
    </dgm:pt>
    <dgm:pt modelId="{007AB482-EB2E-4D9A-8037-1784D5684E99}" type="parTrans" cxnId="{80E8A466-8467-4DD1-B4EC-B2513ADFDA8C}">
      <dgm:prSet/>
      <dgm:spPr/>
      <dgm:t>
        <a:bodyPr/>
        <a:lstStyle/>
        <a:p>
          <a:endParaRPr lang="en-US"/>
        </a:p>
      </dgm:t>
    </dgm:pt>
    <dgm:pt modelId="{0E3E8002-E023-42D0-99E3-8DDED10E4BE5}" type="sibTrans" cxnId="{80E8A466-8467-4DD1-B4EC-B2513ADFDA8C}">
      <dgm:prSet/>
      <dgm:spPr/>
      <dgm:t>
        <a:bodyPr/>
        <a:lstStyle/>
        <a:p>
          <a:endParaRPr lang="en-US"/>
        </a:p>
      </dgm:t>
    </dgm:pt>
    <dgm:pt modelId="{F6BE6690-762A-4C09-A829-BA03F07EC835}">
      <dgm:prSet phldrT="[Text]"/>
      <dgm:spPr>
        <a:ln>
          <a:solidFill>
            <a:schemeClr val="accent2"/>
          </a:solidFill>
        </a:ln>
      </dgm:spPr>
      <dgm:t>
        <a:bodyPr/>
        <a:lstStyle/>
        <a:p>
          <a:r>
            <a:rPr lang="en-US" dirty="0"/>
            <a:t>Make hiring decision</a:t>
          </a:r>
        </a:p>
      </dgm:t>
    </dgm:pt>
    <dgm:pt modelId="{E4B1280E-4620-499C-A116-ECDD944C0C31}" type="parTrans" cxnId="{EFF66412-8F3D-4D60-BAA5-F9EC032EDFD4}">
      <dgm:prSet/>
      <dgm:spPr/>
      <dgm:t>
        <a:bodyPr/>
        <a:lstStyle/>
        <a:p>
          <a:endParaRPr lang="en-US"/>
        </a:p>
      </dgm:t>
    </dgm:pt>
    <dgm:pt modelId="{B17C773F-48CE-468E-BBC9-88E57B55D0C1}" type="sibTrans" cxnId="{EFF66412-8F3D-4D60-BAA5-F9EC032EDFD4}">
      <dgm:prSet/>
      <dgm:spPr/>
      <dgm:t>
        <a:bodyPr/>
        <a:lstStyle/>
        <a:p>
          <a:endParaRPr lang="en-US"/>
        </a:p>
      </dgm:t>
    </dgm:pt>
    <dgm:pt modelId="{00D80182-355D-4EDE-8206-FC48F0308E10}">
      <dgm:prSet phldrT="[Text]"/>
      <dgm:spPr>
        <a:solidFill>
          <a:schemeClr val="bg1">
            <a:alpha val="90000"/>
          </a:schemeClr>
        </a:solidFill>
        <a:ln>
          <a:solidFill>
            <a:schemeClr val="accent2"/>
          </a:solidFill>
        </a:ln>
      </dgm:spPr>
      <dgm:t>
        <a:bodyPr/>
        <a:lstStyle/>
        <a:p>
          <a:r>
            <a:rPr lang="en-US" dirty="0"/>
            <a:t>Promote opportunity</a:t>
          </a:r>
        </a:p>
      </dgm:t>
    </dgm:pt>
    <dgm:pt modelId="{E62A3BD5-6C11-4E43-A6CA-08423F48D579}" type="parTrans" cxnId="{342011E3-F59A-4D45-B02A-6E43781DAFB8}">
      <dgm:prSet/>
      <dgm:spPr/>
      <dgm:t>
        <a:bodyPr/>
        <a:lstStyle/>
        <a:p>
          <a:endParaRPr lang="en-US"/>
        </a:p>
      </dgm:t>
    </dgm:pt>
    <dgm:pt modelId="{67BF5BC7-9809-47A3-A745-EC22D6F8DD4C}" type="sibTrans" cxnId="{342011E3-F59A-4D45-B02A-6E43781DAFB8}">
      <dgm:prSet/>
      <dgm:spPr/>
      <dgm:t>
        <a:bodyPr/>
        <a:lstStyle/>
        <a:p>
          <a:endParaRPr lang="en-US"/>
        </a:p>
      </dgm:t>
    </dgm:pt>
    <dgm:pt modelId="{A71F426F-A279-403A-9BF9-3B377B8C0D70}" type="pres">
      <dgm:prSet presAssocID="{33ACE93F-0AE6-487D-B5DA-E9CAAD6289A2}" presName="Name0" presStyleCnt="0">
        <dgm:presLayoutVars>
          <dgm:dir/>
          <dgm:animLvl val="lvl"/>
          <dgm:resizeHandles val="exact"/>
        </dgm:presLayoutVars>
      </dgm:prSet>
      <dgm:spPr/>
      <dgm:t>
        <a:bodyPr/>
        <a:lstStyle/>
        <a:p>
          <a:endParaRPr lang="en-US"/>
        </a:p>
      </dgm:t>
    </dgm:pt>
    <dgm:pt modelId="{EFB97649-78C7-40AC-84F2-CBF139D25662}" type="pres">
      <dgm:prSet presAssocID="{33ACE93F-0AE6-487D-B5DA-E9CAAD6289A2}" presName="tSp" presStyleCnt="0"/>
      <dgm:spPr/>
    </dgm:pt>
    <dgm:pt modelId="{35962F31-369A-423F-9EEB-C5FEB5634CF5}" type="pres">
      <dgm:prSet presAssocID="{33ACE93F-0AE6-487D-B5DA-E9CAAD6289A2}" presName="bSp" presStyleCnt="0"/>
      <dgm:spPr/>
    </dgm:pt>
    <dgm:pt modelId="{C1E354C8-A085-4283-9F74-5059E434C504}" type="pres">
      <dgm:prSet presAssocID="{33ACE93F-0AE6-487D-B5DA-E9CAAD6289A2}" presName="process" presStyleCnt="0"/>
      <dgm:spPr/>
    </dgm:pt>
    <dgm:pt modelId="{2A51E830-CEBF-4C2C-BD1A-83B04F897645}" type="pres">
      <dgm:prSet presAssocID="{43BC39B3-C912-4FD4-B696-11E7626557C3}" presName="composite1" presStyleCnt="0"/>
      <dgm:spPr/>
    </dgm:pt>
    <dgm:pt modelId="{0B194C1A-57DC-4304-9843-55BF1851AF54}" type="pres">
      <dgm:prSet presAssocID="{43BC39B3-C912-4FD4-B696-11E7626557C3}" presName="dummyNode1" presStyleLbl="node1" presStyleIdx="0" presStyleCnt="3"/>
      <dgm:spPr/>
    </dgm:pt>
    <dgm:pt modelId="{80FC176B-2730-48D9-814B-B1875580D0C5}" type="pres">
      <dgm:prSet presAssocID="{43BC39B3-C912-4FD4-B696-11E7626557C3}" presName="childNode1" presStyleLbl="bgAcc1" presStyleIdx="0" presStyleCnt="3">
        <dgm:presLayoutVars>
          <dgm:bulletEnabled val="1"/>
        </dgm:presLayoutVars>
      </dgm:prSet>
      <dgm:spPr/>
      <dgm:t>
        <a:bodyPr/>
        <a:lstStyle/>
        <a:p>
          <a:endParaRPr lang="en-US"/>
        </a:p>
      </dgm:t>
    </dgm:pt>
    <dgm:pt modelId="{D118B88C-0B3B-4694-930D-8DA455A152F0}" type="pres">
      <dgm:prSet presAssocID="{43BC39B3-C912-4FD4-B696-11E7626557C3}" presName="childNode1tx" presStyleLbl="bgAcc1" presStyleIdx="0" presStyleCnt="3">
        <dgm:presLayoutVars>
          <dgm:bulletEnabled val="1"/>
        </dgm:presLayoutVars>
      </dgm:prSet>
      <dgm:spPr/>
      <dgm:t>
        <a:bodyPr/>
        <a:lstStyle/>
        <a:p>
          <a:endParaRPr lang="en-US"/>
        </a:p>
      </dgm:t>
    </dgm:pt>
    <dgm:pt modelId="{3C594AF6-D918-4AA6-A325-EE74E0BD5402}" type="pres">
      <dgm:prSet presAssocID="{43BC39B3-C912-4FD4-B696-11E7626557C3}" presName="parentNode1" presStyleLbl="node1" presStyleIdx="0" presStyleCnt="3">
        <dgm:presLayoutVars>
          <dgm:chMax val="1"/>
          <dgm:bulletEnabled val="1"/>
        </dgm:presLayoutVars>
      </dgm:prSet>
      <dgm:spPr/>
      <dgm:t>
        <a:bodyPr/>
        <a:lstStyle/>
        <a:p>
          <a:endParaRPr lang="en-US"/>
        </a:p>
      </dgm:t>
    </dgm:pt>
    <dgm:pt modelId="{F37B1B21-27B9-435F-9105-74976C3DA525}" type="pres">
      <dgm:prSet presAssocID="{43BC39B3-C912-4FD4-B696-11E7626557C3}" presName="connSite1" presStyleCnt="0"/>
      <dgm:spPr/>
    </dgm:pt>
    <dgm:pt modelId="{9ACB9C5B-A232-4703-B48A-BB0C581DB255}" type="pres">
      <dgm:prSet presAssocID="{9D6C045A-B5F1-43AD-8AA1-E24023F4A2A4}" presName="Name9" presStyleLbl="sibTrans2D1" presStyleIdx="0" presStyleCnt="2"/>
      <dgm:spPr/>
      <dgm:t>
        <a:bodyPr/>
        <a:lstStyle/>
        <a:p>
          <a:endParaRPr lang="en-US"/>
        </a:p>
      </dgm:t>
    </dgm:pt>
    <dgm:pt modelId="{A9990185-9647-489C-B78D-62E9C4302B0C}" type="pres">
      <dgm:prSet presAssocID="{ACCCDA2A-495C-43B7-9B07-E2BB92A85B5D}" presName="composite2" presStyleCnt="0"/>
      <dgm:spPr/>
    </dgm:pt>
    <dgm:pt modelId="{4187286A-233B-494C-9862-61DB66C302B9}" type="pres">
      <dgm:prSet presAssocID="{ACCCDA2A-495C-43B7-9B07-E2BB92A85B5D}" presName="dummyNode2" presStyleLbl="node1" presStyleIdx="0" presStyleCnt="3"/>
      <dgm:spPr/>
    </dgm:pt>
    <dgm:pt modelId="{167A71CA-B4ED-4D23-8B9C-D197814D9E64}" type="pres">
      <dgm:prSet presAssocID="{ACCCDA2A-495C-43B7-9B07-E2BB92A85B5D}" presName="childNode2" presStyleLbl="bgAcc1" presStyleIdx="1" presStyleCnt="3">
        <dgm:presLayoutVars>
          <dgm:bulletEnabled val="1"/>
        </dgm:presLayoutVars>
      </dgm:prSet>
      <dgm:spPr/>
      <dgm:t>
        <a:bodyPr/>
        <a:lstStyle/>
        <a:p>
          <a:endParaRPr lang="en-US"/>
        </a:p>
      </dgm:t>
    </dgm:pt>
    <dgm:pt modelId="{4587CF62-E5E9-45F1-9D5A-A0E5E206ED95}" type="pres">
      <dgm:prSet presAssocID="{ACCCDA2A-495C-43B7-9B07-E2BB92A85B5D}" presName="childNode2tx" presStyleLbl="bgAcc1" presStyleIdx="1" presStyleCnt="3">
        <dgm:presLayoutVars>
          <dgm:bulletEnabled val="1"/>
        </dgm:presLayoutVars>
      </dgm:prSet>
      <dgm:spPr/>
      <dgm:t>
        <a:bodyPr/>
        <a:lstStyle/>
        <a:p>
          <a:endParaRPr lang="en-US"/>
        </a:p>
      </dgm:t>
    </dgm:pt>
    <dgm:pt modelId="{2C86E509-5603-4BB2-84E6-E72857C9F022}" type="pres">
      <dgm:prSet presAssocID="{ACCCDA2A-495C-43B7-9B07-E2BB92A85B5D}" presName="parentNode2" presStyleLbl="node1" presStyleIdx="1" presStyleCnt="3">
        <dgm:presLayoutVars>
          <dgm:chMax val="0"/>
          <dgm:bulletEnabled val="1"/>
        </dgm:presLayoutVars>
      </dgm:prSet>
      <dgm:spPr/>
      <dgm:t>
        <a:bodyPr/>
        <a:lstStyle/>
        <a:p>
          <a:endParaRPr lang="en-US"/>
        </a:p>
      </dgm:t>
    </dgm:pt>
    <dgm:pt modelId="{DD599EED-F897-4ADB-82E5-EB0BBC7A0B36}" type="pres">
      <dgm:prSet presAssocID="{ACCCDA2A-495C-43B7-9B07-E2BB92A85B5D}" presName="connSite2" presStyleCnt="0"/>
      <dgm:spPr/>
    </dgm:pt>
    <dgm:pt modelId="{98227E5B-E4CD-4AAC-9A58-1265262F6DC5}" type="pres">
      <dgm:prSet presAssocID="{2BC210DC-F2D9-432F-92D4-0788C05165A6}" presName="Name18" presStyleLbl="sibTrans2D1" presStyleIdx="1" presStyleCnt="2"/>
      <dgm:spPr/>
      <dgm:t>
        <a:bodyPr/>
        <a:lstStyle/>
        <a:p>
          <a:endParaRPr lang="en-US"/>
        </a:p>
      </dgm:t>
    </dgm:pt>
    <dgm:pt modelId="{70ECFB9D-4E7F-4DED-B08B-9A45E84DE023}" type="pres">
      <dgm:prSet presAssocID="{B4DF12D8-0EA1-4F0C-A761-A92FB0D2C9E0}" presName="composite1" presStyleCnt="0"/>
      <dgm:spPr/>
    </dgm:pt>
    <dgm:pt modelId="{F9363161-20C1-4145-8F5E-C975B8251015}" type="pres">
      <dgm:prSet presAssocID="{B4DF12D8-0EA1-4F0C-A761-A92FB0D2C9E0}" presName="dummyNode1" presStyleLbl="node1" presStyleIdx="1" presStyleCnt="3"/>
      <dgm:spPr/>
    </dgm:pt>
    <dgm:pt modelId="{4F5C8A2F-6A4E-4AB2-89D3-C849307E8541}" type="pres">
      <dgm:prSet presAssocID="{B4DF12D8-0EA1-4F0C-A761-A92FB0D2C9E0}" presName="childNode1" presStyleLbl="bgAcc1" presStyleIdx="2" presStyleCnt="3">
        <dgm:presLayoutVars>
          <dgm:bulletEnabled val="1"/>
        </dgm:presLayoutVars>
      </dgm:prSet>
      <dgm:spPr/>
      <dgm:t>
        <a:bodyPr/>
        <a:lstStyle/>
        <a:p>
          <a:endParaRPr lang="en-US"/>
        </a:p>
      </dgm:t>
    </dgm:pt>
    <dgm:pt modelId="{1757478A-5442-4CFD-AB0A-7D43A0AE9DA2}" type="pres">
      <dgm:prSet presAssocID="{B4DF12D8-0EA1-4F0C-A761-A92FB0D2C9E0}" presName="childNode1tx" presStyleLbl="bgAcc1" presStyleIdx="2" presStyleCnt="3">
        <dgm:presLayoutVars>
          <dgm:bulletEnabled val="1"/>
        </dgm:presLayoutVars>
      </dgm:prSet>
      <dgm:spPr/>
      <dgm:t>
        <a:bodyPr/>
        <a:lstStyle/>
        <a:p>
          <a:endParaRPr lang="en-US"/>
        </a:p>
      </dgm:t>
    </dgm:pt>
    <dgm:pt modelId="{08A987E3-17DC-4909-A92C-147BFE645ABF}" type="pres">
      <dgm:prSet presAssocID="{B4DF12D8-0EA1-4F0C-A761-A92FB0D2C9E0}" presName="parentNode1" presStyleLbl="node1" presStyleIdx="2" presStyleCnt="3">
        <dgm:presLayoutVars>
          <dgm:chMax val="1"/>
          <dgm:bulletEnabled val="1"/>
        </dgm:presLayoutVars>
      </dgm:prSet>
      <dgm:spPr/>
      <dgm:t>
        <a:bodyPr/>
        <a:lstStyle/>
        <a:p>
          <a:endParaRPr lang="en-US"/>
        </a:p>
      </dgm:t>
    </dgm:pt>
    <dgm:pt modelId="{9C854A21-C9AE-44E6-B53E-7B35DBCEF520}" type="pres">
      <dgm:prSet presAssocID="{B4DF12D8-0EA1-4F0C-A761-A92FB0D2C9E0}" presName="connSite1" presStyleCnt="0"/>
      <dgm:spPr/>
    </dgm:pt>
  </dgm:ptLst>
  <dgm:cxnLst>
    <dgm:cxn modelId="{80E8A466-8467-4DD1-B4EC-B2513ADFDA8C}" srcId="{B4DF12D8-0EA1-4F0C-A761-A92FB0D2C9E0}" destId="{C6D11C2D-E8C5-4E24-AA02-E295679A310D}" srcOrd="0" destOrd="0" parTransId="{007AB482-EB2E-4D9A-8037-1784D5684E99}" sibTransId="{0E3E8002-E023-42D0-99E3-8DDED10E4BE5}"/>
    <dgm:cxn modelId="{5C6EB607-8C32-43EF-89A5-5007851A43FA}" type="presOf" srcId="{2BC210DC-F2D9-432F-92D4-0788C05165A6}" destId="{98227E5B-E4CD-4AAC-9A58-1265262F6DC5}" srcOrd="0" destOrd="0" presId="urn:microsoft.com/office/officeart/2005/8/layout/hProcess4"/>
    <dgm:cxn modelId="{EEB4F2FC-FD93-4C34-92A0-637AF59F2412}" type="presOf" srcId="{9D6C045A-B5F1-43AD-8AA1-E24023F4A2A4}" destId="{9ACB9C5B-A232-4703-B48A-BB0C581DB255}" srcOrd="0" destOrd="0" presId="urn:microsoft.com/office/officeart/2005/8/layout/hProcess4"/>
    <dgm:cxn modelId="{A6D0A7BE-A9BD-414B-95E3-6815757AEB24}" type="presOf" srcId="{F6BE6690-762A-4C09-A829-BA03F07EC835}" destId="{1757478A-5442-4CFD-AB0A-7D43A0AE9DA2}" srcOrd="1" destOrd="1" presId="urn:microsoft.com/office/officeart/2005/8/layout/hProcess4"/>
    <dgm:cxn modelId="{BF96FA21-9498-4EB4-BC6A-BC809447E299}" srcId="{43BC39B3-C912-4FD4-B696-11E7626557C3}" destId="{96858A50-E0AF-499D-B4DD-E7D4E4625DBE}" srcOrd="0" destOrd="0" parTransId="{727441CA-74A4-4F41-BAE4-867502406F32}" sibTransId="{A5BB925D-BB6F-4D21-B49A-C632A9394CFA}"/>
    <dgm:cxn modelId="{8B1B3874-9350-4AB9-A586-90198774D4A5}" type="presOf" srcId="{00D80182-355D-4EDE-8206-FC48F0308E10}" destId="{4587CF62-E5E9-45F1-9D5A-A0E5E206ED95}" srcOrd="1" destOrd="1" presId="urn:microsoft.com/office/officeart/2005/8/layout/hProcess4"/>
    <dgm:cxn modelId="{9E228AE1-5CE2-427A-8327-260FB90755EA}" srcId="{ACCCDA2A-495C-43B7-9B07-E2BB92A85B5D}" destId="{5D837A43-E7C9-4CC2-B741-B388437075D6}" srcOrd="0" destOrd="0" parTransId="{9C54C2BD-D87E-42CD-B980-3AFB27883696}" sibTransId="{22FC8750-C393-429D-8E08-9C9EB52A8801}"/>
    <dgm:cxn modelId="{BA3DC874-5EC0-48DF-BAEB-05858A6BD9D3}" srcId="{43BC39B3-C912-4FD4-B696-11E7626557C3}" destId="{FAE19D6D-5EBF-4A42-BDA1-4333F8E3CF2A}" srcOrd="1" destOrd="0" parTransId="{78DA0284-512A-4745-A95C-D664B8C9DA2B}" sibTransId="{0880F158-33ED-4060-8393-171A8A53FA2D}"/>
    <dgm:cxn modelId="{D6889FAD-96FA-4F66-A133-DACB808C115C}" type="presOf" srcId="{B4DF12D8-0EA1-4F0C-A761-A92FB0D2C9E0}" destId="{08A987E3-17DC-4909-A92C-147BFE645ABF}" srcOrd="0" destOrd="0" presId="urn:microsoft.com/office/officeart/2005/8/layout/hProcess4"/>
    <dgm:cxn modelId="{2EC8C353-8B38-4158-A91E-35B77D3FEE5E}" type="presOf" srcId="{FAE19D6D-5EBF-4A42-BDA1-4333F8E3CF2A}" destId="{80FC176B-2730-48D9-814B-B1875580D0C5}" srcOrd="0" destOrd="1" presId="urn:microsoft.com/office/officeart/2005/8/layout/hProcess4"/>
    <dgm:cxn modelId="{342011E3-F59A-4D45-B02A-6E43781DAFB8}" srcId="{ACCCDA2A-495C-43B7-9B07-E2BB92A85B5D}" destId="{00D80182-355D-4EDE-8206-FC48F0308E10}" srcOrd="1" destOrd="0" parTransId="{E62A3BD5-6C11-4E43-A6CA-08423F48D579}" sibTransId="{67BF5BC7-9809-47A3-A745-EC22D6F8DD4C}"/>
    <dgm:cxn modelId="{007BBE4C-05C5-4172-A184-E562038D147E}" type="presOf" srcId="{96858A50-E0AF-499D-B4DD-E7D4E4625DBE}" destId="{80FC176B-2730-48D9-814B-B1875580D0C5}" srcOrd="0" destOrd="0" presId="urn:microsoft.com/office/officeart/2005/8/layout/hProcess4"/>
    <dgm:cxn modelId="{85C3EEEC-1048-438B-95DE-4C16815B072E}" type="presOf" srcId="{43BC39B3-C912-4FD4-B696-11E7626557C3}" destId="{3C594AF6-D918-4AA6-A325-EE74E0BD5402}" srcOrd="0" destOrd="0" presId="urn:microsoft.com/office/officeart/2005/8/layout/hProcess4"/>
    <dgm:cxn modelId="{EFF66412-8F3D-4D60-BAA5-F9EC032EDFD4}" srcId="{B4DF12D8-0EA1-4F0C-A761-A92FB0D2C9E0}" destId="{F6BE6690-762A-4C09-A829-BA03F07EC835}" srcOrd="1" destOrd="0" parTransId="{E4B1280E-4620-499C-A116-ECDD944C0C31}" sibTransId="{B17C773F-48CE-468E-BBC9-88E57B55D0C1}"/>
    <dgm:cxn modelId="{E02CCA5C-3E7A-4B62-91F7-CA825B4D3B1E}" type="presOf" srcId="{C6D11C2D-E8C5-4E24-AA02-E295679A310D}" destId="{1757478A-5442-4CFD-AB0A-7D43A0AE9DA2}" srcOrd="1" destOrd="0" presId="urn:microsoft.com/office/officeart/2005/8/layout/hProcess4"/>
    <dgm:cxn modelId="{1E17A66B-0278-4479-9CCB-2F1DD78A2636}" srcId="{33ACE93F-0AE6-487D-B5DA-E9CAAD6289A2}" destId="{43BC39B3-C912-4FD4-B696-11E7626557C3}" srcOrd="0" destOrd="0" parTransId="{A3D3F1D7-0DD4-425F-9DC8-7FA3E37D70B9}" sibTransId="{9D6C045A-B5F1-43AD-8AA1-E24023F4A2A4}"/>
    <dgm:cxn modelId="{3A9B2C8C-9F57-41DB-A1C2-7F8C946663EE}" type="presOf" srcId="{00D80182-355D-4EDE-8206-FC48F0308E10}" destId="{167A71CA-B4ED-4D23-8B9C-D197814D9E64}" srcOrd="0" destOrd="1" presId="urn:microsoft.com/office/officeart/2005/8/layout/hProcess4"/>
    <dgm:cxn modelId="{71EC3E34-EFEF-4916-8B56-1A017639D0D8}" srcId="{33ACE93F-0AE6-487D-B5DA-E9CAAD6289A2}" destId="{ACCCDA2A-495C-43B7-9B07-E2BB92A85B5D}" srcOrd="1" destOrd="0" parTransId="{C94627C0-F49E-4F1E-927B-14FE21BBE7B2}" sibTransId="{2BC210DC-F2D9-432F-92D4-0788C05165A6}"/>
    <dgm:cxn modelId="{0CAB0195-722E-4633-A6CE-8118D6C1391B}" type="presOf" srcId="{5D837A43-E7C9-4CC2-B741-B388437075D6}" destId="{4587CF62-E5E9-45F1-9D5A-A0E5E206ED95}" srcOrd="1" destOrd="0" presId="urn:microsoft.com/office/officeart/2005/8/layout/hProcess4"/>
    <dgm:cxn modelId="{1A6400A2-FC5B-450C-BFD4-B557D89B578E}" type="presOf" srcId="{FAE19D6D-5EBF-4A42-BDA1-4333F8E3CF2A}" destId="{D118B88C-0B3B-4694-930D-8DA455A152F0}" srcOrd="1" destOrd="1" presId="urn:microsoft.com/office/officeart/2005/8/layout/hProcess4"/>
    <dgm:cxn modelId="{A9B0B4A2-7D9D-4FBE-A166-CD4CB84A3FFC}" type="presOf" srcId="{33ACE93F-0AE6-487D-B5DA-E9CAAD6289A2}" destId="{A71F426F-A279-403A-9BF9-3B377B8C0D70}" srcOrd="0" destOrd="0" presId="urn:microsoft.com/office/officeart/2005/8/layout/hProcess4"/>
    <dgm:cxn modelId="{825F9CDC-3054-4651-8AFC-8B68BC58F841}" type="presOf" srcId="{96858A50-E0AF-499D-B4DD-E7D4E4625DBE}" destId="{D118B88C-0B3B-4694-930D-8DA455A152F0}" srcOrd="1" destOrd="0" presId="urn:microsoft.com/office/officeart/2005/8/layout/hProcess4"/>
    <dgm:cxn modelId="{ED31890A-5F1F-4703-9DFD-34BA29AE0934}" type="presOf" srcId="{5D837A43-E7C9-4CC2-B741-B388437075D6}" destId="{167A71CA-B4ED-4D23-8B9C-D197814D9E64}" srcOrd="0" destOrd="0" presId="urn:microsoft.com/office/officeart/2005/8/layout/hProcess4"/>
    <dgm:cxn modelId="{92B1599D-6318-4D66-AD85-CB346451E96F}" type="presOf" srcId="{F6BE6690-762A-4C09-A829-BA03F07EC835}" destId="{4F5C8A2F-6A4E-4AB2-89D3-C849307E8541}" srcOrd="0" destOrd="1" presId="urn:microsoft.com/office/officeart/2005/8/layout/hProcess4"/>
    <dgm:cxn modelId="{72AC9176-37B0-49D1-AD18-D23AFF85A384}" srcId="{33ACE93F-0AE6-487D-B5DA-E9CAAD6289A2}" destId="{B4DF12D8-0EA1-4F0C-A761-A92FB0D2C9E0}" srcOrd="2" destOrd="0" parTransId="{8BEBC99D-A122-487B-A8A4-B46D0776EB72}" sibTransId="{BE3FBADE-9165-47A7-AA90-2916E3D98CE1}"/>
    <dgm:cxn modelId="{C480AB3B-B88E-494D-AF6F-024ABFC0C6F4}" type="presOf" srcId="{ACCCDA2A-495C-43B7-9B07-E2BB92A85B5D}" destId="{2C86E509-5603-4BB2-84E6-E72857C9F022}" srcOrd="0" destOrd="0" presId="urn:microsoft.com/office/officeart/2005/8/layout/hProcess4"/>
    <dgm:cxn modelId="{40F188DF-33C6-4620-BBE0-BCD0B3C83D0E}" type="presOf" srcId="{C6D11C2D-E8C5-4E24-AA02-E295679A310D}" destId="{4F5C8A2F-6A4E-4AB2-89D3-C849307E8541}" srcOrd="0" destOrd="0" presId="urn:microsoft.com/office/officeart/2005/8/layout/hProcess4"/>
    <dgm:cxn modelId="{EB484245-5A54-4371-80B3-CCB09771AE90}" type="presParOf" srcId="{A71F426F-A279-403A-9BF9-3B377B8C0D70}" destId="{EFB97649-78C7-40AC-84F2-CBF139D25662}" srcOrd="0" destOrd="0" presId="urn:microsoft.com/office/officeart/2005/8/layout/hProcess4"/>
    <dgm:cxn modelId="{70914B35-59C4-49E8-B467-62B78D327ACD}" type="presParOf" srcId="{A71F426F-A279-403A-9BF9-3B377B8C0D70}" destId="{35962F31-369A-423F-9EEB-C5FEB5634CF5}" srcOrd="1" destOrd="0" presId="urn:microsoft.com/office/officeart/2005/8/layout/hProcess4"/>
    <dgm:cxn modelId="{A6A2D426-9E76-4BDE-96C8-D1A35461BD6F}" type="presParOf" srcId="{A71F426F-A279-403A-9BF9-3B377B8C0D70}" destId="{C1E354C8-A085-4283-9F74-5059E434C504}" srcOrd="2" destOrd="0" presId="urn:microsoft.com/office/officeart/2005/8/layout/hProcess4"/>
    <dgm:cxn modelId="{17D13BB2-AF2B-4607-B400-DB6EB5AF9547}" type="presParOf" srcId="{C1E354C8-A085-4283-9F74-5059E434C504}" destId="{2A51E830-CEBF-4C2C-BD1A-83B04F897645}" srcOrd="0" destOrd="0" presId="urn:microsoft.com/office/officeart/2005/8/layout/hProcess4"/>
    <dgm:cxn modelId="{C55EDD01-B307-4833-8020-5A4DB4176223}" type="presParOf" srcId="{2A51E830-CEBF-4C2C-BD1A-83B04F897645}" destId="{0B194C1A-57DC-4304-9843-55BF1851AF54}" srcOrd="0" destOrd="0" presId="urn:microsoft.com/office/officeart/2005/8/layout/hProcess4"/>
    <dgm:cxn modelId="{7F278CA4-1DB1-4670-9CAB-4E3ED0B68A24}" type="presParOf" srcId="{2A51E830-CEBF-4C2C-BD1A-83B04F897645}" destId="{80FC176B-2730-48D9-814B-B1875580D0C5}" srcOrd="1" destOrd="0" presId="urn:microsoft.com/office/officeart/2005/8/layout/hProcess4"/>
    <dgm:cxn modelId="{B2A873F6-30E0-4FAF-AB93-60784D096C94}" type="presParOf" srcId="{2A51E830-CEBF-4C2C-BD1A-83B04F897645}" destId="{D118B88C-0B3B-4694-930D-8DA455A152F0}" srcOrd="2" destOrd="0" presId="urn:microsoft.com/office/officeart/2005/8/layout/hProcess4"/>
    <dgm:cxn modelId="{458C3D61-2140-493C-A69D-DD976C87C618}" type="presParOf" srcId="{2A51E830-CEBF-4C2C-BD1A-83B04F897645}" destId="{3C594AF6-D918-4AA6-A325-EE74E0BD5402}" srcOrd="3" destOrd="0" presId="urn:microsoft.com/office/officeart/2005/8/layout/hProcess4"/>
    <dgm:cxn modelId="{99C7331E-EAFC-402F-97F7-8F7FA52EE7F3}" type="presParOf" srcId="{2A51E830-CEBF-4C2C-BD1A-83B04F897645}" destId="{F37B1B21-27B9-435F-9105-74976C3DA525}" srcOrd="4" destOrd="0" presId="urn:microsoft.com/office/officeart/2005/8/layout/hProcess4"/>
    <dgm:cxn modelId="{BD282297-D35D-488F-AE6A-C5756D0602B3}" type="presParOf" srcId="{C1E354C8-A085-4283-9F74-5059E434C504}" destId="{9ACB9C5B-A232-4703-B48A-BB0C581DB255}" srcOrd="1" destOrd="0" presId="urn:microsoft.com/office/officeart/2005/8/layout/hProcess4"/>
    <dgm:cxn modelId="{FB837540-F023-4231-8F30-74A30B9CC976}" type="presParOf" srcId="{C1E354C8-A085-4283-9F74-5059E434C504}" destId="{A9990185-9647-489C-B78D-62E9C4302B0C}" srcOrd="2" destOrd="0" presId="urn:microsoft.com/office/officeart/2005/8/layout/hProcess4"/>
    <dgm:cxn modelId="{7AFEB2C5-50F1-4442-9859-23E6172D5E4C}" type="presParOf" srcId="{A9990185-9647-489C-B78D-62E9C4302B0C}" destId="{4187286A-233B-494C-9862-61DB66C302B9}" srcOrd="0" destOrd="0" presId="urn:microsoft.com/office/officeart/2005/8/layout/hProcess4"/>
    <dgm:cxn modelId="{D51D0011-09AA-485A-99D9-D24F1E4E8C46}" type="presParOf" srcId="{A9990185-9647-489C-B78D-62E9C4302B0C}" destId="{167A71CA-B4ED-4D23-8B9C-D197814D9E64}" srcOrd="1" destOrd="0" presId="urn:microsoft.com/office/officeart/2005/8/layout/hProcess4"/>
    <dgm:cxn modelId="{420852AD-3965-414D-8E71-1FCED21093C9}" type="presParOf" srcId="{A9990185-9647-489C-B78D-62E9C4302B0C}" destId="{4587CF62-E5E9-45F1-9D5A-A0E5E206ED95}" srcOrd="2" destOrd="0" presId="urn:microsoft.com/office/officeart/2005/8/layout/hProcess4"/>
    <dgm:cxn modelId="{37ADC6DC-EE81-48B9-9EF9-6A0708F03A49}" type="presParOf" srcId="{A9990185-9647-489C-B78D-62E9C4302B0C}" destId="{2C86E509-5603-4BB2-84E6-E72857C9F022}" srcOrd="3" destOrd="0" presId="urn:microsoft.com/office/officeart/2005/8/layout/hProcess4"/>
    <dgm:cxn modelId="{72BBB16C-1BF0-43FF-B099-2930DFBFF963}" type="presParOf" srcId="{A9990185-9647-489C-B78D-62E9C4302B0C}" destId="{DD599EED-F897-4ADB-82E5-EB0BBC7A0B36}" srcOrd="4" destOrd="0" presId="urn:microsoft.com/office/officeart/2005/8/layout/hProcess4"/>
    <dgm:cxn modelId="{9EBBC784-82B0-44F1-8775-541B0E710EAC}" type="presParOf" srcId="{C1E354C8-A085-4283-9F74-5059E434C504}" destId="{98227E5B-E4CD-4AAC-9A58-1265262F6DC5}" srcOrd="3" destOrd="0" presId="urn:microsoft.com/office/officeart/2005/8/layout/hProcess4"/>
    <dgm:cxn modelId="{7F66D902-640F-4F91-8AEF-FD6CF9016D14}" type="presParOf" srcId="{C1E354C8-A085-4283-9F74-5059E434C504}" destId="{70ECFB9D-4E7F-4DED-B08B-9A45E84DE023}" srcOrd="4" destOrd="0" presId="urn:microsoft.com/office/officeart/2005/8/layout/hProcess4"/>
    <dgm:cxn modelId="{0D969B44-2D43-486D-91F9-A590D969C418}" type="presParOf" srcId="{70ECFB9D-4E7F-4DED-B08B-9A45E84DE023}" destId="{F9363161-20C1-4145-8F5E-C975B8251015}" srcOrd="0" destOrd="0" presId="urn:microsoft.com/office/officeart/2005/8/layout/hProcess4"/>
    <dgm:cxn modelId="{57EE5E5E-6EE1-475C-830A-F2DCC3E85E06}" type="presParOf" srcId="{70ECFB9D-4E7F-4DED-B08B-9A45E84DE023}" destId="{4F5C8A2F-6A4E-4AB2-89D3-C849307E8541}" srcOrd="1" destOrd="0" presId="urn:microsoft.com/office/officeart/2005/8/layout/hProcess4"/>
    <dgm:cxn modelId="{AC37C976-34C3-4154-84D8-55C80C046B4B}" type="presParOf" srcId="{70ECFB9D-4E7F-4DED-B08B-9A45E84DE023}" destId="{1757478A-5442-4CFD-AB0A-7D43A0AE9DA2}" srcOrd="2" destOrd="0" presId="urn:microsoft.com/office/officeart/2005/8/layout/hProcess4"/>
    <dgm:cxn modelId="{814D1AD6-2CBC-4819-9EDD-9696764627C2}" type="presParOf" srcId="{70ECFB9D-4E7F-4DED-B08B-9A45E84DE023}" destId="{08A987E3-17DC-4909-A92C-147BFE645ABF}" srcOrd="3" destOrd="0" presId="urn:microsoft.com/office/officeart/2005/8/layout/hProcess4"/>
    <dgm:cxn modelId="{671D8604-6730-439C-8730-112BF316E62A}" type="presParOf" srcId="{70ECFB9D-4E7F-4DED-B08B-9A45E84DE023}" destId="{9C854A21-C9AE-44E6-B53E-7B35DBCEF52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C176B-2730-48D9-814B-B1875580D0C5}">
      <dsp:nvSpPr>
        <dsp:cNvPr id="0" name=""/>
        <dsp:cNvSpPr/>
      </dsp:nvSpPr>
      <dsp:spPr>
        <a:xfrm>
          <a:off x="1355658" y="869537"/>
          <a:ext cx="2025817" cy="1670875"/>
        </a:xfrm>
        <a:prstGeom prst="roundRect">
          <a:avLst>
            <a:gd name="adj" fmla="val 10000"/>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Assess job</a:t>
          </a:r>
        </a:p>
        <a:p>
          <a:pPr marL="171450" lvl="1" indent="-171450" algn="l" defTabSz="844550">
            <a:lnSpc>
              <a:spcPct val="90000"/>
            </a:lnSpc>
            <a:spcBef>
              <a:spcPct val="0"/>
            </a:spcBef>
            <a:spcAft>
              <a:spcPct val="15000"/>
            </a:spcAft>
            <a:buChar char="••"/>
          </a:pPr>
          <a:r>
            <a:rPr lang="en-US" sz="1900" kern="1200" dirty="0"/>
            <a:t>Prepare questions and interview guide</a:t>
          </a:r>
        </a:p>
      </dsp:txBody>
      <dsp:txXfrm>
        <a:off x="1394109" y="907988"/>
        <a:ext cx="1948915" cy="1235928"/>
      </dsp:txXfrm>
    </dsp:sp>
    <dsp:sp modelId="{9ACB9C5B-A232-4703-B48A-BB0C581DB255}">
      <dsp:nvSpPr>
        <dsp:cNvPr id="0" name=""/>
        <dsp:cNvSpPr/>
      </dsp:nvSpPr>
      <dsp:spPr>
        <a:xfrm>
          <a:off x="2436578" y="1060844"/>
          <a:ext cx="2539373" cy="2539373"/>
        </a:xfrm>
        <a:prstGeom prst="leftCircularArrow">
          <a:avLst>
            <a:gd name="adj1" fmla="val 4348"/>
            <a:gd name="adj2" fmla="val 550662"/>
            <a:gd name="adj3" fmla="val 2326173"/>
            <a:gd name="adj4" fmla="val 9024489"/>
            <a:gd name="adj5" fmla="val 5073"/>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3C594AF6-D918-4AA6-A325-EE74E0BD5402}">
      <dsp:nvSpPr>
        <dsp:cNvPr id="0" name=""/>
        <dsp:cNvSpPr/>
      </dsp:nvSpPr>
      <dsp:spPr>
        <a:xfrm>
          <a:off x="1805839" y="2182368"/>
          <a:ext cx="1800726" cy="71608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Pre-Interview</a:t>
          </a:r>
        </a:p>
      </dsp:txBody>
      <dsp:txXfrm>
        <a:off x="1826813" y="2203342"/>
        <a:ext cx="1758778" cy="674141"/>
      </dsp:txXfrm>
    </dsp:sp>
    <dsp:sp modelId="{167A71CA-B4ED-4D23-8B9C-D197814D9E64}">
      <dsp:nvSpPr>
        <dsp:cNvPr id="0" name=""/>
        <dsp:cNvSpPr/>
      </dsp:nvSpPr>
      <dsp:spPr>
        <a:xfrm>
          <a:off x="4132346" y="869537"/>
          <a:ext cx="2025817" cy="1670875"/>
        </a:xfrm>
        <a:prstGeom prst="roundRect">
          <a:avLst>
            <a:gd name="adj" fmla="val 10000"/>
          </a:avLst>
        </a:prstGeom>
        <a:solidFill>
          <a:schemeClr val="bg1">
            <a:alpha val="9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Assess candidate</a:t>
          </a:r>
        </a:p>
        <a:p>
          <a:pPr marL="171450" lvl="1" indent="-171450" algn="l" defTabSz="844550">
            <a:lnSpc>
              <a:spcPct val="90000"/>
            </a:lnSpc>
            <a:spcBef>
              <a:spcPct val="0"/>
            </a:spcBef>
            <a:spcAft>
              <a:spcPct val="15000"/>
            </a:spcAft>
            <a:buChar char="••"/>
          </a:pPr>
          <a:r>
            <a:rPr lang="en-US" sz="1900" kern="1200" dirty="0"/>
            <a:t>Promote opportunity</a:t>
          </a:r>
        </a:p>
      </dsp:txBody>
      <dsp:txXfrm>
        <a:off x="4170797" y="1266033"/>
        <a:ext cx="1948915" cy="1235928"/>
      </dsp:txXfrm>
    </dsp:sp>
    <dsp:sp modelId="{98227E5B-E4CD-4AAC-9A58-1265262F6DC5}">
      <dsp:nvSpPr>
        <dsp:cNvPr id="0" name=""/>
        <dsp:cNvSpPr/>
      </dsp:nvSpPr>
      <dsp:spPr>
        <a:xfrm>
          <a:off x="5196384" y="-255781"/>
          <a:ext cx="2798227" cy="2798227"/>
        </a:xfrm>
        <a:prstGeom prst="circularArrow">
          <a:avLst>
            <a:gd name="adj1" fmla="val 3946"/>
            <a:gd name="adj2" fmla="val 494859"/>
            <a:gd name="adj3" fmla="val 19329631"/>
            <a:gd name="adj4" fmla="val 12575511"/>
            <a:gd name="adj5" fmla="val 4603"/>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2C86E509-5603-4BB2-84E6-E72857C9F022}">
      <dsp:nvSpPr>
        <dsp:cNvPr id="0" name=""/>
        <dsp:cNvSpPr/>
      </dsp:nvSpPr>
      <dsp:spPr>
        <a:xfrm>
          <a:off x="4582527" y="511492"/>
          <a:ext cx="1800726" cy="71608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Interview</a:t>
          </a:r>
        </a:p>
      </dsp:txBody>
      <dsp:txXfrm>
        <a:off x="4603501" y="532466"/>
        <a:ext cx="1758778" cy="674141"/>
      </dsp:txXfrm>
    </dsp:sp>
    <dsp:sp modelId="{4F5C8A2F-6A4E-4AB2-89D3-C849307E8541}">
      <dsp:nvSpPr>
        <dsp:cNvPr id="0" name=""/>
        <dsp:cNvSpPr/>
      </dsp:nvSpPr>
      <dsp:spPr>
        <a:xfrm>
          <a:off x="6909033" y="869537"/>
          <a:ext cx="2025817" cy="1670875"/>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Evaluate objective data</a:t>
          </a:r>
        </a:p>
        <a:p>
          <a:pPr marL="171450" lvl="1" indent="-171450" algn="l" defTabSz="844550">
            <a:lnSpc>
              <a:spcPct val="90000"/>
            </a:lnSpc>
            <a:spcBef>
              <a:spcPct val="0"/>
            </a:spcBef>
            <a:spcAft>
              <a:spcPct val="15000"/>
            </a:spcAft>
            <a:buChar char="••"/>
          </a:pPr>
          <a:r>
            <a:rPr lang="en-US" sz="1900" kern="1200" dirty="0"/>
            <a:t>Make hiring decision</a:t>
          </a:r>
        </a:p>
      </dsp:txBody>
      <dsp:txXfrm>
        <a:off x="6947484" y="907988"/>
        <a:ext cx="1948915" cy="1235928"/>
      </dsp:txXfrm>
    </dsp:sp>
    <dsp:sp modelId="{08A987E3-17DC-4909-A92C-147BFE645ABF}">
      <dsp:nvSpPr>
        <dsp:cNvPr id="0" name=""/>
        <dsp:cNvSpPr/>
      </dsp:nvSpPr>
      <dsp:spPr>
        <a:xfrm>
          <a:off x="7359215" y="2182368"/>
          <a:ext cx="1800726" cy="71608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Post- Interview</a:t>
          </a:r>
        </a:p>
      </dsp:txBody>
      <dsp:txXfrm>
        <a:off x="7380189" y="2203342"/>
        <a:ext cx="1758778" cy="6741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CBE6E-12B1-48C6-BE5D-8911B599D8BB}"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D9782-F29A-4C1B-A184-40002D1BBC6A}" type="slidenum">
              <a:rPr lang="en-US" smtClean="0"/>
              <a:t>‹#›</a:t>
            </a:fld>
            <a:endParaRPr lang="en-US"/>
          </a:p>
        </p:txBody>
      </p:sp>
    </p:spTree>
    <p:extLst>
      <p:ext uri="{BB962C8B-B14F-4D97-AF65-F5344CB8AC3E}">
        <p14:creationId xmlns:p14="http://schemas.microsoft.com/office/powerpoint/2010/main" val="6503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0837A-4E16-4D20-9537-6C628D0B8DCA}" type="slidenum">
              <a:rPr lang="en-US" smtClean="0"/>
              <a:pPr/>
              <a:t>6</a:t>
            </a:fld>
            <a:endParaRPr lang="en-US"/>
          </a:p>
        </p:txBody>
      </p:sp>
    </p:spTree>
    <p:extLst>
      <p:ext uri="{BB962C8B-B14F-4D97-AF65-F5344CB8AC3E}">
        <p14:creationId xmlns:p14="http://schemas.microsoft.com/office/powerpoint/2010/main" val="118654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7BD941-256F-4378-9DDE-BA1B37F1BCE7}" type="slidenum">
              <a:rPr lang="en-US" altLang="en-US" smtClean="0">
                <a:solidFill>
                  <a:prstClr val="black"/>
                </a:solidFill>
              </a:rPr>
              <a:pPr eaLnBrk="1" hangingPunct="1">
                <a:spcBef>
                  <a:spcPct val="0"/>
                </a:spcBef>
              </a:pPr>
              <a:t>58</a:t>
            </a:fld>
            <a:endParaRPr lang="en-US" altLang="en-US"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Annette: </a:t>
            </a:r>
          </a:p>
          <a:p>
            <a:pPr eaLnBrk="1" hangingPunct="1"/>
            <a:r>
              <a:rPr lang="en-US" altLang="en-US" dirty="0"/>
              <a:t>If you didn’t collect objective information during the interview to make a good decision, perhaps you were not as prepared and focused as you needed to be. Good preparation requires that you carefully determine what you are looking for in terms of the skills, abilities and attributes a person must have to be successful in our position. Then you need to plan the questions you will ask to determine if the candidate has those qualities you are looking for.  Without the right preparation and focus, you may make a hiring decision based on the candidate’s likeability. You may make assumption about the person based on his or her education or previous work experience. But a good hiring decision requires you carefully assess the whole package and that requires planning and preparation. </a:t>
            </a:r>
          </a:p>
          <a:p>
            <a:pPr eaLnBrk="1" hangingPunct="1"/>
            <a:endParaRPr lang="en-US" altLang="en-US" dirty="0"/>
          </a:p>
          <a:p>
            <a:pPr eaLnBrk="1" hangingPunct="1"/>
            <a:r>
              <a:rPr lang="en-US" altLang="en-US" dirty="0"/>
              <a:t>Hiring managers may make a bad hiring decision if they focus on the wrong issues during the interview. I’ve seen this many times. The manager is so sure about what they don’t want that they focus to narrowly and fail to assess other critical attributes. Maybe the last person who filled our open position, didn’t get along with his or her team mates. There were personality conflicts or maybe there were absenteeism or tardiness issues. So, in the interview, you make sure you don’t hire another “Tammy Trouble Maker”  or “Tardy Todd” by focusing only the candidate’s personality or work habits. You fail to also assess for skills, abilities or other equally critical attributes. </a:t>
            </a:r>
          </a:p>
          <a:p>
            <a:pPr eaLnBrk="1" hangingPunct="1"/>
            <a:r>
              <a:rPr lang="en-US" altLang="en-US" dirty="0"/>
              <a:t/>
            </a:r>
            <a:br>
              <a:rPr lang="en-US" altLang="en-US" dirty="0"/>
            </a:br>
            <a:r>
              <a:rPr lang="en-US" altLang="en-US" dirty="0"/>
              <a:t>And the worst mistake we can make in the interview process is asking the wrong questions. The key to identifying top talent is asking the right questions. A candidate’s past performance is the best predictor of future performance. So the right questions are open, behavior-based questions that ask the candidate to tell you about their actual experiences in situations similar to what they will experience on the job and what they did in those situations. </a:t>
            </a:r>
          </a:p>
          <a:p>
            <a:pPr eaLnBrk="1" hangingPunct="1"/>
            <a:endParaRPr lang="en-US" altLang="en-US" dirty="0"/>
          </a:p>
          <a:p>
            <a:pPr eaLnBrk="1" hangingPunct="1"/>
            <a:r>
              <a:rPr lang="en-US" altLang="en-US" dirty="0"/>
              <a:t>Think about the skills, behaviors, attitudes and characteristics required to be successful in the position and then ask questions that get the candidate to talk about a time when they demonstrated those behaviors or traits. For example, our open position requires someone who will be good with customer service. So we could ask our candidate to  “Tell me about a time when you went the extra mile to help a patient/customer. Describe the situation, what you did and how it turned out.”  If they can relate how they have been successful in past customer interactions, we can better predict if they can be successful in customer situations on our environment. </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99099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40D4B3-5802-4BC5-B719-64936BA71187}" type="slidenum">
              <a:rPr lang="en-US" altLang="en-US" smtClean="0">
                <a:solidFill>
                  <a:prstClr val="black"/>
                </a:solidFill>
              </a:rPr>
              <a:pPr eaLnBrk="1" hangingPunct="1">
                <a:spcBef>
                  <a:spcPct val="0"/>
                </a:spcBef>
              </a:pPr>
              <a:t>59</a:t>
            </a:fld>
            <a:endParaRPr lang="en-US" altLang="en-US" dirty="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Annette: </a:t>
            </a:r>
          </a:p>
          <a:p>
            <a:pPr eaLnBrk="1" hangingPunct="1"/>
            <a:r>
              <a:rPr lang="en-US" altLang="en-US" dirty="0"/>
              <a:t>If you didn’t collect objective information during the interview to make a good decision, perhaps you were not as prepared and focused as you needed to be. Good preparation requires that you carefully determine what you are looking for in terms of the skills, abilities and attributes a person must have to be successful in our position. Then you need to plan the questions you will ask to determine if the candidate has those qualities you are looking for.  Without the right preparation and focus, you may make a hiring decision based on the candidate’s likeability. You may make assumption about the person based on his or her education or previous work experience. But a good hiring decision requires you carefully assess the whole package and that requires planning and preparation. </a:t>
            </a:r>
          </a:p>
          <a:p>
            <a:pPr eaLnBrk="1" hangingPunct="1"/>
            <a:endParaRPr lang="en-US" altLang="en-US" dirty="0"/>
          </a:p>
          <a:p>
            <a:pPr eaLnBrk="1" hangingPunct="1"/>
            <a:r>
              <a:rPr lang="en-US" altLang="en-US" dirty="0"/>
              <a:t>Hiring managers may make a bad hiring decision if they focus on the wrong issues during the interview. I’ve seen this many times. The manager is so sure about what they don’t want that they focus to narrowly and fail to assess other critical attributes. Maybe the last person who filled our open position, didn’t get along with his or her team mates. There were personality conflicts or maybe there were absenteeism or tardiness issues. So, in the interview, you make sure you don’t hire another “Tammy Trouble Maker”  or “Tardy Todd” by focusing only the candidate’s personality or work habits. You fail to also assess for skills, abilities or other equally critical attributes. </a:t>
            </a:r>
          </a:p>
          <a:p>
            <a:pPr eaLnBrk="1" hangingPunct="1"/>
            <a:r>
              <a:rPr lang="en-US" altLang="en-US" dirty="0"/>
              <a:t/>
            </a:r>
            <a:br>
              <a:rPr lang="en-US" altLang="en-US" dirty="0"/>
            </a:br>
            <a:r>
              <a:rPr lang="en-US" altLang="en-US" dirty="0"/>
              <a:t>And the worst mistake we can make in the interview process is asking the wrong questions. The key to identifying top talent is asking the right questions. A candidate’s past performance is the best predictor of future performance. So the right questions are open, behavior-based questions that ask the candidate to tell you about their actual experiences in situations similar to what they will experience on the job and what they did in those situations. </a:t>
            </a:r>
          </a:p>
          <a:p>
            <a:pPr eaLnBrk="1" hangingPunct="1"/>
            <a:endParaRPr lang="en-US" altLang="en-US" dirty="0"/>
          </a:p>
          <a:p>
            <a:pPr eaLnBrk="1" hangingPunct="1"/>
            <a:r>
              <a:rPr lang="en-US" altLang="en-US" dirty="0"/>
              <a:t>Think about the skills, behaviors, attitudes and characteristics required to be successful in the position and then ask questions that get the candidate to talk about a time when they demonstrated those behaviors or traits. For example, our open position requires someone who will be good with customer service. So we could ask our candidate to  “Tell me about a time when you went the extra mile to help a patient/customer. Describe the situation, what you did and how it turned out.”  If they can relate how they have been successful in past customer interactions, we can better predict if they can be successful in customer situations on our environment. </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187972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Marilyn: There are samples of interview guides in your handout for this session. Let’s take a look at the interview as a process. There are three steps in our process, the pre-interview, interview and the post-interview steps. First we focus and prepare for the interview by assessing the job and preparing our questions and interview guide, then we conduct the interview and promote the job opportunity to the candidate. Then we evaluate the data we collected and make our decision about the candidate.</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9E517C-86DD-4332-9024-49E2FF1E70A4}" type="slidenum">
              <a:rPr lang="en-US" altLang="en-US" smtClean="0">
                <a:solidFill>
                  <a:prstClr val="black"/>
                </a:solidFill>
              </a:rPr>
              <a:pPr eaLnBrk="1" hangingPunct="1">
                <a:spcBef>
                  <a:spcPct val="0"/>
                </a:spcBef>
              </a:pPr>
              <a:t>60</a:t>
            </a:fld>
            <a:endParaRPr lang="en-US" altLang="en-US" dirty="0">
              <a:solidFill>
                <a:prstClr val="black"/>
              </a:solidFill>
            </a:endParaRPr>
          </a:p>
        </p:txBody>
      </p:sp>
    </p:spTree>
    <p:extLst>
      <p:ext uri="{BB962C8B-B14F-4D97-AF65-F5344CB8AC3E}">
        <p14:creationId xmlns:p14="http://schemas.microsoft.com/office/powerpoint/2010/main" val="1414320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a:t>Marilyn: We have an opening for an Admissions Director and we need your help first to determine what we are looking for in a candidate.</a:t>
            </a:r>
          </a:p>
          <a:p>
            <a:pPr>
              <a:defRPr/>
            </a:pPr>
            <a:r>
              <a:rPr lang="en-US" dirty="0"/>
              <a:t>The first thing we need to do is assess the most important qualities needed to be successful in our admission director job.  Annette how do you suggest we approach this analysis of our open position?  </a:t>
            </a:r>
          </a:p>
          <a:p>
            <a:pPr>
              <a:defRPr/>
            </a:pPr>
            <a:endParaRPr lang="en-US" dirty="0"/>
          </a:p>
          <a:p>
            <a:pPr>
              <a:defRPr/>
            </a:pPr>
            <a:r>
              <a:rPr lang="en-US" dirty="0"/>
              <a:t>Annette: Well we might start with the job description and clarify the essential functions and tasks our candidate will be required to perform on the job. We need to determine what skills, knowledge and abilities are needed to perform those essential functions. We will want to explore the candidates past performance to assess if they can they do this job? </a:t>
            </a:r>
          </a:p>
          <a:p>
            <a:pPr>
              <a:defRPr/>
            </a:pPr>
            <a:endParaRPr lang="en-US" dirty="0"/>
          </a:p>
          <a:p>
            <a:pPr>
              <a:defRPr/>
            </a:pPr>
            <a:r>
              <a:rPr lang="en-US" dirty="0"/>
              <a:t>Then we need to dig a bit deeper and clarify what it takes to be successful in the job. We can start by identifying the top five to ten key tasks that will determine success for this position. What does the person selected need to do to be successful in three months, six months and one year? These should be action-oriented, specific and measurable. Then determine what qualities the candidate needs to be able to demonstrate in terms of motivation, work style, energy etc, to achieve success. For example, our admission director needs to drive census. They need to call on referral sources, development relationships, resolve customer complaints and sell the services of your center. Qualities that make a person successful with those objectives may include taking initiative, creativity, perseverance and persuasiveness. To identify what attributes contribute to success, we might want to think about people who have held the position in the past. What qualities contributed to past successes in the role. What qualities, or lack there of, created challenges for others in the role. What does it take to do this job successfully?</a:t>
            </a:r>
          </a:p>
          <a:p>
            <a:pPr>
              <a:defRPr/>
            </a:pPr>
            <a:r>
              <a:rPr lang="en-US" dirty="0"/>
              <a:t> </a:t>
            </a:r>
          </a:p>
          <a:p>
            <a:pPr>
              <a:defRPr/>
            </a:pPr>
            <a:r>
              <a:rPr lang="en-US" dirty="0"/>
              <a:t>And finally, we need to assess the work environment and recognize the type of individual who will likely thrive in our environment. How would you describe the work environment – is it fast paced, patient-focused, team oriented? Consider the other members of the team. What type of individual will likely fit in? What type may struggle in our environment? To illustrate what I mean by fit and why fit is important, consider the following examples of mismatches between the culture/work environment and a person’s preferences or temperament.  A department head with a authoritarian an autocratic leadership style in a culture that values teamwork and team problem-solving. A highly sociable person in a window less office in the basement with very little contact of others. A person with a very methodical, and purposeful approach to work in an fast-paced environment that demands rapid decisions, and improvising to respond quickly to problems. Fit is an important factor to consider since a person who can’t tolerate the pace, culture and work environment likely won’t stick around for long.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59C121-C5EC-4B2A-8053-A14808BB60CF}" type="slidenum">
              <a:rPr lang="en-US" altLang="en-US" smtClean="0">
                <a:solidFill>
                  <a:prstClr val="black"/>
                </a:solidFill>
              </a:rPr>
              <a:pPr eaLnBrk="1" hangingPunct="1">
                <a:spcBef>
                  <a:spcPct val="0"/>
                </a:spcBef>
              </a:pPr>
              <a:t>62</a:t>
            </a:fld>
            <a:endParaRPr lang="en-US" altLang="en-US" dirty="0">
              <a:solidFill>
                <a:prstClr val="black"/>
              </a:solidFill>
            </a:endParaRPr>
          </a:p>
        </p:txBody>
      </p:sp>
    </p:spTree>
    <p:extLst>
      <p:ext uri="{BB962C8B-B14F-4D97-AF65-F5344CB8AC3E}">
        <p14:creationId xmlns:p14="http://schemas.microsoft.com/office/powerpoint/2010/main" val="4022711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Instead of asking hypothetical questions about how the candidate might handle some future task, we want to ask specifically how the candidate handled something similar in his or her past jobs. The best way to do this  is to asks the candidate to recall a situation, describe the actions he or she took and explain the result of those actions. </a:t>
            </a:r>
          </a:p>
          <a:p>
            <a:endParaRPr lang="en-US" altLang="en-US" dirty="0"/>
          </a:p>
          <a:p>
            <a:r>
              <a:rPr lang="en-US" altLang="en-US" dirty="0"/>
              <a:t>For example, “Tell me about a recent situation in which you had to deal with a very upset customer or coworker.”</a:t>
            </a:r>
          </a:p>
          <a:p>
            <a:endParaRPr lang="en-US" altLang="en-US" dirty="0"/>
          </a:p>
          <a:p>
            <a:r>
              <a:rPr lang="en-US" altLang="en-US" dirty="0"/>
              <a:t>Often candidates don’t clearly answer all three parts of that type of question. So you need to ask follow up questions to help the candidate provide a complete answer. Ask for detail of the situation. Ask them to explain what they did and how it turned out. Ask probing questions – how, what, when, where, why?</a:t>
            </a:r>
          </a:p>
          <a:p>
            <a:endParaRPr lang="en-US" altLang="en-US"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5E940B-E99E-4158-B201-EB486722C86B}" type="slidenum">
              <a:rPr lang="en-US" altLang="en-US" smtClean="0">
                <a:solidFill>
                  <a:prstClr val="black"/>
                </a:solidFill>
              </a:rPr>
              <a:pPr eaLnBrk="1" hangingPunct="1">
                <a:spcBef>
                  <a:spcPct val="0"/>
                </a:spcBef>
              </a:pPr>
              <a:t>63</a:t>
            </a:fld>
            <a:endParaRPr lang="en-US" altLang="en-US" dirty="0">
              <a:solidFill>
                <a:prstClr val="black"/>
              </a:solidFill>
            </a:endParaRPr>
          </a:p>
        </p:txBody>
      </p:sp>
    </p:spTree>
    <p:extLst>
      <p:ext uri="{BB962C8B-B14F-4D97-AF65-F5344CB8AC3E}">
        <p14:creationId xmlns:p14="http://schemas.microsoft.com/office/powerpoint/2010/main" val="96053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Okay so let’s practice writing behavior-based questions. Starting with job functions. What questions can we ask to determine if the candidate can do the essential functions of the job. These are the questions that assess if the candidate possesses the specific skills, knowledge, abilities and experiences needed to be effective in the role. Listed here is a short list. What open, behavior based-question can we ask to assess skills and abilities in these areas? </a:t>
            </a:r>
          </a:p>
          <a:p>
            <a:endParaRPr lang="en-US" altLang="en-US" dirty="0"/>
          </a:p>
          <a:p>
            <a:r>
              <a:rPr lang="en-US" altLang="en-US" dirty="0"/>
              <a:t>Respond to chat comments..</a:t>
            </a:r>
          </a:p>
          <a:p>
            <a:endParaRPr lang="en-US" altLang="en-US" dirty="0"/>
          </a:p>
          <a:p>
            <a:r>
              <a:rPr lang="en-US" altLang="en-US" dirty="0"/>
              <a:t>You may find you don’t have a lot of time to ask a number of different questions. Perhaps you could come up with one really good question that gets at all of these things. For example, “Tell me about a time when you did not meet your sales goals.” </a:t>
            </a:r>
          </a:p>
          <a:p>
            <a:endParaRPr lang="en-US" altLang="en-US" dirty="0"/>
          </a:p>
          <a:p>
            <a:r>
              <a:rPr lang="en-US" altLang="en-US" dirty="0"/>
              <a:t>Depending on how they answer the question, you will also ask probing questions to dig deeper in the story. “How did you handle that? What would you do differently? How long until you were able to meet goals?”  -- Throughout these probing questions, you will be able to asses abilities but also, do they make excuses, are they able to accept responsibility and learn from their mistakes. </a:t>
            </a:r>
          </a:p>
          <a:p>
            <a:endParaRPr lang="en-US" altLang="en-US" dirty="0"/>
          </a:p>
          <a:p>
            <a:endParaRPr lang="en-US"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8D3756-EF11-4031-A842-476520345468}" type="slidenum">
              <a:rPr lang="en-US" altLang="en-US" smtClean="0">
                <a:solidFill>
                  <a:prstClr val="black"/>
                </a:solidFill>
              </a:rPr>
              <a:pPr eaLnBrk="1" hangingPunct="1">
                <a:spcBef>
                  <a:spcPct val="0"/>
                </a:spcBef>
              </a:pPr>
              <a:t>64</a:t>
            </a:fld>
            <a:endParaRPr lang="en-US" altLang="en-US" dirty="0">
              <a:solidFill>
                <a:prstClr val="black"/>
              </a:solidFill>
            </a:endParaRPr>
          </a:p>
        </p:txBody>
      </p:sp>
    </p:spTree>
    <p:extLst>
      <p:ext uri="{BB962C8B-B14F-4D97-AF65-F5344CB8AC3E}">
        <p14:creationId xmlns:p14="http://schemas.microsoft.com/office/powerpoint/2010/main" val="87230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Okay so let’s practice writing behavior-based questions. Starting with job functions. What questions can we ask to determine if the candidate can do the essential functions of the job. These are the questions that assess if the candidate possesses the specific skills, knowledge, abilities and experiences needed to be effective in the role. Listed here is a short list. What open, behavior based-question can we ask to assess skills and abilities in these areas? </a:t>
            </a:r>
          </a:p>
          <a:p>
            <a:endParaRPr lang="en-US" altLang="en-US" dirty="0"/>
          </a:p>
          <a:p>
            <a:r>
              <a:rPr lang="en-US" altLang="en-US" dirty="0"/>
              <a:t>Respond to chat comments..</a:t>
            </a:r>
          </a:p>
          <a:p>
            <a:endParaRPr lang="en-US" altLang="en-US" dirty="0"/>
          </a:p>
          <a:p>
            <a:r>
              <a:rPr lang="en-US" altLang="en-US" dirty="0"/>
              <a:t>You may find you don’t have a lot of time to ask a number of different questions. Perhaps you could come up with one really good question that gets at all of these things. For example, “Tell me about a time when you did not meet your sales goals.” </a:t>
            </a:r>
          </a:p>
          <a:p>
            <a:endParaRPr lang="en-US" altLang="en-US" dirty="0"/>
          </a:p>
          <a:p>
            <a:r>
              <a:rPr lang="en-US" altLang="en-US" dirty="0"/>
              <a:t>Depending on how they answer the question, you will also ask probing questions to dig deeper in the story. “How did you handle that? What would you do differently? How long until you were able to meet goals?”  -- Throughout these probing questions, you will be able to asses abilities but also, do they make excuses, are they able to accept responsibility and learn from their mistakes. </a:t>
            </a:r>
          </a:p>
          <a:p>
            <a:endParaRPr lang="en-US" altLang="en-US" dirty="0"/>
          </a:p>
          <a:p>
            <a:endParaRPr lang="en-US"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8D3756-EF11-4031-A842-476520345468}" type="slidenum">
              <a:rPr lang="en-US" altLang="en-US" smtClean="0">
                <a:solidFill>
                  <a:prstClr val="black"/>
                </a:solidFill>
              </a:rPr>
              <a:pPr eaLnBrk="1" hangingPunct="1">
                <a:spcBef>
                  <a:spcPct val="0"/>
                </a:spcBef>
              </a:pPr>
              <a:t>65</a:t>
            </a:fld>
            <a:endParaRPr lang="en-US" altLang="en-US" dirty="0">
              <a:solidFill>
                <a:prstClr val="black"/>
              </a:solidFill>
            </a:endParaRPr>
          </a:p>
        </p:txBody>
      </p:sp>
    </p:spTree>
    <p:extLst>
      <p:ext uri="{BB962C8B-B14F-4D97-AF65-F5344CB8AC3E}">
        <p14:creationId xmlns:p14="http://schemas.microsoft.com/office/powerpoint/2010/main" val="405068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Okay so let’s practice writing behavior-based questions. Starting with job functions. What questions can we ask to determine if the candidate can do the essential functions of the job. These are the questions that assess if the candidate possesses the specific skills, knowledge, abilities and experiences needed to be effective in the role. Listed here is a short list. What open, behavior based-question can we ask to assess skills and abilities in these areas? </a:t>
            </a:r>
          </a:p>
          <a:p>
            <a:endParaRPr lang="en-US" altLang="en-US" dirty="0"/>
          </a:p>
          <a:p>
            <a:r>
              <a:rPr lang="en-US" altLang="en-US" dirty="0"/>
              <a:t>Respond to chat comments..</a:t>
            </a:r>
          </a:p>
          <a:p>
            <a:endParaRPr lang="en-US" altLang="en-US" dirty="0"/>
          </a:p>
          <a:p>
            <a:r>
              <a:rPr lang="en-US" altLang="en-US" dirty="0"/>
              <a:t>You may find you don’t have a lot of time to ask a number of different questions. Perhaps you could come up with one really good question that gets at all of these things. For example, “Tell me about a time when you did not meet your sales goals.” </a:t>
            </a:r>
          </a:p>
          <a:p>
            <a:endParaRPr lang="en-US" altLang="en-US" dirty="0"/>
          </a:p>
          <a:p>
            <a:r>
              <a:rPr lang="en-US" altLang="en-US" dirty="0"/>
              <a:t>Depending on how they answer the question, you will also ask probing questions to dig deeper in the story. “How did you handle that? What would you do differently? How long until you were able to meet goals?”  -- Throughout these probing questions, you will be able to asses abilities but also, do they make excuses, are they able to accept responsibility and learn from their mistakes. </a:t>
            </a:r>
          </a:p>
          <a:p>
            <a:endParaRPr lang="en-US" altLang="en-US" dirty="0"/>
          </a:p>
          <a:p>
            <a:endParaRPr lang="en-US"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8D3756-EF11-4031-A842-476520345468}" type="slidenum">
              <a:rPr lang="en-US" altLang="en-US" smtClean="0">
                <a:solidFill>
                  <a:prstClr val="black"/>
                </a:solidFill>
              </a:rPr>
              <a:pPr eaLnBrk="1" hangingPunct="1">
                <a:spcBef>
                  <a:spcPct val="0"/>
                </a:spcBef>
              </a:pPr>
              <a:t>66</a:t>
            </a:fld>
            <a:endParaRPr lang="en-US" altLang="en-US" dirty="0">
              <a:solidFill>
                <a:prstClr val="black"/>
              </a:solidFill>
            </a:endParaRPr>
          </a:p>
        </p:txBody>
      </p:sp>
    </p:spTree>
    <p:extLst>
      <p:ext uri="{BB962C8B-B14F-4D97-AF65-F5344CB8AC3E}">
        <p14:creationId xmlns:p14="http://schemas.microsoft.com/office/powerpoint/2010/main" val="86585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We will ask for your questions is just a moment. But first let’s talk about some final considerations while planning an interview.  We have discussed today how to develop appropriate behavior-based interview questions based on the can do, will do, how fit needs of the position and your location.  We recommend that you take these interview questions and develop an interview guide that you consistently use for all the applicants for this position.  Additionally, there are other factors to consider like :</a:t>
            </a:r>
          </a:p>
          <a:p>
            <a:r>
              <a:rPr lang="en-US" altLang="en-US" dirty="0"/>
              <a:t>Number of interviews- technically we require 2 interviews prior to hire however you may want to consider your position and the interviews or interviewers that are necessary to accurately assessing the candidates.  In our next webinar, we will be discussing the interview process and will expand on recommendations for Number of interviewers, Time Frame, and Scheduling and coordination.</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39BC0FA-2C79-4D99-BB3E-6DD8A706A0C6}" type="slidenum">
              <a:rPr lang="en-US" altLang="en-US" smtClean="0">
                <a:solidFill>
                  <a:prstClr val="black"/>
                </a:solidFill>
              </a:rPr>
              <a:pPr eaLnBrk="1" hangingPunct="1">
                <a:spcBef>
                  <a:spcPct val="0"/>
                </a:spcBef>
              </a:pPr>
              <a:t>67</a:t>
            </a:fld>
            <a:endParaRPr lang="en-US" altLang="en-US" dirty="0">
              <a:solidFill>
                <a:prstClr val="black"/>
              </a:solidFill>
            </a:endParaRPr>
          </a:p>
        </p:txBody>
      </p:sp>
    </p:spTree>
    <p:extLst>
      <p:ext uri="{BB962C8B-B14F-4D97-AF65-F5344CB8AC3E}">
        <p14:creationId xmlns:p14="http://schemas.microsoft.com/office/powerpoint/2010/main" val="3306592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Absolutely. There are various federal, state and local laws regulating the questions a prospective employer can ask job candidates. Our questions must be related to the job the candidate is seeking. The focus needs to be “what do I need to know to decide whether this person can perform the functions of the job. So, yes, you can break the ice by asking some easy questions about information on their resume or application but be careful not to ask anything directly or indirectly to identify the candidates age, gender, race, color, religion, national origin or disability. </a:t>
            </a:r>
          </a:p>
          <a:p>
            <a:endParaRPr lang="en-US" altLang="en-US" dirty="0"/>
          </a:p>
          <a:p>
            <a:r>
              <a:rPr lang="en-US" altLang="en-US" dirty="0"/>
              <a:t>It is illegal to discriminate when you hire, fire, promote or provide benefits to employees. Its unfair to base employment decisions on reasons that have nothing to with their ability to do the job.  Its unfair to apply different standards or to apply standards differently to different individuals. Equal employment opportunity requires keeping an open mind about individuals and basing employment decisions on objective documented criteria. Use an interview guide, and ask everyone the same questions and DON’T stop the interview early if you feel the candidate isn’t right for the job. You need to continue and give each candidate the same opportunity as everyone else.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B9B34F-25DD-48B2-873E-B169AD8B481D}" type="slidenum">
              <a:rPr lang="en-US" altLang="en-US" smtClean="0">
                <a:solidFill>
                  <a:prstClr val="black"/>
                </a:solidFill>
              </a:rPr>
              <a:pPr eaLnBrk="1" hangingPunct="1">
                <a:spcBef>
                  <a:spcPct val="0"/>
                </a:spcBef>
              </a:pPr>
              <a:t>68</a:t>
            </a:fld>
            <a:endParaRPr lang="en-US" altLang="en-US" dirty="0">
              <a:solidFill>
                <a:prstClr val="black"/>
              </a:solidFill>
            </a:endParaRPr>
          </a:p>
        </p:txBody>
      </p:sp>
    </p:spTree>
    <p:extLst>
      <p:ext uri="{BB962C8B-B14F-4D97-AF65-F5344CB8AC3E}">
        <p14:creationId xmlns:p14="http://schemas.microsoft.com/office/powerpoint/2010/main" val="129084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5"/>
              </a:spcBef>
              <a:defRPr/>
            </a:pPr>
            <a:r>
              <a:rPr lang="en-US" dirty="0" smtClean="0">
                <a:solidFill>
                  <a:srgbClr val="000000"/>
                </a:solidFill>
                <a:latin typeface="Arial" charset="0"/>
                <a:cs typeface="Arial" charset="0"/>
                <a:sym typeface="Arial" charset="0"/>
              </a:rPr>
              <a:t>4 Components are necessary for leadership to occur (p.68</a:t>
            </a:r>
            <a:r>
              <a:rPr lang="en-US" baseline="0" dirty="0" smtClean="0">
                <a:solidFill>
                  <a:srgbClr val="000000"/>
                </a:solidFill>
                <a:latin typeface="Arial" charset="0"/>
                <a:cs typeface="Arial" charset="0"/>
                <a:sym typeface="Arial" charset="0"/>
              </a:rPr>
              <a:t> NAB)</a:t>
            </a:r>
            <a:endParaRPr lang="en-US" dirty="0" smtClean="0">
              <a:solidFill>
                <a:srgbClr val="000000"/>
              </a:solidFill>
              <a:latin typeface="Arial" charset="0"/>
              <a:cs typeface="Arial" charset="0"/>
              <a:sym typeface="Arial" charset="0"/>
            </a:endParaRPr>
          </a:p>
          <a:p>
            <a:pPr>
              <a:spcBef>
                <a:spcPts val="435"/>
              </a:spcBef>
              <a:defRPr/>
            </a:pPr>
            <a:r>
              <a:rPr lang="en-US" dirty="0" smtClean="0">
                <a:solidFill>
                  <a:srgbClr val="000000"/>
                </a:solidFill>
                <a:latin typeface="Arial" charset="0"/>
                <a:cs typeface="Arial" charset="0"/>
                <a:sym typeface="Arial" charset="0"/>
              </a:rPr>
              <a:t>1. Leadership is a process. It is interactive in nature</a:t>
            </a:r>
          </a:p>
          <a:p>
            <a:pPr>
              <a:spcBef>
                <a:spcPts val="435"/>
              </a:spcBef>
              <a:defRPr/>
            </a:pPr>
            <a:r>
              <a:rPr lang="en-US" dirty="0" smtClean="0">
                <a:solidFill>
                  <a:srgbClr val="000000"/>
                </a:solidFill>
                <a:latin typeface="Arial" charset="0"/>
                <a:cs typeface="Arial" charset="0"/>
                <a:sym typeface="Arial" charset="0"/>
              </a:rPr>
              <a:t>2. Leadership involves influencing others </a:t>
            </a:r>
          </a:p>
          <a:p>
            <a:pPr>
              <a:spcBef>
                <a:spcPts val="435"/>
              </a:spcBef>
              <a:defRPr/>
            </a:pPr>
            <a:r>
              <a:rPr lang="en-US" dirty="0" smtClean="0">
                <a:solidFill>
                  <a:srgbClr val="000000"/>
                </a:solidFill>
                <a:latin typeface="Arial" charset="0"/>
                <a:cs typeface="Arial" charset="0"/>
                <a:sym typeface="Arial" charset="0"/>
              </a:rPr>
              <a:t>3. Leadership occurs in groups</a:t>
            </a:r>
          </a:p>
          <a:p>
            <a:pPr>
              <a:spcBef>
                <a:spcPts val="435"/>
              </a:spcBef>
              <a:defRPr/>
            </a:pPr>
            <a:r>
              <a:rPr lang="en-US" dirty="0" smtClean="0">
                <a:solidFill>
                  <a:srgbClr val="000000"/>
                </a:solidFill>
                <a:latin typeface="Arial" charset="0"/>
                <a:cs typeface="Arial" charset="0"/>
                <a:sym typeface="Arial" charset="0"/>
              </a:rPr>
              <a:t>4. Leadership involves attaining goals</a:t>
            </a:r>
          </a:p>
          <a:p>
            <a:endParaRPr lang="en-US" dirty="0"/>
          </a:p>
        </p:txBody>
      </p:sp>
      <p:sp>
        <p:nvSpPr>
          <p:cNvPr id="4" name="Slide Number Placeholder 3"/>
          <p:cNvSpPr>
            <a:spLocks noGrp="1"/>
          </p:cNvSpPr>
          <p:nvPr>
            <p:ph type="sldNum" sz="quarter" idx="10"/>
          </p:nvPr>
        </p:nvSpPr>
        <p:spPr/>
        <p:txBody>
          <a:bodyPr/>
          <a:lstStyle/>
          <a:p>
            <a:fld id="{930A1E39-7699-4BF9-AB50-8513F8D20DDB}" type="slidenum">
              <a:rPr lang="en-US" smtClean="0"/>
              <a:t>7</a:t>
            </a:fld>
            <a:endParaRPr lang="en-US"/>
          </a:p>
        </p:txBody>
      </p:sp>
    </p:spTree>
    <p:extLst>
      <p:ext uri="{BB962C8B-B14F-4D97-AF65-F5344CB8AC3E}">
        <p14:creationId xmlns:p14="http://schemas.microsoft.com/office/powerpoint/2010/main" val="1768916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Let’s test our understanding of these legal issues. In the chat tell us if you think this is a lawful or unlawful question and why? </a:t>
            </a:r>
          </a:p>
          <a:p>
            <a:r>
              <a:rPr lang="en-US" altLang="en-US" dirty="0"/>
              <a:t>Is it lawful or unlawful to ask “Are you married?” or “Do you plan to have a family?”</a:t>
            </a:r>
          </a:p>
          <a:p>
            <a:endParaRPr lang="en-US" altLang="en-US" dirty="0"/>
          </a:p>
          <a:p>
            <a:r>
              <a:rPr lang="en-US" altLang="en-US" dirty="0"/>
              <a:t>(Comment on chat)</a:t>
            </a:r>
          </a:p>
          <a:p>
            <a:endParaRPr lang="en-US" altLang="en-US" dirty="0"/>
          </a:p>
          <a:p>
            <a:r>
              <a:rPr lang="en-US" altLang="en-US" dirty="0"/>
              <a:t>Both these questions are unlawful. While you may intend this a friendly question and it may naturally come up in conversation, marital status is a protected category under federal and state employment laws. You are also not entitled to discriminate against someone on the basis of whether the person has or will have children.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873468-7989-4C22-88EB-417D44D91FFB}" type="slidenum">
              <a:rPr lang="en-US" altLang="en-US" smtClean="0">
                <a:solidFill>
                  <a:prstClr val="black"/>
                </a:solidFill>
              </a:rPr>
              <a:pPr eaLnBrk="1" hangingPunct="1">
                <a:spcBef>
                  <a:spcPct val="0"/>
                </a:spcBef>
              </a:pPr>
              <a:t>69</a:t>
            </a:fld>
            <a:endParaRPr lang="en-US" altLang="en-US" dirty="0">
              <a:solidFill>
                <a:prstClr val="black"/>
              </a:solidFill>
            </a:endParaRPr>
          </a:p>
        </p:txBody>
      </p:sp>
    </p:spTree>
    <p:extLst>
      <p:ext uri="{BB962C8B-B14F-4D97-AF65-F5344CB8AC3E}">
        <p14:creationId xmlns:p14="http://schemas.microsoft.com/office/powerpoint/2010/main" val="4124783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“What year did you graduate from high school?  Is this lawful or unlawful and why?</a:t>
            </a:r>
          </a:p>
          <a:p>
            <a:endParaRPr lang="en-US" altLang="en-US" dirty="0"/>
          </a:p>
          <a:p>
            <a:r>
              <a:rPr lang="en-US" altLang="en-US" dirty="0"/>
              <a:t>(Wait for responses and make comments about the chat)</a:t>
            </a:r>
          </a:p>
          <a:p>
            <a:endParaRPr lang="en-US" altLang="en-US" dirty="0"/>
          </a:p>
          <a:p>
            <a:r>
              <a:rPr lang="en-US" altLang="en-US" dirty="0"/>
              <a:t>This question is unlawful because you could use a high school graduation date to estimate how old a person is. You can’t discriminate against a person because of  his or her age.  In regards to age, you can ask “Are you 18 years or older?” but only if being at least 18 is a necessary condition of employment.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C4895E-2C43-4F4A-93A2-A39DA2D57A3D}" type="slidenum">
              <a:rPr lang="en-US" altLang="en-US" smtClean="0">
                <a:solidFill>
                  <a:prstClr val="black"/>
                </a:solidFill>
              </a:rPr>
              <a:pPr eaLnBrk="1" hangingPunct="1">
                <a:spcBef>
                  <a:spcPct val="0"/>
                </a:spcBef>
              </a:pPr>
              <a:t>70</a:t>
            </a:fld>
            <a:endParaRPr lang="en-US" altLang="en-US" dirty="0">
              <a:solidFill>
                <a:prstClr val="black"/>
              </a:solidFill>
            </a:endParaRPr>
          </a:p>
        </p:txBody>
      </p:sp>
    </p:spTree>
    <p:extLst>
      <p:ext uri="{BB962C8B-B14F-4D97-AF65-F5344CB8AC3E}">
        <p14:creationId xmlns:p14="http://schemas.microsoft.com/office/powerpoint/2010/main" val="236902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How about this one. Is it lawful or unlawful to ask “Are you able to provide proof of the right to work in the U.S?” </a:t>
            </a:r>
          </a:p>
          <a:p>
            <a:endParaRPr lang="en-US" altLang="en-US" dirty="0"/>
          </a:p>
          <a:p>
            <a:r>
              <a:rPr lang="en-US" altLang="en-US" dirty="0"/>
              <a:t>(Comment on chat)</a:t>
            </a:r>
          </a:p>
          <a:p>
            <a:endParaRPr lang="en-US" altLang="en-US" dirty="0"/>
          </a:p>
          <a:p>
            <a:r>
              <a:rPr lang="en-US" altLang="en-US" dirty="0"/>
              <a:t>This is a lawful question. This wording is on our applications and it the right way to ask the question. Don’t ask  “Are you a US citizen?” “Where were your parents born?” or. Of what country are you a citizen?”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8EFA2F-B6A5-46D3-ACB1-2DE96324C7FF}" type="slidenum">
              <a:rPr lang="en-US" altLang="en-US" smtClean="0">
                <a:solidFill>
                  <a:prstClr val="black"/>
                </a:solidFill>
              </a:rPr>
              <a:pPr eaLnBrk="1" hangingPunct="1">
                <a:spcBef>
                  <a:spcPct val="0"/>
                </a:spcBef>
              </a:pPr>
              <a:t>71</a:t>
            </a:fld>
            <a:endParaRPr lang="en-US" altLang="en-US" dirty="0">
              <a:solidFill>
                <a:prstClr val="black"/>
              </a:solidFill>
            </a:endParaRPr>
          </a:p>
        </p:txBody>
      </p:sp>
    </p:spTree>
    <p:extLst>
      <p:ext uri="{BB962C8B-B14F-4D97-AF65-F5344CB8AC3E}">
        <p14:creationId xmlns:p14="http://schemas.microsoft.com/office/powerpoint/2010/main" val="1106351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Annette:  Lets try one more. Is it lawful or unlawful to ask “Do you have a disability?” Respond in the chat and explain your answer.</a:t>
            </a:r>
          </a:p>
          <a:p>
            <a:endParaRPr lang="en-US" altLang="en-US" dirty="0"/>
          </a:p>
          <a:p>
            <a:r>
              <a:rPr lang="en-US" altLang="en-US" dirty="0"/>
              <a:t>(comment on chat)</a:t>
            </a:r>
          </a:p>
          <a:p>
            <a:endParaRPr lang="en-US" altLang="en-US" dirty="0"/>
          </a:p>
          <a:p>
            <a:r>
              <a:rPr lang="en-US" altLang="en-US" dirty="0"/>
              <a:t>This question is unlawful. Never ask this question. You can provide all candidates with the job description which lists the essential functions and physical expectations of the job and then ask them “Are you able to perform the essential functions of this job?  </a:t>
            </a:r>
          </a:p>
          <a:p>
            <a:endParaRPr lang="en-US" altLang="en-US" dirty="0"/>
          </a:p>
          <a:p>
            <a:endParaRPr lang="en-US" altLang="en-US" dirty="0"/>
          </a:p>
          <a:p>
            <a:r>
              <a:rPr lang="en-US" altLang="en-US" dirty="0"/>
              <a:t>Nice job on those questions. Thanks for playing along.</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975" eaLnBrk="0" hangingPunct="0">
              <a:spcBef>
                <a:spcPct val="30000"/>
              </a:spcBef>
              <a:defRPr sz="1200">
                <a:solidFill>
                  <a:schemeClr val="tx1"/>
                </a:solidFill>
                <a:latin typeface="Arial" charset="0"/>
              </a:defRPr>
            </a:lvl1pPr>
            <a:lvl2pPr marL="729057" indent="-280406" defTabSz="901975" eaLnBrk="0" hangingPunct="0">
              <a:spcBef>
                <a:spcPct val="30000"/>
              </a:spcBef>
              <a:defRPr sz="1200">
                <a:solidFill>
                  <a:schemeClr val="tx1"/>
                </a:solidFill>
                <a:latin typeface="Arial" charset="0"/>
              </a:defRPr>
            </a:lvl2pPr>
            <a:lvl3pPr marL="1121626" indent="-224325" defTabSz="901975" eaLnBrk="0" hangingPunct="0">
              <a:spcBef>
                <a:spcPct val="30000"/>
              </a:spcBef>
              <a:defRPr sz="1200">
                <a:solidFill>
                  <a:schemeClr val="tx1"/>
                </a:solidFill>
                <a:latin typeface="Arial" charset="0"/>
              </a:defRPr>
            </a:lvl3pPr>
            <a:lvl4pPr marL="1570276" indent="-224325" defTabSz="901975" eaLnBrk="0" hangingPunct="0">
              <a:spcBef>
                <a:spcPct val="30000"/>
              </a:spcBef>
              <a:defRPr sz="1200">
                <a:solidFill>
                  <a:schemeClr val="tx1"/>
                </a:solidFill>
                <a:latin typeface="Arial" charset="0"/>
              </a:defRPr>
            </a:lvl4pPr>
            <a:lvl5pPr marL="2018927" indent="-224325" defTabSz="901975" eaLnBrk="0" hangingPunct="0">
              <a:spcBef>
                <a:spcPct val="30000"/>
              </a:spcBef>
              <a:defRPr sz="1200">
                <a:solidFill>
                  <a:schemeClr val="tx1"/>
                </a:solidFill>
                <a:latin typeface="Arial" charset="0"/>
              </a:defRPr>
            </a:lvl5pPr>
            <a:lvl6pPr marL="2467577" indent="-224325" defTabSz="901975" eaLnBrk="0" fontAlgn="base" hangingPunct="0">
              <a:spcBef>
                <a:spcPct val="30000"/>
              </a:spcBef>
              <a:spcAft>
                <a:spcPct val="0"/>
              </a:spcAft>
              <a:defRPr sz="1200">
                <a:solidFill>
                  <a:schemeClr val="tx1"/>
                </a:solidFill>
                <a:latin typeface="Arial" charset="0"/>
              </a:defRPr>
            </a:lvl6pPr>
            <a:lvl7pPr marL="2916227" indent="-224325" defTabSz="901975" eaLnBrk="0" fontAlgn="base" hangingPunct="0">
              <a:spcBef>
                <a:spcPct val="30000"/>
              </a:spcBef>
              <a:spcAft>
                <a:spcPct val="0"/>
              </a:spcAft>
              <a:defRPr sz="1200">
                <a:solidFill>
                  <a:schemeClr val="tx1"/>
                </a:solidFill>
                <a:latin typeface="Arial" charset="0"/>
              </a:defRPr>
            </a:lvl7pPr>
            <a:lvl8pPr marL="3364878" indent="-224325" defTabSz="901975" eaLnBrk="0" fontAlgn="base" hangingPunct="0">
              <a:spcBef>
                <a:spcPct val="30000"/>
              </a:spcBef>
              <a:spcAft>
                <a:spcPct val="0"/>
              </a:spcAft>
              <a:defRPr sz="1200">
                <a:solidFill>
                  <a:schemeClr val="tx1"/>
                </a:solidFill>
                <a:latin typeface="Arial" charset="0"/>
              </a:defRPr>
            </a:lvl8pPr>
            <a:lvl9pPr marL="3813528" indent="-224325" defTabSz="9019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BC5718-6217-4744-B6E4-050BBEF4BB94}" type="slidenum">
              <a:rPr lang="en-US" altLang="en-US" smtClean="0">
                <a:solidFill>
                  <a:prstClr val="black"/>
                </a:solidFill>
              </a:rPr>
              <a:pPr eaLnBrk="1" hangingPunct="1">
                <a:spcBef>
                  <a:spcPct val="0"/>
                </a:spcBef>
              </a:pPr>
              <a:t>72</a:t>
            </a:fld>
            <a:endParaRPr lang="en-US" altLang="en-US" dirty="0">
              <a:solidFill>
                <a:prstClr val="black"/>
              </a:solidFill>
            </a:endParaRPr>
          </a:p>
        </p:txBody>
      </p:sp>
    </p:spTree>
    <p:extLst>
      <p:ext uri="{BB962C8B-B14F-4D97-AF65-F5344CB8AC3E}">
        <p14:creationId xmlns:p14="http://schemas.microsoft.com/office/powerpoint/2010/main" val="91069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435"/>
              </a:spcBef>
              <a:defRPr/>
            </a:pPr>
            <a:r>
              <a:rPr lang="en-US" dirty="0" smtClean="0">
                <a:solidFill>
                  <a:srgbClr val="000000"/>
                </a:solidFill>
                <a:latin typeface="Arial Bold" charset="0"/>
                <a:cs typeface="Arial Bold" charset="0"/>
                <a:sym typeface="Arial Bold" charset="0"/>
              </a:rPr>
              <a:t>25%</a:t>
            </a:r>
            <a:r>
              <a:rPr lang="en-US" dirty="0" smtClean="0">
                <a:solidFill>
                  <a:srgbClr val="000000"/>
                </a:solidFill>
                <a:latin typeface="Arial" charset="0"/>
                <a:cs typeface="Arial" charset="0"/>
                <a:sym typeface="Arial" charset="0"/>
              </a:rPr>
              <a:t> of employees would fire their boss if they could.</a:t>
            </a:r>
          </a:p>
          <a:p>
            <a:pPr>
              <a:lnSpc>
                <a:spcPct val="90000"/>
              </a:lnSpc>
              <a:spcBef>
                <a:spcPts val="435"/>
              </a:spcBef>
              <a:defRPr/>
            </a:pPr>
            <a:r>
              <a:rPr lang="en-US" dirty="0" smtClean="0">
                <a:solidFill>
                  <a:srgbClr val="000000"/>
                </a:solidFill>
                <a:latin typeface="Arial" charset="0"/>
                <a:cs typeface="Arial" charset="0"/>
                <a:sym typeface="Arial" charset="0"/>
              </a:rPr>
              <a:t>We aren’t experts in all areas so you need to lead those who are to be effective.</a:t>
            </a:r>
          </a:p>
          <a:p>
            <a:pPr>
              <a:lnSpc>
                <a:spcPct val="90000"/>
              </a:lnSpc>
              <a:spcBef>
                <a:spcPts val="435"/>
              </a:spcBef>
              <a:defRPr/>
            </a:pPr>
            <a:r>
              <a:rPr lang="en-US" dirty="0" smtClean="0">
                <a:solidFill>
                  <a:srgbClr val="000000"/>
                </a:solidFill>
                <a:latin typeface="Arial Bold" charset="0"/>
                <a:cs typeface="Arial Bold" charset="0"/>
                <a:sym typeface="Arial Bold" charset="0"/>
              </a:rPr>
              <a:t>Few managers walk into their position with good leadership skills.</a:t>
            </a:r>
            <a:r>
              <a:rPr lang="en-US" dirty="0" smtClean="0">
                <a:solidFill>
                  <a:srgbClr val="000000"/>
                </a:solidFill>
                <a:latin typeface="Arial" charset="0"/>
                <a:cs typeface="Arial" charset="0"/>
                <a:sym typeface="Arial" charset="0"/>
              </a:rPr>
              <a:t> As a leader, you are always learning new things. Tell</a:t>
            </a:r>
            <a:r>
              <a:rPr lang="en-US" baseline="0" dirty="0" smtClean="0">
                <a:solidFill>
                  <a:srgbClr val="000000"/>
                </a:solidFill>
                <a:latin typeface="Arial" charset="0"/>
                <a:cs typeface="Arial" charset="0"/>
                <a:sym typeface="Arial" charset="0"/>
              </a:rPr>
              <a:t> how you got started as a manager.</a:t>
            </a:r>
          </a:p>
          <a:p>
            <a:pPr>
              <a:lnSpc>
                <a:spcPct val="90000"/>
              </a:lnSpc>
              <a:spcBef>
                <a:spcPts val="435"/>
              </a:spcBef>
              <a:defRPr/>
            </a:pPr>
            <a:endParaRPr lang="en-US" dirty="0" smtClean="0">
              <a:solidFill>
                <a:srgbClr val="000000"/>
              </a:solidFill>
              <a:latin typeface="Arial" charset="0"/>
              <a:cs typeface="Arial" charset="0"/>
              <a:sym typeface="Arial" charset="0"/>
            </a:endParaRPr>
          </a:p>
          <a:p>
            <a:pPr>
              <a:lnSpc>
                <a:spcPct val="90000"/>
              </a:lnSpc>
              <a:spcBef>
                <a:spcPts val="321"/>
              </a:spcBef>
              <a:defRPr/>
            </a:pPr>
            <a:r>
              <a:rPr lang="en-US" sz="900" dirty="0" smtClean="0">
                <a:solidFill>
                  <a:srgbClr val="000000"/>
                </a:solidFill>
                <a:latin typeface="Arial" charset="0"/>
                <a:cs typeface="Arial" charset="0"/>
                <a:sym typeface="Arial" charset="0"/>
              </a:rPr>
              <a:t>5 Leadership Attributes that drive success.</a:t>
            </a:r>
            <a:endParaRPr lang="en-US" dirty="0" smtClean="0">
              <a:solidFill>
                <a:srgbClr val="000000"/>
              </a:solidFill>
              <a:latin typeface="Arial" charset="0"/>
              <a:cs typeface="Arial" charset="0"/>
              <a:sym typeface="Arial" charset="0"/>
            </a:endParaRPr>
          </a:p>
          <a:p>
            <a:pPr>
              <a:lnSpc>
                <a:spcPct val="90000"/>
              </a:lnSpc>
              <a:spcBef>
                <a:spcPts val="321"/>
              </a:spcBef>
              <a:defRPr/>
            </a:pPr>
            <a:r>
              <a:rPr lang="en-US" sz="900" dirty="0" smtClean="0">
                <a:solidFill>
                  <a:srgbClr val="000000"/>
                </a:solidFill>
                <a:latin typeface="Arial" charset="0"/>
                <a:cs typeface="Arial" charset="0"/>
                <a:sym typeface="Arial" charset="0"/>
              </a:rPr>
              <a:t>Focused Vision</a:t>
            </a:r>
          </a:p>
          <a:p>
            <a:pPr>
              <a:lnSpc>
                <a:spcPct val="90000"/>
              </a:lnSpc>
              <a:spcBef>
                <a:spcPts val="321"/>
              </a:spcBef>
              <a:defRPr/>
            </a:pPr>
            <a:r>
              <a:rPr lang="en-US" sz="900" dirty="0" smtClean="0">
                <a:solidFill>
                  <a:srgbClr val="000000"/>
                </a:solidFill>
                <a:latin typeface="Arial" charset="0"/>
                <a:cs typeface="Arial" charset="0"/>
                <a:sym typeface="Arial" charset="0"/>
              </a:rPr>
              <a:t>Strategic Management</a:t>
            </a:r>
            <a:endParaRPr lang="en-US" dirty="0" smtClean="0">
              <a:solidFill>
                <a:srgbClr val="000000"/>
              </a:solidFill>
              <a:latin typeface="Arial" charset="0"/>
              <a:cs typeface="Arial" charset="0"/>
              <a:sym typeface="Arial" charset="0"/>
            </a:endParaRPr>
          </a:p>
          <a:p>
            <a:pPr>
              <a:lnSpc>
                <a:spcPct val="90000"/>
              </a:lnSpc>
              <a:spcBef>
                <a:spcPts val="321"/>
              </a:spcBef>
              <a:defRPr/>
            </a:pPr>
            <a:r>
              <a:rPr lang="en-US" sz="900" dirty="0" smtClean="0">
                <a:solidFill>
                  <a:srgbClr val="000000"/>
                </a:solidFill>
                <a:latin typeface="Arial" charset="0"/>
                <a:cs typeface="Arial" charset="0"/>
                <a:sym typeface="Arial" charset="0"/>
              </a:rPr>
              <a:t>Caring Leadership</a:t>
            </a:r>
          </a:p>
          <a:p>
            <a:pPr>
              <a:lnSpc>
                <a:spcPct val="90000"/>
              </a:lnSpc>
              <a:spcBef>
                <a:spcPts val="321"/>
              </a:spcBef>
              <a:defRPr/>
            </a:pPr>
            <a:r>
              <a:rPr lang="en-US" sz="900" dirty="0" smtClean="0">
                <a:solidFill>
                  <a:srgbClr val="000000"/>
                </a:solidFill>
                <a:latin typeface="Arial" charset="0"/>
                <a:cs typeface="Arial" charset="0"/>
                <a:sym typeface="Arial" charset="0"/>
              </a:rPr>
              <a:t>Communication</a:t>
            </a:r>
          </a:p>
          <a:p>
            <a:pPr>
              <a:lnSpc>
                <a:spcPct val="90000"/>
              </a:lnSpc>
              <a:spcBef>
                <a:spcPts val="321"/>
              </a:spcBef>
              <a:defRPr/>
            </a:pPr>
            <a:r>
              <a:rPr lang="en-US" sz="900" dirty="0" smtClean="0">
                <a:solidFill>
                  <a:srgbClr val="000000"/>
                </a:solidFill>
                <a:latin typeface="Arial" charset="0"/>
                <a:cs typeface="Arial" charset="0"/>
                <a:sym typeface="Arial" charset="0"/>
              </a:rPr>
              <a:t>Supporting Change</a:t>
            </a:r>
          </a:p>
          <a:p>
            <a:pPr>
              <a:lnSpc>
                <a:spcPct val="90000"/>
              </a:lnSpc>
              <a:spcBef>
                <a:spcPts val="321"/>
              </a:spcBef>
              <a:defRPr/>
            </a:pPr>
            <a:endParaRPr lang="en-US" sz="900" dirty="0" smtClean="0">
              <a:solidFill>
                <a:srgbClr val="000000"/>
              </a:solidFill>
              <a:latin typeface="Arial" charset="0"/>
              <a:cs typeface="Arial" charset="0"/>
              <a:sym typeface="Arial" charset="0"/>
            </a:endParaRPr>
          </a:p>
          <a:p>
            <a:pPr>
              <a:lnSpc>
                <a:spcPct val="90000"/>
              </a:lnSpc>
              <a:spcBef>
                <a:spcPts val="321"/>
              </a:spcBef>
              <a:defRPr/>
            </a:pPr>
            <a:r>
              <a:rPr lang="en-US" sz="900" dirty="0" smtClean="0">
                <a:solidFill>
                  <a:srgbClr val="000000"/>
                </a:solidFill>
                <a:latin typeface="Arial" charset="0"/>
                <a:cs typeface="Arial" charset="0"/>
                <a:sym typeface="Arial" charset="0"/>
              </a:rPr>
              <a:t>How do you influence your staff?</a:t>
            </a:r>
          </a:p>
          <a:p>
            <a:pPr>
              <a:lnSpc>
                <a:spcPct val="90000"/>
              </a:lnSpc>
              <a:spcBef>
                <a:spcPts val="321"/>
              </a:spcBef>
              <a:defRPr/>
            </a:pPr>
            <a:endParaRPr lang="en-US" dirty="0" smtClean="0">
              <a:solidFill>
                <a:srgbClr val="000000"/>
              </a:solidFill>
              <a:latin typeface="Arial" charset="0"/>
              <a:cs typeface="Arial" charset="0"/>
              <a:sym typeface="Arial" charset="0"/>
            </a:endParaRPr>
          </a:p>
          <a:p>
            <a:pPr>
              <a:lnSpc>
                <a:spcPct val="90000"/>
              </a:lnSpc>
              <a:spcBef>
                <a:spcPts val="321"/>
              </a:spcBef>
              <a:defRPr/>
            </a:pPr>
            <a:r>
              <a:rPr lang="en-US" sz="900" dirty="0" smtClean="0">
                <a:solidFill>
                  <a:srgbClr val="000000"/>
                </a:solidFill>
                <a:latin typeface="Arial" charset="0"/>
                <a:cs typeface="Arial" charset="0"/>
                <a:sym typeface="Arial" charset="0"/>
              </a:rPr>
              <a:t>What are some tools that you have? </a:t>
            </a:r>
            <a:endParaRPr lang="en-US" dirty="0" smtClean="0">
              <a:solidFill>
                <a:srgbClr val="000000"/>
              </a:solidFill>
              <a:latin typeface="Arial" charset="0"/>
              <a:cs typeface="Arial" charset="0"/>
              <a:sym typeface="Arial" charset="0"/>
            </a:endParaRPr>
          </a:p>
          <a:p>
            <a:pPr>
              <a:lnSpc>
                <a:spcPct val="90000"/>
              </a:lnSpc>
              <a:spcBef>
                <a:spcPts val="321"/>
              </a:spcBef>
              <a:defRPr/>
            </a:pPr>
            <a:endParaRPr lang="en-US" sz="900" dirty="0" smtClean="0">
              <a:solidFill>
                <a:srgbClr val="000000"/>
              </a:solidFill>
              <a:latin typeface="Arial" charset="0"/>
              <a:cs typeface="Arial" charset="0"/>
              <a:sym typeface="Arial" charset="0"/>
            </a:endParaRPr>
          </a:p>
          <a:p>
            <a:pPr>
              <a:lnSpc>
                <a:spcPct val="90000"/>
              </a:lnSpc>
              <a:spcBef>
                <a:spcPts val="321"/>
              </a:spcBef>
              <a:defRPr/>
            </a:pPr>
            <a:r>
              <a:rPr lang="en-US" sz="900" dirty="0" smtClean="0">
                <a:solidFill>
                  <a:srgbClr val="000000"/>
                </a:solidFill>
                <a:latin typeface="Arial" charset="0"/>
                <a:cs typeface="Arial" charset="0"/>
                <a:sym typeface="Arial" charset="0"/>
              </a:rPr>
              <a:t>You will have problems that arise. Do you manage them properly? </a:t>
            </a:r>
          </a:p>
          <a:p>
            <a:endParaRPr lang="en-US" dirty="0"/>
          </a:p>
        </p:txBody>
      </p:sp>
      <p:sp>
        <p:nvSpPr>
          <p:cNvPr id="4" name="Slide Number Placeholder 3"/>
          <p:cNvSpPr>
            <a:spLocks noGrp="1"/>
          </p:cNvSpPr>
          <p:nvPr>
            <p:ph type="sldNum" sz="quarter" idx="10"/>
          </p:nvPr>
        </p:nvSpPr>
        <p:spPr/>
        <p:txBody>
          <a:bodyPr/>
          <a:lstStyle/>
          <a:p>
            <a:fld id="{930A1E39-7699-4BF9-AB50-8513F8D20DDB}" type="slidenum">
              <a:rPr lang="en-US" smtClean="0"/>
              <a:t>11</a:t>
            </a:fld>
            <a:endParaRPr lang="en-US"/>
          </a:p>
        </p:txBody>
      </p:sp>
    </p:spTree>
    <p:extLst>
      <p:ext uri="{BB962C8B-B14F-4D97-AF65-F5344CB8AC3E}">
        <p14:creationId xmlns:p14="http://schemas.microsoft.com/office/powerpoint/2010/main" val="254345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5D9782-F29A-4C1B-A184-40002D1BBC6A}" type="slidenum">
              <a:rPr lang="en-US" smtClean="0"/>
              <a:t>13</a:t>
            </a:fld>
            <a:endParaRPr lang="en-US"/>
          </a:p>
        </p:txBody>
      </p:sp>
    </p:spTree>
    <p:extLst>
      <p:ext uri="{BB962C8B-B14F-4D97-AF65-F5344CB8AC3E}">
        <p14:creationId xmlns:p14="http://schemas.microsoft.com/office/powerpoint/2010/main" val="130483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5"/>
              </a:spcBef>
              <a:defRPr/>
            </a:pPr>
            <a:r>
              <a:rPr lang="en-US" dirty="0" smtClean="0">
                <a:solidFill>
                  <a:srgbClr val="000000"/>
                </a:solidFill>
                <a:latin typeface="Arial" charset="0"/>
                <a:cs typeface="Arial" charset="0"/>
                <a:sym typeface="Arial" charset="0"/>
              </a:rPr>
              <a:t>AUTHORITARIAN</a:t>
            </a:r>
            <a:r>
              <a:rPr lang="en-US" baseline="0" dirty="0" smtClean="0">
                <a:solidFill>
                  <a:srgbClr val="000000"/>
                </a:solidFill>
                <a:latin typeface="Arial" charset="0"/>
                <a:cs typeface="Arial" charset="0"/>
                <a:sym typeface="Arial" charset="0"/>
              </a:rPr>
              <a:t> - </a:t>
            </a:r>
            <a:r>
              <a:rPr lang="en-US" dirty="0" smtClean="0"/>
              <a:t>An autocratic leader centralizes power and decision-making in himself. He gives orders, assigns tasks and duties without consulting the employees. The leader takes full authority and assumes full responsibility.</a:t>
            </a:r>
          </a:p>
          <a:p>
            <a:pPr>
              <a:spcBef>
                <a:spcPts val="435"/>
              </a:spcBef>
              <a:defRPr/>
            </a:pPr>
            <a:r>
              <a:rPr lang="en-US" dirty="0" smtClean="0">
                <a:solidFill>
                  <a:srgbClr val="000000"/>
                </a:solidFill>
                <a:latin typeface="Arial" charset="0"/>
                <a:cs typeface="Arial" charset="0"/>
                <a:sym typeface="Arial" charset="0"/>
              </a:rPr>
              <a:t>Example during</a:t>
            </a:r>
            <a:r>
              <a:rPr lang="en-US" baseline="0" dirty="0" smtClean="0">
                <a:solidFill>
                  <a:srgbClr val="000000"/>
                </a:solidFill>
                <a:latin typeface="Arial" charset="0"/>
                <a:cs typeface="Arial" charset="0"/>
                <a:sym typeface="Arial" charset="0"/>
              </a:rPr>
              <a:t> a fire or disaster.</a:t>
            </a:r>
            <a:endParaRPr lang="en-US" dirty="0" smtClean="0">
              <a:solidFill>
                <a:srgbClr val="000000"/>
              </a:solidFill>
              <a:latin typeface="Arial" charset="0"/>
              <a:cs typeface="Arial" charset="0"/>
              <a:sym typeface="Arial" charset="0"/>
            </a:endParaRPr>
          </a:p>
          <a:p>
            <a:pPr>
              <a:spcBef>
                <a:spcPts val="435"/>
              </a:spcBef>
              <a:defRPr/>
            </a:pPr>
            <a:endParaRPr lang="en-US" dirty="0" smtClean="0">
              <a:solidFill>
                <a:srgbClr val="000000"/>
              </a:solidFill>
              <a:latin typeface="Arial" charset="0"/>
              <a:cs typeface="Arial" charset="0"/>
              <a:sym typeface="Arial" charset="0"/>
            </a:endParaRPr>
          </a:p>
          <a:p>
            <a:pPr>
              <a:spcBef>
                <a:spcPts val="435"/>
              </a:spcBef>
              <a:defRPr/>
            </a:pPr>
            <a:r>
              <a:rPr lang="en-US" dirty="0" smtClean="0">
                <a:solidFill>
                  <a:srgbClr val="000000"/>
                </a:solidFill>
                <a:latin typeface="Arial" charset="0"/>
                <a:cs typeface="Arial" charset="0"/>
                <a:sym typeface="Arial" charset="0"/>
              </a:rPr>
              <a:t>DEMOCRACY-</a:t>
            </a:r>
            <a:r>
              <a:rPr lang="en-US" dirty="0" smtClean="0"/>
              <a:t>Participative or democratic leaders decentralize authority. It is characterized by consultation with the subordinates and their participation in the formulation of plans and policies. He encourages participation in decision-making. Leader maintains final decision making authority.</a:t>
            </a:r>
          </a:p>
          <a:p>
            <a:pPr>
              <a:spcBef>
                <a:spcPts val="435"/>
              </a:spcBef>
              <a:defRPr/>
            </a:pPr>
            <a:r>
              <a:rPr lang="en-US" dirty="0" smtClean="0">
                <a:solidFill>
                  <a:srgbClr val="000000"/>
                </a:solidFill>
                <a:latin typeface="Arial" charset="0"/>
                <a:cs typeface="Arial" charset="0"/>
                <a:sym typeface="Arial" charset="0"/>
              </a:rPr>
              <a:t>Example day to day getting input from staff.</a:t>
            </a:r>
          </a:p>
          <a:p>
            <a:pPr>
              <a:spcBef>
                <a:spcPts val="435"/>
              </a:spcBef>
              <a:defRPr/>
            </a:pPr>
            <a:endParaRPr lang="en-US" dirty="0" smtClean="0">
              <a:solidFill>
                <a:srgbClr val="000000"/>
              </a:solidFill>
              <a:latin typeface="Arial" charset="0"/>
              <a:cs typeface="Arial" charset="0"/>
              <a:sym typeface="Arial" charset="0"/>
            </a:endParaRPr>
          </a:p>
          <a:p>
            <a:pPr>
              <a:spcBef>
                <a:spcPts val="435"/>
              </a:spcBef>
              <a:defRPr/>
            </a:pPr>
            <a:r>
              <a:rPr lang="en-US" dirty="0" smtClean="0">
                <a:solidFill>
                  <a:srgbClr val="000000"/>
                </a:solidFill>
                <a:latin typeface="Arial" charset="0"/>
                <a:cs typeface="Arial" charset="0"/>
                <a:sym typeface="Arial" charset="0"/>
              </a:rPr>
              <a:t>FREE REIGN-</a:t>
            </a:r>
            <a:r>
              <a:rPr lang="en-US" dirty="0" smtClean="0"/>
              <a:t>Free-rein leaders avoid power and responsibility. The laissez-faire or non-interfering type of leader passes on the responsibility for decision-making to his subordinates and takes a minimum of initiative in administration. He gives no direction and allows the group to establish its own goals and work out its own problems.</a:t>
            </a:r>
            <a:r>
              <a:rPr lang="en-US" baseline="0" dirty="0" smtClean="0"/>
              <a:t> </a:t>
            </a:r>
            <a:r>
              <a:rPr lang="en-US" dirty="0" smtClean="0">
                <a:solidFill>
                  <a:srgbClr val="000000"/>
                </a:solidFill>
                <a:latin typeface="Arial" charset="0"/>
                <a:cs typeface="Arial" charset="0"/>
                <a:sym typeface="Arial" charset="0"/>
              </a:rPr>
              <a:t>This type of leader must have full confidence in staff subordinate to them.</a:t>
            </a:r>
          </a:p>
          <a:p>
            <a:pPr>
              <a:spcBef>
                <a:spcPts val="435"/>
              </a:spcBef>
              <a:defRPr/>
            </a:pPr>
            <a:r>
              <a:rPr lang="en-US" dirty="0" smtClean="0">
                <a:solidFill>
                  <a:srgbClr val="000000"/>
                </a:solidFill>
                <a:latin typeface="Arial" charset="0"/>
                <a:cs typeface="Arial" charset="0"/>
                <a:sym typeface="Arial" charset="0"/>
              </a:rPr>
              <a:t>Example motivated knowledgeable</a:t>
            </a:r>
            <a:r>
              <a:rPr lang="en-US" baseline="0" dirty="0" smtClean="0">
                <a:solidFill>
                  <a:srgbClr val="000000"/>
                </a:solidFill>
                <a:latin typeface="Arial" charset="0"/>
                <a:cs typeface="Arial" charset="0"/>
                <a:sym typeface="Arial" charset="0"/>
              </a:rPr>
              <a:t> department head such as an experienced Dietary Manager who has been with the company for 20 years.</a:t>
            </a:r>
            <a:endParaRPr lang="en-US" dirty="0" smtClean="0">
              <a:solidFill>
                <a:srgbClr val="000000"/>
              </a:solidFill>
              <a:latin typeface="Arial" charset="0"/>
              <a:cs typeface="Arial" charset="0"/>
              <a:sym typeface="Arial" charset="0"/>
            </a:endParaRPr>
          </a:p>
          <a:p>
            <a:pPr>
              <a:spcBef>
                <a:spcPts val="435"/>
              </a:spcBef>
              <a:defRPr/>
            </a:pPr>
            <a:endParaRPr lang="en-US" dirty="0" smtClean="0">
              <a:solidFill>
                <a:srgbClr val="000000"/>
              </a:solidFill>
              <a:latin typeface="Arial" charset="0"/>
              <a:cs typeface="Arial" charset="0"/>
              <a:sym typeface="Arial" charset="0"/>
            </a:endParaRPr>
          </a:p>
          <a:p>
            <a:pPr>
              <a:spcBef>
                <a:spcPts val="435"/>
              </a:spcBef>
              <a:defRPr/>
            </a:pPr>
            <a:r>
              <a:rPr lang="en-US" dirty="0" smtClean="0">
                <a:solidFill>
                  <a:srgbClr val="000000"/>
                </a:solidFill>
                <a:latin typeface="Arial" charset="0"/>
                <a:cs typeface="Arial" charset="0"/>
                <a:sym typeface="Arial" charset="0"/>
              </a:rPr>
              <a:t>At different times you may be different types of leader depending on who you are managing etc.</a:t>
            </a:r>
          </a:p>
          <a:p>
            <a:endParaRPr lang="en-US" dirty="0"/>
          </a:p>
        </p:txBody>
      </p:sp>
      <p:sp>
        <p:nvSpPr>
          <p:cNvPr id="4" name="Slide Number Placeholder 3"/>
          <p:cNvSpPr>
            <a:spLocks noGrp="1"/>
          </p:cNvSpPr>
          <p:nvPr>
            <p:ph type="sldNum" sz="quarter" idx="10"/>
          </p:nvPr>
        </p:nvSpPr>
        <p:spPr/>
        <p:txBody>
          <a:bodyPr/>
          <a:lstStyle/>
          <a:p>
            <a:fld id="{930A1E39-7699-4BF9-AB50-8513F8D20DDB}" type="slidenum">
              <a:rPr lang="en-US" smtClean="0"/>
              <a:t>22</a:t>
            </a:fld>
            <a:endParaRPr lang="en-US"/>
          </a:p>
        </p:txBody>
      </p:sp>
    </p:spTree>
    <p:extLst>
      <p:ext uri="{BB962C8B-B14F-4D97-AF65-F5344CB8AC3E}">
        <p14:creationId xmlns:p14="http://schemas.microsoft.com/office/powerpoint/2010/main" val="66799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charset="0"/>
                <a:cs typeface="Arial" charset="0"/>
                <a:sym typeface="Arial" charset="0"/>
              </a:rPr>
              <a:t>LEADERSHIP</a:t>
            </a:r>
            <a:r>
              <a:rPr lang="en-US" baseline="0" dirty="0" smtClean="0">
                <a:solidFill>
                  <a:srgbClr val="000000"/>
                </a:solidFill>
                <a:latin typeface="Arial" charset="0"/>
                <a:cs typeface="Arial" charset="0"/>
                <a:sym typeface="Arial" charset="0"/>
              </a:rPr>
              <a:t> MANAGEMENT EXERCISE</a:t>
            </a:r>
          </a:p>
          <a:p>
            <a:endParaRPr lang="en-US" dirty="0"/>
          </a:p>
        </p:txBody>
      </p:sp>
      <p:sp>
        <p:nvSpPr>
          <p:cNvPr id="4" name="Slide Number Placeholder 3"/>
          <p:cNvSpPr>
            <a:spLocks noGrp="1"/>
          </p:cNvSpPr>
          <p:nvPr>
            <p:ph type="sldNum" sz="quarter" idx="10"/>
          </p:nvPr>
        </p:nvSpPr>
        <p:spPr/>
        <p:txBody>
          <a:bodyPr/>
          <a:lstStyle/>
          <a:p>
            <a:fld id="{930A1E39-7699-4BF9-AB50-8513F8D20DDB}" type="slidenum">
              <a:rPr lang="en-US" smtClean="0"/>
              <a:t>23</a:t>
            </a:fld>
            <a:endParaRPr lang="en-US"/>
          </a:p>
        </p:txBody>
      </p:sp>
    </p:spTree>
    <p:extLst>
      <p:ext uri="{BB962C8B-B14F-4D97-AF65-F5344CB8AC3E}">
        <p14:creationId xmlns:p14="http://schemas.microsoft.com/office/powerpoint/2010/main" val="403527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a:spcBef>
                <a:spcPts val="435"/>
              </a:spcBef>
              <a:defRPr/>
            </a:pPr>
            <a:r>
              <a:rPr lang="en-US" dirty="0">
                <a:solidFill>
                  <a:srgbClr val="000000"/>
                </a:solidFill>
                <a:latin typeface="Arial" charset="0"/>
                <a:cs typeface="Arial" charset="0"/>
                <a:sym typeface="Arial" charset="0"/>
              </a:rPr>
              <a:t>Growth of staff as leaders.</a:t>
            </a:r>
          </a:p>
          <a:p>
            <a:pPr>
              <a:spcBef>
                <a:spcPts val="435"/>
              </a:spcBef>
              <a:defRPr/>
            </a:pPr>
            <a:endParaRPr lang="en-US" dirty="0">
              <a:solidFill>
                <a:srgbClr val="000000"/>
              </a:solidFill>
              <a:latin typeface="Arial" charset="0"/>
              <a:cs typeface="Arial" charset="0"/>
              <a:sym typeface="Arial" charset="0"/>
            </a:endParaRPr>
          </a:p>
          <a:p>
            <a:pPr>
              <a:spcBef>
                <a:spcPts val="435"/>
              </a:spcBef>
              <a:defRPr/>
            </a:pPr>
            <a:r>
              <a:rPr lang="en-US" dirty="0">
                <a:solidFill>
                  <a:srgbClr val="000000"/>
                </a:solidFill>
                <a:latin typeface="Arial" charset="0"/>
                <a:cs typeface="Arial" charset="0"/>
                <a:sym typeface="Arial" charset="0"/>
              </a:rPr>
              <a:t>Many people think that the way to grow in their job is through training. In reality, training plays only a minor role in professional</a:t>
            </a:r>
          </a:p>
          <a:p>
            <a:pPr>
              <a:spcBef>
                <a:spcPts val="435"/>
              </a:spcBef>
              <a:defRPr/>
            </a:pPr>
            <a:r>
              <a:rPr lang="en-US" dirty="0">
                <a:solidFill>
                  <a:srgbClr val="000000"/>
                </a:solidFill>
                <a:latin typeface="Arial" charset="0"/>
                <a:cs typeface="Arial" charset="0"/>
                <a:sym typeface="Arial" charset="0"/>
              </a:rPr>
              <a:t>growth. Research shows that growth is:</a:t>
            </a:r>
          </a:p>
          <a:p>
            <a:pPr>
              <a:spcBef>
                <a:spcPts val="435"/>
              </a:spcBef>
              <a:defRPr/>
            </a:pPr>
            <a:r>
              <a:rPr lang="en-US" dirty="0">
                <a:solidFill>
                  <a:srgbClr val="000000"/>
                </a:solidFill>
                <a:latin typeface="Arial" charset="0"/>
                <a:cs typeface="Arial" charset="0"/>
                <a:sym typeface="Arial" charset="0"/>
              </a:rPr>
              <a:t>• 70% from stretch assignments.</a:t>
            </a:r>
          </a:p>
          <a:p>
            <a:pPr>
              <a:spcBef>
                <a:spcPts val="435"/>
              </a:spcBef>
              <a:defRPr/>
            </a:pPr>
            <a:r>
              <a:rPr lang="en-US" dirty="0">
                <a:solidFill>
                  <a:srgbClr val="000000"/>
                </a:solidFill>
                <a:latin typeface="Arial" charset="0"/>
                <a:cs typeface="Arial" charset="0"/>
                <a:sym typeface="Arial" charset="0"/>
              </a:rPr>
              <a:t>• 20% from people (mentors, coaches, etc.).</a:t>
            </a:r>
          </a:p>
          <a:p>
            <a:pPr>
              <a:spcBef>
                <a:spcPts val="435"/>
              </a:spcBef>
              <a:defRPr/>
            </a:pPr>
            <a:r>
              <a:rPr lang="en-US" dirty="0">
                <a:solidFill>
                  <a:srgbClr val="000000"/>
                </a:solidFill>
                <a:latin typeface="Arial" charset="0"/>
                <a:cs typeface="Arial" charset="0"/>
                <a:sym typeface="Arial" charset="0"/>
              </a:rPr>
              <a:t>• 10% from training.</a:t>
            </a:r>
          </a:p>
          <a:p>
            <a:pPr>
              <a:spcBef>
                <a:spcPts val="435"/>
              </a:spcBef>
              <a:defRPr/>
            </a:pPr>
            <a:r>
              <a:rPr lang="en-US" dirty="0">
                <a:solidFill>
                  <a:srgbClr val="000000"/>
                </a:solidFill>
                <a:latin typeface="Arial" charset="0"/>
                <a:cs typeface="Arial" charset="0"/>
                <a:sym typeface="Arial" charset="0"/>
              </a:rPr>
              <a:t>This means that 70% of growth comes from stretch assignments</a:t>
            </a:r>
          </a:p>
          <a:p>
            <a:pPr>
              <a:spcBef>
                <a:spcPts val="435"/>
              </a:spcBef>
              <a:defRPr/>
            </a:pPr>
            <a:r>
              <a:rPr lang="en-US" dirty="0">
                <a:solidFill>
                  <a:srgbClr val="000000"/>
                </a:solidFill>
                <a:latin typeface="Arial" charset="0"/>
                <a:cs typeface="Arial" charset="0"/>
                <a:sym typeface="Arial" charset="0"/>
              </a:rPr>
              <a:t>in your current work or personal life. A smaller amount of growth</a:t>
            </a:r>
          </a:p>
          <a:p>
            <a:pPr>
              <a:spcBef>
                <a:spcPts val="435"/>
              </a:spcBef>
              <a:defRPr/>
            </a:pPr>
            <a:r>
              <a:rPr lang="en-US" dirty="0">
                <a:solidFill>
                  <a:srgbClr val="000000"/>
                </a:solidFill>
                <a:latin typeface="Arial" charset="0"/>
                <a:cs typeface="Arial" charset="0"/>
                <a:sym typeface="Arial" charset="0"/>
              </a:rPr>
              <a:t>comes from people mentoring or coaching you, and the final piece from</a:t>
            </a:r>
          </a:p>
          <a:p>
            <a:pPr>
              <a:spcBef>
                <a:spcPts val="435"/>
              </a:spcBef>
              <a:defRPr/>
            </a:pPr>
            <a:r>
              <a:rPr lang="en-US" dirty="0">
                <a:solidFill>
                  <a:srgbClr val="000000"/>
                </a:solidFill>
                <a:latin typeface="Arial" charset="0"/>
                <a:cs typeface="Arial" charset="0"/>
                <a:sym typeface="Arial" charset="0"/>
              </a:rPr>
              <a:t>formal training and/or coursework.</a:t>
            </a:r>
          </a:p>
          <a:p>
            <a:pPr>
              <a:spcBef>
                <a:spcPts val="512"/>
              </a:spcBef>
              <a:defRPr/>
            </a:pPr>
            <a:endParaRPr lang="en-US" dirty="0">
              <a:solidFill>
                <a:srgbClr val="000000"/>
              </a:solidFill>
              <a:latin typeface="Arial Bold" charset="0"/>
              <a:cs typeface="Arial Bold" charset="0"/>
              <a:sym typeface="Arial Bold" charset="0"/>
            </a:endParaRPr>
          </a:p>
          <a:p>
            <a:pPr>
              <a:spcBef>
                <a:spcPts val="512"/>
              </a:spcBef>
              <a:defRPr/>
            </a:pPr>
            <a:endParaRPr lang="en-US" dirty="0">
              <a:solidFill>
                <a:srgbClr val="000000"/>
              </a:solidFill>
              <a:latin typeface="Arial" charset="0"/>
              <a:cs typeface="Arial" charset="0"/>
              <a:sym typeface="Arial" charset="0"/>
            </a:endParaRPr>
          </a:p>
          <a:p>
            <a:pPr>
              <a:spcBef>
                <a:spcPts val="435"/>
              </a:spcBef>
              <a:defRPr/>
            </a:pPr>
            <a:endParaRPr lang="en-US" dirty="0">
              <a:solidFill>
                <a:srgbClr val="000000"/>
              </a:solidFill>
              <a:latin typeface="Arial" charset="0"/>
              <a:cs typeface="Arial" charset="0"/>
              <a:sym typeface="Arial" charset="0"/>
            </a:endParaRPr>
          </a:p>
          <a:p>
            <a:pPr>
              <a:spcBef>
                <a:spcPts val="512"/>
              </a:spcBef>
              <a:defRPr/>
            </a:pPr>
            <a:r>
              <a:rPr lang="en-US" dirty="0">
                <a:solidFill>
                  <a:srgbClr val="000000"/>
                </a:solidFill>
                <a:latin typeface="Arial Bold" charset="0"/>
                <a:cs typeface="Arial Bold" charset="0"/>
                <a:sym typeface="Arial Bold" charset="0"/>
              </a:rPr>
              <a:t>What books have you read?</a:t>
            </a:r>
          </a:p>
          <a:p>
            <a:pPr>
              <a:spcBef>
                <a:spcPts val="512"/>
              </a:spcBef>
              <a:defRPr/>
            </a:pPr>
            <a:endParaRPr lang="en-US" dirty="0">
              <a:solidFill>
                <a:srgbClr val="000000"/>
              </a:solidFill>
              <a:latin typeface="Arial Bold" charset="0"/>
              <a:cs typeface="Arial Bold" charset="0"/>
              <a:sym typeface="Arial Bold" charset="0"/>
            </a:endParaRPr>
          </a:p>
        </p:txBody>
      </p:sp>
      <p:sp>
        <p:nvSpPr>
          <p:cNvPr id="4" name="Slide Number Placeholder 3"/>
          <p:cNvSpPr>
            <a:spLocks noGrp="1"/>
          </p:cNvSpPr>
          <p:nvPr>
            <p:ph type="sldNum" sz="quarter" idx="10"/>
          </p:nvPr>
        </p:nvSpPr>
        <p:spPr/>
        <p:txBody>
          <a:bodyPr/>
          <a:lstStyle/>
          <a:p>
            <a:fld id="{ECC0837A-4E16-4D20-9537-6C628D0B8DCA}" type="slidenum">
              <a:rPr lang="en-US" smtClean="0"/>
              <a:pPr/>
              <a:t>25</a:t>
            </a:fld>
            <a:endParaRPr lang="en-US"/>
          </a:p>
        </p:txBody>
      </p:sp>
    </p:spTree>
    <p:extLst>
      <p:ext uri="{BB962C8B-B14F-4D97-AF65-F5344CB8AC3E}">
        <p14:creationId xmlns:p14="http://schemas.microsoft.com/office/powerpoint/2010/main" val="107802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Traditionally,</a:t>
            </a:r>
            <a:r>
              <a:rPr lang="en-US" baseline="0" dirty="0" smtClean="0"/>
              <a:t> the term management refers to the activities of planning, decision making, organizing, staffing, directing, and controlling.</a:t>
            </a:r>
            <a:endParaRPr lang="en-US" dirty="0" smtClean="0"/>
          </a:p>
          <a:p>
            <a:endParaRPr lang="en-US" dirty="0"/>
          </a:p>
        </p:txBody>
      </p:sp>
      <p:sp>
        <p:nvSpPr>
          <p:cNvPr id="4" name="Slide Number Placeholder 3"/>
          <p:cNvSpPr>
            <a:spLocks noGrp="1"/>
          </p:cNvSpPr>
          <p:nvPr>
            <p:ph type="sldNum" sz="quarter" idx="10"/>
          </p:nvPr>
        </p:nvSpPr>
        <p:spPr/>
        <p:txBody>
          <a:bodyPr/>
          <a:lstStyle/>
          <a:p>
            <a:fld id="{930A1E39-7699-4BF9-AB50-8513F8D20DDB}" type="slidenum">
              <a:rPr lang="en-US" smtClean="0"/>
              <a:t>28</a:t>
            </a:fld>
            <a:endParaRPr lang="en-US"/>
          </a:p>
        </p:txBody>
      </p:sp>
    </p:spTree>
    <p:extLst>
      <p:ext uri="{BB962C8B-B14F-4D97-AF65-F5344CB8AC3E}">
        <p14:creationId xmlns:p14="http://schemas.microsoft.com/office/powerpoint/2010/main" val="416202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5"/>
              </a:spcBef>
              <a:defRPr/>
            </a:pPr>
            <a:r>
              <a:rPr lang="en-US" dirty="0" smtClean="0">
                <a:solidFill>
                  <a:srgbClr val="000000"/>
                </a:solidFill>
                <a:latin typeface="Arial" charset="0"/>
                <a:cs typeface="Arial" charset="0"/>
                <a:sym typeface="Arial" charset="0"/>
              </a:rPr>
              <a:t>MIISSION</a:t>
            </a:r>
            <a:r>
              <a:rPr lang="en-US" baseline="0" dirty="0" smtClean="0">
                <a:solidFill>
                  <a:srgbClr val="000000"/>
                </a:solidFill>
                <a:latin typeface="Arial" charset="0"/>
                <a:cs typeface="Arial" charset="0"/>
                <a:sym typeface="Arial" charset="0"/>
              </a:rPr>
              <a:t> - </a:t>
            </a:r>
            <a:r>
              <a:rPr lang="en-US" dirty="0" smtClean="0">
                <a:solidFill>
                  <a:srgbClr val="000000"/>
                </a:solidFill>
                <a:latin typeface="Arial" charset="0"/>
                <a:cs typeface="Arial" charset="0"/>
                <a:sym typeface="Arial" charset="0"/>
              </a:rPr>
              <a:t>defines purpose</a:t>
            </a:r>
            <a:r>
              <a:rPr lang="en-US" baseline="0" dirty="0" smtClean="0">
                <a:solidFill>
                  <a:srgbClr val="000000"/>
                </a:solidFill>
                <a:latin typeface="Arial" charset="0"/>
                <a:cs typeface="Arial" charset="0"/>
                <a:sym typeface="Arial" charset="0"/>
              </a:rPr>
              <a:t> - </a:t>
            </a:r>
            <a:r>
              <a:rPr lang="en-US" dirty="0" smtClean="0">
                <a:solidFill>
                  <a:srgbClr val="000000"/>
                </a:solidFill>
                <a:latin typeface="Arial Bold" charset="0"/>
                <a:cs typeface="Arial Bold" charset="0"/>
                <a:sym typeface="Arial Bold" charset="0"/>
              </a:rPr>
              <a:t>The mission statement articulates principles and actions needed to achieve the goals of the company</a:t>
            </a:r>
            <a:r>
              <a:rPr lang="en-US" dirty="0" smtClean="0">
                <a:solidFill>
                  <a:srgbClr val="000000"/>
                </a:solidFill>
                <a:latin typeface="Arial" charset="0"/>
                <a:cs typeface="Arial" charset="0"/>
                <a:sym typeface="Arial" charset="0"/>
              </a:rPr>
              <a:t> (Question on Practice Exam) </a:t>
            </a:r>
          </a:p>
          <a:p>
            <a:pPr>
              <a:spcBef>
                <a:spcPts val="435"/>
              </a:spcBef>
              <a:defRPr/>
            </a:pPr>
            <a:r>
              <a:rPr lang="en-US" dirty="0" smtClean="0">
                <a:solidFill>
                  <a:srgbClr val="000000"/>
                </a:solidFill>
                <a:latin typeface="Arial" charset="0"/>
                <a:cs typeface="Arial" charset="0"/>
                <a:sym typeface="Arial" charset="0"/>
              </a:rPr>
              <a:t>VISION</a:t>
            </a:r>
            <a:r>
              <a:rPr lang="en-US" baseline="0" dirty="0" smtClean="0">
                <a:solidFill>
                  <a:srgbClr val="000000"/>
                </a:solidFill>
                <a:latin typeface="Arial" charset="0"/>
                <a:cs typeface="Arial" charset="0"/>
                <a:sym typeface="Arial" charset="0"/>
              </a:rPr>
              <a:t> - </a:t>
            </a:r>
            <a:r>
              <a:rPr lang="en-US" dirty="0" smtClean="0">
                <a:solidFill>
                  <a:srgbClr val="000000"/>
                </a:solidFill>
                <a:latin typeface="Arial" charset="0"/>
                <a:cs typeface="Arial" charset="0"/>
                <a:sym typeface="Arial" charset="0"/>
              </a:rPr>
              <a:t>future desired position</a:t>
            </a:r>
            <a:r>
              <a:rPr lang="en-US" baseline="0" dirty="0" smtClean="0">
                <a:solidFill>
                  <a:srgbClr val="000000"/>
                </a:solidFill>
                <a:latin typeface="Arial" charset="0"/>
                <a:cs typeface="Arial" charset="0"/>
                <a:sym typeface="Arial" charset="0"/>
              </a:rPr>
              <a:t> - </a:t>
            </a:r>
            <a:r>
              <a:rPr lang="en-US" dirty="0" smtClean="0">
                <a:solidFill>
                  <a:srgbClr val="000000"/>
                </a:solidFill>
                <a:latin typeface="Arial Bold" charset="0"/>
                <a:cs typeface="Arial Bold" charset="0"/>
                <a:sym typeface="Arial Bold" charset="0"/>
              </a:rPr>
              <a:t>The purpose of the vision statement is to articulate principles and actions needed to achieve the goals of the company </a:t>
            </a:r>
            <a:r>
              <a:rPr lang="en-US" dirty="0" smtClean="0">
                <a:solidFill>
                  <a:srgbClr val="000000"/>
                </a:solidFill>
                <a:latin typeface="Arial" charset="0"/>
                <a:cs typeface="Arial" charset="0"/>
                <a:sym typeface="Arial" charset="0"/>
              </a:rPr>
              <a:t>(Question on Practice Exam) </a:t>
            </a:r>
          </a:p>
          <a:p>
            <a:pPr>
              <a:spcBef>
                <a:spcPts val="435"/>
              </a:spcBef>
              <a:defRPr/>
            </a:pPr>
            <a:r>
              <a:rPr lang="en-US" dirty="0" smtClean="0">
                <a:solidFill>
                  <a:srgbClr val="000000"/>
                </a:solidFill>
                <a:latin typeface="Arial" charset="0"/>
                <a:cs typeface="Arial" charset="0"/>
                <a:sym typeface="Arial" charset="0"/>
              </a:rPr>
              <a:t>GOAL</a:t>
            </a:r>
            <a:r>
              <a:rPr lang="en-US" baseline="0" dirty="0" smtClean="0">
                <a:solidFill>
                  <a:srgbClr val="000000"/>
                </a:solidFill>
                <a:latin typeface="Arial" charset="0"/>
                <a:cs typeface="Arial" charset="0"/>
                <a:sym typeface="Arial" charset="0"/>
              </a:rPr>
              <a:t> - </a:t>
            </a:r>
            <a:r>
              <a:rPr lang="en-US" dirty="0" smtClean="0">
                <a:solidFill>
                  <a:srgbClr val="000000"/>
                </a:solidFill>
                <a:latin typeface="Arial" charset="0"/>
                <a:cs typeface="Arial" charset="0"/>
                <a:sym typeface="Arial" charset="0"/>
              </a:rPr>
              <a:t>specific, measureable, realistic, have timeline-</a:t>
            </a:r>
            <a:r>
              <a:rPr lang="en-US" dirty="0" smtClean="0">
                <a:solidFill>
                  <a:srgbClr val="000000"/>
                </a:solidFill>
                <a:latin typeface="Arial Bold" charset="0"/>
                <a:cs typeface="Arial Bold" charset="0"/>
                <a:sym typeface="Arial Bold" charset="0"/>
              </a:rPr>
              <a:t>The ultimate goal of the administrator is to achieve organizational effectiveness-</a:t>
            </a:r>
            <a:r>
              <a:rPr lang="en-US" dirty="0" smtClean="0">
                <a:solidFill>
                  <a:srgbClr val="000000"/>
                </a:solidFill>
                <a:latin typeface="Arial" charset="0"/>
                <a:cs typeface="Arial" charset="0"/>
                <a:sym typeface="Arial" charset="0"/>
              </a:rPr>
              <a:t>(Question on Practice Exam)</a:t>
            </a:r>
          </a:p>
          <a:p>
            <a:pPr>
              <a:spcBef>
                <a:spcPts val="435"/>
              </a:spcBef>
              <a:defRPr/>
            </a:pPr>
            <a:r>
              <a:rPr lang="en-US" dirty="0" smtClean="0">
                <a:solidFill>
                  <a:srgbClr val="000000"/>
                </a:solidFill>
                <a:latin typeface="Arial" charset="0"/>
                <a:cs typeface="Arial" charset="0"/>
                <a:sym typeface="Arial" charset="0"/>
              </a:rPr>
              <a:t>Write on Black Board SMART laterally-</a:t>
            </a:r>
          </a:p>
          <a:p>
            <a:pPr defTabSz="924865">
              <a:spcBef>
                <a:spcPts val="435"/>
              </a:spcBef>
              <a:defRPr/>
            </a:pPr>
            <a:r>
              <a:rPr lang="en-US" dirty="0" smtClean="0">
                <a:solidFill>
                  <a:srgbClr val="000000"/>
                </a:solidFill>
                <a:latin typeface="Arial" charset="0"/>
                <a:cs typeface="Arial" charset="0"/>
                <a:sym typeface="Arial" charset="0"/>
              </a:rPr>
              <a:t>	Has anyone heard of SMART Goals? (Give Example</a:t>
            </a:r>
            <a:r>
              <a:rPr lang="en-US" baseline="0" dirty="0" smtClean="0">
                <a:solidFill>
                  <a:srgbClr val="000000"/>
                </a:solidFill>
                <a:latin typeface="Arial" charset="0"/>
                <a:cs typeface="Arial" charset="0"/>
                <a:sym typeface="Arial" charset="0"/>
              </a:rPr>
              <a:t> of how to use SMART Goals)</a:t>
            </a:r>
            <a:endParaRPr lang="en-US" dirty="0" smtClean="0">
              <a:solidFill>
                <a:srgbClr val="000000"/>
              </a:solidFill>
              <a:latin typeface="Arial" charset="0"/>
              <a:cs typeface="Arial" charset="0"/>
              <a:sym typeface="Arial" charset="0"/>
            </a:endParaRPr>
          </a:p>
          <a:p>
            <a:pPr>
              <a:spcBef>
                <a:spcPts val="435"/>
              </a:spcBef>
              <a:defRPr/>
            </a:pPr>
            <a:r>
              <a:rPr lang="en-US" dirty="0" smtClean="0">
                <a:solidFill>
                  <a:srgbClr val="000000"/>
                </a:solidFill>
                <a:latin typeface="Arial" charset="0"/>
                <a:cs typeface="Arial" charset="0"/>
                <a:sym typeface="Arial" charset="0"/>
              </a:rPr>
              <a:t>	S-Specific</a:t>
            </a:r>
          </a:p>
          <a:p>
            <a:pPr>
              <a:spcBef>
                <a:spcPts val="435"/>
              </a:spcBef>
              <a:defRPr/>
            </a:pPr>
            <a:r>
              <a:rPr lang="en-US" dirty="0" smtClean="0">
                <a:solidFill>
                  <a:srgbClr val="000000"/>
                </a:solidFill>
                <a:latin typeface="Arial" charset="0"/>
                <a:cs typeface="Arial" charset="0"/>
                <a:sym typeface="Arial" charset="0"/>
              </a:rPr>
              <a:t>	M-Measureable</a:t>
            </a:r>
          </a:p>
          <a:p>
            <a:pPr>
              <a:spcBef>
                <a:spcPts val="435"/>
              </a:spcBef>
              <a:defRPr/>
            </a:pPr>
            <a:r>
              <a:rPr lang="en-US" dirty="0" smtClean="0">
                <a:solidFill>
                  <a:srgbClr val="000000"/>
                </a:solidFill>
                <a:latin typeface="Arial" charset="0"/>
                <a:cs typeface="Arial" charset="0"/>
                <a:sym typeface="Arial" charset="0"/>
              </a:rPr>
              <a:t>	A-Attainable</a:t>
            </a:r>
          </a:p>
          <a:p>
            <a:pPr>
              <a:spcBef>
                <a:spcPts val="435"/>
              </a:spcBef>
              <a:defRPr/>
            </a:pPr>
            <a:r>
              <a:rPr lang="en-US" dirty="0" smtClean="0">
                <a:solidFill>
                  <a:srgbClr val="000000"/>
                </a:solidFill>
                <a:latin typeface="Arial" charset="0"/>
                <a:cs typeface="Arial" charset="0"/>
                <a:sym typeface="Arial" charset="0"/>
              </a:rPr>
              <a:t>	R-Relevant</a:t>
            </a:r>
          </a:p>
          <a:p>
            <a:pPr>
              <a:spcBef>
                <a:spcPts val="435"/>
              </a:spcBef>
              <a:defRPr/>
            </a:pPr>
            <a:r>
              <a:rPr lang="en-US" dirty="0" smtClean="0">
                <a:solidFill>
                  <a:srgbClr val="000000"/>
                </a:solidFill>
                <a:latin typeface="Arial" charset="0"/>
                <a:cs typeface="Arial" charset="0"/>
                <a:sym typeface="Arial" charset="0"/>
              </a:rPr>
              <a:t>	T-Time Based</a:t>
            </a:r>
          </a:p>
          <a:p>
            <a:pPr>
              <a:spcBef>
                <a:spcPts val="435"/>
              </a:spcBef>
              <a:defRPr/>
            </a:pPr>
            <a:endParaRPr lang="en-US" dirty="0" smtClean="0">
              <a:solidFill>
                <a:srgbClr val="000000"/>
              </a:solidFill>
              <a:latin typeface="Arial" charset="0"/>
              <a:cs typeface="Arial" charset="0"/>
              <a:sym typeface="Arial" charset="0"/>
            </a:endParaRPr>
          </a:p>
          <a:p>
            <a:pPr>
              <a:spcBef>
                <a:spcPts val="435"/>
              </a:spcBef>
              <a:defRPr/>
            </a:pPr>
            <a:r>
              <a:rPr lang="en-US" dirty="0" smtClean="0">
                <a:solidFill>
                  <a:srgbClr val="000000"/>
                </a:solidFill>
                <a:latin typeface="Arial" charset="0"/>
                <a:cs typeface="Arial" charset="0"/>
                <a:sym typeface="Arial" charset="0"/>
              </a:rPr>
              <a:t>OBJECTIVE</a:t>
            </a:r>
            <a:r>
              <a:rPr lang="en-US" baseline="0" dirty="0" smtClean="0">
                <a:solidFill>
                  <a:srgbClr val="000000"/>
                </a:solidFill>
                <a:latin typeface="Arial" charset="0"/>
                <a:cs typeface="Arial" charset="0"/>
                <a:sym typeface="Arial" charset="0"/>
              </a:rPr>
              <a:t> - </a:t>
            </a:r>
            <a:r>
              <a:rPr lang="en-US" dirty="0" smtClean="0">
                <a:solidFill>
                  <a:srgbClr val="000000"/>
                </a:solidFill>
                <a:latin typeface="Arial" charset="0"/>
                <a:cs typeface="Arial" charset="0"/>
                <a:sym typeface="Arial" charset="0"/>
              </a:rPr>
              <a:t>specify what needs to be done, how much is to be done, and by when-measureable and time specific	</a:t>
            </a:r>
          </a:p>
          <a:p>
            <a:pPr>
              <a:spcBef>
                <a:spcPts val="435"/>
              </a:spcBef>
              <a:defRPr/>
            </a:pPr>
            <a:r>
              <a:rPr lang="en-US" dirty="0" smtClean="0">
                <a:solidFill>
                  <a:srgbClr val="000000"/>
                </a:solidFill>
                <a:latin typeface="Arial" charset="0"/>
                <a:cs typeface="Arial" charset="0"/>
                <a:sym typeface="Arial" charset="0"/>
              </a:rPr>
              <a:t>ACTION</a:t>
            </a:r>
            <a:r>
              <a:rPr lang="en-US" baseline="0" dirty="0" smtClean="0">
                <a:solidFill>
                  <a:srgbClr val="000000"/>
                </a:solidFill>
                <a:latin typeface="Arial" charset="0"/>
                <a:cs typeface="Arial" charset="0"/>
                <a:sym typeface="Arial" charset="0"/>
              </a:rPr>
              <a:t> - </a:t>
            </a:r>
            <a:r>
              <a:rPr lang="en-US" dirty="0" smtClean="0">
                <a:solidFill>
                  <a:srgbClr val="000000"/>
                </a:solidFill>
                <a:latin typeface="Arial" charset="0"/>
                <a:cs typeface="Arial" charset="0"/>
                <a:sym typeface="Arial" charset="0"/>
              </a:rPr>
              <a:t>very specific as to what needs to be done to accomplish the goals and objectives</a:t>
            </a:r>
          </a:p>
          <a:p>
            <a:pPr>
              <a:spcBef>
                <a:spcPts val="435"/>
              </a:spcBef>
              <a:defRPr/>
            </a:pPr>
            <a:r>
              <a:rPr lang="en-US" dirty="0" smtClean="0">
                <a:solidFill>
                  <a:srgbClr val="000000"/>
                </a:solidFill>
                <a:latin typeface="Arial" charset="0"/>
                <a:cs typeface="Arial" charset="0"/>
                <a:sym typeface="Arial" charset="0"/>
              </a:rPr>
              <a:t>POLICIES &amp; PROCEDURES – (guides actions) POLICY</a:t>
            </a:r>
            <a:r>
              <a:rPr lang="en-US" baseline="0" dirty="0" smtClean="0">
                <a:solidFill>
                  <a:srgbClr val="000000"/>
                </a:solidFill>
                <a:latin typeface="Arial" charset="0"/>
                <a:cs typeface="Arial" charset="0"/>
                <a:sym typeface="Arial" charset="0"/>
              </a:rPr>
              <a:t> - </a:t>
            </a:r>
            <a:r>
              <a:rPr lang="en-US" dirty="0" smtClean="0">
                <a:solidFill>
                  <a:srgbClr val="000000"/>
                </a:solidFill>
                <a:latin typeface="Arial" charset="0"/>
                <a:cs typeface="Arial" charset="0"/>
                <a:sym typeface="Arial" charset="0"/>
              </a:rPr>
              <a:t>expression of what and why;</a:t>
            </a:r>
            <a:r>
              <a:rPr lang="en-US" baseline="0" dirty="0" smtClean="0">
                <a:solidFill>
                  <a:srgbClr val="000000"/>
                </a:solidFill>
                <a:latin typeface="Arial" charset="0"/>
                <a:cs typeface="Arial" charset="0"/>
                <a:sym typeface="Arial" charset="0"/>
              </a:rPr>
              <a:t> </a:t>
            </a:r>
            <a:r>
              <a:rPr lang="en-US" dirty="0" smtClean="0">
                <a:solidFill>
                  <a:srgbClr val="000000"/>
                </a:solidFill>
                <a:latin typeface="Arial" charset="0"/>
                <a:cs typeface="Arial" charset="0"/>
                <a:sym typeface="Arial" charset="0"/>
              </a:rPr>
              <a:t>PROCEDURE - describes how</a:t>
            </a:r>
          </a:p>
          <a:p>
            <a:pPr>
              <a:spcBef>
                <a:spcPts val="435"/>
              </a:spcBef>
              <a:defRPr/>
            </a:pPr>
            <a:r>
              <a:rPr lang="en-US" dirty="0" smtClean="0">
                <a:solidFill>
                  <a:srgbClr val="000000"/>
                </a:solidFill>
                <a:latin typeface="Arial" charset="0"/>
                <a:cs typeface="Arial" charset="0"/>
                <a:sym typeface="Arial" charset="0"/>
              </a:rPr>
              <a:t>EVALUATION – Goals and Objectives should be reviewed at least annually. How do you </a:t>
            </a:r>
            <a:r>
              <a:rPr lang="en-US" dirty="0" err="1" smtClean="0">
                <a:solidFill>
                  <a:srgbClr val="000000"/>
                </a:solidFill>
                <a:latin typeface="Arial" charset="0"/>
                <a:cs typeface="Arial" charset="0"/>
                <a:sym typeface="Arial" charset="0"/>
              </a:rPr>
              <a:t>eval</a:t>
            </a:r>
            <a:r>
              <a:rPr lang="en-US" dirty="0" smtClean="0">
                <a:solidFill>
                  <a:srgbClr val="000000"/>
                </a:solidFill>
                <a:latin typeface="Arial" charset="0"/>
                <a:cs typeface="Arial" charset="0"/>
                <a:sym typeface="Arial" charset="0"/>
              </a:rPr>
              <a:t>? </a:t>
            </a:r>
          </a:p>
          <a:p>
            <a:pPr>
              <a:spcBef>
                <a:spcPts val="435"/>
              </a:spcBef>
              <a:defRPr/>
            </a:pPr>
            <a:r>
              <a:rPr lang="en-US" dirty="0" smtClean="0">
                <a:solidFill>
                  <a:srgbClr val="000000"/>
                </a:solidFill>
                <a:latin typeface="Arial" charset="0"/>
                <a:cs typeface="Arial" charset="0"/>
                <a:sym typeface="Arial" charset="0"/>
              </a:rPr>
              <a:t>	Ask your stakeholders.</a:t>
            </a:r>
            <a:r>
              <a:rPr lang="en-US" baseline="0" dirty="0" smtClean="0">
                <a:solidFill>
                  <a:srgbClr val="000000"/>
                </a:solidFill>
                <a:latin typeface="Arial" charset="0"/>
                <a:cs typeface="Arial" charset="0"/>
                <a:sym typeface="Arial" charset="0"/>
              </a:rPr>
              <a:t> Stakeholders are employees, residents, families, board of directors, etc. (Anyone with interest in your facility and its success.)</a:t>
            </a:r>
            <a:endParaRPr lang="en-US" dirty="0" smtClean="0">
              <a:solidFill>
                <a:srgbClr val="000000"/>
              </a:solidFill>
              <a:latin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930A1E39-7699-4BF9-AB50-8513F8D20DDB}" type="slidenum">
              <a:rPr lang="en-US" smtClean="0"/>
              <a:t>32</a:t>
            </a:fld>
            <a:endParaRPr lang="en-US"/>
          </a:p>
        </p:txBody>
      </p:sp>
    </p:spTree>
    <p:extLst>
      <p:ext uri="{BB962C8B-B14F-4D97-AF65-F5344CB8AC3E}">
        <p14:creationId xmlns:p14="http://schemas.microsoft.com/office/powerpoint/2010/main" val="4157771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smtClean="0">
                <a:solidFill>
                  <a:prstClr val="black">
                    <a:tint val="75000"/>
                  </a:prstClr>
                </a:solidFill>
              </a:rPr>
              <a:pPr/>
              <a:t>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5601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2410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1710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2950819"/>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225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1554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9656396"/>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3637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7365806"/>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48399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1471195"/>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711200" y="1600200"/>
            <a:ext cx="10769600" cy="4495800"/>
          </a:xfrm>
        </p:spPr>
        <p:txBody>
          <a:bodyPr/>
          <a:lstStyle>
            <a:lvl1pPr>
              <a:defRPr>
                <a:latin typeface="Calibri" pitchFamily="34" charset="0"/>
                <a:cs typeface="Tahoma" pitchFamily="34" charset="0"/>
              </a:defRPr>
            </a:lvl1pPr>
            <a:lvl2pPr>
              <a:defRPr>
                <a:latin typeface="Calibri" pitchFamily="34" charset="0"/>
                <a:cs typeface="Tahoma" pitchFamily="34" charset="0"/>
              </a:defRPr>
            </a:lvl2pPr>
            <a:lvl3pPr>
              <a:defRPr>
                <a:latin typeface="Calibri" pitchFamily="34" charset="0"/>
                <a:cs typeface="Tahoma" pitchFamily="34" charset="0"/>
              </a:defRPr>
            </a:lvl3pPr>
            <a:lvl4pPr>
              <a:defRPr>
                <a:latin typeface="Calibri" pitchFamily="34" charset="0"/>
                <a:cs typeface="Tahoma" pitchFamily="34" charset="0"/>
              </a:defRPr>
            </a:lvl4pPr>
            <a:lvl5pPr>
              <a:defRPr>
                <a:latin typeface="Calibri"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13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4796665"/>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smtClean="0">
                <a:solidFill>
                  <a:prstClr val="black">
                    <a:tint val="75000"/>
                  </a:prstClr>
                </a:solidFill>
              </a:rPr>
              <a:pPr/>
              <a:t>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249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410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0517942"/>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35767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8200" y="32104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9162397"/>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38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38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9996341"/>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684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684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1762704"/>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3296807"/>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4C608-40B1-4030-A28D-5B74BC98ADCE}" type="datetimeFigureOut">
              <a:rPr lang="en-US" smtClean="0">
                <a:solidFill>
                  <a:prstClr val="black">
                    <a:tint val="75000"/>
                  </a:prstClr>
                </a:solidFill>
              </a:rPr>
              <a:pPr/>
              <a:t>1/3/2022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503264"/>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64C608-40B1-4030-A28D-5B74BC98ADCE}" type="datetimeFigureOut">
              <a:rPr lang="en-US" smtClean="0">
                <a:solidFill>
                  <a:prstClr val="black">
                    <a:tint val="75000"/>
                  </a:prstClr>
                </a:solidFill>
              </a:rPr>
              <a:pPr defTabSz="457200"/>
              <a:t>1/3/2022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8169289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64C608-40B1-4030-A28D-5B74BC98ADCE}" type="datetimeFigureOut">
              <a:rPr lang="en-US" smtClean="0">
                <a:solidFill>
                  <a:prstClr val="black">
                    <a:tint val="75000"/>
                  </a:prstClr>
                </a:solidFill>
              </a:rPr>
              <a:pPr defTabSz="457200"/>
              <a:t>1/3/2022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p:cNvPicPr>
            <a:picLocks noChangeAspect="1"/>
          </p:cNvPicPr>
          <p:nvPr/>
        </p:nvPicPr>
        <p:blipFill>
          <a:blip r:embed="rId15"/>
          <a:stretch>
            <a:fillRect/>
          </a:stretch>
        </p:blipFill>
        <p:spPr>
          <a:xfrm>
            <a:off x="0" y="0"/>
            <a:ext cx="12192000" cy="6858000"/>
          </a:xfrm>
          <a:prstGeom prst="rect">
            <a:avLst/>
          </a:prstGeom>
        </p:spPr>
      </p:pic>
    </p:spTree>
    <p:extLst>
      <p:ext uri="{BB962C8B-B14F-4D97-AF65-F5344CB8AC3E}">
        <p14:creationId xmlns:p14="http://schemas.microsoft.com/office/powerpoint/2010/main" val="15581598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MriF6X19hEE"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xml"/><Relationship Id="rId1" Type="http://schemas.openxmlformats.org/officeDocument/2006/relationships/video" Target="https://www.youtube.com/embed/hjHnWz3EyHs?feature=oembed"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C5304D-AC59-47AE-9871-9E9C2B703F15}"/>
              </a:ext>
            </a:extLst>
          </p:cNvPr>
          <p:cNvSpPr/>
          <p:nvPr/>
        </p:nvSpPr>
        <p:spPr>
          <a:xfrm>
            <a:off x="2146300" y="3975100"/>
            <a:ext cx="2260600" cy="508000"/>
          </a:xfrm>
          <a:prstGeom prst="rect">
            <a:avLst/>
          </a:prstGeom>
          <a:solidFill>
            <a:srgbClr val="C6DB80"/>
          </a:solidFill>
          <a:ln>
            <a:solidFill>
              <a:srgbClr val="C6D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black"/>
                </a:solidFill>
              </a:rPr>
              <a:t>March 30-31, 2022</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96090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of Leadership in Long Term Care</a:t>
            </a:r>
            <a:endParaRPr lang="en-US" dirty="0"/>
          </a:p>
        </p:txBody>
      </p:sp>
      <p:sp>
        <p:nvSpPr>
          <p:cNvPr id="4" name="Content Placeholder 3"/>
          <p:cNvSpPr>
            <a:spLocks noGrp="1"/>
          </p:cNvSpPr>
          <p:nvPr>
            <p:ph sz="half" idx="1"/>
          </p:nvPr>
        </p:nvSpPr>
        <p:spPr/>
        <p:txBody>
          <a:bodyPr>
            <a:normAutofit fontScale="47500" lnSpcReduction="20000"/>
          </a:bodyPr>
          <a:lstStyle/>
          <a:p>
            <a:r>
              <a:rPr lang="en-US" smtClean="0"/>
              <a:t>Honest</a:t>
            </a:r>
          </a:p>
          <a:p>
            <a:r>
              <a:rPr lang="en-US" smtClean="0"/>
              <a:t>Delegator</a:t>
            </a:r>
          </a:p>
          <a:p>
            <a:r>
              <a:rPr lang="en-US" smtClean="0"/>
              <a:t>Communicator</a:t>
            </a:r>
          </a:p>
          <a:p>
            <a:r>
              <a:rPr lang="en-US" smtClean="0"/>
              <a:t>Confident</a:t>
            </a:r>
          </a:p>
          <a:p>
            <a:r>
              <a:rPr lang="en-US" smtClean="0"/>
              <a:t>Committed</a:t>
            </a:r>
          </a:p>
          <a:p>
            <a:r>
              <a:rPr lang="en-US" smtClean="0"/>
              <a:t>Optimistic</a:t>
            </a:r>
          </a:p>
          <a:p>
            <a:r>
              <a:rPr lang="en-US" smtClean="0"/>
              <a:t>Intuition</a:t>
            </a:r>
          </a:p>
          <a:p>
            <a:r>
              <a:rPr lang="en-US" smtClean="0"/>
              <a:t>Future oriented</a:t>
            </a:r>
          </a:p>
          <a:p>
            <a:r>
              <a:rPr lang="en-US" smtClean="0"/>
              <a:t>Visionary </a:t>
            </a:r>
          </a:p>
          <a:p>
            <a:r>
              <a:rPr lang="en-US" smtClean="0"/>
              <a:t>Learner  </a:t>
            </a:r>
          </a:p>
          <a:p>
            <a:r>
              <a:rPr lang="en-US" smtClean="0"/>
              <a:t>Connection</a:t>
            </a:r>
            <a:endParaRPr lang="en-US" dirty="0"/>
          </a:p>
        </p:txBody>
      </p:sp>
      <p:sp>
        <p:nvSpPr>
          <p:cNvPr id="5" name="Content Placeholder 4"/>
          <p:cNvSpPr>
            <a:spLocks noGrp="1"/>
          </p:cNvSpPr>
          <p:nvPr>
            <p:ph sz="half" idx="2"/>
          </p:nvPr>
        </p:nvSpPr>
        <p:spPr/>
        <p:txBody>
          <a:bodyPr>
            <a:normAutofit fontScale="47500" lnSpcReduction="20000"/>
          </a:bodyPr>
          <a:lstStyle/>
          <a:p>
            <a:r>
              <a:rPr lang="en-US" smtClean="0"/>
              <a:t>Inspiring </a:t>
            </a:r>
          </a:p>
          <a:p>
            <a:r>
              <a:rPr lang="en-US" smtClean="0"/>
              <a:t>Intelligent</a:t>
            </a:r>
          </a:p>
          <a:p>
            <a:r>
              <a:rPr lang="en-US" smtClean="0"/>
              <a:t>Fair-minded</a:t>
            </a:r>
          </a:p>
          <a:p>
            <a:r>
              <a:rPr lang="en-US" smtClean="0"/>
              <a:t>Broad-minded </a:t>
            </a:r>
          </a:p>
          <a:p>
            <a:r>
              <a:rPr lang="en-US" smtClean="0"/>
              <a:t>Courageous </a:t>
            </a:r>
          </a:p>
          <a:p>
            <a:r>
              <a:rPr lang="en-US" smtClean="0"/>
              <a:t>Straightforward </a:t>
            </a:r>
          </a:p>
          <a:p>
            <a:r>
              <a:rPr lang="en-US" smtClean="0"/>
              <a:t>Imaginative </a:t>
            </a:r>
          </a:p>
          <a:p>
            <a:r>
              <a:rPr lang="en-US" smtClean="0"/>
              <a:t>Example</a:t>
            </a:r>
          </a:p>
          <a:p>
            <a:r>
              <a:rPr lang="en-US" smtClean="0"/>
              <a:t>Agile </a:t>
            </a:r>
          </a:p>
          <a:p>
            <a:r>
              <a:rPr lang="en-US" smtClean="0"/>
              <a:t>Curious </a:t>
            </a:r>
          </a:p>
          <a:p>
            <a:r>
              <a:rPr lang="en-US" smtClean="0"/>
              <a:t>Complex-Simple</a:t>
            </a:r>
          </a:p>
          <a:p>
            <a:r>
              <a:rPr lang="en-US" smtClean="0"/>
              <a:t>Team Builder</a:t>
            </a:r>
            <a:endParaRPr lang="en-US" dirty="0"/>
          </a:p>
        </p:txBody>
      </p:sp>
    </p:spTree>
    <p:extLst>
      <p:ext uri="{BB962C8B-B14F-4D97-AF65-F5344CB8AC3E}">
        <p14:creationId xmlns:p14="http://schemas.microsoft.com/office/powerpoint/2010/main" val="296318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Leadership Attributes</a:t>
            </a:r>
            <a:endParaRPr lang="en-US" dirty="0"/>
          </a:p>
        </p:txBody>
      </p:sp>
      <p:sp>
        <p:nvSpPr>
          <p:cNvPr id="6" name="Content Placeholder 5"/>
          <p:cNvSpPr>
            <a:spLocks noGrp="1"/>
          </p:cNvSpPr>
          <p:nvPr>
            <p:ph idx="1"/>
          </p:nvPr>
        </p:nvSpPr>
        <p:spPr/>
        <p:txBody>
          <a:bodyPr/>
          <a:lstStyle/>
          <a:p>
            <a:r>
              <a:rPr lang="en-US" smtClean="0"/>
              <a:t>FOCUSED VISION</a:t>
            </a:r>
          </a:p>
          <a:p>
            <a:r>
              <a:rPr lang="en-US" smtClean="0"/>
              <a:t>STRATEGIC MANAGEMENT</a:t>
            </a:r>
          </a:p>
          <a:p>
            <a:r>
              <a:rPr lang="en-US" smtClean="0"/>
              <a:t>CARING LEADERSHIP</a:t>
            </a:r>
          </a:p>
          <a:p>
            <a:r>
              <a:rPr lang="en-US" smtClean="0"/>
              <a:t>CLEAR COMMUNICATION </a:t>
            </a:r>
          </a:p>
          <a:p>
            <a:r>
              <a:rPr lang="en-US" smtClean="0"/>
              <a:t>SUPPORTING CHANGE</a:t>
            </a:r>
            <a:endParaRPr lang="en-US" dirty="0"/>
          </a:p>
        </p:txBody>
      </p:sp>
    </p:spTree>
    <p:extLst>
      <p:ext uri="{BB962C8B-B14F-4D97-AF65-F5344CB8AC3E}">
        <p14:creationId xmlns:p14="http://schemas.microsoft.com/office/powerpoint/2010/main" val="240616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a:t>
            </a:r>
            <a:endParaRPr lang="en-US" dirty="0"/>
          </a:p>
        </p:txBody>
      </p:sp>
      <p:sp>
        <p:nvSpPr>
          <p:cNvPr id="3" name="Content Placeholder 2"/>
          <p:cNvSpPr>
            <a:spLocks noGrp="1"/>
          </p:cNvSpPr>
          <p:nvPr>
            <p:ph idx="1"/>
          </p:nvPr>
        </p:nvSpPr>
        <p:spPr/>
        <p:txBody>
          <a:bodyPr/>
          <a:lstStyle/>
          <a:p>
            <a:r>
              <a:rPr lang="en-US" smtClean="0"/>
              <a:t>Remember the difference between a boss and a leader</a:t>
            </a:r>
          </a:p>
          <a:p>
            <a:pPr lvl="1"/>
            <a:r>
              <a:rPr lang="en-US" smtClean="0"/>
              <a:t>-A Boss says “Go”; A Leader says “Let’s Go”</a:t>
            </a:r>
          </a:p>
          <a:p>
            <a:r>
              <a:rPr lang="en-US" smtClean="0"/>
              <a:t>A good leader takes a little more than his share of the blame, a little less than his share of the credit</a:t>
            </a:r>
          </a:p>
          <a:p>
            <a:r>
              <a:rPr lang="en-US" smtClean="0"/>
              <a:t>The Little Book of Leadership- a free e-book from www.theleadershiphub.com</a:t>
            </a:r>
            <a:endParaRPr lang="en-US" dirty="0"/>
          </a:p>
        </p:txBody>
      </p:sp>
    </p:spTree>
    <p:extLst>
      <p:ext uri="{BB962C8B-B14F-4D97-AF65-F5344CB8AC3E}">
        <p14:creationId xmlns:p14="http://schemas.microsoft.com/office/powerpoint/2010/main" val="289797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We Learn from Geese???</a:t>
            </a:r>
            <a:endParaRPr lang="en-US" dirty="0"/>
          </a:p>
        </p:txBody>
      </p:sp>
      <p:pic>
        <p:nvPicPr>
          <p:cNvPr id="4" name="MriF6X19hEE"/>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4042136" y="1752642"/>
            <a:ext cx="4231779" cy="4231779"/>
          </a:xfrm>
          <a:prstGeom prst="rect">
            <a:avLst/>
          </a:prstGeom>
          <a:noFill/>
          <a:ln>
            <a:noFill/>
          </a:ln>
          <a:effectLst>
            <a:outerShdw blurRad="107950" dist="12700" dir="5400000" algn="ctr">
              <a:srgbClr val="000000"/>
            </a:outerShdw>
          </a:effectLst>
        </p:spPr>
      </p:pic>
    </p:spTree>
    <p:extLst>
      <p:ext uri="{BB962C8B-B14F-4D97-AF65-F5344CB8AC3E}">
        <p14:creationId xmlns:p14="http://schemas.microsoft.com/office/powerpoint/2010/main" val="79896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We Learn From Geese?</a:t>
            </a:r>
            <a:endParaRPr lang="en-US" dirty="0"/>
          </a:p>
        </p:txBody>
      </p:sp>
      <p:sp>
        <p:nvSpPr>
          <p:cNvPr id="3" name="Content Placeholder 2"/>
          <p:cNvSpPr>
            <a:spLocks noGrp="1"/>
          </p:cNvSpPr>
          <p:nvPr>
            <p:ph idx="1"/>
          </p:nvPr>
        </p:nvSpPr>
        <p:spPr/>
        <p:txBody>
          <a:bodyPr/>
          <a:lstStyle/>
          <a:p>
            <a:r>
              <a:rPr lang="en-US" smtClean="0"/>
              <a:t>Leaders Show the Way</a:t>
            </a:r>
          </a:p>
          <a:p>
            <a:pPr lvl="1"/>
            <a:r>
              <a:rPr lang="en-US" smtClean="0"/>
              <a:t>Create a clear vision</a:t>
            </a:r>
          </a:p>
          <a:p>
            <a:pPr lvl="1"/>
            <a:r>
              <a:rPr lang="en-US" smtClean="0"/>
              <a:t>This is where we want to be…and this is how we are going to get there!</a:t>
            </a:r>
            <a:endParaRPr lang="en-US" dirty="0"/>
          </a:p>
        </p:txBody>
      </p:sp>
    </p:spTree>
    <p:extLst>
      <p:ext uri="{BB962C8B-B14F-4D97-AF65-F5344CB8AC3E}">
        <p14:creationId xmlns:p14="http://schemas.microsoft.com/office/powerpoint/2010/main" val="879396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We Learn from Geese?</a:t>
            </a:r>
            <a:endParaRPr lang="en-US" dirty="0"/>
          </a:p>
        </p:txBody>
      </p:sp>
      <p:sp>
        <p:nvSpPr>
          <p:cNvPr id="3" name="Content Placeholder 2"/>
          <p:cNvSpPr>
            <a:spLocks noGrp="1"/>
          </p:cNvSpPr>
          <p:nvPr>
            <p:ph idx="1"/>
          </p:nvPr>
        </p:nvSpPr>
        <p:spPr/>
        <p:txBody>
          <a:bodyPr>
            <a:normAutofit lnSpcReduction="10000"/>
          </a:bodyPr>
          <a:lstStyle/>
          <a:p>
            <a:r>
              <a:rPr lang="en-US" smtClean="0"/>
              <a:t>Leaders Do Not Work Solo</a:t>
            </a:r>
          </a:p>
          <a:p>
            <a:r>
              <a:rPr lang="en-US" smtClean="0"/>
              <a:t>Working Together to Achieve Goals</a:t>
            </a:r>
          </a:p>
          <a:p>
            <a:pPr lvl="1"/>
            <a:r>
              <a:rPr lang="en-US" smtClean="0"/>
              <a:t>Know your role</a:t>
            </a:r>
          </a:p>
          <a:p>
            <a:pPr lvl="1"/>
            <a:r>
              <a:rPr lang="en-US" smtClean="0"/>
              <a:t>Support others</a:t>
            </a:r>
          </a:p>
          <a:p>
            <a:pPr lvl="1"/>
            <a:r>
              <a:rPr lang="en-US" smtClean="0"/>
              <a:t>The brick mason</a:t>
            </a:r>
          </a:p>
          <a:p>
            <a:r>
              <a:rPr lang="en-US" smtClean="0"/>
              <a:t>Outstanding leaders go out of their way to boost the self-esteem of their personnel. If people believe in themselves, it’s amazing what they can accomplish.     -Sam Walton</a:t>
            </a:r>
            <a:endParaRPr lang="en-US" dirty="0"/>
          </a:p>
        </p:txBody>
      </p:sp>
    </p:spTree>
    <p:extLst>
      <p:ext uri="{BB962C8B-B14F-4D97-AF65-F5344CB8AC3E}">
        <p14:creationId xmlns:p14="http://schemas.microsoft.com/office/powerpoint/2010/main" val="3069357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We Learn From Geese?</a:t>
            </a:r>
            <a:endParaRPr lang="en-US" dirty="0"/>
          </a:p>
        </p:txBody>
      </p:sp>
      <p:sp>
        <p:nvSpPr>
          <p:cNvPr id="3" name="Content Placeholder 2"/>
          <p:cNvSpPr>
            <a:spLocks noGrp="1"/>
          </p:cNvSpPr>
          <p:nvPr>
            <p:ph idx="1"/>
          </p:nvPr>
        </p:nvSpPr>
        <p:spPr/>
        <p:txBody>
          <a:bodyPr/>
          <a:lstStyle/>
          <a:p>
            <a:r>
              <a:rPr lang="en-US" smtClean="0"/>
              <a:t>When You Fall out of Formation, Get Back</a:t>
            </a:r>
          </a:p>
          <a:p>
            <a:pPr lvl="1"/>
            <a:r>
              <a:rPr lang="en-US" smtClean="0"/>
              <a:t>Importance of sharing</a:t>
            </a:r>
          </a:p>
          <a:p>
            <a:pPr lvl="1"/>
            <a:r>
              <a:rPr lang="en-US" smtClean="0"/>
              <a:t>Keep self-pride far away</a:t>
            </a:r>
          </a:p>
          <a:p>
            <a:pPr lvl="1"/>
            <a:r>
              <a:rPr lang="en-US" smtClean="0"/>
              <a:t>Give and receive support</a:t>
            </a:r>
            <a:endParaRPr lang="en-US" dirty="0"/>
          </a:p>
        </p:txBody>
      </p:sp>
    </p:spTree>
    <p:extLst>
      <p:ext uri="{BB962C8B-B14F-4D97-AF65-F5344CB8AC3E}">
        <p14:creationId xmlns:p14="http://schemas.microsoft.com/office/powerpoint/2010/main" val="3061786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We Learn from Geese</a:t>
            </a:r>
            <a:endParaRPr lang="en-US" dirty="0"/>
          </a:p>
        </p:txBody>
      </p:sp>
      <p:sp>
        <p:nvSpPr>
          <p:cNvPr id="3" name="Content Placeholder 2"/>
          <p:cNvSpPr>
            <a:spLocks noGrp="1"/>
          </p:cNvSpPr>
          <p:nvPr>
            <p:ph idx="1"/>
          </p:nvPr>
        </p:nvSpPr>
        <p:spPr/>
        <p:txBody>
          <a:bodyPr/>
          <a:lstStyle/>
          <a:p>
            <a:r>
              <a:rPr lang="en-US" smtClean="0"/>
              <a:t>Take Care of Your People</a:t>
            </a:r>
          </a:p>
          <a:p>
            <a:pPr lvl="1"/>
            <a:r>
              <a:rPr lang="en-US" smtClean="0"/>
              <a:t>“In order for it to be a good place to live it has to be a good place to work”, Lloyd Lewis</a:t>
            </a:r>
          </a:p>
          <a:p>
            <a:pPr lvl="1"/>
            <a:r>
              <a:rPr lang="en-US" smtClean="0"/>
              <a:t>Take care of your people, always be respectful, no one is expendable, and your people will take care of you and your community</a:t>
            </a:r>
            <a:endParaRPr lang="en-US" dirty="0"/>
          </a:p>
        </p:txBody>
      </p:sp>
    </p:spTree>
    <p:extLst>
      <p:ext uri="{BB962C8B-B14F-4D97-AF65-F5344CB8AC3E}">
        <p14:creationId xmlns:p14="http://schemas.microsoft.com/office/powerpoint/2010/main" val="2248873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We Learn from Geese?</a:t>
            </a:r>
            <a:endParaRPr lang="en-US" dirty="0"/>
          </a:p>
        </p:txBody>
      </p:sp>
      <p:sp>
        <p:nvSpPr>
          <p:cNvPr id="3" name="Content Placeholder 2"/>
          <p:cNvSpPr>
            <a:spLocks noGrp="1"/>
          </p:cNvSpPr>
          <p:nvPr>
            <p:ph idx="1"/>
          </p:nvPr>
        </p:nvSpPr>
        <p:spPr>
          <a:xfrm>
            <a:off x="838200" y="1825625"/>
            <a:ext cx="7905750" cy="3410683"/>
          </a:xfrm>
        </p:spPr>
        <p:txBody>
          <a:bodyPr/>
          <a:lstStyle/>
          <a:p>
            <a:r>
              <a:rPr lang="en-US" dirty="0" smtClean="0"/>
              <a:t>Leaders Encourage Their People</a:t>
            </a:r>
          </a:p>
          <a:p>
            <a:pPr lvl="1"/>
            <a:r>
              <a:rPr lang="en-US" dirty="0" smtClean="0"/>
              <a:t>They enable and get out of the way</a:t>
            </a:r>
          </a:p>
          <a:p>
            <a:pPr lvl="1"/>
            <a:r>
              <a:rPr lang="en-US" dirty="0" smtClean="0"/>
              <a:t>They empathize</a:t>
            </a:r>
          </a:p>
          <a:p>
            <a:pPr lvl="1"/>
            <a:r>
              <a:rPr lang="en-US" dirty="0" smtClean="0"/>
              <a:t>The Greatest leader is not necessarily the one who does the greatest things.  He is the one that gets the people to do the greatest things. –Ronald Reagan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0466" y="1537607"/>
            <a:ext cx="2559087" cy="3225800"/>
          </a:xfrm>
          <a:prstGeom prst="rect">
            <a:avLst/>
          </a:prstGeom>
        </p:spPr>
      </p:pic>
    </p:spTree>
    <p:extLst>
      <p:ext uri="{BB962C8B-B14F-4D97-AF65-F5344CB8AC3E}">
        <p14:creationId xmlns:p14="http://schemas.microsoft.com/office/powerpoint/2010/main" val="897604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 Encourage </a:t>
            </a:r>
            <a:endParaRPr lang="en-US" dirty="0"/>
          </a:p>
        </p:txBody>
      </p:sp>
      <p:sp>
        <p:nvSpPr>
          <p:cNvPr id="3" name="Content Placeholder 2"/>
          <p:cNvSpPr>
            <a:spLocks noGrp="1"/>
          </p:cNvSpPr>
          <p:nvPr>
            <p:ph idx="1"/>
          </p:nvPr>
        </p:nvSpPr>
        <p:spPr/>
        <p:txBody>
          <a:bodyPr/>
          <a:lstStyle/>
          <a:p>
            <a:r>
              <a:rPr lang="en-US" smtClean="0"/>
              <a:t>Before you are a leader, success is all about growing yourself. When you become a leader, success is all about growing others. - Jack Welch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340100"/>
            <a:ext cx="3429000" cy="3429000"/>
          </a:xfrm>
          <a:prstGeom prst="rect">
            <a:avLst/>
          </a:prstGeom>
        </p:spPr>
      </p:pic>
    </p:spTree>
    <p:extLst>
      <p:ext uri="{BB962C8B-B14F-4D97-AF65-F5344CB8AC3E}">
        <p14:creationId xmlns:p14="http://schemas.microsoft.com/office/powerpoint/2010/main" val="252774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mtClean="0"/>
              <a:t>Module 2: Leadership &amp; Human Resources</a:t>
            </a:r>
            <a:endParaRPr lang="en-US" dirty="0"/>
          </a:p>
        </p:txBody>
      </p:sp>
    </p:spTree>
    <p:extLst>
      <p:ext uri="{BB962C8B-B14F-4D97-AF65-F5344CB8AC3E}">
        <p14:creationId xmlns:p14="http://schemas.microsoft.com/office/powerpoint/2010/main" val="1800335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Stay Connected to the Joy of Service</a:t>
            </a:r>
            <a:endParaRPr lang="en-US" dirty="0"/>
          </a:p>
        </p:txBody>
      </p:sp>
      <p:sp>
        <p:nvSpPr>
          <p:cNvPr id="3" name="Content Placeholder 2"/>
          <p:cNvSpPr>
            <a:spLocks noGrp="1"/>
          </p:cNvSpPr>
          <p:nvPr>
            <p:ph idx="1"/>
          </p:nvPr>
        </p:nvSpPr>
        <p:spPr/>
        <p:txBody>
          <a:bodyPr/>
          <a:lstStyle/>
          <a:p>
            <a:r>
              <a:rPr lang="en-US" smtClean="0"/>
              <a:t>WHY ARE YOU IN THIS FIELD OF WORK???</a:t>
            </a:r>
          </a:p>
          <a:p>
            <a:r>
              <a:rPr lang="en-US" smtClean="0"/>
              <a:t>Continually help your caregivers remember the why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300" y="3234267"/>
            <a:ext cx="5435600" cy="3623733"/>
          </a:xfrm>
          <a:prstGeom prst="rect">
            <a:avLst/>
          </a:prstGeom>
        </p:spPr>
      </p:pic>
    </p:spTree>
    <p:extLst>
      <p:ext uri="{BB962C8B-B14F-4D97-AF65-F5344CB8AC3E}">
        <p14:creationId xmlns:p14="http://schemas.microsoft.com/office/powerpoint/2010/main" val="3579272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Joy in Serving!!</a:t>
            </a:r>
            <a:endParaRPr lang="en-US" dirty="0"/>
          </a:p>
        </p:txBody>
      </p:sp>
      <p:sp>
        <p:nvSpPr>
          <p:cNvPr id="3" name="Content Placeholder 2"/>
          <p:cNvSpPr>
            <a:spLocks noGrp="1"/>
          </p:cNvSpPr>
          <p:nvPr>
            <p:ph idx="1"/>
          </p:nvPr>
        </p:nvSpPr>
        <p:spPr/>
        <p:txBody>
          <a:bodyPr/>
          <a:lstStyle/>
          <a:p>
            <a:r>
              <a:rPr lang="en-US" smtClean="0"/>
              <a:t>We have the honor and privilege of serving the elders of our communities…</a:t>
            </a:r>
          </a:p>
          <a:p>
            <a:r>
              <a:rPr lang="en-US" smtClean="0"/>
              <a:t>ensuring that they have voice and choice in how they are served…</a:t>
            </a:r>
          </a:p>
          <a:p>
            <a:r>
              <a:rPr lang="en-US" smtClean="0"/>
              <a:t>and that they are treated with the upmost respect and dignity at all times…</a:t>
            </a:r>
          </a:p>
          <a:p>
            <a:r>
              <a:rPr lang="en-US" smtClean="0"/>
              <a:t>in a safe and loving environment.</a:t>
            </a:r>
            <a:endParaRPr lang="en-US" dirty="0"/>
          </a:p>
        </p:txBody>
      </p:sp>
    </p:spTree>
    <p:extLst>
      <p:ext uri="{BB962C8B-B14F-4D97-AF65-F5344CB8AC3E}">
        <p14:creationId xmlns:p14="http://schemas.microsoft.com/office/powerpoint/2010/main" val="392284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STYLES</a:t>
            </a:r>
            <a:endParaRPr lang="en-US" dirty="0"/>
          </a:p>
        </p:txBody>
      </p:sp>
      <p:sp>
        <p:nvSpPr>
          <p:cNvPr id="3" name="Content Placeholder 2"/>
          <p:cNvSpPr>
            <a:spLocks noGrp="1"/>
          </p:cNvSpPr>
          <p:nvPr>
            <p:ph idx="1"/>
          </p:nvPr>
        </p:nvSpPr>
        <p:spPr/>
        <p:txBody>
          <a:bodyPr/>
          <a:lstStyle/>
          <a:p>
            <a:pPr lvl="0"/>
            <a:r>
              <a:rPr lang="en-US" smtClean="0"/>
              <a:t>AUTHORITARIAN (Dictatorial)</a:t>
            </a:r>
          </a:p>
          <a:p>
            <a:pPr lvl="0"/>
            <a:r>
              <a:rPr lang="en-US" smtClean="0"/>
              <a:t>DEMOCRACY</a:t>
            </a:r>
          </a:p>
          <a:p>
            <a:pPr lvl="0"/>
            <a:r>
              <a:rPr lang="en-US" smtClean="0"/>
              <a:t>FREE REIGN (Laissez Faire)</a:t>
            </a:r>
          </a:p>
          <a:p>
            <a:pPr lvl="0"/>
            <a:r>
              <a:rPr lang="en-US" smtClean="0"/>
              <a:t>PATERNAL</a:t>
            </a:r>
            <a:endParaRPr lang="en-US" dirty="0"/>
          </a:p>
        </p:txBody>
      </p:sp>
    </p:spTree>
    <p:extLst>
      <p:ext uri="{BB962C8B-B14F-4D97-AF65-F5344CB8AC3E}">
        <p14:creationId xmlns:p14="http://schemas.microsoft.com/office/powerpoint/2010/main" val="302776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Versus Management</a:t>
            </a:r>
            <a:endParaRPr lang="en-US" dirty="0"/>
          </a:p>
        </p:txBody>
      </p:sp>
      <p:sp>
        <p:nvSpPr>
          <p:cNvPr id="3" name="Content Placeholder 2"/>
          <p:cNvSpPr>
            <a:spLocks noGrp="1"/>
          </p:cNvSpPr>
          <p:nvPr>
            <p:ph idx="1"/>
          </p:nvPr>
        </p:nvSpPr>
        <p:spPr/>
        <p:txBody>
          <a:bodyPr>
            <a:normAutofit fontScale="92500"/>
          </a:bodyPr>
          <a:lstStyle/>
          <a:p>
            <a:r>
              <a:rPr lang="en-US" smtClean="0"/>
              <a:t>Leadership and management are terms that are frequently confused by those unfamiliar with what each means. </a:t>
            </a:r>
          </a:p>
          <a:p>
            <a:r>
              <a:rPr lang="en-US" smtClean="0"/>
              <a:t>Are leaders always managers?</a:t>
            </a:r>
          </a:p>
          <a:p>
            <a:r>
              <a:rPr lang="en-US" smtClean="0"/>
              <a:t>Are managers always leaders?</a:t>
            </a:r>
          </a:p>
          <a:p>
            <a:endParaRPr lang="en-US" smtClean="0"/>
          </a:p>
          <a:p>
            <a:r>
              <a:rPr lang="en-US" smtClean="0"/>
              <a:t>Boss vs. Leader– Who is better?</a:t>
            </a:r>
          </a:p>
          <a:p>
            <a:r>
              <a:rPr lang="en-US" smtClean="0"/>
              <a:t>https://www.youtube.com/watch?v=wddzwzumOAE&amp;feature=youtu.be</a:t>
            </a:r>
          </a:p>
          <a:p>
            <a:endParaRPr lang="en-US" dirty="0"/>
          </a:p>
        </p:txBody>
      </p:sp>
    </p:spTree>
    <p:extLst>
      <p:ext uri="{BB962C8B-B14F-4D97-AF65-F5344CB8AC3E}">
        <p14:creationId xmlns:p14="http://schemas.microsoft.com/office/powerpoint/2010/main" val="1953260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vs Manager- Activity-Take 5 minutes!</a:t>
            </a:r>
            <a:endParaRPr lang="en-US" dirty="0"/>
          </a:p>
        </p:txBody>
      </p:sp>
      <p:sp>
        <p:nvSpPr>
          <p:cNvPr id="4" name="Content Placeholder 3"/>
          <p:cNvSpPr>
            <a:spLocks noGrp="1"/>
          </p:cNvSpPr>
          <p:nvPr>
            <p:ph sz="half" idx="1"/>
          </p:nvPr>
        </p:nvSpPr>
        <p:spPr/>
        <p:txBody>
          <a:bodyPr/>
          <a:lstStyle/>
          <a:p>
            <a:r>
              <a:rPr lang="en-US" smtClean="0"/>
              <a:t>Leader</a:t>
            </a:r>
            <a:endParaRPr lang="en-US" dirty="0"/>
          </a:p>
        </p:txBody>
      </p:sp>
      <p:sp>
        <p:nvSpPr>
          <p:cNvPr id="5" name="Content Placeholder 4"/>
          <p:cNvSpPr>
            <a:spLocks noGrp="1"/>
          </p:cNvSpPr>
          <p:nvPr>
            <p:ph sz="half" idx="2"/>
          </p:nvPr>
        </p:nvSpPr>
        <p:spPr/>
        <p:txBody>
          <a:bodyPr/>
          <a:lstStyle/>
          <a:p>
            <a:r>
              <a:rPr lang="en-US" smtClean="0"/>
              <a:t>Manager</a:t>
            </a:r>
            <a:endParaRPr lang="en-US" dirty="0"/>
          </a:p>
        </p:txBody>
      </p:sp>
    </p:spTree>
    <p:extLst>
      <p:ext uri="{BB962C8B-B14F-4D97-AF65-F5344CB8AC3E}">
        <p14:creationId xmlns:p14="http://schemas.microsoft.com/office/powerpoint/2010/main" val="3221150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GROWTH</a:t>
            </a:r>
            <a:endParaRPr lang="en-US" dirty="0"/>
          </a:p>
        </p:txBody>
      </p:sp>
      <p:sp>
        <p:nvSpPr>
          <p:cNvPr id="3" name="Content Placeholder 2"/>
          <p:cNvSpPr>
            <a:spLocks noGrp="1"/>
          </p:cNvSpPr>
          <p:nvPr>
            <p:ph idx="1"/>
          </p:nvPr>
        </p:nvSpPr>
        <p:spPr/>
        <p:txBody>
          <a:bodyPr/>
          <a:lstStyle/>
          <a:p>
            <a:r>
              <a:rPr lang="en-US" smtClean="0"/>
              <a:t>How do you grow as a leader?</a:t>
            </a:r>
          </a:p>
          <a:p>
            <a:endParaRPr lang="en-US" smtClean="0"/>
          </a:p>
          <a:p>
            <a:r>
              <a:rPr lang="en-US" smtClean="0"/>
              <a:t>How long have you been in management?</a:t>
            </a:r>
          </a:p>
          <a:p>
            <a:endParaRPr lang="en-US" smtClean="0"/>
          </a:p>
          <a:p>
            <a:r>
              <a:rPr lang="en-US" smtClean="0"/>
              <a:t>If new to management, how have you seen others grow? </a:t>
            </a:r>
          </a:p>
          <a:p>
            <a:endParaRPr lang="en-US"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681991"/>
            <a:ext cx="2242457" cy="1494972"/>
          </a:xfrm>
          <a:prstGeom prst="rect">
            <a:avLst/>
          </a:prstGeom>
        </p:spPr>
      </p:pic>
    </p:spTree>
    <p:extLst>
      <p:ext uri="{BB962C8B-B14F-4D97-AF65-F5344CB8AC3E}">
        <p14:creationId xmlns:p14="http://schemas.microsoft.com/office/powerpoint/2010/main" val="1180849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Six Elements of Leadership Growth</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1. Full-time job. Your full-time job serves as your “classroom” or laboratory.</a:t>
            </a:r>
          </a:p>
          <a:p>
            <a:r>
              <a:rPr lang="en-US" smtClean="0"/>
              <a:t>2. Part-time assignments. Part-time assignments such as a taskforce, special project, etc., help with growth.</a:t>
            </a:r>
          </a:p>
          <a:p>
            <a:r>
              <a:rPr lang="en-US" smtClean="0"/>
              <a:t>3. Feedback. Getting feedback from a supervisor, colleague, or staff member will help you learn new skills and improve your skills.</a:t>
            </a:r>
          </a:p>
          <a:p>
            <a:r>
              <a:rPr lang="en-US" smtClean="0"/>
              <a:t>4. Coaching/counseling/mentoring. Finding a person with expertise in the areas where you need to grow is important. </a:t>
            </a:r>
          </a:p>
          <a:p>
            <a:r>
              <a:rPr lang="en-US" smtClean="0"/>
              <a:t>5. Self-development. This includes anything you can do independently such as reading a book, article, setting goals, reviewing goals, writing a development plan, etc.</a:t>
            </a:r>
          </a:p>
          <a:p>
            <a:r>
              <a:rPr lang="en-US" smtClean="0"/>
              <a:t>6. Courses/workshops/seminars. Enroll in coursework that will help improve skills.</a:t>
            </a:r>
          </a:p>
          <a:p>
            <a:endParaRPr lang="en-US" dirty="0"/>
          </a:p>
        </p:txBody>
      </p:sp>
    </p:spTree>
    <p:extLst>
      <p:ext uri="{BB962C8B-B14F-4D97-AF65-F5344CB8AC3E}">
        <p14:creationId xmlns:p14="http://schemas.microsoft.com/office/powerpoint/2010/main" val="2527659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Management</a:t>
            </a:r>
            <a:endParaRPr lang="en-US" dirty="0"/>
          </a:p>
        </p:txBody>
      </p:sp>
      <p:sp>
        <p:nvSpPr>
          <p:cNvPr id="3" name="Content Placeholder 2"/>
          <p:cNvSpPr>
            <a:spLocks noGrp="1"/>
          </p:cNvSpPr>
          <p:nvPr>
            <p:ph idx="1"/>
          </p:nvPr>
        </p:nvSpPr>
        <p:spPr/>
        <p:txBody>
          <a:bodyPr>
            <a:normAutofit lnSpcReduction="10000"/>
          </a:bodyPr>
          <a:lstStyle/>
          <a:p>
            <a:r>
              <a:rPr lang="en-US" smtClean="0"/>
              <a:t>Total Quality Management (TQM)-participative management </a:t>
            </a:r>
          </a:p>
          <a:p>
            <a:pPr lvl="1"/>
            <a:r>
              <a:rPr lang="en-US" smtClean="0"/>
              <a:t>Should result in Continuous Quality Improvement (CQI) when done properly</a:t>
            </a:r>
          </a:p>
          <a:p>
            <a:pPr lvl="1"/>
            <a:r>
              <a:rPr lang="en-US" smtClean="0"/>
              <a:t>Builds employee inter-relationships through teams</a:t>
            </a:r>
          </a:p>
          <a:p>
            <a:pPr lvl="1"/>
            <a:r>
              <a:rPr lang="en-US" smtClean="0"/>
              <a:t>Open communication, trust, mutual respect among employees and management</a:t>
            </a:r>
          </a:p>
          <a:p>
            <a:pPr lvl="1"/>
            <a:r>
              <a:rPr lang="en-US" smtClean="0"/>
              <a:t>Developed by W. Edward Demming </a:t>
            </a:r>
          </a:p>
          <a:p>
            <a:r>
              <a:rPr lang="en-US" smtClean="0"/>
              <a:t>Management by Walking Around (MBWA)</a:t>
            </a:r>
          </a:p>
          <a:p>
            <a:pPr lvl="1"/>
            <a:r>
              <a:rPr lang="en-US" smtClean="0"/>
              <a:t>Making rounds</a:t>
            </a:r>
          </a:p>
          <a:p>
            <a:pPr lvl="1"/>
            <a:r>
              <a:rPr lang="en-US" smtClean="0"/>
              <a:t>Sends strong message to staff, families, residents</a:t>
            </a:r>
            <a:endParaRPr lang="en-US" dirty="0"/>
          </a:p>
        </p:txBody>
      </p:sp>
    </p:spTree>
    <p:extLst>
      <p:ext uri="{BB962C8B-B14F-4D97-AF65-F5344CB8AC3E}">
        <p14:creationId xmlns:p14="http://schemas.microsoft.com/office/powerpoint/2010/main" val="1434254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Functions/Traits of Leadership </a:t>
            </a:r>
            <a:br>
              <a:rPr lang="en-US" smtClean="0"/>
            </a:br>
            <a:r>
              <a:rPr lang="en-US" smtClean="0"/>
              <a:t>applied by Deep Patel--Forbes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36907" y="1825625"/>
            <a:ext cx="5118185" cy="3409950"/>
          </a:xfrm>
        </p:spPr>
      </p:pic>
    </p:spTree>
    <p:extLst>
      <p:ext uri="{BB962C8B-B14F-4D97-AF65-F5344CB8AC3E}">
        <p14:creationId xmlns:p14="http://schemas.microsoft.com/office/powerpoint/2010/main" val="330752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normAutofit lnSpcReduction="10000"/>
          </a:bodyPr>
          <a:lstStyle/>
          <a:p>
            <a:r>
              <a:rPr lang="en-US" smtClean="0"/>
              <a:t>Self Managing</a:t>
            </a:r>
          </a:p>
          <a:p>
            <a:pPr lvl="1"/>
            <a:r>
              <a:rPr lang="en-US" smtClean="0"/>
              <a:t>Time, Attention and Emotion</a:t>
            </a:r>
          </a:p>
          <a:p>
            <a:pPr lvl="2"/>
            <a:r>
              <a:rPr lang="en-US" smtClean="0"/>
              <a:t>Undivided attention</a:t>
            </a:r>
          </a:p>
          <a:p>
            <a:endParaRPr lang="en-US" smtClean="0"/>
          </a:p>
          <a:p>
            <a:endParaRPr lang="en-US" smtClean="0"/>
          </a:p>
          <a:p>
            <a:endParaRPr lang="en-US" smtClean="0"/>
          </a:p>
          <a:p>
            <a:r>
              <a:rPr lang="en-US" smtClean="0"/>
              <a:t>Honesty and Integrity </a:t>
            </a:r>
          </a:p>
          <a:p>
            <a:pPr lvl="1"/>
            <a:r>
              <a:rPr lang="en-US" smtClean="0"/>
              <a:t>Bedrock to your character and can you be trusted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100" y="1319530"/>
            <a:ext cx="2222500" cy="3333750"/>
          </a:xfrm>
          <a:prstGeom prst="rect">
            <a:avLst/>
          </a:prstGeom>
        </p:spPr>
      </p:pic>
    </p:spTree>
    <p:extLst>
      <p:ext uri="{BB962C8B-B14F-4D97-AF65-F5344CB8AC3E}">
        <p14:creationId xmlns:p14="http://schemas.microsoft.com/office/powerpoint/2010/main" val="207960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Speakers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7617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a:xfrm>
            <a:off x="838200" y="1825625"/>
            <a:ext cx="8746331" cy="3410683"/>
          </a:xfrm>
        </p:spPr>
        <p:txBody>
          <a:bodyPr/>
          <a:lstStyle/>
          <a:p>
            <a:r>
              <a:rPr lang="en-US" dirty="0" smtClean="0"/>
              <a:t>Acting Strategically</a:t>
            </a:r>
          </a:p>
          <a:p>
            <a:pPr lvl="1"/>
            <a:r>
              <a:rPr lang="en-US" dirty="0" smtClean="0"/>
              <a:t>Being curious and genuinely interested in your company and wider business environment</a:t>
            </a:r>
          </a:p>
          <a:p>
            <a:endParaRPr lang="en-US" dirty="0" smtClean="0"/>
          </a:p>
          <a:p>
            <a:pPr lvl="1"/>
            <a:r>
              <a:rPr lang="en-US" dirty="0" smtClean="0"/>
              <a:t>Being flexible in your mindset and trying new approaches and ideas</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0303" b="22280"/>
          <a:stretch/>
        </p:blipFill>
        <p:spPr>
          <a:xfrm>
            <a:off x="9584531" y="1943100"/>
            <a:ext cx="2607469" cy="2661558"/>
          </a:xfrm>
          <a:prstGeom prst="rect">
            <a:avLst/>
          </a:prstGeom>
        </p:spPr>
      </p:pic>
    </p:spTree>
    <p:extLst>
      <p:ext uri="{BB962C8B-B14F-4D97-AF65-F5344CB8AC3E}">
        <p14:creationId xmlns:p14="http://schemas.microsoft.com/office/powerpoint/2010/main" val="2933425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Acting Strategically</a:t>
            </a:r>
          </a:p>
          <a:p>
            <a:pPr lvl="1"/>
            <a:r>
              <a:rPr lang="en-US" smtClean="0"/>
              <a:t>Focusing on the future and thinking about your company’s operational conditions, and</a:t>
            </a:r>
          </a:p>
          <a:p>
            <a:pPr lvl="1"/>
            <a:r>
              <a:rPr lang="en-US" smtClean="0"/>
              <a:t>Maintaining a positive outlook.</a:t>
            </a:r>
          </a:p>
          <a:p>
            <a:pPr lvl="2"/>
            <a:r>
              <a:rPr lang="en-US" smtClean="0"/>
              <a:t>Are you a Tigger or an Eeyore?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907" y="3721100"/>
            <a:ext cx="4295462" cy="31369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547" y="2789724"/>
            <a:ext cx="3370572" cy="4423876"/>
          </a:xfrm>
          <a:prstGeom prst="rect">
            <a:avLst/>
          </a:prstGeom>
        </p:spPr>
      </p:pic>
    </p:spTree>
    <p:extLst>
      <p:ext uri="{BB962C8B-B14F-4D97-AF65-F5344CB8AC3E}">
        <p14:creationId xmlns:p14="http://schemas.microsoft.com/office/powerpoint/2010/main" val="3398999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What do we need to do to have our future outcome?</a:t>
            </a:r>
          </a:p>
          <a:p>
            <a:pPr lvl="1"/>
            <a:r>
              <a:rPr lang="en-US" smtClean="0"/>
              <a:t>Mission</a:t>
            </a:r>
          </a:p>
          <a:p>
            <a:pPr lvl="1"/>
            <a:r>
              <a:rPr lang="en-US" smtClean="0"/>
              <a:t>Vision- Incorporate new approaches without getting distracted from the main goals.  Practice being adaptable and agile as you implement new strategies and allow your business model to evolve over time.</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300" y="4036731"/>
            <a:ext cx="4068052" cy="2821269"/>
          </a:xfrm>
          <a:prstGeom prst="rect">
            <a:avLst/>
          </a:prstGeom>
        </p:spPr>
      </p:pic>
    </p:spTree>
    <p:extLst>
      <p:ext uri="{BB962C8B-B14F-4D97-AF65-F5344CB8AC3E}">
        <p14:creationId xmlns:p14="http://schemas.microsoft.com/office/powerpoint/2010/main" val="901627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Values- Radiate enthusiasm/be truly excited and people will be drawn to you</a:t>
            </a:r>
          </a:p>
          <a:p>
            <a:r>
              <a:rPr lang="en-US" smtClean="0"/>
              <a:t>Setting clear goals and persisting in achieving them</a:t>
            </a:r>
          </a:p>
          <a:p>
            <a:r>
              <a:rPr lang="en-US" smtClean="0"/>
              <a:t>Short range/long range</a:t>
            </a:r>
          </a:p>
          <a:p>
            <a:pPr lvl="1"/>
            <a:r>
              <a:rPr lang="en-US" smtClean="0"/>
              <a:t>Smart</a:t>
            </a:r>
          </a:p>
          <a:p>
            <a:pPr lvl="1"/>
            <a:r>
              <a:rPr lang="en-US" smtClean="0"/>
              <a:t>Radiate enthusiasm/be truly excited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0" y="4616450"/>
            <a:ext cx="6096000" cy="2019300"/>
          </a:xfrm>
          <a:prstGeom prst="rect">
            <a:avLst/>
          </a:prstGeom>
        </p:spPr>
      </p:pic>
    </p:spTree>
    <p:extLst>
      <p:ext uri="{BB962C8B-B14F-4D97-AF65-F5344CB8AC3E}">
        <p14:creationId xmlns:p14="http://schemas.microsoft.com/office/powerpoint/2010/main" val="1346788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Objectives</a:t>
            </a:r>
          </a:p>
          <a:p>
            <a:r>
              <a:rPr lang="en-US" smtClean="0"/>
              <a:t>Action</a:t>
            </a:r>
          </a:p>
          <a:p>
            <a:r>
              <a:rPr lang="en-US" smtClean="0"/>
              <a:t>Policy &amp; Procedure</a:t>
            </a:r>
          </a:p>
          <a:p>
            <a:r>
              <a:rPr lang="en-US" smtClean="0"/>
              <a:t>Evaluation</a:t>
            </a:r>
          </a:p>
          <a:p>
            <a:pPr lvl="1"/>
            <a:r>
              <a:rPr lang="en-US" smtClean="0"/>
              <a:t>Regularly Ask “How are we doing?”</a:t>
            </a:r>
          </a:p>
          <a:p>
            <a:endParaRPr lang="en-US" smtClean="0"/>
          </a:p>
          <a:p>
            <a:r>
              <a:rPr lang="en-US" smtClean="0"/>
              <a:t>Being Accountable and Responsible</a:t>
            </a:r>
          </a:p>
          <a:p>
            <a:pPr lvl="1"/>
            <a:r>
              <a:rPr lang="en-US" smtClean="0"/>
              <a:t>Own mistakes and learn from them.</a:t>
            </a:r>
          </a:p>
          <a:p>
            <a:pPr lvl="1"/>
            <a:r>
              <a:rPr lang="en-US" smtClean="0"/>
              <a:t>Follow rules and expectations.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3200" y="1371600"/>
            <a:ext cx="2425700" cy="2425700"/>
          </a:xfrm>
          <a:prstGeom prst="rect">
            <a:avLst/>
          </a:prstGeom>
        </p:spPr>
      </p:pic>
    </p:spTree>
    <p:extLst>
      <p:ext uri="{BB962C8B-B14F-4D97-AF65-F5344CB8AC3E}">
        <p14:creationId xmlns:p14="http://schemas.microsoft.com/office/powerpoint/2010/main" val="2482692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Managing Complexity </a:t>
            </a:r>
          </a:p>
          <a:p>
            <a:pPr lvl="1"/>
            <a:r>
              <a:rPr lang="en-US" smtClean="0"/>
              <a:t>According to a Harvard Business Publishing report, that means being able to scan the environment in search of subtle trends and indicators of disruptive change, and establish practices that allow your organization to respond swiftly.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907" y="3756083"/>
            <a:ext cx="3835400" cy="2960450"/>
          </a:xfrm>
          <a:prstGeom prst="rect">
            <a:avLst/>
          </a:prstGeom>
        </p:spPr>
      </p:pic>
    </p:spTree>
    <p:extLst>
      <p:ext uri="{BB962C8B-B14F-4D97-AF65-F5344CB8AC3E}">
        <p14:creationId xmlns:p14="http://schemas.microsoft.com/office/powerpoint/2010/main" val="1761911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Learning Agility </a:t>
            </a:r>
          </a:p>
          <a:p>
            <a:pPr lvl="1"/>
            <a:r>
              <a:rPr lang="en-US" smtClean="0"/>
              <a:t>Leaders know that the strength of their leadership is built on their ability to adapt to suddenly changing circumstances and when to seize on opportunities.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3300" y="3416300"/>
            <a:ext cx="3441700" cy="3441700"/>
          </a:xfrm>
          <a:prstGeom prst="rect">
            <a:avLst/>
          </a:prstGeom>
        </p:spPr>
      </p:pic>
    </p:spTree>
    <p:extLst>
      <p:ext uri="{BB962C8B-B14F-4D97-AF65-F5344CB8AC3E}">
        <p14:creationId xmlns:p14="http://schemas.microsoft.com/office/powerpoint/2010/main" val="267172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Learning Agility </a:t>
            </a:r>
          </a:p>
          <a:p>
            <a:pPr lvl="1"/>
            <a:r>
              <a:rPr lang="en-US" smtClean="0"/>
              <a:t>Having an insatiable curiosity will fuel your desire to constantly learn and grow. Developing critical thinking skills, being accepting of uncertainty, having social and emotional intelligence and always having the desire and determination to push forward.</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44" t="11873" r="444" b="20055"/>
          <a:stretch/>
        </p:blipFill>
        <p:spPr>
          <a:xfrm>
            <a:off x="2984500" y="3924148"/>
            <a:ext cx="6350000" cy="2905713"/>
          </a:xfrm>
          <a:prstGeom prst="rect">
            <a:avLst/>
          </a:prstGeom>
        </p:spPr>
      </p:pic>
    </p:spTree>
    <p:extLst>
      <p:ext uri="{BB962C8B-B14F-4D97-AF65-F5344CB8AC3E}">
        <p14:creationId xmlns:p14="http://schemas.microsoft.com/office/powerpoint/2010/main" val="2783973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Fostering Creativity and Innovation</a:t>
            </a:r>
          </a:p>
          <a:p>
            <a:pPr lvl="1"/>
            <a:r>
              <a:rPr lang="en-US" smtClean="0"/>
              <a:t>Leaders must have the courage to risk experimentation and encourage creativity. Doing this will foster the innovation that will steer your organization to new destinations and around the twists and turns of a changing business landscape.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972" t="16388" r="-856"/>
          <a:stretch/>
        </p:blipFill>
        <p:spPr>
          <a:xfrm>
            <a:off x="4940300" y="3738347"/>
            <a:ext cx="4489450" cy="3119653"/>
          </a:xfrm>
          <a:prstGeom prst="rect">
            <a:avLst/>
          </a:prstGeom>
        </p:spPr>
      </p:pic>
    </p:spTree>
    <p:extLst>
      <p:ext uri="{BB962C8B-B14F-4D97-AF65-F5344CB8AC3E}">
        <p14:creationId xmlns:p14="http://schemas.microsoft.com/office/powerpoint/2010/main" val="1258634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Team Building and Promoting Team Work</a:t>
            </a:r>
          </a:p>
          <a:p>
            <a:pPr lvl="1"/>
            <a:r>
              <a:rPr lang="en-US" smtClean="0"/>
              <a:t>Successful leadership is built on the people around you. Team building is essential to leading a diverse and unique group of people with distinct personalities, motivations and skills.  Recruitment and retention are key.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700" y="3693583"/>
            <a:ext cx="4667250" cy="3137429"/>
          </a:xfrm>
          <a:prstGeom prst="rect">
            <a:avLst/>
          </a:prstGeom>
        </p:spPr>
      </p:pic>
      <p:sp>
        <p:nvSpPr>
          <p:cNvPr id="5" name="Freeform 4"/>
          <p:cNvSpPr/>
          <p:nvPr/>
        </p:nvSpPr>
        <p:spPr>
          <a:xfrm>
            <a:off x="-266700" y="-5245100"/>
            <a:ext cx="1600200" cy="1270000"/>
          </a:xfrm>
          <a:custGeom>
            <a:avLst/>
            <a:gdLst>
              <a:gd name="connsiteX0" fmla="*/ 0 w 1600200"/>
              <a:gd name="connsiteY0" fmla="*/ 1270000 h 1270000"/>
              <a:gd name="connsiteX1" fmla="*/ 0 w 1600200"/>
              <a:gd name="connsiteY1" fmla="*/ 1270000 h 1270000"/>
              <a:gd name="connsiteX2" fmla="*/ 139700 w 1600200"/>
              <a:gd name="connsiteY2" fmla="*/ 1257300 h 1270000"/>
              <a:gd name="connsiteX3" fmla="*/ 1600200 w 1600200"/>
              <a:gd name="connsiteY3" fmla="*/ 0 h 1270000"/>
            </a:gdLst>
            <a:ahLst/>
            <a:cxnLst>
              <a:cxn ang="0">
                <a:pos x="connsiteX0" y="connsiteY0"/>
              </a:cxn>
              <a:cxn ang="0">
                <a:pos x="connsiteX1" y="connsiteY1"/>
              </a:cxn>
              <a:cxn ang="0">
                <a:pos x="connsiteX2" y="connsiteY2"/>
              </a:cxn>
              <a:cxn ang="0">
                <a:pos x="connsiteX3" y="connsiteY3"/>
              </a:cxn>
            </a:cxnLst>
            <a:rect l="l" t="t" r="r" b="b"/>
            <a:pathLst>
              <a:path w="1600200" h="1270000">
                <a:moveTo>
                  <a:pt x="0" y="1270000"/>
                </a:moveTo>
                <a:lnTo>
                  <a:pt x="0" y="1270000"/>
                </a:lnTo>
                <a:lnTo>
                  <a:pt x="139700" y="1257300"/>
                </a:lnTo>
                <a:lnTo>
                  <a:pt x="1600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437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Class Activity /Chat</a:t>
            </a:r>
          </a:p>
          <a:p>
            <a:r>
              <a:rPr lang="en-US" smtClean="0"/>
              <a:t>Take 2-5 minutes</a:t>
            </a:r>
          </a:p>
          <a:p>
            <a:r>
              <a:rPr lang="en-US" smtClean="0"/>
              <a:t>Think about an influential leader in your life.  </a:t>
            </a:r>
          </a:p>
          <a:p>
            <a:pPr lvl="1"/>
            <a:r>
              <a:rPr lang="en-US" smtClean="0"/>
              <a:t>World leaders</a:t>
            </a:r>
          </a:p>
          <a:p>
            <a:pPr lvl="1"/>
            <a:r>
              <a:rPr lang="en-US" smtClean="0"/>
              <a:t>Corporate leaders</a:t>
            </a:r>
          </a:p>
          <a:p>
            <a:pPr lvl="1"/>
            <a:r>
              <a:rPr lang="en-US" smtClean="0"/>
              <a:t>Teachers</a:t>
            </a:r>
          </a:p>
          <a:p>
            <a:pPr lvl="1"/>
            <a:r>
              <a:rPr lang="en-US" smtClean="0"/>
              <a:t>Sports/Entertainment Stars</a:t>
            </a:r>
          </a:p>
          <a:p>
            <a:r>
              <a:rPr lang="en-US" smtClean="0"/>
              <a:t>What was their mark of distinction as a Great Leader</a:t>
            </a:r>
          </a:p>
          <a:p>
            <a:r>
              <a:rPr lang="en-US" smtClean="0"/>
              <a:t>Type in chat what qualities made her or him a great leader.</a:t>
            </a:r>
          </a:p>
          <a:p>
            <a:r>
              <a:rPr lang="en-US" smtClean="0"/>
              <a:t>What will you do to emulate these qualities?</a:t>
            </a:r>
          </a:p>
          <a:p>
            <a:endParaRPr lang="en-US" dirty="0"/>
          </a:p>
        </p:txBody>
      </p:sp>
    </p:spTree>
    <p:extLst>
      <p:ext uri="{BB962C8B-B14F-4D97-AF65-F5344CB8AC3E}">
        <p14:creationId xmlns:p14="http://schemas.microsoft.com/office/powerpoint/2010/main" val="1089930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Creating Lasting Relationships</a:t>
            </a:r>
          </a:p>
          <a:p>
            <a:pPr lvl="1"/>
            <a:r>
              <a:rPr lang="en-US" smtClean="0"/>
              <a:t>Compelling leaders know how to motivate their employees to strive wholeheartedly. Employees who feel appreciated, who feel like what they do makes a difference, will push harder to achieve success for their company.</a:t>
            </a:r>
          </a:p>
          <a:p>
            <a:pPr lvl="1"/>
            <a:r>
              <a:rPr lang="en-US" smtClean="0"/>
              <a:t>Leaders need to be effective at networking, for the benefit of their organization. By creating a vast and varied network of people, leaders establish impactful relationships.</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9716" b="14894"/>
          <a:stretch/>
        </p:blipFill>
        <p:spPr>
          <a:xfrm>
            <a:off x="1557565" y="4595448"/>
            <a:ext cx="7099300" cy="2148252"/>
          </a:xfrm>
          <a:prstGeom prst="rect">
            <a:avLst/>
          </a:prstGeom>
        </p:spPr>
      </p:pic>
    </p:spTree>
    <p:extLst>
      <p:ext uri="{BB962C8B-B14F-4D97-AF65-F5344CB8AC3E}">
        <p14:creationId xmlns:p14="http://schemas.microsoft.com/office/powerpoint/2010/main" val="3906409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Relations/Communications</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Management/employee relations</a:t>
            </a:r>
          </a:p>
          <a:p>
            <a:r>
              <a:rPr lang="en-US" smtClean="0"/>
              <a:t>Ask Your Staff Questions Often i.e.:</a:t>
            </a:r>
          </a:p>
          <a:p>
            <a:r>
              <a:rPr lang="en-US" smtClean="0"/>
              <a:t>What do you need?</a:t>
            </a:r>
          </a:p>
          <a:p>
            <a:r>
              <a:rPr lang="en-US" smtClean="0"/>
              <a:t>How satisfied are you with your organization as a place to work?</a:t>
            </a:r>
          </a:p>
          <a:p>
            <a:r>
              <a:rPr lang="en-US" smtClean="0"/>
              <a:t>Are we living up to our mission?</a:t>
            </a:r>
          </a:p>
          <a:p>
            <a:r>
              <a:rPr lang="en-US" smtClean="0"/>
              <a:t>What would make this a better place to work?</a:t>
            </a:r>
          </a:p>
          <a:p>
            <a:r>
              <a:rPr lang="en-US" smtClean="0"/>
              <a:t>Would you to refer a good friend or family member to work here?</a:t>
            </a:r>
          </a:p>
          <a:p>
            <a:r>
              <a:rPr lang="en-US" smtClean="0"/>
              <a:t>How often do you think about looking for a new job with another organization?</a:t>
            </a:r>
            <a:endParaRPr lang="en-US" dirty="0"/>
          </a:p>
        </p:txBody>
      </p:sp>
    </p:spTree>
    <p:extLst>
      <p:ext uri="{BB962C8B-B14F-4D97-AF65-F5344CB8AC3E}">
        <p14:creationId xmlns:p14="http://schemas.microsoft.com/office/powerpoint/2010/main" val="1348407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Grievance Procedures for Residents and Families</a:t>
            </a:r>
            <a:endParaRPr lang="en-US" dirty="0"/>
          </a:p>
        </p:txBody>
      </p:sp>
      <p:sp>
        <p:nvSpPr>
          <p:cNvPr id="3" name="Content Placeholder 2"/>
          <p:cNvSpPr>
            <a:spLocks noGrp="1"/>
          </p:cNvSpPr>
          <p:nvPr>
            <p:ph idx="1"/>
          </p:nvPr>
        </p:nvSpPr>
        <p:spPr/>
        <p:txBody>
          <a:bodyPr/>
          <a:lstStyle/>
          <a:p>
            <a:r>
              <a:rPr lang="en-US" smtClean="0"/>
              <a:t>Daily Management and Operations</a:t>
            </a:r>
          </a:p>
          <a:p>
            <a:pPr lvl="1"/>
            <a:r>
              <a:rPr lang="en-US" smtClean="0"/>
              <a:t>Grievance Procedures for Residents and Families </a:t>
            </a:r>
          </a:p>
          <a:p>
            <a:pPr lvl="2"/>
            <a:r>
              <a:rPr lang="en-US" smtClean="0"/>
              <a:t>Set realistic expectations from the beginning</a:t>
            </a:r>
          </a:p>
          <a:p>
            <a:pPr lvl="2"/>
            <a:r>
              <a:rPr lang="en-US" smtClean="0"/>
              <a:t>Develop relationships of trust</a:t>
            </a:r>
          </a:p>
          <a:p>
            <a:pPr lvl="2"/>
            <a:r>
              <a:rPr lang="en-US" smtClean="0"/>
              <a:t>Open and honest communication</a:t>
            </a:r>
          </a:p>
          <a:p>
            <a:pPr lvl="2"/>
            <a:r>
              <a:rPr lang="en-US" smtClean="0"/>
              <a:t>Resolve concerns as PROMPTLY as possible!</a:t>
            </a:r>
          </a:p>
          <a:p>
            <a:pPr lvl="2"/>
            <a:r>
              <a:rPr lang="en-US" smtClean="0"/>
              <a:t>Care and Abuse Concerns Require IMMEDIATE ATTENTION AND ACTION</a:t>
            </a:r>
          </a:p>
          <a:p>
            <a:pPr lvl="2"/>
            <a:r>
              <a:rPr lang="en-US" smtClean="0"/>
              <a:t>Written and verbal complaints not resolved by staff receiving are a Grievance</a:t>
            </a:r>
          </a:p>
          <a:p>
            <a:pPr lvl="2"/>
            <a:r>
              <a:rPr lang="en-US" smtClean="0"/>
              <a:t>Have a Grievance Committee for those not satisfied with resolutions</a:t>
            </a:r>
            <a:endParaRPr lang="en-US" dirty="0"/>
          </a:p>
        </p:txBody>
      </p:sp>
    </p:spTree>
    <p:extLst>
      <p:ext uri="{BB962C8B-B14F-4D97-AF65-F5344CB8AC3E}">
        <p14:creationId xmlns:p14="http://schemas.microsoft.com/office/powerpoint/2010/main" val="4136197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Relations/Communications</a:t>
            </a:r>
            <a:endParaRPr lang="en-US" dirty="0"/>
          </a:p>
        </p:txBody>
      </p:sp>
      <p:sp>
        <p:nvSpPr>
          <p:cNvPr id="3" name="Content Placeholder 2"/>
          <p:cNvSpPr>
            <a:spLocks noGrp="1"/>
          </p:cNvSpPr>
          <p:nvPr>
            <p:ph idx="1"/>
          </p:nvPr>
        </p:nvSpPr>
        <p:spPr/>
        <p:txBody>
          <a:bodyPr>
            <a:normAutofit lnSpcReduction="10000"/>
          </a:bodyPr>
          <a:lstStyle/>
          <a:p>
            <a:r>
              <a:rPr lang="en-US" smtClean="0"/>
              <a:t>Ask Your Residents and Families Questions Often i.e.:</a:t>
            </a:r>
          </a:p>
          <a:p>
            <a:r>
              <a:rPr lang="en-US" smtClean="0"/>
              <a:t>What do you need?</a:t>
            </a:r>
          </a:p>
          <a:p>
            <a:r>
              <a:rPr lang="en-US" smtClean="0"/>
              <a:t>How we meeting your expectations?</a:t>
            </a:r>
          </a:p>
          <a:p>
            <a:r>
              <a:rPr lang="en-US" smtClean="0"/>
              <a:t>Are we living up to our mission?</a:t>
            </a:r>
          </a:p>
          <a:p>
            <a:r>
              <a:rPr lang="en-US" smtClean="0"/>
              <a:t>What would you change it you could?</a:t>
            </a:r>
          </a:p>
          <a:p>
            <a:r>
              <a:rPr lang="en-US" smtClean="0"/>
              <a:t>What would make this a better place to live?</a:t>
            </a:r>
          </a:p>
          <a:p>
            <a:r>
              <a:rPr lang="en-US" smtClean="0"/>
              <a:t>Would you to refer a good friend or family member to live here?</a:t>
            </a:r>
            <a:endParaRPr lang="en-US" dirty="0"/>
          </a:p>
        </p:txBody>
      </p:sp>
    </p:spTree>
    <p:extLst>
      <p:ext uri="{BB962C8B-B14F-4D97-AF65-F5344CB8AC3E}">
        <p14:creationId xmlns:p14="http://schemas.microsoft.com/office/powerpoint/2010/main" val="1100126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Traits/Functions-Forbes/Deep Patel</a:t>
            </a:r>
            <a:endParaRPr lang="en-US" dirty="0"/>
          </a:p>
        </p:txBody>
      </p:sp>
      <p:sp>
        <p:nvSpPr>
          <p:cNvPr id="3" name="Content Placeholder 2"/>
          <p:cNvSpPr>
            <a:spLocks noGrp="1"/>
          </p:cNvSpPr>
          <p:nvPr>
            <p:ph idx="1"/>
          </p:nvPr>
        </p:nvSpPr>
        <p:spPr/>
        <p:txBody>
          <a:bodyPr/>
          <a:lstStyle/>
          <a:p>
            <a:r>
              <a:rPr lang="en-US" smtClean="0"/>
              <a:t>Be an Effective Communicator</a:t>
            </a:r>
          </a:p>
          <a:p>
            <a:pPr lvl="1"/>
            <a:r>
              <a:rPr lang="en-US" smtClean="0"/>
              <a:t>One on one, group, whole team, different constituencies.</a:t>
            </a:r>
          </a:p>
          <a:p>
            <a:pPr lvl="1"/>
            <a:r>
              <a:rPr lang="en-US" smtClean="0"/>
              <a:t>Verbal and non-verbal.</a:t>
            </a:r>
          </a:p>
          <a:p>
            <a:pPr lvl="1"/>
            <a:r>
              <a:rPr lang="en-US" smtClean="0"/>
              <a:t>Personally, letter, email, social media…</a:t>
            </a:r>
          </a:p>
          <a:p>
            <a:endParaRPr lang="en-US" dirty="0"/>
          </a:p>
        </p:txBody>
      </p:sp>
    </p:spTree>
    <p:extLst>
      <p:ext uri="{BB962C8B-B14F-4D97-AF65-F5344CB8AC3E}">
        <p14:creationId xmlns:p14="http://schemas.microsoft.com/office/powerpoint/2010/main" val="1828707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Relations/Communications</a:t>
            </a:r>
            <a:endParaRPr lang="en-US" dirty="0"/>
          </a:p>
        </p:txBody>
      </p:sp>
      <p:sp>
        <p:nvSpPr>
          <p:cNvPr id="3" name="Content Placeholder 2"/>
          <p:cNvSpPr>
            <a:spLocks noGrp="1"/>
          </p:cNvSpPr>
          <p:nvPr>
            <p:ph idx="1"/>
          </p:nvPr>
        </p:nvSpPr>
        <p:spPr/>
        <p:txBody>
          <a:bodyPr/>
          <a:lstStyle/>
          <a:p>
            <a:r>
              <a:rPr lang="en-US" smtClean="0"/>
              <a:t>Communication Process (Pg 338 in Townsend Book)</a:t>
            </a:r>
          </a:p>
          <a:p>
            <a:r>
              <a:rPr lang="en-US" smtClean="0"/>
              <a:t>Understanding on receiver end is final step</a:t>
            </a:r>
          </a:p>
          <a:p>
            <a:pPr lvl="1"/>
            <a:r>
              <a:rPr lang="en-US" smtClean="0"/>
              <a:t>Listening</a:t>
            </a:r>
          </a:p>
          <a:p>
            <a:pPr lvl="1"/>
            <a:r>
              <a:rPr lang="en-US" smtClean="0"/>
              <a:t>Barriers</a:t>
            </a:r>
          </a:p>
          <a:p>
            <a:pPr lvl="1"/>
            <a:r>
              <a:rPr lang="en-US" smtClean="0"/>
              <a:t>Most important rule is to put message in language of receiver</a:t>
            </a:r>
          </a:p>
          <a:p>
            <a:pPr lvl="2"/>
            <a:r>
              <a:rPr lang="en-US" smtClean="0"/>
              <a:t>Many of us can relate to this with children, different generations working together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364" y="4615132"/>
            <a:ext cx="4508500" cy="2120404"/>
          </a:xfrm>
          <a:prstGeom prst="rect">
            <a:avLst/>
          </a:prstGeom>
        </p:spPr>
      </p:pic>
    </p:spTree>
    <p:extLst>
      <p:ext uri="{BB962C8B-B14F-4D97-AF65-F5344CB8AC3E}">
        <p14:creationId xmlns:p14="http://schemas.microsoft.com/office/powerpoint/2010/main" val="936416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Duties vs. Responsibilities</a:t>
            </a:r>
            <a:endParaRPr lang="en-US" dirty="0"/>
          </a:p>
        </p:txBody>
      </p:sp>
      <p:sp>
        <p:nvSpPr>
          <p:cNvPr id="3" name="Content Placeholder 2"/>
          <p:cNvSpPr>
            <a:spLocks noGrp="1"/>
          </p:cNvSpPr>
          <p:nvPr>
            <p:ph idx="1"/>
          </p:nvPr>
        </p:nvSpPr>
        <p:spPr/>
        <p:txBody>
          <a:bodyPr/>
          <a:lstStyle/>
          <a:p>
            <a:r>
              <a:rPr lang="en-US" smtClean="0"/>
              <a:t>Responsibility is the obligation of the employee to perform the duty as assigned.</a:t>
            </a:r>
          </a:p>
          <a:p>
            <a:pPr lvl="1"/>
            <a:r>
              <a:rPr lang="en-US" smtClean="0"/>
              <a:t>Responsibility CANNOT be delegated.</a:t>
            </a:r>
          </a:p>
          <a:p>
            <a:r>
              <a:rPr lang="en-US" smtClean="0"/>
              <a:t>Duties-tasks or activities</a:t>
            </a:r>
          </a:p>
          <a:p>
            <a:r>
              <a:rPr lang="en-US" smtClean="0"/>
              <a:t>You can delegate a task but you are still responsible for it.</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6986"/>
          <a:stretch/>
        </p:blipFill>
        <p:spPr>
          <a:xfrm>
            <a:off x="3936999" y="4254500"/>
            <a:ext cx="3743325" cy="2513012"/>
          </a:xfrm>
          <a:prstGeom prst="rect">
            <a:avLst/>
          </a:prstGeom>
        </p:spPr>
      </p:pic>
    </p:spTree>
    <p:extLst>
      <p:ext uri="{BB962C8B-B14F-4D97-AF65-F5344CB8AC3E}">
        <p14:creationId xmlns:p14="http://schemas.microsoft.com/office/powerpoint/2010/main" val="2285574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 must Create Balance </a:t>
            </a:r>
            <a:endParaRPr lang="en-US" dirty="0"/>
          </a:p>
        </p:txBody>
      </p:sp>
      <p:sp>
        <p:nvSpPr>
          <p:cNvPr id="3" name="Content Placeholder 2"/>
          <p:cNvSpPr>
            <a:spLocks noGrp="1"/>
          </p:cNvSpPr>
          <p:nvPr>
            <p:ph idx="1"/>
          </p:nvPr>
        </p:nvSpPr>
        <p:spPr/>
        <p:txBody>
          <a:bodyPr/>
          <a:lstStyle/>
          <a:p>
            <a:r>
              <a:rPr lang="en-US" smtClean="0"/>
              <a:t>Intensely regulated environment</a:t>
            </a:r>
          </a:p>
          <a:p>
            <a:r>
              <a:rPr lang="en-US" smtClean="0"/>
              <a:t>Constant changes and expectations</a:t>
            </a:r>
          </a:p>
          <a:p>
            <a:pPr lvl="1"/>
            <a:r>
              <a:rPr lang="en-US" smtClean="0"/>
              <a:t>We certainly can feel this “constant change” right now</a:t>
            </a:r>
          </a:p>
          <a:p>
            <a:r>
              <a:rPr lang="en-US" smtClean="0"/>
              <a:t>Purposefully plan and manage issues and concerns</a:t>
            </a:r>
          </a:p>
          <a:p>
            <a:r>
              <a:rPr lang="en-US" smtClean="0"/>
              <a:t>Provide visionary leadership to create change and improvement</a:t>
            </a:r>
            <a:endParaRPr lang="en-US" dirty="0"/>
          </a:p>
        </p:txBody>
      </p:sp>
    </p:spTree>
    <p:extLst>
      <p:ext uri="{BB962C8B-B14F-4D97-AF65-F5344CB8AC3E}">
        <p14:creationId xmlns:p14="http://schemas.microsoft.com/office/powerpoint/2010/main" val="22713683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in LTC</a:t>
            </a:r>
            <a:endParaRPr lang="en-US" dirty="0"/>
          </a:p>
        </p:txBody>
      </p:sp>
      <p:sp>
        <p:nvSpPr>
          <p:cNvPr id="3" name="Content Placeholder 2"/>
          <p:cNvSpPr>
            <a:spLocks noGrp="1"/>
          </p:cNvSpPr>
          <p:nvPr>
            <p:ph idx="1"/>
          </p:nvPr>
        </p:nvSpPr>
        <p:spPr/>
        <p:txBody>
          <a:bodyPr/>
          <a:lstStyle/>
          <a:p>
            <a:r>
              <a:rPr lang="en-US" smtClean="0"/>
              <a:t>Caring and Nurturing Self and Others</a:t>
            </a:r>
          </a:p>
          <a:p>
            <a:pPr lvl="1"/>
            <a:r>
              <a:rPr lang="en-US" smtClean="0"/>
              <a:t>Self-knowledge and self awareness</a:t>
            </a:r>
          </a:p>
          <a:p>
            <a:pPr lvl="1"/>
            <a:r>
              <a:rPr lang="en-US" smtClean="0"/>
              <a:t>Know what you stand for…know your strengths</a:t>
            </a:r>
          </a:p>
          <a:p>
            <a:pPr lvl="1"/>
            <a:r>
              <a:rPr lang="en-US" smtClean="0"/>
              <a:t>Know what is important to you and the organization…remain consistent and confident</a:t>
            </a:r>
          </a:p>
          <a:p>
            <a:pPr lvl="1"/>
            <a:r>
              <a:rPr lang="en-US" smtClean="0"/>
              <a:t>Take Good Care of Yourself!</a:t>
            </a:r>
          </a:p>
          <a:p>
            <a:endParaRPr lang="en-US" smtClean="0"/>
          </a:p>
          <a:p>
            <a:r>
              <a:rPr lang="en-US" smtClean="0"/>
              <a:t>Let’s Chat--- Any best practices??? </a:t>
            </a:r>
          </a:p>
          <a:p>
            <a:endParaRPr lang="en-US" dirty="0"/>
          </a:p>
        </p:txBody>
      </p:sp>
    </p:spTree>
    <p:extLst>
      <p:ext uri="{BB962C8B-B14F-4D97-AF65-F5344CB8AC3E}">
        <p14:creationId xmlns:p14="http://schemas.microsoft.com/office/powerpoint/2010/main" val="1494298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Taking Care of You!!!</a:t>
            </a:r>
            <a:endParaRPr lang="en-US" dirty="0"/>
          </a:p>
        </p:txBody>
      </p:sp>
      <p:pic>
        <p:nvPicPr>
          <p:cNvPr id="4" name="Content Placeholder 3">
            <a:extLst>
              <a:ext uri="{FF2B5EF4-FFF2-40B4-BE49-F238E27FC236}">
                <a16:creationId xmlns="" xmlns:a16="http://schemas.microsoft.com/office/drawing/2014/main" id="{61ED304A-C9FA-43A0-9371-5BFC4812AB52}"/>
              </a:ext>
            </a:extLst>
          </p:cNvPr>
          <p:cNvPicPr>
            <a:picLocks noGrp="1" noChangeAspect="1"/>
          </p:cNvPicPr>
          <p:nvPr>
            <p:ph idx="1"/>
          </p:nvPr>
        </p:nvPicPr>
        <p:blipFill>
          <a:blip r:embed="rId2"/>
          <a:stretch>
            <a:fillRect/>
          </a:stretch>
        </p:blipFill>
        <p:spPr>
          <a:xfrm>
            <a:off x="4862512" y="2606675"/>
            <a:ext cx="2466975" cy="1847850"/>
          </a:xfrm>
        </p:spPr>
      </p:pic>
    </p:spTree>
    <p:extLst>
      <p:ext uri="{BB962C8B-B14F-4D97-AF65-F5344CB8AC3E}">
        <p14:creationId xmlns:p14="http://schemas.microsoft.com/office/powerpoint/2010/main" val="1457403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of Leadership in Long Term Care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932" y="1667932"/>
            <a:ext cx="4809067" cy="4809067"/>
          </a:xfrm>
          <a:prstGeom prst="rect">
            <a:avLst/>
          </a:prstGeom>
        </p:spPr>
      </p:pic>
    </p:spTree>
    <p:extLst>
      <p:ext uri="{BB962C8B-B14F-4D97-AF65-F5344CB8AC3E}">
        <p14:creationId xmlns:p14="http://schemas.microsoft.com/office/powerpoint/2010/main" val="3642729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in LTC</a:t>
            </a:r>
            <a:endParaRPr lang="en-US" dirty="0"/>
          </a:p>
        </p:txBody>
      </p:sp>
      <p:sp>
        <p:nvSpPr>
          <p:cNvPr id="3" name="Content Placeholder 2"/>
          <p:cNvSpPr>
            <a:spLocks noGrp="1"/>
          </p:cNvSpPr>
          <p:nvPr>
            <p:ph idx="1"/>
          </p:nvPr>
        </p:nvSpPr>
        <p:spPr/>
        <p:txBody>
          <a:bodyPr/>
          <a:lstStyle/>
          <a:p>
            <a:r>
              <a:rPr lang="en-US" smtClean="0"/>
              <a:t>Never Underestimate What Those We Serve (and those who serve) Can Do!!!</a:t>
            </a:r>
          </a:p>
          <a:p>
            <a:endParaRPr lang="en-US" smtClean="0"/>
          </a:p>
          <a:p>
            <a:endParaRPr lang="en-US" dirty="0"/>
          </a:p>
        </p:txBody>
      </p:sp>
      <p:pic>
        <p:nvPicPr>
          <p:cNvPr id="4" name="Online Media 3" title="Spectacular Salsa - Paddy &amp; Nicko - Electric Ballroom | Britain's Got Talent 2014">
            <a:hlinkClick r:id="" action="ppaction://media"/>
            <a:extLst>
              <a:ext uri="{FF2B5EF4-FFF2-40B4-BE49-F238E27FC236}">
                <a16:creationId xmlns="" xmlns:a16="http://schemas.microsoft.com/office/drawing/2014/main" id="{525745FC-B5BD-44FF-B074-09C810CF8D6B}"/>
              </a:ext>
            </a:extLst>
          </p:cNvPr>
          <p:cNvPicPr>
            <a:picLocks noRot="1" noChangeAspect="1"/>
          </p:cNvPicPr>
          <p:nvPr>
            <a:videoFile r:link="rId1"/>
          </p:nvPr>
        </p:nvPicPr>
        <p:blipFill>
          <a:blip r:embed="rId3"/>
          <a:stretch>
            <a:fillRect/>
          </a:stretch>
        </p:blipFill>
        <p:spPr>
          <a:xfrm>
            <a:off x="3094384" y="3066637"/>
            <a:ext cx="5529469" cy="3110326"/>
          </a:xfrm>
          <a:prstGeom prst="rect">
            <a:avLst/>
          </a:prstGeom>
        </p:spPr>
      </p:pic>
    </p:spTree>
    <p:extLst>
      <p:ext uri="{BB962C8B-B14F-4D97-AF65-F5344CB8AC3E}">
        <p14:creationId xmlns:p14="http://schemas.microsoft.com/office/powerpoint/2010/main" val="214732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Recruiting and Interviewing</a:t>
            </a: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967989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mtClean="0"/>
              <a:t>Objectives:</a:t>
            </a:r>
            <a:endParaRPr lang="en-US" dirty="0"/>
          </a:p>
        </p:txBody>
      </p:sp>
      <p:sp>
        <p:nvSpPr>
          <p:cNvPr id="3" name="Content Placeholder 2"/>
          <p:cNvSpPr>
            <a:spLocks noGrp="1"/>
          </p:cNvSpPr>
          <p:nvPr>
            <p:ph idx="1"/>
          </p:nvPr>
        </p:nvSpPr>
        <p:spPr/>
        <p:txBody>
          <a:bodyPr/>
          <a:lstStyle/>
          <a:p>
            <a:r>
              <a:rPr lang="en-US" dirty="0" smtClean="0"/>
              <a:t>Understand the importance of staffing</a:t>
            </a:r>
          </a:p>
          <a:p>
            <a:r>
              <a:rPr lang="en-US" dirty="0" smtClean="0"/>
              <a:t>Discuss standard recruiting strategies </a:t>
            </a:r>
          </a:p>
          <a:p>
            <a:r>
              <a:rPr lang="en-US" dirty="0" smtClean="0"/>
              <a:t>Discuss consistent interview practices to identify quality employees</a:t>
            </a:r>
          </a:p>
          <a:p>
            <a:r>
              <a:rPr lang="en-US" dirty="0" smtClean="0"/>
              <a:t>Review lawful interview questions</a:t>
            </a:r>
          </a:p>
          <a:p>
            <a:r>
              <a:rPr lang="en-US" dirty="0" smtClean="0"/>
              <a:t>Discuss attendees’ job search</a:t>
            </a:r>
            <a:endParaRPr lang="en-US" dirty="0"/>
          </a:p>
        </p:txBody>
      </p:sp>
    </p:spTree>
    <p:extLst>
      <p:ext uri="{BB962C8B-B14F-4D97-AF65-F5344CB8AC3E}">
        <p14:creationId xmlns:p14="http://schemas.microsoft.com/office/powerpoint/2010/main" val="1126438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879C650-4B89-45C1-A391-746A93FECFDD}"/>
              </a:ext>
            </a:extLst>
          </p:cNvPr>
          <p:cNvSpPr>
            <a:spLocks noGrp="1"/>
          </p:cNvSpPr>
          <p:nvPr>
            <p:ph idx="1"/>
          </p:nvPr>
        </p:nvSpPr>
        <p:spPr/>
        <p:txBody>
          <a:bodyPr/>
          <a:lstStyle/>
          <a:p>
            <a:r>
              <a:rPr lang="en-US" smtClean="0"/>
              <a:t>Have you had experience with recruiting or hiring within the past year?</a:t>
            </a:r>
          </a:p>
          <a:p>
            <a:endParaRPr lang="en-US" dirty="0"/>
          </a:p>
        </p:txBody>
      </p:sp>
    </p:spTree>
    <p:extLst>
      <p:ext uri="{BB962C8B-B14F-4D97-AF65-F5344CB8AC3E}">
        <p14:creationId xmlns:p14="http://schemas.microsoft.com/office/powerpoint/2010/main" val="419997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81200" y="6172392"/>
            <a:ext cx="8382000" cy="430887"/>
          </a:xfrm>
          <a:prstGeom prst="rect">
            <a:avLst/>
          </a:prstGeom>
          <a:noFill/>
        </p:spPr>
        <p:txBody>
          <a:bodyPr wrap="square" rtlCol="0">
            <a:spAutoFit/>
          </a:bodyPr>
          <a:lstStyle/>
          <a:p>
            <a:r>
              <a:rPr lang="en-US" sz="1100" dirty="0">
                <a:solidFill>
                  <a:prstClr val="black"/>
                </a:solidFill>
              </a:rPr>
              <a:t>In March and April of 2016, NFP conducted a targeted survey to gather information regarding the turnover and retention of employees in the long term care industry. </a:t>
            </a:r>
            <a:endParaRPr lang="en-US" sz="1100" dirty="0">
              <a:solidFill>
                <a:prstClr val="black"/>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endParaRPr lang="en-US"/>
          </a:p>
        </p:txBody>
      </p:sp>
      <p:pic>
        <p:nvPicPr>
          <p:cNvPr id="4" name="Content Placeholder 3" descr="2016 LTC Survey - Turnovers.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3787" t="23600" r="27549" b="34324"/>
          <a:stretch/>
        </p:blipFill>
        <p:spPr>
          <a:xfrm>
            <a:off x="2700010" y="1936985"/>
            <a:ext cx="6791980" cy="3187230"/>
          </a:xfrm>
        </p:spPr>
      </p:pic>
    </p:spTree>
    <p:extLst>
      <p:ext uri="{BB962C8B-B14F-4D97-AF65-F5344CB8AC3E}">
        <p14:creationId xmlns:p14="http://schemas.microsoft.com/office/powerpoint/2010/main" val="2193922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mtClean="0"/>
              <a:t>Staffing/Recruiting Basics:</a:t>
            </a:r>
            <a:endParaRPr lang="en-US" dirty="0"/>
          </a:p>
        </p:txBody>
      </p:sp>
      <p:sp>
        <p:nvSpPr>
          <p:cNvPr id="3" name="Content Placeholder 2"/>
          <p:cNvSpPr>
            <a:spLocks noGrp="1"/>
          </p:cNvSpPr>
          <p:nvPr>
            <p:ph idx="1"/>
          </p:nvPr>
        </p:nvSpPr>
        <p:spPr/>
        <p:txBody>
          <a:bodyPr/>
          <a:lstStyle/>
          <a:p>
            <a:endParaRPr lang="en-US" altLang="en-US" smtClean="0"/>
          </a:p>
          <a:p>
            <a:r>
              <a:rPr lang="en-US" altLang="en-US" smtClean="0"/>
              <a:t>Payroll/Overhead makes up 60-70% of your expense</a:t>
            </a:r>
          </a:p>
          <a:p>
            <a:r>
              <a:rPr lang="en-US" altLang="en-US" smtClean="0"/>
              <a:t>Conduct standard (daily and weekly) staffing meetings to understand the vacancies and recruiting strategies.</a:t>
            </a:r>
          </a:p>
          <a:p>
            <a:r>
              <a:rPr lang="en-US" altLang="en-US" smtClean="0"/>
              <a:t>Develop a Recruiting Action Plan to establish consistent recruiting strategies. </a:t>
            </a:r>
          </a:p>
          <a:p>
            <a:endParaRPr lang="en-US" altLang="en-US" smtClean="0"/>
          </a:p>
          <a:p>
            <a:endParaRPr lang="en-US" altLang="en-US" dirty="0"/>
          </a:p>
        </p:txBody>
      </p:sp>
    </p:spTree>
    <p:extLst>
      <p:ext uri="{BB962C8B-B14F-4D97-AF65-F5344CB8AC3E}">
        <p14:creationId xmlns:p14="http://schemas.microsoft.com/office/powerpoint/2010/main" val="26051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D851064-610E-4560-AC11-A159FC878609}"/>
              </a:ext>
            </a:extLst>
          </p:cNvPr>
          <p:cNvSpPr>
            <a:spLocks noGrp="1"/>
          </p:cNvSpPr>
          <p:nvPr>
            <p:ph idx="1"/>
          </p:nvPr>
        </p:nvSpPr>
        <p:spPr/>
        <p:txBody>
          <a:bodyPr/>
          <a:lstStyle/>
          <a:p>
            <a:r>
              <a:rPr lang="en-US" smtClean="0"/>
              <a:t>Based on your experience, what are the top 3 sources for applicants or hires?</a:t>
            </a:r>
          </a:p>
          <a:p>
            <a:endParaRPr lang="en-US" dirty="0"/>
          </a:p>
        </p:txBody>
      </p:sp>
    </p:spTree>
    <p:extLst>
      <p:ext uri="{BB962C8B-B14F-4D97-AF65-F5344CB8AC3E}">
        <p14:creationId xmlns:p14="http://schemas.microsoft.com/office/powerpoint/2010/main" val="1764491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27088" y="237678"/>
            <a:ext cx="10515600" cy="1325563"/>
          </a:xfrm>
        </p:spPr>
        <p:txBody>
          <a:bodyPr>
            <a:normAutofit fontScale="90000"/>
          </a:bodyPr>
          <a:lstStyle/>
          <a:p>
            <a:r>
              <a:rPr lang="en-US" altLang="en-US" dirty="0" smtClean="0"/>
              <a:t/>
            </a:r>
            <a:br>
              <a:rPr lang="en-US" altLang="en-US" dirty="0" smtClean="0"/>
            </a:br>
            <a:r>
              <a:rPr lang="en-US" altLang="en-US" dirty="0" smtClean="0"/>
              <a:t> To Win the War on Talent- Use a multi-coordinated approach</a:t>
            </a:r>
            <a:endParaRPr lang="en-US" altLang="en-US" dirty="0"/>
          </a:p>
        </p:txBody>
      </p:sp>
      <p:pic>
        <p:nvPicPr>
          <p:cNvPr id="9233" name="Picture 30" descr="MPj04090800000[1]"/>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r="30963"/>
          <a:stretch>
            <a:fillRect/>
          </a:stretch>
        </p:blipFill>
        <p:spPr>
          <a:xfrm>
            <a:off x="5410206" y="3665625"/>
            <a:ext cx="1371587" cy="1733204"/>
          </a:xfrm>
        </p:spPr>
      </p:pic>
      <p:sp>
        <p:nvSpPr>
          <p:cNvPr id="56" name="Oval 55"/>
          <p:cNvSpPr/>
          <p:nvPr/>
        </p:nvSpPr>
        <p:spPr>
          <a:xfrm>
            <a:off x="3276601" y="1828801"/>
            <a:ext cx="5616575" cy="4511675"/>
          </a:xfrm>
          <a:prstGeom prst="ellipse">
            <a:avLst/>
          </a:prstGeom>
          <a:noFill/>
          <a:ln w="2063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220" name="TextBox 58"/>
          <p:cNvSpPr txBox="1">
            <a:spLocks noChangeArrowheads="1"/>
          </p:cNvSpPr>
          <p:nvPr/>
        </p:nvSpPr>
        <p:spPr bwMode="auto">
          <a:xfrm>
            <a:off x="5670551" y="2892425"/>
            <a:ext cx="81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algn="ctr" eaLnBrk="1" hangingPunct="1">
              <a:spcBef>
                <a:spcPct val="0"/>
              </a:spcBef>
              <a:buClrTx/>
              <a:buSzTx/>
              <a:buFontTx/>
              <a:buNone/>
            </a:pPr>
            <a:r>
              <a:rPr lang="en-US" altLang="en-US" sz="1600" dirty="0">
                <a:solidFill>
                  <a:prstClr val="white"/>
                </a:solidFill>
                <a:latin typeface="Calibri" pitchFamily="34" charset="0"/>
              </a:rPr>
              <a:t>Career Site</a:t>
            </a:r>
          </a:p>
        </p:txBody>
      </p:sp>
      <p:grpSp>
        <p:nvGrpSpPr>
          <p:cNvPr id="2" name="Group 59"/>
          <p:cNvGrpSpPr>
            <a:grpSpLocks/>
          </p:cNvGrpSpPr>
          <p:nvPr/>
        </p:nvGrpSpPr>
        <p:grpSpPr bwMode="auto">
          <a:xfrm>
            <a:off x="3921125" y="1828800"/>
            <a:ext cx="1384300" cy="1563688"/>
            <a:chOff x="2454275" y="1035126"/>
            <a:chExt cx="1383861" cy="1564332"/>
          </a:xfrm>
        </p:grpSpPr>
        <p:sp>
          <p:nvSpPr>
            <p:cNvPr id="61" name="Down Arrow 60"/>
            <p:cNvSpPr/>
            <p:nvPr/>
          </p:nvSpPr>
          <p:spPr>
            <a:xfrm rot="19629197" flipH="1">
              <a:off x="3377907" y="1435341"/>
              <a:ext cx="460229" cy="1164117"/>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62" name="Rounded Rectangle 61"/>
            <p:cNvSpPr/>
            <p:nvPr/>
          </p:nvSpPr>
          <p:spPr>
            <a:xfrm>
              <a:off x="2454275" y="1035126"/>
              <a:ext cx="1218813" cy="5780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Search Engines</a:t>
              </a:r>
            </a:p>
          </p:txBody>
        </p:sp>
      </p:grpSp>
      <p:grpSp>
        <p:nvGrpSpPr>
          <p:cNvPr id="3" name="Group 62"/>
          <p:cNvGrpSpPr>
            <a:grpSpLocks/>
          </p:cNvGrpSpPr>
          <p:nvPr/>
        </p:nvGrpSpPr>
        <p:grpSpPr bwMode="auto">
          <a:xfrm>
            <a:off x="5429250" y="1674728"/>
            <a:ext cx="1219200" cy="1533525"/>
            <a:chOff x="3962400" y="685800"/>
            <a:chExt cx="1219200" cy="1730375"/>
          </a:xfrm>
        </p:grpSpPr>
        <p:sp>
          <p:nvSpPr>
            <p:cNvPr id="64" name="Down Arrow 63"/>
            <p:cNvSpPr/>
            <p:nvPr/>
          </p:nvSpPr>
          <p:spPr>
            <a:xfrm>
              <a:off x="4295775" y="1404103"/>
              <a:ext cx="460375" cy="1012072"/>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65" name="Rounded Rectangle 64"/>
            <p:cNvSpPr/>
            <p:nvPr/>
          </p:nvSpPr>
          <p:spPr>
            <a:xfrm>
              <a:off x="3962400" y="685800"/>
              <a:ext cx="1219200" cy="76129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Job Boards</a:t>
              </a:r>
            </a:p>
          </p:txBody>
        </p:sp>
      </p:grpSp>
      <p:grpSp>
        <p:nvGrpSpPr>
          <p:cNvPr id="4" name="Group 65"/>
          <p:cNvGrpSpPr>
            <a:grpSpLocks/>
          </p:cNvGrpSpPr>
          <p:nvPr/>
        </p:nvGrpSpPr>
        <p:grpSpPr bwMode="auto">
          <a:xfrm>
            <a:off x="3921126" y="4714875"/>
            <a:ext cx="1292225" cy="1651000"/>
            <a:chOff x="2454275" y="3921154"/>
            <a:chExt cx="1291787" cy="1650971"/>
          </a:xfrm>
        </p:grpSpPr>
        <p:sp>
          <p:nvSpPr>
            <p:cNvPr id="67" name="Down Arrow 66"/>
            <p:cNvSpPr/>
            <p:nvPr/>
          </p:nvSpPr>
          <p:spPr>
            <a:xfrm rot="1970803" flipH="1" flipV="1">
              <a:off x="3285843" y="3921154"/>
              <a:ext cx="460219" cy="1163618"/>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68" name="Rounded Rectangle 67"/>
            <p:cNvSpPr/>
            <p:nvPr/>
          </p:nvSpPr>
          <p:spPr>
            <a:xfrm>
              <a:off x="2454275" y="4810138"/>
              <a:ext cx="1218787" cy="7619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Email Campaigns</a:t>
              </a:r>
            </a:p>
          </p:txBody>
        </p:sp>
      </p:grpSp>
      <p:grpSp>
        <p:nvGrpSpPr>
          <p:cNvPr id="5" name="Group 68"/>
          <p:cNvGrpSpPr>
            <a:grpSpLocks/>
          </p:cNvGrpSpPr>
          <p:nvPr/>
        </p:nvGrpSpPr>
        <p:grpSpPr bwMode="auto">
          <a:xfrm>
            <a:off x="6962776" y="4714875"/>
            <a:ext cx="1400175" cy="1651000"/>
            <a:chOff x="5495485" y="3921154"/>
            <a:chExt cx="1400615" cy="1650971"/>
          </a:xfrm>
        </p:grpSpPr>
        <p:sp>
          <p:nvSpPr>
            <p:cNvPr id="70" name="Down Arrow 69"/>
            <p:cNvSpPr/>
            <p:nvPr/>
          </p:nvSpPr>
          <p:spPr>
            <a:xfrm rot="19629197" flipV="1">
              <a:off x="5495485" y="3921154"/>
              <a:ext cx="460520" cy="1163618"/>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71" name="Rounded Rectangle 70"/>
            <p:cNvSpPr/>
            <p:nvPr/>
          </p:nvSpPr>
          <p:spPr>
            <a:xfrm>
              <a:off x="5676517" y="4810138"/>
              <a:ext cx="1219583" cy="7619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College Recruiting</a:t>
              </a:r>
            </a:p>
          </p:txBody>
        </p:sp>
      </p:grpSp>
      <p:grpSp>
        <p:nvGrpSpPr>
          <p:cNvPr id="6" name="Group 71"/>
          <p:cNvGrpSpPr>
            <a:grpSpLocks/>
          </p:cNvGrpSpPr>
          <p:nvPr/>
        </p:nvGrpSpPr>
        <p:grpSpPr bwMode="auto">
          <a:xfrm>
            <a:off x="2908301" y="2565401"/>
            <a:ext cx="2289175" cy="1019175"/>
            <a:chOff x="1441450" y="1771650"/>
            <a:chExt cx="2288782" cy="1019748"/>
          </a:xfrm>
        </p:grpSpPr>
        <p:sp>
          <p:nvSpPr>
            <p:cNvPr id="73" name="Down Arrow 72"/>
            <p:cNvSpPr/>
            <p:nvPr/>
          </p:nvSpPr>
          <p:spPr>
            <a:xfrm rot="17852749">
              <a:off x="2830898" y="1892065"/>
              <a:ext cx="460634" cy="1338032"/>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74" name="Rounded Rectangle 73"/>
            <p:cNvSpPr/>
            <p:nvPr/>
          </p:nvSpPr>
          <p:spPr>
            <a:xfrm>
              <a:off x="1441450" y="1771650"/>
              <a:ext cx="1218991" cy="76242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Social Networks</a:t>
              </a:r>
            </a:p>
          </p:txBody>
        </p:sp>
      </p:grpSp>
      <p:grpSp>
        <p:nvGrpSpPr>
          <p:cNvPr id="7" name="Group 74"/>
          <p:cNvGrpSpPr>
            <a:grpSpLocks/>
          </p:cNvGrpSpPr>
          <p:nvPr/>
        </p:nvGrpSpPr>
        <p:grpSpPr bwMode="auto">
          <a:xfrm>
            <a:off x="5394325" y="5051425"/>
            <a:ext cx="1219200" cy="1682750"/>
            <a:chOff x="3927475" y="4257675"/>
            <a:chExt cx="1219200" cy="1682750"/>
          </a:xfrm>
        </p:grpSpPr>
        <p:sp>
          <p:nvSpPr>
            <p:cNvPr id="76" name="Down Arrow 75"/>
            <p:cNvSpPr/>
            <p:nvPr/>
          </p:nvSpPr>
          <p:spPr>
            <a:xfrm flipV="1">
              <a:off x="4295775" y="4257675"/>
              <a:ext cx="460375" cy="1012825"/>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77" name="Rounded Rectangle 76"/>
            <p:cNvSpPr/>
            <p:nvPr/>
          </p:nvSpPr>
          <p:spPr>
            <a:xfrm>
              <a:off x="3927475" y="5178425"/>
              <a:ext cx="1219200" cy="7620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Job Fairs</a:t>
              </a:r>
            </a:p>
          </p:txBody>
        </p:sp>
      </p:grpSp>
      <p:grpSp>
        <p:nvGrpSpPr>
          <p:cNvPr id="8" name="Group 77"/>
          <p:cNvGrpSpPr>
            <a:grpSpLocks/>
          </p:cNvGrpSpPr>
          <p:nvPr/>
        </p:nvGrpSpPr>
        <p:grpSpPr bwMode="auto">
          <a:xfrm>
            <a:off x="7116764" y="4454525"/>
            <a:ext cx="2332037" cy="990600"/>
            <a:chOff x="5650640" y="3660555"/>
            <a:chExt cx="2331286" cy="990815"/>
          </a:xfrm>
        </p:grpSpPr>
        <p:sp>
          <p:nvSpPr>
            <p:cNvPr id="79" name="Down Arrow 78"/>
            <p:cNvSpPr/>
            <p:nvPr/>
          </p:nvSpPr>
          <p:spPr>
            <a:xfrm rot="17248236" flipV="1">
              <a:off x="6084557" y="3226638"/>
              <a:ext cx="460475" cy="1328309"/>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80" name="Rounded Rectangle 79"/>
            <p:cNvSpPr/>
            <p:nvPr/>
          </p:nvSpPr>
          <p:spPr>
            <a:xfrm>
              <a:off x="6690117" y="3889205"/>
              <a:ext cx="1291809" cy="76216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Advertisement </a:t>
              </a:r>
            </a:p>
          </p:txBody>
        </p:sp>
      </p:grpSp>
      <p:grpSp>
        <p:nvGrpSpPr>
          <p:cNvPr id="9" name="Group 80"/>
          <p:cNvGrpSpPr>
            <a:grpSpLocks/>
          </p:cNvGrpSpPr>
          <p:nvPr/>
        </p:nvGrpSpPr>
        <p:grpSpPr bwMode="auto">
          <a:xfrm>
            <a:off x="6989764" y="2749550"/>
            <a:ext cx="2293937" cy="927100"/>
            <a:chOff x="5523400" y="1955800"/>
            <a:chExt cx="2293450" cy="927673"/>
          </a:xfrm>
        </p:grpSpPr>
        <p:sp>
          <p:nvSpPr>
            <p:cNvPr id="82" name="Down Arrow 81"/>
            <p:cNvSpPr/>
            <p:nvPr/>
          </p:nvSpPr>
          <p:spPr>
            <a:xfrm rot="3747251" flipH="1">
              <a:off x="5962059" y="1984155"/>
              <a:ext cx="460660" cy="1337978"/>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83" name="Rounded Rectangle 82"/>
            <p:cNvSpPr/>
            <p:nvPr/>
          </p:nvSpPr>
          <p:spPr>
            <a:xfrm>
              <a:off x="6597909" y="1955800"/>
              <a:ext cx="1218941" cy="762471"/>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Company Website</a:t>
              </a:r>
            </a:p>
          </p:txBody>
        </p:sp>
      </p:grpSp>
      <p:grpSp>
        <p:nvGrpSpPr>
          <p:cNvPr id="10" name="Group 83"/>
          <p:cNvGrpSpPr>
            <a:grpSpLocks/>
          </p:cNvGrpSpPr>
          <p:nvPr/>
        </p:nvGrpSpPr>
        <p:grpSpPr bwMode="auto">
          <a:xfrm>
            <a:off x="7143750" y="3670300"/>
            <a:ext cx="2324100" cy="762000"/>
            <a:chOff x="5676900" y="2876550"/>
            <a:chExt cx="2324100" cy="762000"/>
          </a:xfrm>
        </p:grpSpPr>
        <p:sp>
          <p:nvSpPr>
            <p:cNvPr id="85" name="Down Arrow 84"/>
            <p:cNvSpPr/>
            <p:nvPr/>
          </p:nvSpPr>
          <p:spPr>
            <a:xfrm rot="16200000" flipV="1">
              <a:off x="6091237" y="2646363"/>
              <a:ext cx="460375" cy="1289050"/>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86" name="Rounded Rectangle 85"/>
            <p:cNvSpPr/>
            <p:nvPr/>
          </p:nvSpPr>
          <p:spPr>
            <a:xfrm>
              <a:off x="6781800" y="2876550"/>
              <a:ext cx="1219200" cy="7620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Employee Referrals</a:t>
              </a:r>
            </a:p>
          </p:txBody>
        </p:sp>
      </p:grpSp>
      <p:grpSp>
        <p:nvGrpSpPr>
          <p:cNvPr id="11" name="Group 86"/>
          <p:cNvGrpSpPr>
            <a:grpSpLocks/>
          </p:cNvGrpSpPr>
          <p:nvPr/>
        </p:nvGrpSpPr>
        <p:grpSpPr bwMode="auto">
          <a:xfrm>
            <a:off x="2632076" y="3670300"/>
            <a:ext cx="2360613" cy="762000"/>
            <a:chOff x="1165225" y="2876550"/>
            <a:chExt cx="2361306" cy="762000"/>
          </a:xfrm>
        </p:grpSpPr>
        <p:sp>
          <p:nvSpPr>
            <p:cNvPr id="88" name="Down Arrow 87"/>
            <p:cNvSpPr/>
            <p:nvPr/>
          </p:nvSpPr>
          <p:spPr>
            <a:xfrm rot="5400000" flipH="1" flipV="1">
              <a:off x="2714353" y="2616823"/>
              <a:ext cx="460375" cy="1163980"/>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89" name="Rounded Rectangle 88"/>
            <p:cNvSpPr/>
            <p:nvPr/>
          </p:nvSpPr>
          <p:spPr>
            <a:xfrm>
              <a:off x="1165225" y="2876550"/>
              <a:ext cx="1219558" cy="7620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Health Care Association</a:t>
              </a:r>
            </a:p>
          </p:txBody>
        </p:sp>
      </p:grpSp>
      <p:grpSp>
        <p:nvGrpSpPr>
          <p:cNvPr id="12" name="Group 89"/>
          <p:cNvGrpSpPr>
            <a:grpSpLocks/>
          </p:cNvGrpSpPr>
          <p:nvPr/>
        </p:nvGrpSpPr>
        <p:grpSpPr bwMode="auto">
          <a:xfrm>
            <a:off x="6778626" y="1981200"/>
            <a:ext cx="1400175" cy="1468438"/>
            <a:chOff x="5311336" y="1187491"/>
            <a:chExt cx="1400614" cy="1468836"/>
          </a:xfrm>
        </p:grpSpPr>
        <p:sp>
          <p:nvSpPr>
            <p:cNvPr id="91" name="Down Arrow 90"/>
            <p:cNvSpPr/>
            <p:nvPr/>
          </p:nvSpPr>
          <p:spPr>
            <a:xfrm rot="1970803">
              <a:off x="5311336" y="1492374"/>
              <a:ext cx="460519" cy="1163953"/>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92" name="Rounded Rectangle 91"/>
            <p:cNvSpPr/>
            <p:nvPr/>
          </p:nvSpPr>
          <p:spPr>
            <a:xfrm>
              <a:off x="5492368" y="1187491"/>
              <a:ext cx="1219582" cy="60976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Cold Calls</a:t>
              </a:r>
            </a:p>
          </p:txBody>
        </p:sp>
      </p:grpSp>
      <p:grpSp>
        <p:nvGrpSpPr>
          <p:cNvPr id="13" name="Group 92"/>
          <p:cNvGrpSpPr>
            <a:grpSpLocks/>
          </p:cNvGrpSpPr>
          <p:nvPr/>
        </p:nvGrpSpPr>
        <p:grpSpPr bwMode="auto">
          <a:xfrm>
            <a:off x="2816226" y="4486276"/>
            <a:ext cx="2212975" cy="1050925"/>
            <a:chOff x="1349375" y="3692976"/>
            <a:chExt cx="2213340" cy="1050474"/>
          </a:xfrm>
        </p:grpSpPr>
        <p:sp>
          <p:nvSpPr>
            <p:cNvPr id="94" name="Down Arrow 93"/>
            <p:cNvSpPr/>
            <p:nvPr/>
          </p:nvSpPr>
          <p:spPr>
            <a:xfrm rot="3566806" flipH="1" flipV="1">
              <a:off x="2750712" y="3341150"/>
              <a:ext cx="460177" cy="1163829"/>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prstClr val="black"/>
                </a:solidFill>
              </a:endParaRPr>
            </a:p>
          </p:txBody>
        </p:sp>
        <p:sp>
          <p:nvSpPr>
            <p:cNvPr id="95" name="Rounded Rectangle 94"/>
            <p:cNvSpPr/>
            <p:nvPr/>
          </p:nvSpPr>
          <p:spPr>
            <a:xfrm>
              <a:off x="1349375" y="3981777"/>
              <a:ext cx="1219401" cy="76167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black"/>
                  </a:solidFill>
                </a:rPr>
                <a:t>Mobile Recruiting</a:t>
              </a:r>
            </a:p>
          </p:txBody>
        </p:sp>
      </p:grpSp>
    </p:spTree>
    <p:extLst>
      <p:ext uri="{BB962C8B-B14F-4D97-AF65-F5344CB8AC3E}">
        <p14:creationId xmlns:p14="http://schemas.microsoft.com/office/powerpoint/2010/main" val="428001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Challenges to Identifying Top Talent</a:t>
            </a:r>
            <a:endParaRPr lang="en-US" altLang="en-US" dirty="0"/>
          </a:p>
        </p:txBody>
      </p:sp>
      <p:sp>
        <p:nvSpPr>
          <p:cNvPr id="3" name="Content Placeholder 2"/>
          <p:cNvSpPr>
            <a:spLocks noGrp="1"/>
          </p:cNvSpPr>
          <p:nvPr>
            <p:ph idx="1"/>
          </p:nvPr>
        </p:nvSpPr>
        <p:spPr/>
        <p:txBody>
          <a:bodyPr/>
          <a:lstStyle/>
          <a:p>
            <a:endParaRPr lang="en-US"/>
          </a:p>
        </p:txBody>
      </p:sp>
      <p:sp>
        <p:nvSpPr>
          <p:cNvPr id="10243" name="AutoShape 4"/>
          <p:cNvSpPr>
            <a:spLocks noChangeArrowheads="1"/>
          </p:cNvSpPr>
          <p:nvPr/>
        </p:nvSpPr>
        <p:spPr bwMode="auto">
          <a:xfrm>
            <a:off x="3352800" y="1905000"/>
            <a:ext cx="5562600" cy="3352800"/>
          </a:xfrm>
          <a:prstGeom prst="wedgeEllipseCallout">
            <a:avLst>
              <a:gd name="adj1" fmla="val -46208"/>
              <a:gd name="adj2" fmla="val 62597"/>
            </a:avLst>
          </a:prstGeom>
          <a:solidFill>
            <a:srgbClr val="D0DDEC"/>
          </a:solidFill>
          <a:ln w="9525" algn="ctr">
            <a:solidFill>
              <a:srgbClr val="A9C2F5"/>
            </a:solidFill>
            <a:miter lim="800000"/>
            <a:headEnd/>
            <a:tailEnd/>
          </a:ln>
        </p:spPr>
        <p:txBody>
          <a:bodyPr lIns="45720" rIns="45720" anchor="ct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What constitutes a bad hire?</a:t>
            </a:r>
          </a:p>
        </p:txBody>
      </p:sp>
    </p:spTree>
    <p:extLst>
      <p:ext uri="{BB962C8B-B14F-4D97-AF65-F5344CB8AC3E}">
        <p14:creationId xmlns:p14="http://schemas.microsoft.com/office/powerpoint/2010/main" val="2333782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Challenges to Identifying Top Talent</a:t>
            </a:r>
            <a:endParaRPr lang="en-US" altLang="en-US" dirty="0"/>
          </a:p>
        </p:txBody>
      </p:sp>
      <p:sp>
        <p:nvSpPr>
          <p:cNvPr id="9220" name="Content Placeholder 4"/>
          <p:cNvSpPr>
            <a:spLocks noGrp="1"/>
          </p:cNvSpPr>
          <p:nvPr>
            <p:ph idx="1"/>
          </p:nvPr>
        </p:nvSpPr>
        <p:spPr/>
        <p:txBody>
          <a:bodyPr/>
          <a:lstStyle/>
          <a:p>
            <a:r>
              <a:rPr lang="en-US" altLang="en-US" smtClean="0"/>
              <a:t>Warm body syndrome  </a:t>
            </a:r>
          </a:p>
          <a:p>
            <a:r>
              <a:rPr lang="en-US" altLang="en-US" smtClean="0"/>
              <a:t>Hearing what you want to hear</a:t>
            </a:r>
          </a:p>
          <a:p>
            <a:r>
              <a:rPr lang="en-US" altLang="en-US" smtClean="0"/>
              <a:t>Bias</a:t>
            </a:r>
          </a:p>
          <a:p>
            <a:r>
              <a:rPr lang="en-US" altLang="en-US" smtClean="0"/>
              <a:t>Not prepared and focused</a:t>
            </a:r>
          </a:p>
          <a:p>
            <a:r>
              <a:rPr lang="en-US" altLang="en-US" smtClean="0"/>
              <a:t>Asking the wrong questions</a:t>
            </a:r>
          </a:p>
          <a:p>
            <a:endParaRPr lang="en-US" altLang="en-US" dirty="0"/>
          </a:p>
        </p:txBody>
      </p:sp>
      <p:sp>
        <p:nvSpPr>
          <p:cNvPr id="11267" name="AutoShape 4"/>
          <p:cNvSpPr>
            <a:spLocks noChangeArrowheads="1"/>
          </p:cNvSpPr>
          <p:nvPr/>
        </p:nvSpPr>
        <p:spPr bwMode="auto">
          <a:xfrm>
            <a:off x="6757307" y="1690688"/>
            <a:ext cx="3886200" cy="2667000"/>
          </a:xfrm>
          <a:prstGeom prst="wedgeEllipseCallout">
            <a:avLst>
              <a:gd name="adj1" fmla="val -46208"/>
              <a:gd name="adj2" fmla="val 62597"/>
            </a:avLst>
          </a:prstGeom>
          <a:solidFill>
            <a:srgbClr val="D0DDEC"/>
          </a:solidFill>
          <a:ln w="9525" algn="ctr">
            <a:solidFill>
              <a:srgbClr val="A9C2F5"/>
            </a:solidFill>
            <a:miter lim="800000"/>
            <a:headEnd/>
            <a:tailEnd/>
          </a:ln>
        </p:spPr>
        <p:txBody>
          <a:bodyPr lIns="45720" rIns="45720" anchor="ct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lnSpc>
                <a:spcPct val="115000"/>
              </a:lnSpc>
              <a:spcBef>
                <a:spcPct val="0"/>
              </a:spcBef>
              <a:spcAft>
                <a:spcPct val="10000"/>
              </a:spcAft>
              <a:buClrTx/>
              <a:buSzTx/>
              <a:buFontTx/>
              <a:buNone/>
            </a:pPr>
            <a:endParaRPr lang="en-US" altLang="en-US" sz="2900" dirty="0">
              <a:solidFill>
                <a:prstClr val="black"/>
              </a:solidFill>
              <a:latin typeface="Candara" pitchFamily="34" charset="0"/>
            </a:endParaRPr>
          </a:p>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Why do we make bad hiring decisions?</a:t>
            </a:r>
          </a:p>
          <a:p>
            <a:pPr eaLnBrk="1" hangingPunct="1">
              <a:lnSpc>
                <a:spcPct val="115000"/>
              </a:lnSpc>
              <a:spcBef>
                <a:spcPct val="0"/>
              </a:spcBef>
              <a:spcAft>
                <a:spcPct val="10000"/>
              </a:spcAft>
              <a:buClrTx/>
              <a:buSzTx/>
              <a:buFontTx/>
              <a:buNone/>
            </a:pPr>
            <a:endParaRPr lang="en-US" altLang="en-US" sz="2900" dirty="0">
              <a:solidFill>
                <a:prstClr val="black"/>
              </a:solidFill>
              <a:latin typeface="Candara" pitchFamily="34" charset="0"/>
            </a:endParaRPr>
          </a:p>
        </p:txBody>
      </p:sp>
    </p:spTree>
    <p:extLst>
      <p:ext uri="{BB962C8B-B14F-4D97-AF65-F5344CB8AC3E}">
        <p14:creationId xmlns:p14="http://schemas.microsoft.com/office/powerpoint/2010/main" val="2986495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linds(horizontal)">
                                      <p:cBhvr>
                                        <p:cTn id="7" dur="5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blinds(horizontal)">
                                      <p:cBhvr>
                                        <p:cTn id="12" dur="500"/>
                                        <p:tgtEl>
                                          <p:spTgt spid="92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blinds(horizontal)">
                                      <p:cBhvr>
                                        <p:cTn id="17" dur="500"/>
                                        <p:tgtEl>
                                          <p:spTgt spid="92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0">
                                            <p:txEl>
                                              <p:pRg st="3" end="3"/>
                                            </p:txEl>
                                          </p:spTgt>
                                        </p:tgtEl>
                                        <p:attrNameLst>
                                          <p:attrName>style.visibility</p:attrName>
                                        </p:attrNameLst>
                                      </p:cBhvr>
                                      <p:to>
                                        <p:strVal val="visible"/>
                                      </p:to>
                                    </p:set>
                                    <p:animEffect transition="in" filter="blinds(horizontal)">
                                      <p:cBhvr>
                                        <p:cTn id="22" dur="500"/>
                                        <p:tgtEl>
                                          <p:spTgt spid="92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20">
                                            <p:txEl>
                                              <p:pRg st="4" end="4"/>
                                            </p:txEl>
                                          </p:spTgt>
                                        </p:tgtEl>
                                        <p:attrNameLst>
                                          <p:attrName>style.visibility</p:attrName>
                                        </p:attrNameLst>
                                      </p:cBhvr>
                                      <p:to>
                                        <p:strVal val="visible"/>
                                      </p:to>
                                    </p:set>
                                    <p:animEffect transition="in" filter="blinds(horizontal)">
                                      <p:cBhvr>
                                        <p:cTn id="27" dur="500"/>
                                        <p:tgtEl>
                                          <p:spTgt spid="9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Martin Luther King Jr.'s Boston legacy - The Bay State Banner"/>
          <p:cNvSpPr>
            <a:spLocks noChangeAspect="1" noChangeArrowheads="1"/>
          </p:cNvSpPr>
          <p:nvPr/>
        </p:nvSpPr>
        <p:spPr bwMode="auto">
          <a:xfrm>
            <a:off x="7153413" y="4917865"/>
            <a:ext cx="2718658"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artin Luther King Jr.'s Boston legacy - The Bay State Banner"/>
          <p:cNvSpPr>
            <a:spLocks noChangeAspect="1" noChangeArrowheads="1"/>
          </p:cNvSpPr>
          <p:nvPr/>
        </p:nvSpPr>
        <p:spPr bwMode="auto">
          <a:xfrm>
            <a:off x="1739901" y="15875"/>
            <a:ext cx="1381125"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569" t="6805" b="24503"/>
          <a:stretch/>
        </p:blipFill>
        <p:spPr>
          <a:xfrm>
            <a:off x="4512423" y="135468"/>
            <a:ext cx="1967023" cy="2489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9516" y="219075"/>
            <a:ext cx="2031073" cy="253884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844" y="219075"/>
            <a:ext cx="1864510" cy="253884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0073" y="3028849"/>
            <a:ext cx="2256227" cy="3285067"/>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6144" t="11285"/>
          <a:stretch/>
        </p:blipFill>
        <p:spPr>
          <a:xfrm>
            <a:off x="2199819" y="2861529"/>
            <a:ext cx="1842413" cy="2598889"/>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23839" t="16545" r="38478" b="15625"/>
          <a:stretch/>
        </p:blipFill>
        <p:spPr>
          <a:xfrm>
            <a:off x="4192067" y="2889148"/>
            <a:ext cx="2607733" cy="3124200"/>
          </a:xfrm>
          <a:prstGeom prst="rect">
            <a:avLst/>
          </a:prstGeom>
        </p:spPr>
      </p:pic>
    </p:spTree>
    <p:extLst>
      <p:ext uri="{BB962C8B-B14F-4D97-AF65-F5344CB8AC3E}">
        <p14:creationId xmlns:p14="http://schemas.microsoft.com/office/powerpoint/2010/main" val="3432939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Interview Process</a:t>
            </a:r>
            <a:endParaRPr lang="en-US" altLang="en-US" dirty="0"/>
          </a:p>
        </p:txBody>
      </p:sp>
      <p:graphicFrame>
        <p:nvGraphicFramePr>
          <p:cNvPr id="11" name="Content Placeholder 10"/>
          <p:cNvGraphicFramePr>
            <a:graphicFrameLocks noGrp="1"/>
          </p:cNvGraphicFramePr>
          <p:nvPr>
            <p:ph idx="1"/>
          </p:nvPr>
        </p:nvGraphicFramePr>
        <p:xfrm>
          <a:off x="838200" y="1825625"/>
          <a:ext cx="10515600" cy="340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976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Consistent assessment of candidates:</a:t>
            </a:r>
            <a:endParaRPr lang="en-US" dirty="0"/>
          </a:p>
        </p:txBody>
      </p:sp>
      <p:sp>
        <p:nvSpPr>
          <p:cNvPr id="3" name="Content Placeholder 2"/>
          <p:cNvSpPr>
            <a:spLocks noGrp="1"/>
          </p:cNvSpPr>
          <p:nvPr>
            <p:ph idx="1"/>
          </p:nvPr>
        </p:nvSpPr>
        <p:spPr/>
        <p:txBody>
          <a:bodyPr>
            <a:normAutofit fontScale="92500" lnSpcReduction="20000"/>
          </a:bodyPr>
          <a:lstStyle/>
          <a:p>
            <a:endParaRPr lang="en-US" smtClean="0"/>
          </a:p>
          <a:p>
            <a:r>
              <a:rPr lang="en-US" smtClean="0"/>
              <a:t>Develop Skill Assessment interview questions-</a:t>
            </a:r>
          </a:p>
          <a:p>
            <a:pPr lvl="1"/>
            <a:r>
              <a:rPr lang="en-US" smtClean="0"/>
              <a:t>These questions should assist you assessing the applicants skills, experience, education, and work history</a:t>
            </a:r>
          </a:p>
          <a:p>
            <a:pPr lvl="1"/>
            <a:endParaRPr lang="en-US" smtClean="0"/>
          </a:p>
          <a:p>
            <a:r>
              <a:rPr lang="en-US" smtClean="0"/>
              <a:t>Develop Behavior-based interview questions-</a:t>
            </a:r>
          </a:p>
          <a:p>
            <a:pPr lvl="1"/>
            <a:r>
              <a:rPr lang="en-US" smtClean="0"/>
              <a:t>  Utilizes past behavior as a more reliable indicator of future job performance</a:t>
            </a:r>
          </a:p>
          <a:p>
            <a:pPr lvl="1"/>
            <a:r>
              <a:rPr lang="en-US" smtClean="0"/>
              <a:t>  The single best predictor of an applicant’s future job performance is his/her past job behavior. </a:t>
            </a:r>
          </a:p>
          <a:p>
            <a:pPr lvl="1"/>
            <a:r>
              <a:rPr lang="en-US" smtClean="0"/>
              <a:t> Uses open-ended questions that ask for specific examples of past job behavior. </a:t>
            </a:r>
          </a:p>
          <a:p>
            <a:endParaRPr lang="en-US" dirty="0"/>
          </a:p>
        </p:txBody>
      </p:sp>
    </p:spTree>
    <p:extLst>
      <p:ext uri="{BB962C8B-B14F-4D97-AF65-F5344CB8AC3E}">
        <p14:creationId xmlns:p14="http://schemas.microsoft.com/office/powerpoint/2010/main" val="522373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 the Position</a:t>
            </a:r>
            <a:endParaRPr lang="en-US" dirty="0"/>
          </a:p>
        </p:txBody>
      </p:sp>
      <p:sp>
        <p:nvSpPr>
          <p:cNvPr id="14339" name="Content Placeholder 2"/>
          <p:cNvSpPr>
            <a:spLocks noGrp="1"/>
          </p:cNvSpPr>
          <p:nvPr>
            <p:ph idx="1"/>
          </p:nvPr>
        </p:nvSpPr>
        <p:spPr/>
        <p:txBody>
          <a:bodyPr>
            <a:normAutofit fontScale="92500" lnSpcReduction="20000"/>
          </a:bodyPr>
          <a:lstStyle/>
          <a:p>
            <a:r>
              <a:rPr lang="en-US" altLang="en-US" smtClean="0"/>
              <a:t>Job Functions and tasks – Can Do?</a:t>
            </a:r>
          </a:p>
          <a:p>
            <a:pPr lvl="1"/>
            <a:r>
              <a:rPr lang="en-US" altLang="en-US" smtClean="0"/>
              <a:t>Knowledge, skills and abilities</a:t>
            </a:r>
          </a:p>
          <a:p>
            <a:pPr lvl="1"/>
            <a:r>
              <a:rPr lang="en-US" altLang="en-US" smtClean="0"/>
              <a:t>Prior work experience</a:t>
            </a:r>
          </a:p>
          <a:p>
            <a:r>
              <a:rPr lang="en-US" altLang="en-US" smtClean="0"/>
              <a:t>Success Factors  - Will Do?</a:t>
            </a:r>
          </a:p>
          <a:p>
            <a:pPr lvl="1"/>
            <a:r>
              <a:rPr lang="en-US" altLang="en-US" smtClean="0"/>
              <a:t>Qualities and attributes</a:t>
            </a:r>
          </a:p>
          <a:p>
            <a:pPr lvl="1"/>
            <a:r>
              <a:rPr lang="en-US" altLang="en-US" smtClean="0"/>
              <a:t>Motivation</a:t>
            </a:r>
          </a:p>
          <a:p>
            <a:pPr lvl="1"/>
            <a:r>
              <a:rPr lang="en-US" altLang="en-US" smtClean="0"/>
              <a:t>Habits</a:t>
            </a:r>
          </a:p>
          <a:p>
            <a:r>
              <a:rPr lang="en-US" altLang="en-US" smtClean="0"/>
              <a:t>Work Environment  - How Fit?</a:t>
            </a:r>
          </a:p>
          <a:p>
            <a:pPr lvl="1"/>
            <a:r>
              <a:rPr lang="en-US" altLang="en-US" smtClean="0"/>
              <a:t>Culture</a:t>
            </a:r>
          </a:p>
          <a:p>
            <a:pPr lvl="1"/>
            <a:r>
              <a:rPr lang="en-US" altLang="en-US" smtClean="0"/>
              <a:t>Team</a:t>
            </a:r>
          </a:p>
          <a:p>
            <a:pPr lvl="1"/>
            <a:endParaRPr lang="en-US" altLang="en-US" smtClean="0"/>
          </a:p>
          <a:p>
            <a:pPr lvl="1"/>
            <a:endParaRPr lang="en-US" altLang="en-US" dirty="0"/>
          </a:p>
        </p:txBody>
      </p:sp>
    </p:spTree>
    <p:extLst>
      <p:ext uri="{BB962C8B-B14F-4D97-AF65-F5344CB8AC3E}">
        <p14:creationId xmlns:p14="http://schemas.microsoft.com/office/powerpoint/2010/main" val="3007892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Behavior-based questions</a:t>
            </a:r>
            <a:endParaRPr lang="en-US" altLang="en-US" dirty="0"/>
          </a:p>
        </p:txBody>
      </p:sp>
      <p:sp>
        <p:nvSpPr>
          <p:cNvPr id="15363" name="Content Placeholder 2"/>
          <p:cNvSpPr>
            <a:spLocks noGrp="1"/>
          </p:cNvSpPr>
          <p:nvPr>
            <p:ph idx="1"/>
          </p:nvPr>
        </p:nvSpPr>
        <p:spPr/>
        <p:txBody>
          <a:bodyPr/>
          <a:lstStyle/>
          <a:p>
            <a:r>
              <a:rPr lang="en-US" altLang="en-US" smtClean="0"/>
              <a:t>Situation</a:t>
            </a:r>
          </a:p>
          <a:p>
            <a:r>
              <a:rPr lang="en-US" altLang="en-US" smtClean="0"/>
              <a:t>Action</a:t>
            </a:r>
          </a:p>
          <a:p>
            <a:r>
              <a:rPr lang="en-US" altLang="en-US" smtClean="0"/>
              <a:t>Result</a:t>
            </a:r>
            <a:endParaRPr lang="en-US" altLang="en-US" dirty="0"/>
          </a:p>
        </p:txBody>
      </p:sp>
      <p:pic>
        <p:nvPicPr>
          <p:cNvPr id="15364" name="Picture 3" descr="262532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4362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838200" y="3800475"/>
            <a:ext cx="693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spcBef>
                <a:spcPct val="0"/>
              </a:spcBef>
              <a:buClrTx/>
              <a:buSzTx/>
              <a:buFontTx/>
              <a:buNone/>
            </a:pPr>
            <a:r>
              <a:rPr lang="en-US" altLang="en-US" sz="1800" dirty="0">
                <a:solidFill>
                  <a:prstClr val="black"/>
                </a:solidFill>
                <a:latin typeface="Arial" charset="0"/>
              </a:rPr>
              <a:t>Tell me about a time…</a:t>
            </a:r>
          </a:p>
          <a:p>
            <a:pPr eaLnBrk="1" hangingPunct="1">
              <a:spcBef>
                <a:spcPct val="0"/>
              </a:spcBef>
              <a:buClrTx/>
              <a:buSzTx/>
              <a:buFontTx/>
              <a:buNone/>
            </a:pPr>
            <a:r>
              <a:rPr lang="en-US" altLang="en-US" sz="1800" dirty="0">
                <a:solidFill>
                  <a:prstClr val="black"/>
                </a:solidFill>
                <a:latin typeface="Arial" charset="0"/>
              </a:rPr>
              <a:t>Describe for me a situation…</a:t>
            </a:r>
          </a:p>
          <a:p>
            <a:pPr eaLnBrk="1" hangingPunct="1">
              <a:spcBef>
                <a:spcPct val="0"/>
              </a:spcBef>
              <a:buClrTx/>
              <a:buSzTx/>
              <a:buFontTx/>
              <a:buNone/>
            </a:pPr>
            <a:r>
              <a:rPr lang="en-US" altLang="en-US" sz="1800" dirty="0">
                <a:solidFill>
                  <a:prstClr val="black"/>
                </a:solidFill>
                <a:latin typeface="Arial" charset="0"/>
              </a:rPr>
              <a:t>Give me an example of a situation…</a:t>
            </a:r>
          </a:p>
        </p:txBody>
      </p:sp>
    </p:spTree>
    <p:extLst>
      <p:ext uri="{BB962C8B-B14F-4D97-AF65-F5344CB8AC3E}">
        <p14:creationId xmlns:p14="http://schemas.microsoft.com/office/powerpoint/2010/main" val="2553639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Can do - Admissions Director</a:t>
            </a:r>
            <a:endParaRPr lang="en-US" altLang="en-US" dirty="0"/>
          </a:p>
        </p:txBody>
      </p:sp>
      <p:sp>
        <p:nvSpPr>
          <p:cNvPr id="15363" name="Content Placeholder 2"/>
          <p:cNvSpPr>
            <a:spLocks noGrp="1"/>
          </p:cNvSpPr>
          <p:nvPr>
            <p:ph sz="half" idx="1"/>
          </p:nvPr>
        </p:nvSpPr>
        <p:spPr/>
        <p:txBody>
          <a:bodyPr/>
          <a:lstStyle/>
          <a:p>
            <a:r>
              <a:rPr lang="en-US" altLang="en-US" smtClean="0"/>
              <a:t>Job Functions and Tasks</a:t>
            </a:r>
          </a:p>
          <a:p>
            <a:r>
              <a:rPr lang="en-US" altLang="en-US" smtClean="0"/>
              <a:t>Knowledge</a:t>
            </a:r>
          </a:p>
          <a:p>
            <a:r>
              <a:rPr lang="en-US" altLang="en-US" smtClean="0"/>
              <a:t>Skills</a:t>
            </a:r>
          </a:p>
          <a:p>
            <a:r>
              <a:rPr lang="en-US" altLang="en-US" smtClean="0"/>
              <a:t>Abilities</a:t>
            </a:r>
          </a:p>
          <a:p>
            <a:endParaRPr lang="en-US" altLang="en-US" dirty="0"/>
          </a:p>
        </p:txBody>
      </p:sp>
      <p:sp>
        <p:nvSpPr>
          <p:cNvPr id="3" name="Content Placeholder 2"/>
          <p:cNvSpPr>
            <a:spLocks noGrp="1"/>
          </p:cNvSpPr>
          <p:nvPr>
            <p:ph sz="half" idx="2"/>
          </p:nvPr>
        </p:nvSpPr>
        <p:spPr/>
        <p:txBody>
          <a:bodyPr/>
          <a:lstStyle/>
          <a:p>
            <a:r>
              <a:rPr lang="en-US" altLang="en-US" smtClean="0"/>
              <a:t>Sales process</a:t>
            </a:r>
          </a:p>
          <a:p>
            <a:r>
              <a:rPr lang="en-US" altLang="en-US" smtClean="0"/>
              <a:t>Relationship building</a:t>
            </a:r>
          </a:p>
          <a:p>
            <a:r>
              <a:rPr lang="en-US" altLang="en-US" smtClean="0"/>
              <a:t>Assessment and goal planning</a:t>
            </a:r>
          </a:p>
          <a:p>
            <a:endParaRPr lang="en-US" dirty="0"/>
          </a:p>
        </p:txBody>
      </p:sp>
      <p:sp>
        <p:nvSpPr>
          <p:cNvPr id="16388" name="AutoShape 4"/>
          <p:cNvSpPr>
            <a:spLocks noChangeArrowheads="1"/>
          </p:cNvSpPr>
          <p:nvPr/>
        </p:nvSpPr>
        <p:spPr bwMode="auto">
          <a:xfrm>
            <a:off x="4081301" y="4016829"/>
            <a:ext cx="3276600" cy="2514600"/>
          </a:xfrm>
          <a:prstGeom prst="wedgeEllipseCallout">
            <a:avLst>
              <a:gd name="adj1" fmla="val -57693"/>
              <a:gd name="adj2" fmla="val -62380"/>
            </a:avLst>
          </a:prstGeom>
          <a:solidFill>
            <a:srgbClr val="D0DDEC"/>
          </a:solidFill>
          <a:ln w="9525" algn="ctr">
            <a:solidFill>
              <a:srgbClr val="A9C2F5"/>
            </a:solidFill>
            <a:miter lim="800000"/>
            <a:headEnd/>
            <a:tailEnd/>
          </a:ln>
        </p:spPr>
        <p:txBody>
          <a:bodyPr lIns="45720" rIns="45720" anchor="ct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What can we ask?</a:t>
            </a:r>
          </a:p>
        </p:txBody>
      </p:sp>
    </p:spTree>
    <p:extLst>
      <p:ext uri="{BB962C8B-B14F-4D97-AF65-F5344CB8AC3E}">
        <p14:creationId xmlns:p14="http://schemas.microsoft.com/office/powerpoint/2010/main" val="17200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388"/>
                                        </p:tgtEl>
                                        <p:attrNameLst>
                                          <p:attrName>style.visibility</p:attrName>
                                        </p:attrNameLst>
                                      </p:cBhvr>
                                      <p:to>
                                        <p:strVal val="visible"/>
                                      </p:to>
                                    </p:set>
                                    <p:anim calcmode="lin" valueType="num">
                                      <p:cBhvr additive="base">
                                        <p:cTn id="39" dur="500" fill="hold"/>
                                        <p:tgtEl>
                                          <p:spTgt spid="16388"/>
                                        </p:tgtEl>
                                        <p:attrNameLst>
                                          <p:attrName>ppt_x</p:attrName>
                                        </p:attrNameLst>
                                      </p:cBhvr>
                                      <p:tavLst>
                                        <p:tav tm="0">
                                          <p:val>
                                            <p:strVal val="#ppt_x"/>
                                          </p:val>
                                        </p:tav>
                                        <p:tav tm="100000">
                                          <p:val>
                                            <p:strVal val="#ppt_x"/>
                                          </p:val>
                                        </p:tav>
                                      </p:tavLst>
                                    </p:anim>
                                    <p:anim calcmode="lin" valueType="num">
                                      <p:cBhvr additive="base">
                                        <p:cTn id="40"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Will do - Admissions Director</a:t>
            </a:r>
            <a:endParaRPr lang="en-US" altLang="en-US" dirty="0"/>
          </a:p>
        </p:txBody>
      </p:sp>
      <p:sp>
        <p:nvSpPr>
          <p:cNvPr id="15363" name="Content Placeholder 2"/>
          <p:cNvSpPr>
            <a:spLocks noGrp="1"/>
          </p:cNvSpPr>
          <p:nvPr>
            <p:ph sz="half" idx="1"/>
          </p:nvPr>
        </p:nvSpPr>
        <p:spPr/>
        <p:txBody>
          <a:bodyPr>
            <a:normAutofit lnSpcReduction="10000"/>
          </a:bodyPr>
          <a:lstStyle/>
          <a:p>
            <a:r>
              <a:rPr lang="en-US" altLang="en-US" smtClean="0"/>
              <a:t>Qualities</a:t>
            </a:r>
          </a:p>
          <a:p>
            <a:r>
              <a:rPr lang="en-US" altLang="en-US" smtClean="0"/>
              <a:t>Attributes</a:t>
            </a:r>
          </a:p>
          <a:p>
            <a:r>
              <a:rPr lang="en-US" altLang="en-US" smtClean="0"/>
              <a:t>Motivation</a:t>
            </a:r>
          </a:p>
          <a:p>
            <a:r>
              <a:rPr lang="en-US" altLang="en-US" smtClean="0"/>
              <a:t>Habits</a:t>
            </a:r>
          </a:p>
          <a:p>
            <a:r>
              <a:rPr lang="en-US" altLang="en-US" smtClean="0"/>
              <a:t>Knowledge</a:t>
            </a:r>
          </a:p>
          <a:p>
            <a:r>
              <a:rPr lang="en-US" altLang="en-US" smtClean="0"/>
              <a:t>Skills</a:t>
            </a:r>
          </a:p>
          <a:p>
            <a:r>
              <a:rPr lang="en-US" altLang="en-US" smtClean="0"/>
              <a:t>Abilities</a:t>
            </a:r>
          </a:p>
          <a:p>
            <a:endParaRPr lang="en-US" altLang="en-US" dirty="0"/>
          </a:p>
        </p:txBody>
      </p:sp>
      <p:sp>
        <p:nvSpPr>
          <p:cNvPr id="3" name="Content Placeholder 2"/>
          <p:cNvSpPr>
            <a:spLocks noGrp="1"/>
          </p:cNvSpPr>
          <p:nvPr>
            <p:ph sz="half" idx="2"/>
          </p:nvPr>
        </p:nvSpPr>
        <p:spPr/>
        <p:txBody>
          <a:bodyPr>
            <a:normAutofit lnSpcReduction="10000"/>
          </a:bodyPr>
          <a:lstStyle/>
          <a:p>
            <a:r>
              <a:rPr lang="en-US" altLang="en-US" smtClean="0"/>
              <a:t>Problem-solving</a:t>
            </a:r>
          </a:p>
          <a:p>
            <a:r>
              <a:rPr lang="en-US" altLang="en-US" smtClean="0"/>
              <a:t>Persuasive</a:t>
            </a:r>
          </a:p>
          <a:p>
            <a:r>
              <a:rPr lang="en-US" altLang="en-US" smtClean="0"/>
              <a:t>Initiative and follow-through</a:t>
            </a:r>
          </a:p>
          <a:p>
            <a:endParaRPr lang="en-US" dirty="0"/>
          </a:p>
        </p:txBody>
      </p:sp>
      <p:sp>
        <p:nvSpPr>
          <p:cNvPr id="16388" name="AutoShape 4"/>
          <p:cNvSpPr>
            <a:spLocks noChangeArrowheads="1"/>
          </p:cNvSpPr>
          <p:nvPr/>
        </p:nvSpPr>
        <p:spPr bwMode="auto">
          <a:xfrm>
            <a:off x="4457700" y="4090499"/>
            <a:ext cx="3276600" cy="2514600"/>
          </a:xfrm>
          <a:prstGeom prst="wedgeEllipseCallout">
            <a:avLst>
              <a:gd name="adj1" fmla="val -57693"/>
              <a:gd name="adj2" fmla="val -62380"/>
            </a:avLst>
          </a:prstGeom>
          <a:solidFill>
            <a:srgbClr val="D0DDEC"/>
          </a:solidFill>
          <a:ln w="9525" algn="ctr">
            <a:solidFill>
              <a:srgbClr val="A9C2F5"/>
            </a:solidFill>
            <a:miter lim="800000"/>
            <a:headEnd/>
            <a:tailEnd/>
          </a:ln>
        </p:spPr>
        <p:txBody>
          <a:bodyPr lIns="45720" rIns="45720" anchor="ct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What can we ask?</a:t>
            </a:r>
          </a:p>
        </p:txBody>
      </p:sp>
    </p:spTree>
    <p:extLst>
      <p:ext uri="{BB962C8B-B14F-4D97-AF65-F5344CB8AC3E}">
        <p14:creationId xmlns:p14="http://schemas.microsoft.com/office/powerpoint/2010/main" val="18279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additive="base">
                                        <p:cTn id="23"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 calcmode="lin" valueType="num">
                                      <p:cBhvr additive="base">
                                        <p:cTn id="2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 calcmode="lin" valueType="num">
                                      <p:cBhvr additive="base">
                                        <p:cTn id="31"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388"/>
                                        </p:tgtEl>
                                        <p:attrNameLst>
                                          <p:attrName>style.visibility</p:attrName>
                                        </p:attrNameLst>
                                      </p:cBhvr>
                                      <p:to>
                                        <p:strVal val="visible"/>
                                      </p:to>
                                    </p:set>
                                    <p:anim calcmode="lin" valueType="num">
                                      <p:cBhvr additive="base">
                                        <p:cTn id="51" dur="500" fill="hold"/>
                                        <p:tgtEl>
                                          <p:spTgt spid="16388"/>
                                        </p:tgtEl>
                                        <p:attrNameLst>
                                          <p:attrName>ppt_x</p:attrName>
                                        </p:attrNameLst>
                                      </p:cBhvr>
                                      <p:tavLst>
                                        <p:tav tm="0">
                                          <p:val>
                                            <p:strVal val="#ppt_x"/>
                                          </p:val>
                                        </p:tav>
                                        <p:tav tm="100000">
                                          <p:val>
                                            <p:strVal val="#ppt_x"/>
                                          </p:val>
                                        </p:tav>
                                      </p:tavLst>
                                    </p:anim>
                                    <p:anim calcmode="lin" valueType="num">
                                      <p:cBhvr additive="base">
                                        <p:cTn id="52"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How fit - Admissions Director</a:t>
            </a:r>
            <a:endParaRPr lang="en-US" altLang="en-US" dirty="0"/>
          </a:p>
        </p:txBody>
      </p:sp>
      <p:sp>
        <p:nvSpPr>
          <p:cNvPr id="15363" name="Content Placeholder 2"/>
          <p:cNvSpPr>
            <a:spLocks noGrp="1"/>
          </p:cNvSpPr>
          <p:nvPr>
            <p:ph sz="half" idx="1"/>
          </p:nvPr>
        </p:nvSpPr>
        <p:spPr/>
        <p:txBody>
          <a:bodyPr/>
          <a:lstStyle/>
          <a:p>
            <a:r>
              <a:rPr lang="en-US" altLang="en-US" smtClean="0"/>
              <a:t>Work Environment</a:t>
            </a:r>
          </a:p>
          <a:p>
            <a:r>
              <a:rPr lang="en-US" altLang="en-US" smtClean="0"/>
              <a:t>Culture</a:t>
            </a:r>
          </a:p>
          <a:p>
            <a:r>
              <a:rPr lang="en-US" altLang="en-US" smtClean="0"/>
              <a:t>Team</a:t>
            </a:r>
          </a:p>
          <a:p>
            <a:endParaRPr lang="en-US" altLang="en-US" smtClean="0"/>
          </a:p>
          <a:p>
            <a:endParaRPr lang="en-US" altLang="en-US" dirty="0"/>
          </a:p>
        </p:txBody>
      </p:sp>
      <p:sp>
        <p:nvSpPr>
          <p:cNvPr id="3" name="Content Placeholder 2"/>
          <p:cNvSpPr>
            <a:spLocks noGrp="1"/>
          </p:cNvSpPr>
          <p:nvPr>
            <p:ph sz="half" idx="2"/>
          </p:nvPr>
        </p:nvSpPr>
        <p:spPr/>
        <p:txBody>
          <a:bodyPr/>
          <a:lstStyle/>
          <a:p>
            <a:r>
              <a:rPr lang="en-US" altLang="en-US" smtClean="0"/>
              <a:t>Stress</a:t>
            </a:r>
          </a:p>
          <a:p>
            <a:r>
              <a:rPr lang="en-US" altLang="en-US" smtClean="0"/>
              <a:t>Working effectively with others</a:t>
            </a:r>
          </a:p>
          <a:p>
            <a:r>
              <a:rPr lang="en-US" altLang="en-US" smtClean="0"/>
              <a:t>Customer orientation</a:t>
            </a:r>
          </a:p>
          <a:p>
            <a:endParaRPr lang="en-US" dirty="0"/>
          </a:p>
        </p:txBody>
      </p:sp>
      <p:sp>
        <p:nvSpPr>
          <p:cNvPr id="16388" name="AutoShape 4"/>
          <p:cNvSpPr>
            <a:spLocks noChangeArrowheads="1"/>
          </p:cNvSpPr>
          <p:nvPr/>
        </p:nvSpPr>
        <p:spPr bwMode="auto">
          <a:xfrm>
            <a:off x="4457700" y="3861708"/>
            <a:ext cx="3276600" cy="2514600"/>
          </a:xfrm>
          <a:prstGeom prst="wedgeEllipseCallout">
            <a:avLst>
              <a:gd name="adj1" fmla="val -57693"/>
              <a:gd name="adj2" fmla="val -62380"/>
            </a:avLst>
          </a:prstGeom>
          <a:solidFill>
            <a:srgbClr val="D0DDEC"/>
          </a:solidFill>
          <a:ln w="9525" algn="ctr">
            <a:solidFill>
              <a:srgbClr val="A9C2F5"/>
            </a:solidFill>
            <a:miter lim="800000"/>
            <a:headEnd/>
            <a:tailEnd/>
          </a:ln>
        </p:spPr>
        <p:txBody>
          <a:bodyPr lIns="45720" rIns="45720" anchor="ct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What can we ask?</a:t>
            </a:r>
          </a:p>
        </p:txBody>
      </p:sp>
    </p:spTree>
    <p:extLst>
      <p:ext uri="{BB962C8B-B14F-4D97-AF65-F5344CB8AC3E}">
        <p14:creationId xmlns:p14="http://schemas.microsoft.com/office/powerpoint/2010/main" val="34972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388"/>
                                        </p:tgtEl>
                                        <p:attrNameLst>
                                          <p:attrName>style.visibility</p:attrName>
                                        </p:attrNameLst>
                                      </p:cBhvr>
                                      <p:to>
                                        <p:strVal val="visible"/>
                                      </p:to>
                                    </p:set>
                                    <p:anim calcmode="lin" valueType="num">
                                      <p:cBhvr additive="base">
                                        <p:cTn id="35" dur="500" fill="hold"/>
                                        <p:tgtEl>
                                          <p:spTgt spid="16388"/>
                                        </p:tgtEl>
                                        <p:attrNameLst>
                                          <p:attrName>ppt_x</p:attrName>
                                        </p:attrNameLst>
                                      </p:cBhvr>
                                      <p:tavLst>
                                        <p:tav tm="0">
                                          <p:val>
                                            <p:strVal val="#ppt_x"/>
                                          </p:val>
                                        </p:tav>
                                        <p:tav tm="100000">
                                          <p:val>
                                            <p:strVal val="#ppt_x"/>
                                          </p:val>
                                        </p:tav>
                                      </p:tavLst>
                                    </p:anim>
                                    <p:anim calcmode="lin" valueType="num">
                                      <p:cBhvr additive="base">
                                        <p:cTn id="36"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Plan the Interview Process</a:t>
            </a:r>
            <a:endParaRPr lang="en-US" altLang="en-US" dirty="0"/>
          </a:p>
        </p:txBody>
      </p:sp>
      <p:sp>
        <p:nvSpPr>
          <p:cNvPr id="19459" name="Content Placeholder 2"/>
          <p:cNvSpPr>
            <a:spLocks noGrp="1"/>
          </p:cNvSpPr>
          <p:nvPr>
            <p:ph idx="1"/>
          </p:nvPr>
        </p:nvSpPr>
        <p:spPr/>
        <p:txBody>
          <a:bodyPr>
            <a:normAutofit lnSpcReduction="10000"/>
          </a:bodyPr>
          <a:lstStyle/>
          <a:p>
            <a:r>
              <a:rPr lang="en-US" altLang="en-US" smtClean="0"/>
              <a:t>Consistent with all candidates</a:t>
            </a:r>
          </a:p>
          <a:p>
            <a:r>
              <a:rPr lang="en-US" altLang="en-US" smtClean="0"/>
              <a:t>Interview Guide</a:t>
            </a:r>
          </a:p>
          <a:p>
            <a:r>
              <a:rPr lang="en-US" altLang="en-US" smtClean="0"/>
              <a:t>Objective criteria</a:t>
            </a:r>
          </a:p>
          <a:p>
            <a:r>
              <a:rPr lang="en-US" altLang="en-US" smtClean="0"/>
              <a:t>Number of interviews</a:t>
            </a:r>
          </a:p>
          <a:p>
            <a:r>
              <a:rPr lang="en-US" altLang="en-US" smtClean="0"/>
              <a:t>Number of interviewers</a:t>
            </a:r>
          </a:p>
          <a:p>
            <a:r>
              <a:rPr lang="en-US" altLang="en-US" smtClean="0"/>
              <a:t>Time frame</a:t>
            </a:r>
          </a:p>
          <a:p>
            <a:r>
              <a:rPr lang="en-US" altLang="en-US" smtClean="0"/>
              <a:t>Scheduling and coordination</a:t>
            </a:r>
            <a:endParaRPr lang="en-US" altLang="en-US" dirty="0"/>
          </a:p>
        </p:txBody>
      </p:sp>
    </p:spTree>
    <p:extLst>
      <p:ext uri="{BB962C8B-B14F-4D97-AF65-F5344CB8AC3E}">
        <p14:creationId xmlns:p14="http://schemas.microsoft.com/office/powerpoint/2010/main" val="993927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Unlawful Questions</a:t>
            </a:r>
            <a:endParaRPr lang="en-US" altLang="en-US" dirty="0"/>
          </a:p>
        </p:txBody>
      </p:sp>
      <p:sp>
        <p:nvSpPr>
          <p:cNvPr id="20483" name="Content Placeholder 2"/>
          <p:cNvSpPr>
            <a:spLocks noGrp="1"/>
          </p:cNvSpPr>
          <p:nvPr>
            <p:ph idx="1"/>
          </p:nvPr>
        </p:nvSpPr>
        <p:spPr/>
        <p:txBody>
          <a:bodyPr>
            <a:normAutofit fontScale="92500" lnSpcReduction="20000"/>
          </a:bodyPr>
          <a:lstStyle/>
          <a:p>
            <a:r>
              <a:rPr lang="en-US" altLang="en-US" smtClean="0"/>
              <a:t>Questions must be job related. </a:t>
            </a:r>
          </a:p>
          <a:p>
            <a:r>
              <a:rPr lang="en-US" altLang="en-US" smtClean="0"/>
              <a:t>Don’t ask about:</a:t>
            </a:r>
          </a:p>
          <a:p>
            <a:pPr lvl="1"/>
            <a:r>
              <a:rPr lang="en-US" altLang="en-US" smtClean="0"/>
              <a:t>Age</a:t>
            </a:r>
          </a:p>
          <a:p>
            <a:pPr lvl="1"/>
            <a:r>
              <a:rPr lang="en-US" altLang="en-US" smtClean="0"/>
              <a:t>Gender</a:t>
            </a:r>
          </a:p>
          <a:p>
            <a:pPr lvl="1"/>
            <a:r>
              <a:rPr lang="en-US" altLang="en-US" smtClean="0"/>
              <a:t>Race</a:t>
            </a:r>
          </a:p>
          <a:p>
            <a:pPr lvl="1"/>
            <a:r>
              <a:rPr lang="en-US" altLang="en-US" smtClean="0"/>
              <a:t>Religion</a:t>
            </a:r>
          </a:p>
          <a:p>
            <a:pPr lvl="1"/>
            <a:r>
              <a:rPr lang="en-US" altLang="en-US" smtClean="0"/>
              <a:t>National Origin</a:t>
            </a:r>
          </a:p>
          <a:p>
            <a:pPr lvl="1"/>
            <a:r>
              <a:rPr lang="en-US" altLang="en-US" smtClean="0"/>
              <a:t>Disability</a:t>
            </a:r>
          </a:p>
          <a:p>
            <a:pPr lvl="1"/>
            <a:r>
              <a:rPr lang="en-US" altLang="en-US" smtClean="0"/>
              <a:t>Salary (some states and cities)</a:t>
            </a:r>
          </a:p>
          <a:p>
            <a:r>
              <a:rPr lang="en-US" altLang="en-US" smtClean="0"/>
              <a:t>Ask all candidates the same questions.</a:t>
            </a:r>
          </a:p>
          <a:p>
            <a:endParaRPr lang="en-US" altLang="en-US" smtClean="0"/>
          </a:p>
          <a:p>
            <a:endParaRPr lang="en-US" altLang="en-US" dirty="0"/>
          </a:p>
        </p:txBody>
      </p:sp>
      <p:pic>
        <p:nvPicPr>
          <p:cNvPr id="20484" name="Picture 3" descr="2309327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1752600"/>
            <a:ext cx="43545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852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Unlawful Questions</a:t>
            </a:r>
            <a:endParaRPr lang="en-US" altLang="en-US" dirty="0"/>
          </a:p>
        </p:txBody>
      </p:sp>
      <p:sp>
        <p:nvSpPr>
          <p:cNvPr id="21507" name="Content Placeholder 2"/>
          <p:cNvSpPr>
            <a:spLocks noGrp="1"/>
          </p:cNvSpPr>
          <p:nvPr>
            <p:ph idx="1"/>
          </p:nvPr>
        </p:nvSpPr>
        <p:spPr/>
        <p:txBody>
          <a:bodyPr/>
          <a:lstStyle/>
          <a:p>
            <a:r>
              <a:rPr lang="en-US" altLang="en-US" smtClean="0"/>
              <a:t>Is this a lawful or unlawful question? Why?</a:t>
            </a:r>
            <a:endParaRPr lang="en-US" altLang="en-US" dirty="0"/>
          </a:p>
        </p:txBody>
      </p:sp>
      <p:sp>
        <p:nvSpPr>
          <p:cNvPr id="21508" name="AutoShape 4"/>
          <p:cNvSpPr>
            <a:spLocks noChangeArrowheads="1"/>
          </p:cNvSpPr>
          <p:nvPr/>
        </p:nvSpPr>
        <p:spPr bwMode="auto">
          <a:xfrm>
            <a:off x="2705100" y="2990850"/>
            <a:ext cx="6781800" cy="3200400"/>
          </a:xfrm>
          <a:prstGeom prst="wedgeEllipseCallout">
            <a:avLst>
              <a:gd name="adj1" fmla="val -46208"/>
              <a:gd name="adj2" fmla="val 62597"/>
            </a:avLst>
          </a:prstGeom>
          <a:solidFill>
            <a:srgbClr val="D0DDEC"/>
          </a:solidFill>
          <a:ln w="9525" algn="ctr">
            <a:solidFill>
              <a:srgbClr val="A9C2F5"/>
            </a:solidFill>
            <a:miter lim="800000"/>
            <a:headEnd/>
            <a:tailEnd/>
          </a:ln>
        </p:spPr>
        <p:txBody>
          <a:bodyPr lIns="45720" rIns="45720" anchor="ct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Are you married?</a:t>
            </a:r>
          </a:p>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Do you plan to have a family?</a:t>
            </a:r>
          </a:p>
        </p:txBody>
      </p:sp>
    </p:spTree>
    <p:extLst>
      <p:ext uri="{BB962C8B-B14F-4D97-AF65-F5344CB8AC3E}">
        <p14:creationId xmlns:p14="http://schemas.microsoft.com/office/powerpoint/2010/main" val="86036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IS A PROCESS</a:t>
            </a:r>
            <a:endParaRPr lang="en-US" dirty="0"/>
          </a:p>
        </p:txBody>
      </p:sp>
      <p:sp>
        <p:nvSpPr>
          <p:cNvPr id="3" name="Content Placeholder 2"/>
          <p:cNvSpPr>
            <a:spLocks noGrp="1"/>
          </p:cNvSpPr>
          <p:nvPr>
            <p:ph idx="1"/>
          </p:nvPr>
        </p:nvSpPr>
        <p:spPr/>
        <p:txBody>
          <a:bodyPr/>
          <a:lstStyle/>
          <a:p>
            <a:r>
              <a:rPr lang="en-US" smtClean="0"/>
              <a:t>INTERACTIVE IN NATURE</a:t>
            </a:r>
          </a:p>
          <a:p>
            <a:r>
              <a:rPr lang="en-US" smtClean="0"/>
              <a:t>INVOLVES INFLUENCING OTHERS</a:t>
            </a:r>
          </a:p>
          <a:p>
            <a:r>
              <a:rPr lang="en-US" smtClean="0"/>
              <a:t>OCCURS IN GROUPS</a:t>
            </a:r>
          </a:p>
          <a:p>
            <a:r>
              <a:rPr lang="en-US" smtClean="0"/>
              <a:t>INVOLVES ATTAINING GOALS</a:t>
            </a:r>
            <a:endParaRPr lang="en-US" dirty="0"/>
          </a:p>
        </p:txBody>
      </p:sp>
    </p:spTree>
    <p:extLst>
      <p:ext uri="{BB962C8B-B14F-4D97-AF65-F5344CB8AC3E}">
        <p14:creationId xmlns:p14="http://schemas.microsoft.com/office/powerpoint/2010/main" val="1624663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Unlawful Questions</a:t>
            </a:r>
            <a:endParaRPr lang="en-US" altLang="en-US" dirty="0"/>
          </a:p>
        </p:txBody>
      </p:sp>
      <p:sp>
        <p:nvSpPr>
          <p:cNvPr id="22531" name="Content Placeholder 2"/>
          <p:cNvSpPr>
            <a:spLocks noGrp="1"/>
          </p:cNvSpPr>
          <p:nvPr>
            <p:ph idx="1"/>
          </p:nvPr>
        </p:nvSpPr>
        <p:spPr/>
        <p:txBody>
          <a:bodyPr/>
          <a:lstStyle/>
          <a:p>
            <a:r>
              <a:rPr lang="en-US" altLang="en-US" smtClean="0"/>
              <a:t>Is this a lawful or unlawful question? Why?</a:t>
            </a:r>
            <a:endParaRPr lang="en-US" altLang="en-US" dirty="0"/>
          </a:p>
        </p:txBody>
      </p:sp>
      <p:sp>
        <p:nvSpPr>
          <p:cNvPr id="22532" name="AutoShape 4"/>
          <p:cNvSpPr>
            <a:spLocks noChangeArrowheads="1"/>
          </p:cNvSpPr>
          <p:nvPr/>
        </p:nvSpPr>
        <p:spPr bwMode="auto">
          <a:xfrm>
            <a:off x="2705100" y="2680607"/>
            <a:ext cx="6781800" cy="3200400"/>
          </a:xfrm>
          <a:prstGeom prst="wedgeEllipseCallout">
            <a:avLst>
              <a:gd name="adj1" fmla="val -46208"/>
              <a:gd name="adj2" fmla="val 62597"/>
            </a:avLst>
          </a:prstGeom>
          <a:solidFill>
            <a:srgbClr val="D0DDEC"/>
          </a:solidFill>
          <a:ln w="9525" algn="ctr">
            <a:solidFill>
              <a:srgbClr val="A9C2F5"/>
            </a:solidFill>
            <a:miter lim="800000"/>
            <a:headEnd/>
            <a:tailEnd/>
          </a:ln>
        </p:spPr>
        <p:txBody>
          <a:bodyPr lIns="45720" rIns="45720" anchor="ct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What year did you graduate from high school?</a:t>
            </a:r>
          </a:p>
        </p:txBody>
      </p:sp>
    </p:spTree>
    <p:extLst>
      <p:ext uri="{BB962C8B-B14F-4D97-AF65-F5344CB8AC3E}">
        <p14:creationId xmlns:p14="http://schemas.microsoft.com/office/powerpoint/2010/main" val="1709585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Unlawful Questions</a:t>
            </a:r>
            <a:endParaRPr lang="en-US" altLang="en-US" dirty="0"/>
          </a:p>
        </p:txBody>
      </p:sp>
      <p:sp>
        <p:nvSpPr>
          <p:cNvPr id="23555" name="Content Placeholder 2"/>
          <p:cNvSpPr>
            <a:spLocks noGrp="1"/>
          </p:cNvSpPr>
          <p:nvPr>
            <p:ph idx="1"/>
          </p:nvPr>
        </p:nvSpPr>
        <p:spPr/>
        <p:txBody>
          <a:bodyPr/>
          <a:lstStyle/>
          <a:p>
            <a:r>
              <a:rPr lang="en-US" altLang="en-US" smtClean="0"/>
              <a:t>Is this a lawful or unlawful question? Why?</a:t>
            </a:r>
            <a:endParaRPr lang="en-US" altLang="en-US" dirty="0"/>
          </a:p>
        </p:txBody>
      </p:sp>
      <p:sp>
        <p:nvSpPr>
          <p:cNvPr id="23556" name="AutoShape 4"/>
          <p:cNvSpPr>
            <a:spLocks noChangeArrowheads="1"/>
          </p:cNvSpPr>
          <p:nvPr/>
        </p:nvSpPr>
        <p:spPr bwMode="auto">
          <a:xfrm>
            <a:off x="2705100" y="2843893"/>
            <a:ext cx="6781800" cy="3200400"/>
          </a:xfrm>
          <a:prstGeom prst="wedgeEllipseCallout">
            <a:avLst>
              <a:gd name="adj1" fmla="val -46208"/>
              <a:gd name="adj2" fmla="val 62597"/>
            </a:avLst>
          </a:prstGeom>
          <a:solidFill>
            <a:srgbClr val="D0DDEC"/>
          </a:solidFill>
          <a:ln w="9525" algn="ctr">
            <a:solidFill>
              <a:srgbClr val="A9C2F5"/>
            </a:solidFill>
            <a:miter lim="800000"/>
            <a:headEnd/>
            <a:tailEnd/>
          </a:ln>
        </p:spPr>
        <p:txBody>
          <a:bodyPr lIns="45720" rIns="45720" anchor="ct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Are you able to provide proof of the right to work in the U.S?</a:t>
            </a:r>
          </a:p>
        </p:txBody>
      </p:sp>
    </p:spTree>
    <p:extLst>
      <p:ext uri="{BB962C8B-B14F-4D97-AF65-F5344CB8AC3E}">
        <p14:creationId xmlns:p14="http://schemas.microsoft.com/office/powerpoint/2010/main" val="3664207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Unlawful Questions</a:t>
            </a:r>
            <a:endParaRPr lang="en-US" altLang="en-US" dirty="0"/>
          </a:p>
        </p:txBody>
      </p:sp>
      <p:sp>
        <p:nvSpPr>
          <p:cNvPr id="24579" name="Content Placeholder 2"/>
          <p:cNvSpPr>
            <a:spLocks noGrp="1"/>
          </p:cNvSpPr>
          <p:nvPr>
            <p:ph idx="1"/>
          </p:nvPr>
        </p:nvSpPr>
        <p:spPr/>
        <p:txBody>
          <a:bodyPr/>
          <a:lstStyle/>
          <a:p>
            <a:r>
              <a:rPr lang="en-US" altLang="en-US" smtClean="0"/>
              <a:t>Is this a lawful or unlawful question? Why?</a:t>
            </a:r>
            <a:endParaRPr lang="en-US" altLang="en-US" dirty="0"/>
          </a:p>
        </p:txBody>
      </p:sp>
      <p:sp>
        <p:nvSpPr>
          <p:cNvPr id="24580" name="AutoShape 4"/>
          <p:cNvSpPr>
            <a:spLocks noChangeArrowheads="1"/>
          </p:cNvSpPr>
          <p:nvPr/>
        </p:nvSpPr>
        <p:spPr bwMode="auto">
          <a:xfrm>
            <a:off x="2705100" y="2827565"/>
            <a:ext cx="6781800" cy="3200400"/>
          </a:xfrm>
          <a:prstGeom prst="wedgeEllipseCallout">
            <a:avLst>
              <a:gd name="adj1" fmla="val -46208"/>
              <a:gd name="adj2" fmla="val 62597"/>
            </a:avLst>
          </a:prstGeom>
          <a:solidFill>
            <a:srgbClr val="D0DDEC"/>
          </a:solidFill>
          <a:ln w="9525" algn="ctr">
            <a:solidFill>
              <a:srgbClr val="A9C2F5"/>
            </a:solidFill>
            <a:miter lim="800000"/>
            <a:headEnd/>
            <a:tailEnd/>
          </a:ln>
        </p:spPr>
        <p:txBody>
          <a:bodyPr lIns="45720" rIns="45720" anchor="ctr"/>
          <a:lstStyle>
            <a:lvl1pPr eaLnBrk="0" hangingPunct="0">
              <a:spcBef>
                <a:spcPct val="20000"/>
              </a:spcBef>
              <a:buClr>
                <a:schemeClr val="tx1"/>
              </a:buClr>
              <a:buSzPct val="80000"/>
              <a:buChar char="•"/>
              <a:defRPr sz="2400">
                <a:solidFill>
                  <a:schemeClr val="tx1"/>
                </a:solidFill>
                <a:latin typeface="Palatino Linotype" pitchFamily="18" charset="0"/>
              </a:defRPr>
            </a:lvl1pPr>
            <a:lvl2pPr marL="742950" indent="-285750" eaLnBrk="0" hangingPunct="0">
              <a:spcBef>
                <a:spcPct val="20000"/>
              </a:spcBef>
              <a:buClr>
                <a:schemeClr val="tx1"/>
              </a:buClr>
              <a:buSzPct val="80000"/>
              <a:buFont typeface="Palatino Linotype" pitchFamily="18" charset="0"/>
              <a:buChar char="−"/>
              <a:defRPr sz="2200">
                <a:solidFill>
                  <a:schemeClr val="tx1"/>
                </a:solidFill>
                <a:latin typeface="Palatino Linotype" pitchFamily="18" charset="0"/>
              </a:defRPr>
            </a:lvl2pPr>
            <a:lvl3pPr marL="1143000" indent="-228600" eaLnBrk="0" hangingPunct="0">
              <a:spcBef>
                <a:spcPct val="20000"/>
              </a:spcBef>
              <a:buClr>
                <a:schemeClr val="tx1"/>
              </a:buClr>
              <a:buSzPct val="80000"/>
              <a:buChar char="•"/>
              <a:defRPr sz="2000">
                <a:solidFill>
                  <a:schemeClr val="tx1"/>
                </a:solidFill>
                <a:latin typeface="Palatino Linotype" pitchFamily="18" charset="0"/>
              </a:defRPr>
            </a:lvl3pPr>
            <a:lvl4pPr marL="1600200" indent="-228600" eaLnBrk="0" hangingPunct="0">
              <a:spcBef>
                <a:spcPct val="20000"/>
              </a:spcBef>
              <a:buClr>
                <a:schemeClr val="tx1"/>
              </a:buClr>
              <a:buSzPct val="80000"/>
              <a:buFont typeface="Palatino Linotype" pitchFamily="18" charset="0"/>
              <a:buChar char="−"/>
              <a:defRPr>
                <a:solidFill>
                  <a:schemeClr val="tx1"/>
                </a:solidFill>
                <a:latin typeface="Palatino Linotype" pitchFamily="18" charset="0"/>
              </a:defRPr>
            </a:lvl4pPr>
            <a:lvl5pPr marL="2057400" indent="-228600" eaLnBrk="0" hangingPunct="0">
              <a:spcBef>
                <a:spcPct val="20000"/>
              </a:spcBef>
              <a:buClr>
                <a:schemeClr val="tx1"/>
              </a:buClr>
              <a:buSzPct val="80000"/>
              <a:buChar char="•"/>
              <a:defRPr>
                <a:solidFill>
                  <a:schemeClr val="tx1"/>
                </a:solidFill>
                <a:latin typeface="Palatino Linotype" pitchFamily="18" charset="0"/>
              </a:defRPr>
            </a:lvl5pPr>
            <a:lvl6pPr marL="25146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6pPr>
            <a:lvl7pPr marL="29718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7pPr>
            <a:lvl8pPr marL="34290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8pPr>
            <a:lvl9pPr marL="3886200" indent="-228600" eaLnBrk="0" fontAlgn="base" hangingPunct="0">
              <a:spcBef>
                <a:spcPct val="20000"/>
              </a:spcBef>
              <a:spcAft>
                <a:spcPct val="0"/>
              </a:spcAft>
              <a:buClr>
                <a:schemeClr val="tx1"/>
              </a:buClr>
              <a:buSzPct val="80000"/>
              <a:buChar char="•"/>
              <a:defRPr>
                <a:solidFill>
                  <a:schemeClr val="tx1"/>
                </a:solidFill>
                <a:latin typeface="Palatino Linotype" pitchFamily="18" charset="0"/>
              </a:defRPr>
            </a:lvl9pPr>
          </a:lstStyle>
          <a:p>
            <a:pPr eaLnBrk="1" hangingPunct="1">
              <a:lnSpc>
                <a:spcPct val="115000"/>
              </a:lnSpc>
              <a:spcBef>
                <a:spcPct val="0"/>
              </a:spcBef>
              <a:spcAft>
                <a:spcPct val="10000"/>
              </a:spcAft>
              <a:buClrTx/>
              <a:buSzTx/>
              <a:buFontTx/>
              <a:buNone/>
            </a:pPr>
            <a:r>
              <a:rPr lang="en-US" altLang="en-US" sz="2900" dirty="0">
                <a:solidFill>
                  <a:prstClr val="black"/>
                </a:solidFill>
                <a:latin typeface="Candara" pitchFamily="34" charset="0"/>
              </a:rPr>
              <a:t>Do you have a disability?</a:t>
            </a:r>
          </a:p>
        </p:txBody>
      </p:sp>
    </p:spTree>
    <p:extLst>
      <p:ext uri="{BB962C8B-B14F-4D97-AF65-F5344CB8AC3E}">
        <p14:creationId xmlns:p14="http://schemas.microsoft.com/office/powerpoint/2010/main" val="486940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mtClean="0"/>
              <a:t>Interviewing Summary:</a:t>
            </a:r>
            <a:endParaRPr lang="en-US" dirty="0"/>
          </a:p>
        </p:txBody>
      </p:sp>
      <p:sp>
        <p:nvSpPr>
          <p:cNvPr id="3" name="Content Placeholder 2"/>
          <p:cNvSpPr>
            <a:spLocks noGrp="1"/>
          </p:cNvSpPr>
          <p:nvPr>
            <p:ph sz="half" idx="1"/>
          </p:nvPr>
        </p:nvSpPr>
        <p:spPr/>
        <p:txBody>
          <a:bodyPr/>
          <a:lstStyle/>
          <a:p>
            <a:r>
              <a:rPr lang="en-US" altLang="en-US" smtClean="0"/>
              <a:t>Avoid “warm body syndrome.”</a:t>
            </a:r>
          </a:p>
          <a:p>
            <a:r>
              <a:rPr lang="en-US" altLang="en-US" smtClean="0"/>
              <a:t>Use a planned and focused process.</a:t>
            </a:r>
          </a:p>
          <a:p>
            <a:r>
              <a:rPr lang="en-US" altLang="en-US" smtClean="0"/>
              <a:t>Ask the right questions.</a:t>
            </a:r>
          </a:p>
          <a:p>
            <a:r>
              <a:rPr lang="en-US" altLang="en-US" smtClean="0"/>
              <a:t>Be fair and non-discriminatory.</a:t>
            </a:r>
          </a:p>
          <a:p>
            <a:r>
              <a:rPr lang="en-US" altLang="en-US" smtClean="0"/>
              <a:t>Base decision on objective data.</a:t>
            </a:r>
          </a:p>
          <a:p>
            <a:endParaRPr lang="en-US" dirty="0"/>
          </a:p>
        </p:txBody>
      </p:sp>
      <p:pic>
        <p:nvPicPr>
          <p:cNvPr id="7" name="Picture 4" descr="coworkers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06718" y="1825625"/>
            <a:ext cx="4112564" cy="3387725"/>
          </a:xfrm>
        </p:spPr>
      </p:pic>
    </p:spTree>
    <p:extLst>
      <p:ext uri="{BB962C8B-B14F-4D97-AF65-F5344CB8AC3E}">
        <p14:creationId xmlns:p14="http://schemas.microsoft.com/office/powerpoint/2010/main" val="250863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a:t>
            </a:r>
            <a:endParaRPr lang="en-US" dirty="0"/>
          </a:p>
        </p:txBody>
      </p:sp>
      <p:sp>
        <p:nvSpPr>
          <p:cNvPr id="3" name="Content Placeholder 2"/>
          <p:cNvSpPr>
            <a:spLocks noGrp="1"/>
          </p:cNvSpPr>
          <p:nvPr>
            <p:ph idx="1"/>
          </p:nvPr>
        </p:nvSpPr>
        <p:spPr/>
        <p:txBody>
          <a:bodyPr/>
          <a:lstStyle/>
          <a:p>
            <a:r>
              <a:rPr lang="en-US" smtClean="0"/>
              <a:t>Who Am I as a leader? </a:t>
            </a:r>
          </a:p>
          <a:p>
            <a:r>
              <a:rPr lang="en-US" smtClean="0"/>
              <a:t>What kind of Leader do I want to be??</a:t>
            </a:r>
          </a:p>
          <a:p>
            <a:r>
              <a:rPr lang="en-US" smtClean="0"/>
              <a:t>What are your leadership strengths</a:t>
            </a:r>
          </a:p>
          <a:p>
            <a:r>
              <a:rPr lang="en-US" smtClean="0"/>
              <a:t>Let’s do a Leadership Self Assessment </a:t>
            </a:r>
            <a:endParaRPr lang="en-US" dirty="0"/>
          </a:p>
        </p:txBody>
      </p:sp>
    </p:spTree>
    <p:extLst>
      <p:ext uri="{BB962C8B-B14F-4D97-AF65-F5344CB8AC3E}">
        <p14:creationId xmlns:p14="http://schemas.microsoft.com/office/powerpoint/2010/main" val="191654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of Leadership in LTC</a:t>
            </a:r>
            <a:endParaRPr lang="en-US" dirty="0"/>
          </a:p>
        </p:txBody>
      </p:sp>
      <p:sp>
        <p:nvSpPr>
          <p:cNvPr id="3" name="Content Placeholder 2"/>
          <p:cNvSpPr>
            <a:spLocks noGrp="1"/>
          </p:cNvSpPr>
          <p:nvPr>
            <p:ph idx="1"/>
          </p:nvPr>
        </p:nvSpPr>
        <p:spPr/>
        <p:txBody>
          <a:bodyPr/>
          <a:lstStyle/>
          <a:p>
            <a:r>
              <a:rPr lang="en-US" dirty="0" smtClean="0"/>
              <a:t>List Leadership Characteristics</a:t>
            </a:r>
          </a:p>
          <a:p>
            <a:pPr lvl="1"/>
            <a:r>
              <a:rPr lang="en-US" dirty="0" smtClean="0"/>
              <a:t>Spend 5 minutes thinking of each of the following character traits.  Then select 4 that others have affirmed in you or that that resonate with you (don't limit yourself to the list).</a:t>
            </a:r>
          </a:p>
          <a:p>
            <a:pPr lvl="1"/>
            <a:r>
              <a:rPr lang="en-US" dirty="0" smtClean="0"/>
              <a:t>Write down those 4 traits and define why they define you as a leader.</a:t>
            </a:r>
            <a:endParaRPr lang="en-US" dirty="0"/>
          </a:p>
        </p:txBody>
      </p:sp>
    </p:spTree>
    <p:extLst>
      <p:ext uri="{BB962C8B-B14F-4D97-AF65-F5344CB8AC3E}">
        <p14:creationId xmlns:p14="http://schemas.microsoft.com/office/powerpoint/2010/main" val="36333405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TotalTime>
  <Words>5633</Words>
  <Application>Microsoft Office PowerPoint</Application>
  <PresentationFormat>Widescreen</PresentationFormat>
  <Paragraphs>569</Paragraphs>
  <Slides>73</Slides>
  <Notes>23</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73</vt:i4>
      </vt:variant>
    </vt:vector>
  </HeadingPairs>
  <TitlesOfParts>
    <vt:vector size="81" baseType="lpstr">
      <vt:lpstr>Arial</vt:lpstr>
      <vt:lpstr>Arial Bold</vt:lpstr>
      <vt:lpstr>Calibri</vt:lpstr>
      <vt:lpstr>Calibri Light</vt:lpstr>
      <vt:lpstr>Candara</vt:lpstr>
      <vt:lpstr>Tahoma</vt:lpstr>
      <vt:lpstr>1_Office Theme</vt:lpstr>
      <vt:lpstr>Custom Design</vt:lpstr>
      <vt:lpstr>PowerPoint Presentation</vt:lpstr>
      <vt:lpstr>Module 2: Leadership &amp; Human Resources</vt:lpstr>
      <vt:lpstr>Speakers</vt:lpstr>
      <vt:lpstr>Leadership</vt:lpstr>
      <vt:lpstr>Role of Leadership in Long Term Care</vt:lpstr>
      <vt:lpstr>PowerPoint Presentation</vt:lpstr>
      <vt:lpstr>LEADERSHIP IS A PROCESS</vt:lpstr>
      <vt:lpstr>Leadership</vt:lpstr>
      <vt:lpstr>Role of Leadership in LTC</vt:lpstr>
      <vt:lpstr>Role of Leadership in Long Term Care</vt:lpstr>
      <vt:lpstr>Leadership Attributes</vt:lpstr>
      <vt:lpstr>Leadership</vt:lpstr>
      <vt:lpstr>What Can We Learn from Geese???</vt:lpstr>
      <vt:lpstr>What Can We Learn From Geese?</vt:lpstr>
      <vt:lpstr>What Can We Learn from Geese?</vt:lpstr>
      <vt:lpstr>What Can We Learn From Geese?</vt:lpstr>
      <vt:lpstr>What Can We Learn from Geese</vt:lpstr>
      <vt:lpstr>What Can We Learn from Geese?</vt:lpstr>
      <vt:lpstr>Leaders Encourage </vt:lpstr>
      <vt:lpstr>Stay Connected to the Joy of Service</vt:lpstr>
      <vt:lpstr>Joy in Serving!!</vt:lpstr>
      <vt:lpstr>LEADERSHIP STYLES</vt:lpstr>
      <vt:lpstr>Leadership Versus Management</vt:lpstr>
      <vt:lpstr>Leadership vs Manager- Activity-Take 5 minutes!</vt:lpstr>
      <vt:lpstr>LEADERSHIP GROWTH</vt:lpstr>
      <vt:lpstr>Six Elements of Leadership Growth</vt:lpstr>
      <vt:lpstr>Types of Management</vt:lpstr>
      <vt:lpstr>Functions/Traits of Leadership  applied by Deep Patel--Forbes</vt:lpstr>
      <vt:lpstr>Leadership Traits/Functions-Forbes/Deep Patel</vt:lpstr>
      <vt:lpstr>Leadership Traits/Functions-Forbes/Deep Patel</vt:lpstr>
      <vt:lpstr>Leadership Traits/Functions-Forbes/Deep Patel</vt:lpstr>
      <vt:lpstr>Leadership Traits/Functions-Forbes/Deep Patel</vt:lpstr>
      <vt:lpstr>Leadership Traits/Functions-Forbes/Deep Patel</vt:lpstr>
      <vt:lpstr>Leadership Traits/Functions-Forbes/Deep Patel</vt:lpstr>
      <vt:lpstr>Leadership Traits/Functions-Forbes/Deep Patel</vt:lpstr>
      <vt:lpstr>Leadership Traits/Functions-Forbes/Deep Patel</vt:lpstr>
      <vt:lpstr>Leadership Traits/Functions-Forbes/Deep Patel</vt:lpstr>
      <vt:lpstr>Leadership Traits/Functions-Forbes/Deep Patel</vt:lpstr>
      <vt:lpstr>Leadership Traits/Functions-Forbes/Deep Patel</vt:lpstr>
      <vt:lpstr>Leadership Traits/Functions-Forbes/Deep Patel</vt:lpstr>
      <vt:lpstr>Relations/Communications</vt:lpstr>
      <vt:lpstr>Grievance Procedures for Residents and Families</vt:lpstr>
      <vt:lpstr>Relations/Communications</vt:lpstr>
      <vt:lpstr>Leadership Traits/Functions-Forbes/Deep Patel</vt:lpstr>
      <vt:lpstr>Relations/Communications</vt:lpstr>
      <vt:lpstr>Duties vs. Responsibilities</vt:lpstr>
      <vt:lpstr>Leaders must Create Balance </vt:lpstr>
      <vt:lpstr>Leadership in LTC</vt:lpstr>
      <vt:lpstr>Taking Care of You!!!</vt:lpstr>
      <vt:lpstr>Leadership in LTC</vt:lpstr>
      <vt:lpstr>Recruiting and Interviewing</vt:lpstr>
      <vt:lpstr>Objectives:</vt:lpstr>
      <vt:lpstr>PowerPoint Presentation</vt:lpstr>
      <vt:lpstr>PowerPoint Presentation</vt:lpstr>
      <vt:lpstr>Staffing/Recruiting Basics:</vt:lpstr>
      <vt:lpstr>PowerPoint Presentation</vt:lpstr>
      <vt:lpstr>  To Win the War on Talent- Use a multi-coordinated approach</vt:lpstr>
      <vt:lpstr>Challenges to Identifying Top Talent</vt:lpstr>
      <vt:lpstr>Challenges to Identifying Top Talent</vt:lpstr>
      <vt:lpstr>Interview Process</vt:lpstr>
      <vt:lpstr>Consistent assessment of candidates:</vt:lpstr>
      <vt:lpstr>Assess the Position</vt:lpstr>
      <vt:lpstr>Behavior-based questions</vt:lpstr>
      <vt:lpstr>Can do - Admissions Director</vt:lpstr>
      <vt:lpstr>Will do - Admissions Director</vt:lpstr>
      <vt:lpstr>How fit - Admissions Director</vt:lpstr>
      <vt:lpstr>Plan the Interview Process</vt:lpstr>
      <vt:lpstr>Unlawful Questions</vt:lpstr>
      <vt:lpstr>Unlawful Questions</vt:lpstr>
      <vt:lpstr>Unlawful Questions</vt:lpstr>
      <vt:lpstr>Unlawful Questions</vt:lpstr>
      <vt:lpstr>Unlawful Questions</vt:lpstr>
      <vt:lpstr>Interviewing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5</cp:revision>
  <dcterms:created xsi:type="dcterms:W3CDTF">2022-01-03T18:38:09Z</dcterms:created>
  <dcterms:modified xsi:type="dcterms:W3CDTF">2022-01-03T19:08:16Z</dcterms:modified>
</cp:coreProperties>
</file>