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54" r:id="rId2"/>
  </p:sldMasterIdLst>
  <p:notesMasterIdLst>
    <p:notesMasterId r:id="rId127"/>
  </p:notesMasterIdLst>
  <p:sldIdLst>
    <p:sldId id="256" r:id="rId3"/>
    <p:sldId id="257" r:id="rId4"/>
    <p:sldId id="360" r:id="rId5"/>
    <p:sldId id="258" r:id="rId6"/>
    <p:sldId id="420" r:id="rId7"/>
    <p:sldId id="397"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361" r:id="rId22"/>
    <p:sldId id="362" r:id="rId23"/>
    <p:sldId id="363" r:id="rId24"/>
    <p:sldId id="421" r:id="rId25"/>
    <p:sldId id="422" r:id="rId26"/>
    <p:sldId id="423" r:id="rId27"/>
    <p:sldId id="424" r:id="rId28"/>
    <p:sldId id="425" r:id="rId29"/>
    <p:sldId id="364" r:id="rId30"/>
    <p:sldId id="426" r:id="rId31"/>
    <p:sldId id="427" r:id="rId32"/>
    <p:sldId id="428" r:id="rId33"/>
    <p:sldId id="429" r:id="rId34"/>
    <p:sldId id="365" r:id="rId35"/>
    <p:sldId id="430" r:id="rId36"/>
    <p:sldId id="431" r:id="rId37"/>
    <p:sldId id="432" r:id="rId38"/>
    <p:sldId id="433" r:id="rId39"/>
    <p:sldId id="434" r:id="rId40"/>
    <p:sldId id="435" r:id="rId41"/>
    <p:sldId id="436" r:id="rId42"/>
    <p:sldId id="437" r:id="rId43"/>
    <p:sldId id="438" r:id="rId44"/>
    <p:sldId id="439" r:id="rId45"/>
    <p:sldId id="440" r:id="rId46"/>
    <p:sldId id="441" r:id="rId47"/>
    <p:sldId id="442" r:id="rId48"/>
    <p:sldId id="443" r:id="rId49"/>
    <p:sldId id="366" r:id="rId50"/>
    <p:sldId id="444" r:id="rId51"/>
    <p:sldId id="445" r:id="rId52"/>
    <p:sldId id="446" r:id="rId53"/>
    <p:sldId id="447" r:id="rId54"/>
    <p:sldId id="448" r:id="rId55"/>
    <p:sldId id="449" r:id="rId56"/>
    <p:sldId id="450" r:id="rId57"/>
    <p:sldId id="451" r:id="rId58"/>
    <p:sldId id="452" r:id="rId59"/>
    <p:sldId id="453" r:id="rId60"/>
    <p:sldId id="454" r:id="rId61"/>
    <p:sldId id="455" r:id="rId62"/>
    <p:sldId id="367" r:id="rId63"/>
    <p:sldId id="456" r:id="rId64"/>
    <p:sldId id="457" r:id="rId65"/>
    <p:sldId id="458" r:id="rId66"/>
    <p:sldId id="459" r:id="rId67"/>
    <p:sldId id="368" r:id="rId68"/>
    <p:sldId id="369" r:id="rId69"/>
    <p:sldId id="370" r:id="rId70"/>
    <p:sldId id="371" r:id="rId71"/>
    <p:sldId id="372" r:id="rId72"/>
    <p:sldId id="373" r:id="rId73"/>
    <p:sldId id="388" r:id="rId74"/>
    <p:sldId id="389" r:id="rId75"/>
    <p:sldId id="390" r:id="rId76"/>
    <p:sldId id="391" r:id="rId77"/>
    <p:sldId id="392" r:id="rId78"/>
    <p:sldId id="393" r:id="rId79"/>
    <p:sldId id="394" r:id="rId80"/>
    <p:sldId id="395" r:id="rId81"/>
    <p:sldId id="396" r:id="rId82"/>
    <p:sldId id="335" r:id="rId83"/>
    <p:sldId id="345" r:id="rId84"/>
    <p:sldId id="346" r:id="rId85"/>
    <p:sldId id="347" r:id="rId86"/>
    <p:sldId id="348" r:id="rId87"/>
    <p:sldId id="317" r:id="rId88"/>
    <p:sldId id="319" r:id="rId89"/>
    <p:sldId id="320" r:id="rId90"/>
    <p:sldId id="282" r:id="rId91"/>
    <p:sldId id="283" r:id="rId92"/>
    <p:sldId id="284" r:id="rId93"/>
    <p:sldId id="291" r:id="rId94"/>
    <p:sldId id="323" r:id="rId95"/>
    <p:sldId id="322" r:id="rId96"/>
    <p:sldId id="292" r:id="rId97"/>
    <p:sldId id="293" r:id="rId98"/>
    <p:sldId id="294" r:id="rId99"/>
    <p:sldId id="295" r:id="rId100"/>
    <p:sldId id="297" r:id="rId101"/>
    <p:sldId id="298" r:id="rId102"/>
    <p:sldId id="324" r:id="rId103"/>
    <p:sldId id="299" r:id="rId104"/>
    <p:sldId id="300" r:id="rId105"/>
    <p:sldId id="302" r:id="rId106"/>
    <p:sldId id="303" r:id="rId107"/>
    <p:sldId id="304" r:id="rId108"/>
    <p:sldId id="325" r:id="rId109"/>
    <p:sldId id="306" r:id="rId110"/>
    <p:sldId id="307" r:id="rId111"/>
    <p:sldId id="308" r:id="rId112"/>
    <p:sldId id="309" r:id="rId113"/>
    <p:sldId id="310" r:id="rId114"/>
    <p:sldId id="357" r:id="rId115"/>
    <p:sldId id="358" r:id="rId116"/>
    <p:sldId id="411" r:id="rId117"/>
    <p:sldId id="412" r:id="rId118"/>
    <p:sldId id="413" r:id="rId119"/>
    <p:sldId id="414" r:id="rId120"/>
    <p:sldId id="415" r:id="rId121"/>
    <p:sldId id="416" r:id="rId122"/>
    <p:sldId id="417" r:id="rId123"/>
    <p:sldId id="418" r:id="rId124"/>
    <p:sldId id="419" r:id="rId125"/>
    <p:sldId id="359" r:id="rId126"/>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B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22" d="100"/>
          <a:sy n="122" d="100"/>
        </p:scale>
        <p:origin x="1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69DA444D-F6F5-4112-A283-92D242D2769C}" type="datetimeFigureOut">
              <a:rPr lang="en-US" smtClean="0"/>
              <a:t>1/3/2022</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D238B1B2-ACB0-4F2D-A0DE-21B8553DEF77}" type="slidenum">
              <a:rPr lang="en-US" smtClean="0"/>
              <a:t>‹#›</a:t>
            </a:fld>
            <a:endParaRPr lang="en-US"/>
          </a:p>
        </p:txBody>
      </p:sp>
    </p:spTree>
    <p:extLst>
      <p:ext uri="{BB962C8B-B14F-4D97-AF65-F5344CB8AC3E}">
        <p14:creationId xmlns:p14="http://schemas.microsoft.com/office/powerpoint/2010/main" val="168795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Now we are going to talk about laws versus rules.  With laws versus rules, laws are statute and rules are regulations.  Laws are Ohio Revised Code and rules are Ohio Administrative Code.  The laws do not have to be reviewed and require legislation to be changed.  Rules go through a five-year rule review process. Under the rule defined -- and I thought this was great, and they had it on another association's Web site, but it is good -- it was under Ohio Department of --ODE, Ohio Department of Education.  Just as a statute is a law, a rule is a regulation.  Again, whereas statutes are contained within the Ohio Revised Code, rules are contained within the Ohio Administrative Code.  Rules have the full force of the law but are usually more detailed.  It is not just because it is a rule, it is not law. They have the full force of the law, but they are going in more details. The key difference between a statute and rule, however, is that whereas the Ohio General Assembly writes legislation which becomes law, state associations, like ODH, are tasked with writing rules.  Primary purpose of an administrative rule is to flesh out or implement a statute.  Even though the statute is written, it is to go into more detail. Then the rule review, which we have every five years, per Ohio law, existing administrative rules must be reviewed every five years, will review deciding whether a rule should be amended.  If you remember the process this year, it was more like seven years because it took forever to get it passed.  They are now subject to the CSI, common sense initiative process, which Senate Bill 2 put in place. Rules proposed to be amended, rescinded, adopted as new, or those requiring no change are filed with JCARR. Those are basically the things you need to know about those, but when you hear us talk about laws and rules, they are different.</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494" indent="-289036">
              <a:defRPr>
                <a:solidFill>
                  <a:schemeClr val="tx1"/>
                </a:solidFill>
                <a:latin typeface="Arial" panose="020B0604020202020204" pitchFamily="34" charset="0"/>
                <a:cs typeface="Arial" panose="020B0604020202020204" pitchFamily="34" charset="0"/>
              </a:defRPr>
            </a:lvl2pPr>
            <a:lvl3pPr marL="1156145" indent="-231229">
              <a:defRPr>
                <a:solidFill>
                  <a:schemeClr val="tx1"/>
                </a:solidFill>
                <a:latin typeface="Arial" panose="020B0604020202020204" pitchFamily="34" charset="0"/>
                <a:cs typeface="Arial" panose="020B0604020202020204" pitchFamily="34" charset="0"/>
              </a:defRPr>
            </a:lvl3pPr>
            <a:lvl4pPr marL="1618602" indent="-231229">
              <a:defRPr>
                <a:solidFill>
                  <a:schemeClr val="tx1"/>
                </a:solidFill>
                <a:latin typeface="Arial" panose="020B0604020202020204" pitchFamily="34" charset="0"/>
                <a:cs typeface="Arial" panose="020B0604020202020204" pitchFamily="34" charset="0"/>
              </a:defRPr>
            </a:lvl4pPr>
            <a:lvl5pPr marL="2081060" indent="-231229">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657BFA-D847-431B-A42E-4B79F0FBBA2E}"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4279923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11" name="Picture 10"/>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1523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2410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1710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9442606"/>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225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1554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66535322"/>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3637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4C608-40B1-4030-A28D-5B74BC98ADCE}"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4012838"/>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48399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4C608-40B1-4030-A28D-5B74BC98ADCE}"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56002305"/>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64C608-40B1-4030-A28D-5B74BC98ADCE}"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6065727"/>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799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4106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4C608-40B1-4030-A28D-5B74BC98ADCE}"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2201615"/>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35767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8200" y="321041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34379574"/>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387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387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64C608-40B1-4030-A28D-5B74BC98ADCE}" type="datetimeFigureOut">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15576427"/>
      </p:ext>
    </p:extLst>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684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684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64C608-40B1-4030-A28D-5B74BC98ADCE}" type="datetimeFigureOut">
              <a:rPr lang="en-US" smtClean="0"/>
              <a:t>12/29/2021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33432276"/>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64C608-40B1-4030-A28D-5B74BC98ADCE}" type="datetimeFigureOut">
              <a:rPr lang="en-US" smtClean="0"/>
              <a:t>12/29/2021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5158271"/>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4C608-40B1-4030-A28D-5B74BC98ADCE}" type="datetimeFigureOut">
              <a:rPr lang="en-US" smtClean="0"/>
              <a:t>12/29/2021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2289672"/>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12/29/2021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7" name="Picture 6"/>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91385223"/>
      </p:ext>
    </p:extLst>
  </p:cSld>
  <p:clrMap bg1="lt1" tx1="dk1" bg2="lt2" tx2="dk2" accent1="accent1" accent2="accent2" accent3="accent3" accent4="accent4" accent5="accent5" accent6="accent6" hlink="hlink" folHlink="folHlink"/>
  <p:sldLayoutIdLst>
    <p:sldLayoutId id="2147483853" r:id="rId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12/29/2021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7" name="Picture 6"/>
          <p:cNvPicPr>
            <a:picLocks noChangeAspect="1"/>
          </p:cNvPicPr>
          <p:nvPr/>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338103972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hyperlink" Target="mailto:https://portal.hud.gov/hudportal/documents/huddoc?id=servanimals_ntcfheo2013-01.pdf" TargetMode="Externa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nccap.or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codes.ohio.gov/oac/3701-17-14" TargetMode="External"/><Relationship Id="rId2" Type="http://schemas.openxmlformats.org/officeDocument/2006/relationships/hyperlink" Target="http://codes.ohio.gov/oac/3701-17-10" TargetMode="Externa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hyperlink" Target="https://www.mplc.org/contact" TargetMode="External"/><Relationship Id="rId2" Type="http://schemas.openxmlformats.org/officeDocument/2006/relationships/hyperlink" Target="https://seniorliving.mplc.org/apply-now/" TargetMode="Externa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hyperlink" Target="http://www.sesac.com/" TargetMode="External"/><Relationship Id="rId2" Type="http://schemas.openxmlformats.org/officeDocument/2006/relationships/hyperlink" Target="http://www.bmi.com/" TargetMode="External"/><Relationship Id="rId1" Type="http://schemas.openxmlformats.org/officeDocument/2006/relationships/slideLayout" Target="../slideLayouts/slideLayout4.xml"/><Relationship Id="rId4" Type="http://schemas.openxmlformats.org/officeDocument/2006/relationships/hyperlink" Target="http://www.ascap.com/"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partner.moodmedia.com/ahcancal/" TargetMode="External"/><Relationship Id="rId2" Type="http://schemas.openxmlformats.org/officeDocument/2006/relationships/hyperlink" Target="https://www.ahcancal.org/about_ahca/ahca_membership/Pages/PreferredProducts.aspx" TargetMode="External"/><Relationship Id="rId1" Type="http://schemas.openxmlformats.org/officeDocument/2006/relationships/slideLayout" Target="../slideLayouts/slideLayout4.xml"/><Relationship Id="rId4" Type="http://schemas.openxmlformats.org/officeDocument/2006/relationships/hyperlink" Target="mailto:ncalahca@moodmedia.com"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hyperlink" Target="http://codes.ohio.gov/orc/3721.13" TargetMode="Externa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hyperlink" Target="http://codes.ohio.gov/oac/3701-16-07"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C5304D-AC59-47AE-9871-9E9C2B703F15}"/>
              </a:ext>
            </a:extLst>
          </p:cNvPr>
          <p:cNvSpPr/>
          <p:nvPr/>
        </p:nvSpPr>
        <p:spPr>
          <a:xfrm>
            <a:off x="2146300" y="3975100"/>
            <a:ext cx="2260600" cy="508000"/>
          </a:xfrm>
          <a:prstGeom prst="rect">
            <a:avLst/>
          </a:prstGeom>
          <a:solidFill>
            <a:srgbClr val="C6DB80"/>
          </a:solidFill>
          <a:ln>
            <a:solidFill>
              <a:srgbClr val="C6D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March 30-31, 2022</a:t>
            </a:r>
            <a:endParaRPr lang="en-US" dirty="0">
              <a:solidFill>
                <a:schemeClr val="tx1"/>
              </a:solidFill>
            </a:endParaRPr>
          </a:p>
        </p:txBody>
      </p:sp>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61975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OHIO ADMINISTRATIVE CODE</a:t>
            </a:r>
            <a:br>
              <a:rPr lang="en-US" smtClean="0"/>
            </a:br>
            <a:r>
              <a:rPr lang="en-US" smtClean="0"/>
              <a:t>3701-17-09 Resident life enrichment Cont.</a:t>
            </a:r>
            <a:endParaRPr lang="en-US" dirty="0"/>
          </a:p>
        </p:txBody>
      </p:sp>
      <p:sp>
        <p:nvSpPr>
          <p:cNvPr id="4" name="Content Placeholder 3"/>
          <p:cNvSpPr>
            <a:spLocks noGrp="1"/>
          </p:cNvSpPr>
          <p:nvPr>
            <p:ph idx="1"/>
          </p:nvPr>
        </p:nvSpPr>
        <p:spPr/>
        <p:txBody>
          <a:bodyPr>
            <a:normAutofit fontScale="70000" lnSpcReduction="20000"/>
          </a:bodyPr>
          <a:lstStyle/>
          <a:p>
            <a:r>
              <a:rPr lang="en-US" smtClean="0"/>
              <a:t>Residents shall have reasonable access to various methods of communication. The administrator shall ensure that: </a:t>
            </a:r>
          </a:p>
          <a:p>
            <a:pPr lvl="1"/>
            <a:r>
              <a:rPr lang="en-US" smtClean="0"/>
              <a:t>Each resident receives all mail, telegrams, or other communications addressed to the resident unopened and unread immediately upon receipt at the nursing home and opened and read to the resident after delivery if the resident so requests.; </a:t>
            </a:r>
          </a:p>
          <a:p>
            <a:pPr lvl="1"/>
            <a:r>
              <a:rPr lang="en-US" smtClean="0"/>
              <a:t>Each resident's outgoing mail shall be delivered unopened and unread to the regular postal channels promptly upon its receipt from the resident except when there is no regularly scheduled postal delivery or pick-up service in which case it shall be placed into the next regularly scheduled delivery or pick-up. The nursing home shall assist a resident in writing a letter or have a letter written for him or her if the resident so requests; </a:t>
            </a:r>
          </a:p>
          <a:p>
            <a:pPr lvl="1"/>
            <a:r>
              <a:rPr lang="en-US" smtClean="0"/>
              <a:t>Each resident has access to telephone services that meets the needs of the resident in an area where calls can be made without being overheard; and </a:t>
            </a:r>
          </a:p>
          <a:p>
            <a:pPr lvl="1"/>
            <a:r>
              <a:rPr lang="en-US" smtClean="0"/>
              <a:t>Each resident can use his or her cellular phone, computer, or other technological device unless the use of that device is not medically advisable or is disruptive to other residents or the safe and orderly operation of the home.</a:t>
            </a:r>
            <a:endParaRPr lang="en-US" dirty="0"/>
          </a:p>
        </p:txBody>
      </p:sp>
    </p:spTree>
    <p:extLst>
      <p:ext uri="{BB962C8B-B14F-4D97-AF65-F5344CB8AC3E}">
        <p14:creationId xmlns:p14="http://schemas.microsoft.com/office/powerpoint/2010/main" val="17842351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Service Animals in Ohio Housing</a:t>
            </a:r>
            <a:endParaRPr lang="en-US" dirty="0"/>
          </a:p>
        </p:txBody>
      </p:sp>
      <p:sp>
        <p:nvSpPr>
          <p:cNvPr id="4" name="Content Placeholder 3"/>
          <p:cNvSpPr>
            <a:spLocks noGrp="1"/>
          </p:cNvSpPr>
          <p:nvPr>
            <p:ph idx="1"/>
          </p:nvPr>
        </p:nvSpPr>
        <p:spPr/>
        <p:txBody>
          <a:bodyPr>
            <a:normAutofit fontScale="77500" lnSpcReduction="20000"/>
          </a:bodyPr>
          <a:lstStyle/>
          <a:p>
            <a:r>
              <a:rPr lang="en-US" smtClean="0"/>
              <a:t>Under Ohio’s Administrative Code, people with disabilities who use animal assistants are entitled to have those animals with them on any premises they lease, rent, purchase, or sublet. Your landlord may not require you to pay extra to have a service animal, although you are liable for any damages your service animal causes to the property or to another person.</a:t>
            </a:r>
          </a:p>
          <a:p>
            <a:endParaRPr lang="en-US" smtClean="0"/>
          </a:p>
          <a:p>
            <a:r>
              <a:rPr lang="en-US" smtClean="0"/>
              <a:t>The federal Fair Housing Act requires housing facilities to allow service dogs and emotional support animals, if necessary for a person with a disability to have an equal opportunity to use and enjoy the home. To fall under this provision, you must have a disability and you must have a disability-related need for the animal. In other words, the animal must work, perform tasks or services, or alleviate the emotional effects of your disability in order to qualify. (For more information, see the Department of Housing and Urban Development’s </a:t>
            </a:r>
            <a:r>
              <a:rPr lang="en-US" smtClean="0">
                <a:hlinkClick r:id="rId2"/>
              </a:rPr>
              <a:t>guidance on service animals</a:t>
            </a:r>
            <a:r>
              <a:rPr lang="en-US" smtClean="0"/>
              <a:t>.)</a:t>
            </a:r>
            <a:endParaRPr lang="en-US" dirty="0"/>
          </a:p>
        </p:txBody>
      </p:sp>
    </p:spTree>
    <p:extLst>
      <p:ext uri="{BB962C8B-B14F-4D97-AF65-F5344CB8AC3E}">
        <p14:creationId xmlns:p14="http://schemas.microsoft.com/office/powerpoint/2010/main" val="31693393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Module 1: Regulations &amp; Survey</a:t>
            </a:r>
            <a:br>
              <a:rPr lang="en-US" smtClean="0"/>
            </a:br>
            <a:r>
              <a:rPr lang="en-US" smtClean="0"/>
              <a:t>What’s the Difference?</a:t>
            </a:r>
            <a:endParaRPr lang="en-US" dirty="0"/>
          </a:p>
        </p:txBody>
      </p:sp>
      <p:sp>
        <p:nvSpPr>
          <p:cNvPr id="4" name="Text Placeholder 3"/>
          <p:cNvSpPr>
            <a:spLocks noGrp="1"/>
          </p:cNvSpPr>
          <p:nvPr>
            <p:ph type="body" idx="1"/>
          </p:nvPr>
        </p:nvSpPr>
        <p:spPr/>
        <p:txBody>
          <a:bodyPr/>
          <a:lstStyle/>
          <a:p>
            <a:r>
              <a:rPr lang="en-US" smtClean="0"/>
              <a:t>Between Service, Therapy and Emotional Support Dogs?</a:t>
            </a:r>
            <a:endParaRPr lang="en-US" dirty="0"/>
          </a:p>
        </p:txBody>
      </p:sp>
    </p:spTree>
    <p:extLst>
      <p:ext uri="{BB962C8B-B14F-4D97-AF65-F5344CB8AC3E}">
        <p14:creationId xmlns:p14="http://schemas.microsoft.com/office/powerpoint/2010/main" val="30233620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Differences</a:t>
            </a:r>
            <a:endParaRPr lang="en-US" dirty="0"/>
          </a:p>
        </p:txBody>
      </p:sp>
      <p:sp>
        <p:nvSpPr>
          <p:cNvPr id="6" name="Content Placeholder 5"/>
          <p:cNvSpPr>
            <a:spLocks noGrp="1"/>
          </p:cNvSpPr>
          <p:nvPr>
            <p:ph idx="1"/>
          </p:nvPr>
        </p:nvSpPr>
        <p:spPr/>
        <p:txBody>
          <a:bodyPr>
            <a:normAutofit fontScale="92500" lnSpcReduction="20000"/>
          </a:bodyPr>
          <a:lstStyle/>
          <a:p>
            <a:r>
              <a:rPr lang="en-US" smtClean="0"/>
              <a:t>A service dog is trained to help people with disabilities such as visual impairments, mental illnesses, seizure disorders, diabetes, etc. </a:t>
            </a:r>
          </a:p>
          <a:p>
            <a:endParaRPr lang="en-US" smtClean="0"/>
          </a:p>
          <a:p>
            <a:r>
              <a:rPr lang="en-US" smtClean="0"/>
              <a:t>A therapy animal is trained to provide comfort and affection to people in hospice, disaster areas, retirement homes, hospitals, nursing homes, schools and more. </a:t>
            </a:r>
          </a:p>
          <a:p>
            <a:endParaRPr lang="en-US" smtClean="0"/>
          </a:p>
          <a:p>
            <a:r>
              <a:rPr lang="en-US" smtClean="0"/>
              <a:t>Emotional support animal provide their owners therapeutic benefits through companionship.</a:t>
            </a:r>
            <a:endParaRPr lang="en-US" dirty="0"/>
          </a:p>
        </p:txBody>
      </p:sp>
    </p:spTree>
    <p:extLst>
      <p:ext uri="{BB962C8B-B14F-4D97-AF65-F5344CB8AC3E}">
        <p14:creationId xmlns:p14="http://schemas.microsoft.com/office/powerpoint/2010/main" val="14422931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Service Dog Laws</a:t>
            </a:r>
            <a:endParaRPr lang="en-US" dirty="0"/>
          </a:p>
        </p:txBody>
      </p:sp>
      <p:sp>
        <p:nvSpPr>
          <p:cNvPr id="4" name="Content Placeholder 3"/>
          <p:cNvSpPr>
            <a:spLocks noGrp="1"/>
          </p:cNvSpPr>
          <p:nvPr>
            <p:ph idx="1"/>
          </p:nvPr>
        </p:nvSpPr>
        <p:spPr/>
        <p:txBody>
          <a:bodyPr/>
          <a:lstStyle/>
          <a:p>
            <a:r>
              <a:rPr lang="en-US" smtClean="0"/>
              <a:t>There are two key service dog laws to keep in mind. First, service dogs have to be allowed into businesses and it is illegal for someone to ask about your disability. </a:t>
            </a:r>
          </a:p>
          <a:p>
            <a:endParaRPr lang="en-US" smtClean="0"/>
          </a:p>
          <a:p>
            <a:r>
              <a:rPr lang="en-US" smtClean="0"/>
              <a:t>However, someone can ask if the pet is required due to a disability or what tasks your service dog is able to perform. Second, pretending to be disabled to gain access to an area is against the law. </a:t>
            </a:r>
            <a:endParaRPr lang="en-US" dirty="0"/>
          </a:p>
        </p:txBody>
      </p:sp>
    </p:spTree>
    <p:extLst>
      <p:ext uri="{BB962C8B-B14F-4D97-AF65-F5344CB8AC3E}">
        <p14:creationId xmlns:p14="http://schemas.microsoft.com/office/powerpoint/2010/main" val="168102684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What Do Therapy Dogs Do?</a:t>
            </a:r>
            <a:endParaRPr lang="en-US" dirty="0"/>
          </a:p>
        </p:txBody>
      </p:sp>
      <p:sp>
        <p:nvSpPr>
          <p:cNvPr id="4" name="Content Placeholder 3"/>
          <p:cNvSpPr>
            <a:spLocks noGrp="1"/>
          </p:cNvSpPr>
          <p:nvPr>
            <p:ph idx="1"/>
          </p:nvPr>
        </p:nvSpPr>
        <p:spPr/>
        <p:txBody>
          <a:bodyPr/>
          <a:lstStyle/>
          <a:p>
            <a:r>
              <a:rPr lang="en-US" smtClean="0"/>
              <a:t>Therapy dogs are used in facilities to comfort people and give affection. Spending time with a therapy dog has been shown to lower blood pressure and heart rate, reduce anxiety and increase endorphins and oxytocin. Therapy dogs do not have to be trained to perform specific tasks like service dogs.</a:t>
            </a:r>
            <a:endParaRPr lang="en-US" dirty="0"/>
          </a:p>
        </p:txBody>
      </p:sp>
    </p:spTree>
    <p:extLst>
      <p:ext uri="{BB962C8B-B14F-4D97-AF65-F5344CB8AC3E}">
        <p14:creationId xmlns:p14="http://schemas.microsoft.com/office/powerpoint/2010/main" val="215113924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Emotional Support Dogs</a:t>
            </a:r>
            <a:endParaRPr lang="en-US" dirty="0"/>
          </a:p>
        </p:txBody>
      </p:sp>
      <p:sp>
        <p:nvSpPr>
          <p:cNvPr id="4" name="Content Placeholder 3"/>
          <p:cNvSpPr>
            <a:spLocks noGrp="1"/>
          </p:cNvSpPr>
          <p:nvPr>
            <p:ph idx="1"/>
          </p:nvPr>
        </p:nvSpPr>
        <p:spPr/>
        <p:txBody>
          <a:bodyPr>
            <a:normAutofit fontScale="92500" lnSpcReduction="20000"/>
          </a:bodyPr>
          <a:lstStyle/>
          <a:p>
            <a:r>
              <a:rPr lang="en-US" smtClean="0"/>
              <a:t>Emotional support dogs provide comfort, a calming presence and company. Emotional support dogs do not have access to all public areas, but there are two legal protections. First, they can fly with a person who has an emotional or psychological disability. Second, they can qualify for no-pet housing. A letter from a physician may be requested by housing authorities and airlines because the use of emotional support dogs has been abused by some over the years.</a:t>
            </a:r>
          </a:p>
          <a:p>
            <a:r>
              <a:rPr lang="en-US" smtClean="0"/>
              <a:t>There is no formal training needed to be an emotional support dog, which is why you may see some that are not the most well-behaved. However, there are some characteristics you’ll want to know, so you have the best experience with your emotional support dog.</a:t>
            </a:r>
            <a:endParaRPr lang="en-US" dirty="0"/>
          </a:p>
        </p:txBody>
      </p:sp>
    </p:spTree>
    <p:extLst>
      <p:ext uri="{BB962C8B-B14F-4D97-AF65-F5344CB8AC3E}">
        <p14:creationId xmlns:p14="http://schemas.microsoft.com/office/powerpoint/2010/main" val="145641045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4850B0-95A7-4EBB-B776-D5A7628AF90E}"/>
              </a:ext>
            </a:extLst>
          </p:cNvPr>
          <p:cNvSpPr>
            <a:spLocks noGrp="1"/>
          </p:cNvSpPr>
          <p:nvPr>
            <p:ph type="title"/>
          </p:nvPr>
        </p:nvSpPr>
        <p:spPr/>
        <p:txBody>
          <a:bodyPr/>
          <a:lstStyle/>
          <a:p>
            <a:r>
              <a:rPr lang="en-US" smtClean="0"/>
              <a:t>What Kind of Dog Is Needed?</a:t>
            </a:r>
            <a:endParaRPr lang="en-US" dirty="0"/>
          </a:p>
        </p:txBody>
      </p:sp>
      <p:sp>
        <p:nvSpPr>
          <p:cNvPr id="5" name="Content Placeholder 4"/>
          <p:cNvSpPr>
            <a:spLocks noGrp="1"/>
          </p:cNvSpPr>
          <p:nvPr>
            <p:ph idx="1"/>
          </p:nvPr>
        </p:nvSpPr>
        <p:spPr/>
        <p:txBody>
          <a:bodyPr>
            <a:normAutofit fontScale="40000" lnSpcReduction="20000"/>
          </a:bodyPr>
          <a:lstStyle/>
          <a:p>
            <a:r>
              <a:rPr lang="en-US" smtClean="0"/>
              <a:t>Q: What kind of dog helps a person when they experience social anxiety while flying?</a:t>
            </a:r>
          </a:p>
          <a:p>
            <a:r>
              <a:rPr lang="en-US" smtClean="0"/>
              <a:t/>
            </a:r>
            <a:br>
              <a:rPr lang="en-US" smtClean="0"/>
            </a:br>
            <a:r>
              <a:rPr lang="en-US" smtClean="0"/>
              <a:t>Q: What kind of dog is needed at school to help children experiencing anxiety?</a:t>
            </a:r>
          </a:p>
          <a:p>
            <a:r>
              <a:rPr lang="en-US" smtClean="0"/>
              <a:t/>
            </a:r>
            <a:br>
              <a:rPr lang="en-US" smtClean="0"/>
            </a:br>
            <a:r>
              <a:rPr lang="en-US" smtClean="0"/>
              <a:t>Q: What kind of dog is needed to pull a wheelchair?</a:t>
            </a:r>
            <a:br>
              <a:rPr lang="en-US" smtClean="0"/>
            </a:br>
            <a:endParaRPr lang="en-US" smtClean="0"/>
          </a:p>
          <a:p>
            <a:r>
              <a:rPr lang="en-US" smtClean="0"/>
              <a:t>Q: What kind of dog offers companionship in day-to-day activities for one person?</a:t>
            </a:r>
          </a:p>
          <a:p>
            <a:r>
              <a:rPr lang="en-US" smtClean="0"/>
              <a:t/>
            </a:r>
            <a:br>
              <a:rPr lang="en-US" smtClean="0"/>
            </a:br>
            <a:r>
              <a:rPr lang="en-US" smtClean="0"/>
              <a:t>Q: What kind of dog is needed to protect someone who is having a seizure?</a:t>
            </a:r>
            <a:br>
              <a:rPr lang="en-US" smtClean="0"/>
            </a:br>
            <a:endParaRPr lang="en-US" smtClean="0"/>
          </a:p>
          <a:p>
            <a:r>
              <a:rPr lang="en-US" smtClean="0"/>
              <a:t>Q: What kind of dog is needed to remind a person with mental illness to take their prescription?</a:t>
            </a:r>
          </a:p>
          <a:p>
            <a:r>
              <a:rPr lang="en-US" smtClean="0"/>
              <a:t/>
            </a:r>
            <a:br>
              <a:rPr lang="en-US" smtClean="0"/>
            </a:br>
            <a:r>
              <a:rPr lang="en-US" smtClean="0"/>
              <a:t>Q: What dog helps a person with autism?</a:t>
            </a:r>
          </a:p>
          <a:p>
            <a:r>
              <a:rPr lang="en-US" smtClean="0"/>
              <a:t/>
            </a:r>
            <a:br>
              <a:rPr lang="en-US" smtClean="0"/>
            </a:br>
            <a:r>
              <a:rPr lang="en-US" smtClean="0"/>
              <a:t>Q: What kind of dog works with numerous people?</a:t>
            </a:r>
            <a:br>
              <a:rPr lang="en-US" smtClean="0"/>
            </a:br>
            <a:endParaRPr lang="en-US" smtClean="0"/>
          </a:p>
          <a:p>
            <a:r>
              <a:rPr lang="en-US" smtClean="0"/>
              <a:t>Q: What kind of dog calms a person with Post Traumatic Stress Disorder?</a:t>
            </a:r>
            <a:br>
              <a:rPr lang="en-US" smtClean="0"/>
            </a:br>
            <a:endParaRPr lang="en-US" dirty="0"/>
          </a:p>
        </p:txBody>
      </p:sp>
    </p:spTree>
    <p:extLst>
      <p:ext uri="{BB962C8B-B14F-4D97-AF65-F5344CB8AC3E}">
        <p14:creationId xmlns:p14="http://schemas.microsoft.com/office/powerpoint/2010/main" val="304994641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4850B0-95A7-4EBB-B776-D5A7628AF90E}"/>
              </a:ext>
            </a:extLst>
          </p:cNvPr>
          <p:cNvSpPr>
            <a:spLocks noGrp="1"/>
          </p:cNvSpPr>
          <p:nvPr>
            <p:ph type="title"/>
          </p:nvPr>
        </p:nvSpPr>
        <p:spPr/>
        <p:txBody>
          <a:bodyPr/>
          <a:lstStyle/>
          <a:p>
            <a:r>
              <a:rPr lang="en-US" smtClean="0"/>
              <a:t>What Kind of Dog Is Needed?</a:t>
            </a:r>
            <a:endParaRPr lang="en-US" dirty="0"/>
          </a:p>
        </p:txBody>
      </p:sp>
      <p:sp>
        <p:nvSpPr>
          <p:cNvPr id="5" name="Content Placeholder 4"/>
          <p:cNvSpPr>
            <a:spLocks noGrp="1"/>
          </p:cNvSpPr>
          <p:nvPr>
            <p:ph idx="1"/>
          </p:nvPr>
        </p:nvSpPr>
        <p:spPr/>
        <p:txBody>
          <a:bodyPr>
            <a:normAutofit fontScale="25000" lnSpcReduction="20000"/>
          </a:bodyPr>
          <a:lstStyle/>
          <a:p>
            <a:r>
              <a:rPr lang="en-US" smtClean="0"/>
              <a:t>Q: What kind of dog helps a person when they experience social anxiety while flying?</a:t>
            </a:r>
          </a:p>
          <a:p>
            <a:r>
              <a:rPr lang="en-US" smtClean="0"/>
              <a:t>A: Emotional support dog</a:t>
            </a:r>
          </a:p>
          <a:p>
            <a:r>
              <a:rPr lang="en-US" smtClean="0"/>
              <a:t>Q: What kind of dog is needed at school to help children experiencing anxiety?</a:t>
            </a:r>
          </a:p>
          <a:p>
            <a:r>
              <a:rPr lang="en-US" smtClean="0"/>
              <a:t>A: Therapy dog</a:t>
            </a:r>
          </a:p>
          <a:p>
            <a:r>
              <a:rPr lang="en-US" smtClean="0"/>
              <a:t>Q: What kind of dog is needed to pull a wheelchair?</a:t>
            </a:r>
          </a:p>
          <a:p>
            <a:r>
              <a:rPr lang="en-US" smtClean="0"/>
              <a:t>A: Service dog</a:t>
            </a:r>
          </a:p>
          <a:p>
            <a:r>
              <a:rPr lang="en-US" smtClean="0"/>
              <a:t>Q: What kind of dog offers companionship in day-to-day activities for one person?</a:t>
            </a:r>
          </a:p>
          <a:p>
            <a:r>
              <a:rPr lang="en-US" smtClean="0"/>
              <a:t>A: Emotional support dog</a:t>
            </a:r>
          </a:p>
          <a:p>
            <a:r>
              <a:rPr lang="en-US" smtClean="0"/>
              <a:t>Q: What kind of dog is needed to protect someone who is having a seizure?</a:t>
            </a:r>
          </a:p>
          <a:p>
            <a:r>
              <a:rPr lang="en-US" smtClean="0"/>
              <a:t>A: Service dog</a:t>
            </a:r>
          </a:p>
          <a:p>
            <a:r>
              <a:rPr lang="en-US" smtClean="0"/>
              <a:t>Q: What kind of dog is needed to remind a person with mental illness to take their prescription?</a:t>
            </a:r>
          </a:p>
          <a:p>
            <a:r>
              <a:rPr lang="en-US" smtClean="0"/>
              <a:t>A: Service dog</a:t>
            </a:r>
          </a:p>
          <a:p>
            <a:r>
              <a:rPr lang="en-US" smtClean="0"/>
              <a:t>Q: What dog helps a person with autism?</a:t>
            </a:r>
          </a:p>
          <a:p>
            <a:r>
              <a:rPr lang="en-US" smtClean="0"/>
              <a:t>A: Service dog</a:t>
            </a:r>
          </a:p>
          <a:p>
            <a:r>
              <a:rPr lang="en-US" smtClean="0"/>
              <a:t>Q: What kind of dog works with numerous people?</a:t>
            </a:r>
          </a:p>
          <a:p>
            <a:r>
              <a:rPr lang="en-US" smtClean="0"/>
              <a:t>A: Therapy dog</a:t>
            </a:r>
          </a:p>
          <a:p>
            <a:r>
              <a:rPr lang="en-US" smtClean="0"/>
              <a:t>Q: What kind of dog calms a person with Post Traumatic Stress Disorder?</a:t>
            </a:r>
          </a:p>
          <a:p>
            <a:r>
              <a:rPr lang="en-US" smtClean="0"/>
              <a:t>A: Service dog</a:t>
            </a:r>
            <a:endParaRPr lang="en-US" dirty="0"/>
          </a:p>
        </p:txBody>
      </p:sp>
    </p:spTree>
    <p:extLst>
      <p:ext uri="{BB962C8B-B14F-4D97-AF65-F5344CB8AC3E}">
        <p14:creationId xmlns:p14="http://schemas.microsoft.com/office/powerpoint/2010/main" val="163875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30296F-A520-4AC6-B61E-59447A5F4AF1}"/>
              </a:ext>
            </a:extLst>
          </p:cNvPr>
          <p:cNvSpPr/>
          <p:nvPr/>
        </p:nvSpPr>
        <p:spPr>
          <a:xfrm>
            <a:off x="143435" y="58847"/>
            <a:ext cx="12048565" cy="707886"/>
          </a:xfrm>
          <a:prstGeom prst="rect">
            <a:avLst/>
          </a:prstGeom>
        </p:spPr>
        <p:txBody>
          <a:bodyPr wrap="square">
            <a:spAutoFit/>
          </a:bodyPr>
          <a:lstStyle/>
          <a:p>
            <a:endParaRPr lang="en-US" sz="2000" b="1" i="0" u="none" strike="noStrike" dirty="0">
              <a:solidFill>
                <a:srgbClr val="333333"/>
              </a:solidFill>
              <a:effectLst/>
              <a:latin typeface="Calibri" panose="020F0502020204030204" pitchFamily="34" charset="0"/>
              <a:cs typeface="Calibri" panose="020F0502020204030204" pitchFamily="34" charset="0"/>
            </a:endParaRPr>
          </a:p>
          <a:p>
            <a:endParaRPr lang="en-US" sz="2000" b="1" i="0" u="none" strike="noStrike" dirty="0">
              <a:solidFill>
                <a:srgbClr val="333333"/>
              </a:solidFill>
              <a:effectLst/>
              <a:latin typeface="Calibri" panose="020F0502020204030204" pitchFamily="34" charset="0"/>
              <a:cs typeface="Calibri" panose="020F0502020204030204" pitchFamily="34" charset="0"/>
            </a:endParaRPr>
          </a:p>
        </p:txBody>
      </p:sp>
      <p:sp>
        <p:nvSpPr>
          <p:cNvPr id="5" name="Title 4"/>
          <p:cNvSpPr>
            <a:spLocks noGrp="1"/>
          </p:cNvSpPr>
          <p:nvPr>
            <p:ph type="title"/>
          </p:nvPr>
        </p:nvSpPr>
        <p:spPr/>
        <p:txBody>
          <a:bodyPr/>
          <a:lstStyle/>
          <a:p>
            <a:r>
              <a:rPr lang="en-US" smtClean="0"/>
              <a:t>Pet Programs</a:t>
            </a:r>
            <a:endParaRPr lang="en-US" dirty="0"/>
          </a:p>
        </p:txBody>
      </p:sp>
      <p:sp>
        <p:nvSpPr>
          <p:cNvPr id="6" name="Content Placeholder 5"/>
          <p:cNvSpPr>
            <a:spLocks noGrp="1"/>
          </p:cNvSpPr>
          <p:nvPr>
            <p:ph idx="1"/>
          </p:nvPr>
        </p:nvSpPr>
        <p:spPr/>
        <p:txBody>
          <a:bodyPr>
            <a:normAutofit fontScale="77500" lnSpcReduction="20000"/>
          </a:bodyPr>
          <a:lstStyle/>
          <a:p>
            <a:r>
              <a:rPr lang="en-US" smtClean="0"/>
              <a:t>Pet Grooming, Pet Therapy, Pet Visits, Care Center pet, Humane Society Visit, Animal Shelter Visit, Pet Parade</a:t>
            </a:r>
          </a:p>
          <a:p>
            <a:r>
              <a:rPr lang="en-US" smtClean="0"/>
              <a:t>Policy and Purpose</a:t>
            </a:r>
          </a:p>
          <a:p>
            <a:r>
              <a:rPr lang="en-US" smtClean="0"/>
              <a:t>It is the policy of this care center to offer the opportunity to enjoy contact and closeness with animals. Contact with pets can provide residents with a heightened sense of well-being, promote or enhance physical, cognitive, and emotional health, and promote feelings of self-esteem, pleasure, comfort, and independence.</a:t>
            </a:r>
          </a:p>
          <a:p>
            <a:pPr lvl="1"/>
            <a:r>
              <a:rPr lang="en-US" smtClean="0"/>
              <a:t>Objectives/Outcomes</a:t>
            </a:r>
          </a:p>
          <a:p>
            <a:pPr lvl="1"/>
            <a:r>
              <a:rPr lang="en-US" smtClean="0"/>
              <a:t>To provide the sensory and emotional stimulation which animals evoke.</a:t>
            </a:r>
          </a:p>
          <a:p>
            <a:pPr lvl="1"/>
            <a:r>
              <a:rPr lang="en-US" smtClean="0"/>
              <a:t>To provide educational programs and environmental awareness.</a:t>
            </a:r>
          </a:p>
          <a:p>
            <a:pPr lvl="1"/>
            <a:r>
              <a:rPr lang="en-US" smtClean="0"/>
              <a:t>To provide the pleasure and tactile comfort that pets afford.</a:t>
            </a:r>
          </a:p>
          <a:p>
            <a:pPr lvl="1"/>
            <a:r>
              <a:rPr lang="en-US" smtClean="0"/>
              <a:t>To provide stimulation, solace, and to promote emotional health.</a:t>
            </a:r>
          </a:p>
          <a:p>
            <a:endParaRPr lang="en-US" dirty="0"/>
          </a:p>
        </p:txBody>
      </p:sp>
    </p:spTree>
    <p:extLst>
      <p:ext uri="{BB962C8B-B14F-4D97-AF65-F5344CB8AC3E}">
        <p14:creationId xmlns:p14="http://schemas.microsoft.com/office/powerpoint/2010/main" val="348975366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Equipment/Materials</a:t>
            </a:r>
            <a:endParaRPr lang="en-US" dirty="0"/>
          </a:p>
        </p:txBody>
      </p:sp>
      <p:sp>
        <p:nvSpPr>
          <p:cNvPr id="4" name="Content Placeholder 3"/>
          <p:cNvSpPr>
            <a:spLocks noGrp="1"/>
          </p:cNvSpPr>
          <p:nvPr>
            <p:ph idx="1"/>
          </p:nvPr>
        </p:nvSpPr>
        <p:spPr/>
        <p:txBody>
          <a:bodyPr>
            <a:normAutofit lnSpcReduction="10000"/>
          </a:bodyPr>
          <a:lstStyle/>
          <a:p>
            <a:r>
              <a:rPr lang="en-US" smtClean="0"/>
              <a:t>Towels for laps, microphone (as needed), hand wipes and/or antiseptic gel or foam, pet brushes, or pet toys. If program is held outdoor participants may want hats, sunscreen, and sweaters (refer to outdoor programs). Program in Detail</a:t>
            </a:r>
          </a:p>
          <a:p>
            <a:r>
              <a:rPr lang="en-US" smtClean="0"/>
              <a:t>Program Milieu</a:t>
            </a:r>
          </a:p>
          <a:p>
            <a:r>
              <a:rPr lang="en-US" smtClean="0"/>
              <a:t>Consider the quiet environment and non-hurried quality of time that we associate with the pleasure of pets. Consider seating areas to the sides for some participants.</a:t>
            </a:r>
          </a:p>
          <a:p>
            <a:endParaRPr lang="en-US" dirty="0"/>
          </a:p>
        </p:txBody>
      </p:sp>
    </p:spTree>
    <p:extLst>
      <p:ext uri="{BB962C8B-B14F-4D97-AF65-F5344CB8AC3E}">
        <p14:creationId xmlns:p14="http://schemas.microsoft.com/office/powerpoint/2010/main" val="2671654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5A91FC2-79A2-4EC8-AC52-0F0CBE9710E1}"/>
              </a:ext>
            </a:extLst>
          </p:cNvPr>
          <p:cNvSpPr/>
          <p:nvPr/>
        </p:nvSpPr>
        <p:spPr>
          <a:xfrm>
            <a:off x="367553" y="477466"/>
            <a:ext cx="11456894" cy="646331"/>
          </a:xfrm>
          <a:prstGeom prst="rect">
            <a:avLst/>
          </a:prstGeom>
        </p:spPr>
        <p:txBody>
          <a:bodyPr wrap="square">
            <a:spAutoFit/>
          </a:bodyPr>
          <a:lstStyle/>
          <a:p>
            <a:pPr algn="just"/>
            <a:r>
              <a:rPr lang="en-US" dirty="0"/>
              <a:t/>
            </a:r>
            <a:br>
              <a:rPr lang="en-US" dirty="0"/>
            </a:br>
            <a:endParaRPr lang="en-US" dirty="0">
              <a:solidFill>
                <a:srgbClr val="000000"/>
              </a:solidFill>
              <a:latin typeface="Verdana" panose="020B0604030504040204" pitchFamily="34" charset="0"/>
            </a:endParaRPr>
          </a:p>
        </p:txBody>
      </p:sp>
      <p:sp>
        <p:nvSpPr>
          <p:cNvPr id="3" name="Title 2"/>
          <p:cNvSpPr>
            <a:spLocks noGrp="1"/>
          </p:cNvSpPr>
          <p:nvPr>
            <p:ph type="title"/>
          </p:nvPr>
        </p:nvSpPr>
        <p:spPr/>
        <p:txBody>
          <a:bodyPr/>
          <a:lstStyle/>
          <a:p>
            <a:r>
              <a:rPr lang="en-US" smtClean="0"/>
              <a:t>Module 1: Regulations &amp; Survey</a:t>
            </a:r>
            <a:br>
              <a:rPr lang="en-US" smtClean="0"/>
            </a:br>
            <a:r>
              <a:rPr lang="en-US" smtClean="0"/>
              <a:t>Ohio Administrative Code/Licensure</a:t>
            </a:r>
            <a:endParaRPr lang="en-US" dirty="0"/>
          </a:p>
        </p:txBody>
      </p:sp>
      <p:sp>
        <p:nvSpPr>
          <p:cNvPr id="4" name="Text Placeholder 3"/>
          <p:cNvSpPr>
            <a:spLocks noGrp="1"/>
          </p:cNvSpPr>
          <p:nvPr>
            <p:ph type="body" idx="1"/>
          </p:nvPr>
        </p:nvSpPr>
        <p:spPr/>
        <p:txBody>
          <a:bodyPr/>
          <a:lstStyle/>
          <a:p>
            <a:r>
              <a:rPr lang="en-US" smtClean="0"/>
              <a:t>For The Activity Professional</a:t>
            </a:r>
          </a:p>
          <a:p>
            <a:endParaRPr lang="en-US" dirty="0"/>
          </a:p>
        </p:txBody>
      </p:sp>
    </p:spTree>
    <p:extLst>
      <p:ext uri="{BB962C8B-B14F-4D97-AF65-F5344CB8AC3E}">
        <p14:creationId xmlns:p14="http://schemas.microsoft.com/office/powerpoint/2010/main" val="69011513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Preparation and Procedures</a:t>
            </a:r>
            <a:endParaRPr lang="en-US" dirty="0"/>
          </a:p>
        </p:txBody>
      </p:sp>
      <p:sp>
        <p:nvSpPr>
          <p:cNvPr id="4" name="Content Placeholder 3"/>
          <p:cNvSpPr>
            <a:spLocks noGrp="1"/>
          </p:cNvSpPr>
          <p:nvPr>
            <p:ph idx="1"/>
          </p:nvPr>
        </p:nvSpPr>
        <p:spPr/>
        <p:txBody>
          <a:bodyPr>
            <a:normAutofit fontScale="92500" lnSpcReduction="10000"/>
          </a:bodyPr>
          <a:lstStyle/>
          <a:p>
            <a:r>
              <a:rPr lang="en-US" smtClean="0"/>
              <a:t>Obtain all required equipment and materials.</a:t>
            </a:r>
          </a:p>
          <a:p>
            <a:r>
              <a:rPr lang="en-US" smtClean="0"/>
              <a:t>Arrange for special speakers, "guests."</a:t>
            </a:r>
          </a:p>
          <a:p>
            <a:r>
              <a:rPr lang="en-US" smtClean="0"/>
              <a:t>Seat participants in horseshoe, circle or audience-style, out-of-doors, as desired.</a:t>
            </a:r>
          </a:p>
          <a:p>
            <a:r>
              <a:rPr lang="en-US" smtClean="0"/>
              <a:t>Announce program; introduce speaker and/or animals.</a:t>
            </a:r>
          </a:p>
          <a:p>
            <a:r>
              <a:rPr lang="en-US" smtClean="0"/>
              <a:t>Place a towel onto participant's lap beneath animal.</a:t>
            </a:r>
          </a:p>
          <a:p>
            <a:r>
              <a:rPr lang="en-US" smtClean="0"/>
              <a:t>Try to bring animals around to each participant to see, touch, hold, pet, brush, or feed.</a:t>
            </a:r>
          </a:p>
          <a:p>
            <a:endParaRPr lang="en-US" dirty="0"/>
          </a:p>
        </p:txBody>
      </p:sp>
    </p:spTree>
    <p:extLst>
      <p:ext uri="{BB962C8B-B14F-4D97-AF65-F5344CB8AC3E}">
        <p14:creationId xmlns:p14="http://schemas.microsoft.com/office/powerpoint/2010/main" val="274038082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Closure</a:t>
            </a:r>
            <a:endParaRPr lang="en-US" dirty="0"/>
          </a:p>
        </p:txBody>
      </p:sp>
      <p:sp>
        <p:nvSpPr>
          <p:cNvPr id="4" name="Content Placeholder 3"/>
          <p:cNvSpPr>
            <a:spLocks noGrp="1"/>
          </p:cNvSpPr>
          <p:nvPr>
            <p:ph idx="1"/>
          </p:nvPr>
        </p:nvSpPr>
        <p:spPr/>
        <p:txBody>
          <a:bodyPr>
            <a:normAutofit fontScale="92500" lnSpcReduction="10000"/>
          </a:bodyPr>
          <a:lstStyle/>
          <a:p>
            <a:r>
              <a:rPr lang="en-US" smtClean="0"/>
              <a:t>Close program with "good-byes" and "thank-you."</a:t>
            </a:r>
          </a:p>
          <a:p>
            <a:r>
              <a:rPr lang="en-US" smtClean="0"/>
              <a:t>Complete hand washing with participants using sinks, hand wipes, and/or foam.</a:t>
            </a:r>
          </a:p>
          <a:p>
            <a:r>
              <a:rPr lang="en-US" smtClean="0"/>
              <a:t>Perform room clean-up according to housekeeping procedures.</a:t>
            </a:r>
          </a:p>
          <a:p>
            <a:endParaRPr lang="en-US" smtClean="0"/>
          </a:p>
          <a:p>
            <a:r>
              <a:rPr lang="en-US" smtClean="0"/>
              <a:t>Note</a:t>
            </a:r>
          </a:p>
          <a:p>
            <a:r>
              <a:rPr lang="en-US" smtClean="0"/>
              <a:t>Check for allergies to animals before exposing participant to pets in the program.</a:t>
            </a:r>
          </a:p>
          <a:p>
            <a:endParaRPr lang="en-US" dirty="0"/>
          </a:p>
        </p:txBody>
      </p:sp>
    </p:spTree>
    <p:extLst>
      <p:ext uri="{BB962C8B-B14F-4D97-AF65-F5344CB8AC3E}">
        <p14:creationId xmlns:p14="http://schemas.microsoft.com/office/powerpoint/2010/main" val="391778893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Care Center Pet Guideline Procedures Form</a:t>
            </a:r>
            <a:endParaRPr lang="en-US" dirty="0"/>
          </a:p>
        </p:txBody>
      </p:sp>
      <p:sp>
        <p:nvSpPr>
          <p:cNvPr id="4" name="Content Placeholder 3"/>
          <p:cNvSpPr>
            <a:spLocks noGrp="1"/>
          </p:cNvSpPr>
          <p:nvPr>
            <p:ph idx="1"/>
          </p:nvPr>
        </p:nvSpPr>
        <p:spPr/>
        <p:txBody>
          <a:bodyPr>
            <a:normAutofit fontScale="70000" lnSpcReduction="20000"/>
          </a:bodyPr>
          <a:lstStyle/>
          <a:p>
            <a:r>
              <a:rPr lang="en-US" smtClean="0"/>
              <a:t>Indicate primary responsibility for pet's care and costs:</a:t>
            </a:r>
          </a:p>
          <a:p>
            <a:r>
              <a:rPr lang="en-US" smtClean="0"/>
              <a:t>As applicable, pet will eat, sleep, and defecate in what locations:</a:t>
            </a:r>
          </a:p>
          <a:p>
            <a:r>
              <a:rPr lang="en-US" smtClean="0"/>
              <a:t>Pet will be permitted in what areas of the facility:</a:t>
            </a:r>
          </a:p>
          <a:p>
            <a:r>
              <a:rPr lang="en-US" smtClean="0"/>
              <a:t>Pet will be kept where at mealtimes:</a:t>
            </a:r>
          </a:p>
          <a:p>
            <a:r>
              <a:rPr lang="en-US" smtClean="0"/>
              <a:t>Pet will eat what food, purchased by whom, kept and stored sealed with a cover, where:</a:t>
            </a:r>
          </a:p>
          <a:p>
            <a:r>
              <a:rPr lang="en-US" smtClean="0"/>
              <a:t>Pet will be given food and water in amounts of, and how often:</a:t>
            </a:r>
          </a:p>
          <a:p>
            <a:r>
              <a:rPr lang="en-US" smtClean="0"/>
              <a:t>Pet will be bathed when and how:</a:t>
            </a:r>
          </a:p>
          <a:p>
            <a:r>
              <a:rPr lang="en-US" smtClean="0"/>
              <a:t>Pet will receive any recommended vaccinations, will be assisted to which veterinarian or emergency clinic in case of signs of illness or injury: </a:t>
            </a:r>
          </a:p>
          <a:p>
            <a:r>
              <a:rPr lang="en-US" smtClean="0"/>
              <a:t>Veterinarian records will be retained where:</a:t>
            </a:r>
            <a:endParaRPr lang="en-US" dirty="0"/>
          </a:p>
        </p:txBody>
      </p:sp>
    </p:spTree>
    <p:extLst>
      <p:ext uri="{BB962C8B-B14F-4D97-AF65-F5344CB8AC3E}">
        <p14:creationId xmlns:p14="http://schemas.microsoft.com/office/powerpoint/2010/main" val="136392094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Volunteer Checklist</a:t>
            </a:r>
            <a:endParaRPr lang="en-US" dirty="0"/>
          </a:p>
        </p:txBody>
      </p:sp>
      <p:sp>
        <p:nvSpPr>
          <p:cNvPr id="3" name="Content Placeholder 2"/>
          <p:cNvSpPr>
            <a:spLocks noGrp="1"/>
          </p:cNvSpPr>
          <p:nvPr>
            <p:ph idx="1"/>
          </p:nvPr>
        </p:nvSpPr>
        <p:spPr/>
        <p:txBody>
          <a:bodyPr/>
          <a:lstStyle/>
          <a:p>
            <a:r>
              <a:rPr lang="en-US" smtClean="0"/>
              <a:t>Review Handout</a:t>
            </a:r>
          </a:p>
          <a:p>
            <a:r>
              <a:rPr lang="en-US" smtClean="0"/>
              <a:t>Job descriptions and duties</a:t>
            </a:r>
          </a:p>
          <a:p>
            <a:r>
              <a:rPr lang="en-US" smtClean="0"/>
              <a:t>Residents Working Does and Don’ts</a:t>
            </a:r>
            <a:endParaRPr lang="en-US" dirty="0"/>
          </a:p>
        </p:txBody>
      </p:sp>
    </p:spTree>
    <p:extLst>
      <p:ext uri="{BB962C8B-B14F-4D97-AF65-F5344CB8AC3E}">
        <p14:creationId xmlns:p14="http://schemas.microsoft.com/office/powerpoint/2010/main" val="413656304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Social Media</a:t>
            </a:r>
            <a:endParaRPr lang="en-US" dirty="0"/>
          </a:p>
        </p:txBody>
      </p:sp>
      <p:sp>
        <p:nvSpPr>
          <p:cNvPr id="3" name="Content Placeholder 2"/>
          <p:cNvSpPr>
            <a:spLocks noGrp="1"/>
          </p:cNvSpPr>
          <p:nvPr>
            <p:ph idx="1"/>
          </p:nvPr>
        </p:nvSpPr>
        <p:spPr/>
        <p:txBody>
          <a:bodyPr/>
          <a:lstStyle/>
          <a:p>
            <a:r>
              <a:rPr lang="en-US" smtClean="0"/>
              <a:t>Photo Release review</a:t>
            </a:r>
          </a:p>
          <a:p>
            <a:r>
              <a:rPr lang="en-US" smtClean="0"/>
              <a:t>Facility Policies and Boundaries</a:t>
            </a:r>
          </a:p>
          <a:p>
            <a:r>
              <a:rPr lang="en-US" smtClean="0"/>
              <a:t>Skit</a:t>
            </a:r>
            <a:endParaRPr lang="en-US" dirty="0"/>
          </a:p>
        </p:txBody>
      </p:sp>
    </p:spTree>
    <p:extLst>
      <p:ext uri="{BB962C8B-B14F-4D97-AF65-F5344CB8AC3E}">
        <p14:creationId xmlns:p14="http://schemas.microsoft.com/office/powerpoint/2010/main" val="189197182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Module 1: Regulations &amp; Survey</a:t>
            </a:r>
            <a:br>
              <a:rPr lang="en-US" smtClean="0"/>
            </a:br>
            <a:r>
              <a:rPr lang="en-US" smtClean="0"/>
              <a:t>Life Safety Code</a:t>
            </a:r>
            <a:endParaRPr lang="en-US" dirty="0"/>
          </a:p>
        </p:txBody>
      </p:sp>
      <p:sp>
        <p:nvSpPr>
          <p:cNvPr id="5" name="Text Placeholder 4"/>
          <p:cNvSpPr>
            <a:spLocks noGrp="1"/>
          </p:cNvSpPr>
          <p:nvPr>
            <p:ph type="body" idx="1"/>
          </p:nvPr>
        </p:nvSpPr>
        <p:spPr/>
        <p:txBody>
          <a:bodyPr/>
          <a:lstStyle/>
          <a:p>
            <a:r>
              <a:rPr lang="en-US" smtClean="0"/>
              <a:t>How They Relate To Activities</a:t>
            </a:r>
          </a:p>
          <a:p>
            <a:endParaRPr lang="en-US" dirty="0"/>
          </a:p>
        </p:txBody>
      </p:sp>
    </p:spTree>
    <p:extLst>
      <p:ext uri="{BB962C8B-B14F-4D97-AF65-F5344CB8AC3E}">
        <p14:creationId xmlns:p14="http://schemas.microsoft.com/office/powerpoint/2010/main" val="83798846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K324 - Cooking Facilities</a:t>
            </a:r>
            <a:endParaRPr lang="en-US" dirty="0"/>
          </a:p>
        </p:txBody>
      </p:sp>
      <p:sp>
        <p:nvSpPr>
          <p:cNvPr id="5" name="Content Placeholder 4"/>
          <p:cNvSpPr>
            <a:spLocks noGrp="1"/>
          </p:cNvSpPr>
          <p:nvPr>
            <p:ph idx="1"/>
          </p:nvPr>
        </p:nvSpPr>
        <p:spPr/>
        <p:txBody>
          <a:bodyPr>
            <a:normAutofit fontScale="85000" lnSpcReduction="20000"/>
          </a:bodyPr>
          <a:lstStyle/>
          <a:p>
            <a:r>
              <a:rPr lang="en-US" smtClean="0"/>
              <a:t>Cooking equipment is protected in accordance with NFPA 96,  Standard for Ventilation Control and Fire Protection of Commercial Cooking Operations, unless</a:t>
            </a:r>
          </a:p>
          <a:p>
            <a:pPr lvl="1"/>
            <a:r>
              <a:rPr lang="en-US" smtClean="0"/>
              <a:t>residential cooking equipment (i.e., small appliances such as microwaves, hot plates, toasters) are used for food warming or limited cooking in accordance with 18.3.2.5.2, 19.3.2.5.2. </a:t>
            </a:r>
          </a:p>
          <a:p>
            <a:pPr lvl="1"/>
            <a:r>
              <a:rPr lang="en-US" smtClean="0"/>
              <a:t>cooking facilities open to the corridor in smoke compartments with 30 or fewer patients comply with the conditions under 18.3.2.5.3, 19.3.2.5.3, or </a:t>
            </a:r>
          </a:p>
          <a:p>
            <a:pPr lvl="1"/>
            <a:r>
              <a:rPr lang="en-US" smtClean="0"/>
              <a:t>cooking facilities in smoke compartments with 30 or fewer patients comply with conditions under 18.3.2.5.4, 19.3.2.5.4. </a:t>
            </a:r>
          </a:p>
          <a:p>
            <a:r>
              <a:rPr lang="en-US" smtClean="0"/>
              <a:t>Cooking facilities protected according to NFPA 96 per 9.2.3 are not required to be enclosed as hazardous areas, but shall not be open to the corridor. 18.3.2.5.1 through 18.3.2.5.4, 19.3.2.5.1 through 19.3.2.5.5, 9.2.3, TIA 12-2 </a:t>
            </a:r>
            <a:endParaRPr lang="en-US" dirty="0"/>
          </a:p>
        </p:txBody>
      </p:sp>
    </p:spTree>
    <p:extLst>
      <p:ext uri="{BB962C8B-B14F-4D97-AF65-F5344CB8AC3E}">
        <p14:creationId xmlns:p14="http://schemas.microsoft.com/office/powerpoint/2010/main" val="189426321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NFPA - Cooking Facilities</a:t>
            </a:r>
            <a:endParaRPr lang="en-US" dirty="0"/>
          </a:p>
        </p:txBody>
      </p:sp>
      <p:sp>
        <p:nvSpPr>
          <p:cNvPr id="3" name="Content Placeholder 2"/>
          <p:cNvSpPr>
            <a:spLocks noGrp="1"/>
          </p:cNvSpPr>
          <p:nvPr>
            <p:ph idx="1"/>
          </p:nvPr>
        </p:nvSpPr>
        <p:spPr/>
        <p:txBody>
          <a:bodyPr/>
          <a:lstStyle/>
          <a:p>
            <a:r>
              <a:rPr lang="en-US" smtClean="0"/>
              <a:t>19.3.2.5 Cooking Facilities. </a:t>
            </a:r>
          </a:p>
          <a:p>
            <a:r>
              <a:rPr lang="en-US" smtClean="0"/>
              <a:t>19.3.2.5.1 Cooking facilities shall be protected in accordance with 9.2.3, unless otherwise permitted by 19.3.2.5.2.</a:t>
            </a:r>
          </a:p>
          <a:p>
            <a:r>
              <a:rPr lang="en-US" smtClean="0"/>
              <a:t>19.3.2.5.2* Where domestic cooking equipment is used for food-warming or limited cooking, protection of separation of food preparation facilities shall not be required.</a:t>
            </a:r>
            <a:endParaRPr lang="en-US" dirty="0"/>
          </a:p>
        </p:txBody>
      </p:sp>
    </p:spTree>
    <p:extLst>
      <p:ext uri="{BB962C8B-B14F-4D97-AF65-F5344CB8AC3E}">
        <p14:creationId xmlns:p14="http://schemas.microsoft.com/office/powerpoint/2010/main" val="321106898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K741 - Smoking Regulations </a:t>
            </a:r>
            <a:endParaRPr lang="en-US" dirty="0"/>
          </a:p>
        </p:txBody>
      </p:sp>
      <p:sp>
        <p:nvSpPr>
          <p:cNvPr id="3" name="Content Placeholder 2"/>
          <p:cNvSpPr>
            <a:spLocks noGrp="1"/>
          </p:cNvSpPr>
          <p:nvPr>
            <p:ph idx="1"/>
          </p:nvPr>
        </p:nvSpPr>
        <p:spPr/>
        <p:txBody>
          <a:bodyPr>
            <a:normAutofit fontScale="62500" lnSpcReduction="20000"/>
          </a:bodyPr>
          <a:lstStyle/>
          <a:p>
            <a:r>
              <a:rPr lang="en-US" smtClean="0"/>
              <a:t>Smoking regulations shall be adopted and shall include not less than the following provisions:</a:t>
            </a:r>
          </a:p>
          <a:p>
            <a:r>
              <a:rPr lang="en-US" smtClean="0"/>
              <a:t>Smoking shall be prohibited in any room, ward, or compartment where flammable liquids, combustible gases, or oxygen is used or stored and in any other hazardous location, and such area shall be posted with signs that read NO SMOKING or shall be posted with the international symbol for no smoking. </a:t>
            </a:r>
          </a:p>
          <a:p>
            <a:r>
              <a:rPr lang="en-US" smtClean="0"/>
              <a:t>In health care occupancies where smoking is prohibited and signs are prominently placed at all major entrances, secondary signs with language that prohibits smoking shall not be required.</a:t>
            </a:r>
          </a:p>
          <a:p>
            <a:r>
              <a:rPr lang="en-US" smtClean="0"/>
              <a:t>Smoking by patients classified as not responsible shall be prohibited. </a:t>
            </a:r>
          </a:p>
          <a:p>
            <a:r>
              <a:rPr lang="en-US" smtClean="0"/>
              <a:t>The requirement of 18.7.4(3) shall not apply where the patient is under direct supervision. </a:t>
            </a:r>
          </a:p>
          <a:p>
            <a:r>
              <a:rPr lang="en-US" smtClean="0"/>
              <a:t>Ashtrays of noncombustible material and safe design shall be provided in all areas where smoking is permitted. </a:t>
            </a:r>
          </a:p>
          <a:p>
            <a:r>
              <a:rPr lang="en-US" smtClean="0"/>
              <a:t>Metal containers with self-closing cover devices into which ashtrays can be emptied shall be readily available to all areas where smoking is permitted 18.7.4, 19.7.4</a:t>
            </a:r>
            <a:endParaRPr lang="en-US" dirty="0"/>
          </a:p>
        </p:txBody>
      </p:sp>
    </p:spTree>
    <p:extLst>
      <p:ext uri="{BB962C8B-B14F-4D97-AF65-F5344CB8AC3E}">
        <p14:creationId xmlns:p14="http://schemas.microsoft.com/office/powerpoint/2010/main" val="387180793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K751 - Draperies, Curtains, and Loosely Hanging Fabrics </a:t>
            </a:r>
            <a:endParaRPr lang="en-US" dirty="0"/>
          </a:p>
        </p:txBody>
      </p:sp>
      <p:sp>
        <p:nvSpPr>
          <p:cNvPr id="3" name="Content Placeholder 2"/>
          <p:cNvSpPr>
            <a:spLocks noGrp="1"/>
          </p:cNvSpPr>
          <p:nvPr>
            <p:ph idx="1"/>
          </p:nvPr>
        </p:nvSpPr>
        <p:spPr/>
        <p:txBody>
          <a:bodyPr/>
          <a:lstStyle/>
          <a:p>
            <a:r>
              <a:rPr lang="en-US" smtClean="0"/>
              <a:t>Draperies, curtains including cubicle curtains and loosely hanging fabric or films shall be in accordance with 10.3.1. Excluding curtains and draperies: at showers and baths; on windows in patient sleeping room located in sprinklered compartments; and in non-patient sleeping rooms in sprinklered compartments where individual drapery or curtain panels do not exceed 48 square feet or total area does not exceed 20 percent of the wall. </a:t>
            </a:r>
          </a:p>
          <a:p>
            <a:r>
              <a:rPr lang="en-US" smtClean="0"/>
              <a:t>18.7.5.1, 18.3.5.11, 19.7.5.1, 19.3.5.11, 10.3.1 </a:t>
            </a:r>
            <a:endParaRPr lang="en-US" dirty="0"/>
          </a:p>
        </p:txBody>
      </p:sp>
    </p:spTree>
    <p:extLst>
      <p:ext uri="{BB962C8B-B14F-4D97-AF65-F5344CB8AC3E}">
        <p14:creationId xmlns:p14="http://schemas.microsoft.com/office/powerpoint/2010/main" val="3592269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altLang="en-US" smtClean="0"/>
              <a:t>PROFESSIONAL CERTIFICATION LEVELS AND SPECIALIZATIONS</a:t>
            </a:r>
            <a:endParaRPr lang="en-US" altLang="en-US" dirty="0"/>
          </a:p>
        </p:txBody>
      </p:sp>
      <p:sp>
        <p:nvSpPr>
          <p:cNvPr id="5" name="Content Placeholder 4"/>
          <p:cNvSpPr>
            <a:spLocks noGrp="1"/>
          </p:cNvSpPr>
          <p:nvPr>
            <p:ph idx="1"/>
          </p:nvPr>
        </p:nvSpPr>
        <p:spPr/>
        <p:txBody>
          <a:bodyPr>
            <a:normAutofit fontScale="77500" lnSpcReduction="20000"/>
          </a:bodyPr>
          <a:lstStyle/>
          <a:p>
            <a:pPr lvl="0"/>
            <a:r>
              <a:rPr lang="en-US" altLang="en-US" smtClean="0"/>
              <a:t>NCCAP has trained and certified over 150,000 individuals in person-centered care using the Social Model of Care since 1986. The certifications are designed to ensure care providers possess the competencies to meet Federal and State regulations. </a:t>
            </a:r>
          </a:p>
          <a:p>
            <a:pPr lvl="0"/>
            <a:endParaRPr lang="en-US" altLang="en-US" smtClean="0"/>
          </a:p>
          <a:p>
            <a:pPr lvl="0"/>
            <a:r>
              <a:rPr lang="en-US" altLang="en-US" smtClean="0"/>
              <a:t>NCCAP offers 4 levels of Professional Certification:</a:t>
            </a:r>
          </a:p>
          <a:p>
            <a:pPr lvl="0"/>
            <a:r>
              <a:rPr lang="en-US" altLang="en-US" smtClean="0"/>
              <a:t>1. Activity Professional Apprentice Certified (APAC)</a:t>
            </a:r>
          </a:p>
          <a:p>
            <a:pPr lvl="0"/>
            <a:r>
              <a:rPr lang="en-US" altLang="en-US" smtClean="0"/>
              <a:t>2. Activity Professional Certified (APC) </a:t>
            </a:r>
          </a:p>
          <a:p>
            <a:pPr lvl="0"/>
            <a:r>
              <a:rPr lang="en-US" altLang="en-US" smtClean="0"/>
              <a:t>3. Activity Director Certified (ADC) </a:t>
            </a:r>
          </a:p>
          <a:p>
            <a:pPr lvl="0"/>
            <a:r>
              <a:rPr lang="en-US" altLang="en-US" smtClean="0"/>
              <a:t>4. Activity Consultant Certified (ACC)</a:t>
            </a:r>
            <a:endParaRPr lang="en-US" dirty="0"/>
          </a:p>
        </p:txBody>
      </p:sp>
    </p:spTree>
    <p:extLst>
      <p:ext uri="{BB962C8B-B14F-4D97-AF65-F5344CB8AC3E}">
        <p14:creationId xmlns:p14="http://schemas.microsoft.com/office/powerpoint/2010/main" val="421769772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K753 - Combustible Decorations </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Combustible decorations shall be prohibited unless one of the following is met: </a:t>
            </a:r>
          </a:p>
          <a:p>
            <a:r>
              <a:rPr lang="en-US" smtClean="0"/>
              <a:t>Flame retardant or treated with approved fire-retardant coating that is listed and  labeled for product.</a:t>
            </a:r>
          </a:p>
          <a:p>
            <a:r>
              <a:rPr lang="en-US" smtClean="0"/>
              <a:t>Decorations meet NFPA 701.</a:t>
            </a:r>
          </a:p>
          <a:p>
            <a:r>
              <a:rPr lang="en-US" smtClean="0"/>
              <a:t>Decorations exhibit heat release less than 100 kilowatts in accordance with NFPA 289.</a:t>
            </a:r>
          </a:p>
          <a:p>
            <a:r>
              <a:rPr lang="en-US" smtClean="0"/>
              <a:t>Decorations, such as photographs, paintings and other art are attached to the walls, ceilings and non-fire-rated doors in accordance with 18.7.5.6 or 19.7.5.6.</a:t>
            </a:r>
          </a:p>
          <a:p>
            <a:r>
              <a:rPr lang="en-US" smtClean="0"/>
              <a:t>The decorations in existing occupancies are in such limited quantities that a hazard of fire is not present.</a:t>
            </a:r>
          </a:p>
          <a:p>
            <a:r>
              <a:rPr lang="en-US" smtClean="0"/>
              <a:t>18.7.5.6, 19.7.5.6</a:t>
            </a:r>
            <a:endParaRPr lang="en-US" dirty="0"/>
          </a:p>
        </p:txBody>
      </p:sp>
    </p:spTree>
    <p:extLst>
      <p:ext uri="{BB962C8B-B14F-4D97-AF65-F5344CB8AC3E}">
        <p14:creationId xmlns:p14="http://schemas.microsoft.com/office/powerpoint/2010/main" val="240902556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NFPA - Furnishings, Bedding, and Decorations. </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20.7.5.1* Draperies, curtains, and other loosely hanging fabrics and films serving as furnishings or decorations in ambulatory health care occupancies shall be in accordance with the provisions of 10.3.1, and the following also shall apply:</a:t>
            </a:r>
          </a:p>
          <a:p>
            <a:r>
              <a:rPr lang="en-US" smtClean="0"/>
              <a:t>Such curtains shall include cubicle curtains.</a:t>
            </a:r>
          </a:p>
          <a:p>
            <a:r>
              <a:rPr lang="en-US" smtClean="0"/>
              <a:t>Such curtains shall not include curtains at showers. </a:t>
            </a:r>
          </a:p>
          <a:p>
            <a:r>
              <a:rPr lang="en-US" smtClean="0"/>
              <a:t>20.7.5.2 Newly introduced upholstered furniture shall com­ply with one of the following provisions: </a:t>
            </a:r>
          </a:p>
          <a:p>
            <a:r>
              <a:rPr lang="en-US" smtClean="0"/>
              <a:t>The furniture shall meet the criteria specified in 10.3.2.1 and 10.3.3.</a:t>
            </a:r>
          </a:p>
          <a:p>
            <a:r>
              <a:rPr lang="en-US" smtClean="0"/>
              <a:t>The furniture shall be in a building protected throughout by an approved, supervised automatic sprinkler system in accordance with 9.7.1.1(1).</a:t>
            </a:r>
            <a:endParaRPr lang="en-US" dirty="0"/>
          </a:p>
        </p:txBody>
      </p:sp>
    </p:spTree>
    <p:extLst>
      <p:ext uri="{BB962C8B-B14F-4D97-AF65-F5344CB8AC3E}">
        <p14:creationId xmlns:p14="http://schemas.microsoft.com/office/powerpoint/2010/main" val="161746404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NFPA – Combustible Decorations</a:t>
            </a:r>
            <a:endParaRPr lang="en-US" dirty="0"/>
          </a:p>
        </p:txBody>
      </p:sp>
      <p:sp>
        <p:nvSpPr>
          <p:cNvPr id="3" name="Content Placeholder 2"/>
          <p:cNvSpPr>
            <a:spLocks noGrp="1"/>
          </p:cNvSpPr>
          <p:nvPr>
            <p:ph idx="1"/>
          </p:nvPr>
        </p:nvSpPr>
        <p:spPr/>
        <p:txBody>
          <a:bodyPr/>
          <a:lstStyle/>
          <a:p>
            <a:r>
              <a:rPr lang="en-US" smtClean="0"/>
              <a:t>20.7.5.4 - Combustible decorations shall be prohibited, unless one of the following criteria is met: </a:t>
            </a:r>
          </a:p>
          <a:p>
            <a:r>
              <a:rPr lang="en-US" smtClean="0"/>
              <a:t>They are flame-retardant.</a:t>
            </a:r>
          </a:p>
          <a:p>
            <a:r>
              <a:rPr lang="en-US" smtClean="0"/>
              <a:t>They are decorations, such as photographs and paintings, in such limited quantities that a hazard of fire develop­ment or spread is not present. </a:t>
            </a:r>
            <a:endParaRPr lang="en-US" dirty="0"/>
          </a:p>
        </p:txBody>
      </p:sp>
    </p:spTree>
    <p:extLst>
      <p:ext uri="{BB962C8B-B14F-4D97-AF65-F5344CB8AC3E}">
        <p14:creationId xmlns:p14="http://schemas.microsoft.com/office/powerpoint/2010/main" val="124713479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NFPA – Bulletin Boards, Posters, and Paper.</a:t>
            </a:r>
            <a:endParaRPr lang="en-US" dirty="0"/>
          </a:p>
        </p:txBody>
      </p:sp>
      <p:sp>
        <p:nvSpPr>
          <p:cNvPr id="3" name="Content Placeholder 2"/>
          <p:cNvSpPr>
            <a:spLocks noGrp="1"/>
          </p:cNvSpPr>
          <p:nvPr>
            <p:ph idx="1"/>
          </p:nvPr>
        </p:nvSpPr>
        <p:spPr/>
        <p:txBody>
          <a:bodyPr/>
          <a:lstStyle/>
          <a:p>
            <a:r>
              <a:rPr lang="en-US" smtClean="0"/>
              <a:t>10.2.5.3 Bulletin Boards, Posters, and Paper.</a:t>
            </a:r>
          </a:p>
          <a:p>
            <a:r>
              <a:rPr lang="en-US" smtClean="0"/>
              <a:t>10.2.5.3.1 Bulletin boards, posters, and paper attached directly to the wall shall not exceed 10 percent of the aggregate wall area to which they are applied.</a:t>
            </a:r>
            <a:endParaRPr lang="en-US" dirty="0"/>
          </a:p>
        </p:txBody>
      </p:sp>
    </p:spTree>
    <p:extLst>
      <p:ext uri="{BB962C8B-B14F-4D97-AF65-F5344CB8AC3E}">
        <p14:creationId xmlns:p14="http://schemas.microsoft.com/office/powerpoint/2010/main" val="410095145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Thank You</a:t>
            </a:r>
            <a:endParaRPr lang="en-US" dirty="0"/>
          </a:p>
        </p:txBody>
      </p:sp>
      <p:sp>
        <p:nvSpPr>
          <p:cNvPr id="5" name="Subtitle 4"/>
          <p:cNvSpPr>
            <a:spLocks noGrp="1"/>
          </p:cNvSpPr>
          <p:nvPr>
            <p:ph type="subTitle" idx="1"/>
          </p:nvPr>
        </p:nvSpPr>
        <p:spPr/>
        <p:txBody>
          <a:bodyPr>
            <a:normAutofit fontScale="55000" lnSpcReduction="20000"/>
          </a:bodyPr>
          <a:lstStyle/>
          <a:p>
            <a:r>
              <a:rPr lang="en-US" smtClean="0"/>
              <a:t>Kim Fair, BA Psychology, ADC</a:t>
            </a:r>
          </a:p>
          <a:p>
            <a:r>
              <a:rPr lang="en-US" smtClean="0"/>
              <a:t>KFair@versaillesrehab.com</a:t>
            </a:r>
          </a:p>
          <a:p>
            <a:r>
              <a:rPr lang="en-US" smtClean="0"/>
              <a:t>Lydia Raber, ADC, CDP</a:t>
            </a:r>
          </a:p>
          <a:p>
            <a:r>
              <a:rPr lang="en-US" smtClean="0"/>
              <a:t>Lydia.Raber@wbhl.healthcare</a:t>
            </a:r>
          </a:p>
          <a:p>
            <a:r>
              <a:rPr lang="en-US" smtClean="0"/>
              <a:t>Chris Shelley</a:t>
            </a:r>
          </a:p>
          <a:p>
            <a:r>
              <a:rPr lang="en-US" smtClean="0"/>
              <a:t>CShelley@troycarecenter.com</a:t>
            </a:r>
            <a:endParaRPr lang="en-US" dirty="0"/>
          </a:p>
        </p:txBody>
      </p:sp>
    </p:spTree>
    <p:extLst>
      <p:ext uri="{BB962C8B-B14F-4D97-AF65-F5344CB8AC3E}">
        <p14:creationId xmlns:p14="http://schemas.microsoft.com/office/powerpoint/2010/main" val="302724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0476C33C-60EB-455B-8B6E-C0404BE67B1A}"/>
              </a:ext>
            </a:extLst>
          </p:cNvPr>
          <p:cNvPicPr>
            <a:picLocks noGrp="1" noChangeAspect="1"/>
          </p:cNvPicPr>
          <p:nvPr>
            <p:ph idx="1"/>
          </p:nvPr>
        </p:nvPicPr>
        <p:blipFill>
          <a:blip r:embed="rId2"/>
          <a:stretch>
            <a:fillRect/>
          </a:stretch>
        </p:blipFill>
        <p:spPr>
          <a:xfrm>
            <a:off x="1531067" y="1825625"/>
            <a:ext cx="9129866" cy="3409950"/>
          </a:xfrm>
        </p:spPr>
      </p:pic>
    </p:spTree>
    <p:extLst>
      <p:ext uri="{BB962C8B-B14F-4D97-AF65-F5344CB8AC3E}">
        <p14:creationId xmlns:p14="http://schemas.microsoft.com/office/powerpoint/2010/main" val="2721272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xmlns="" id="{1745F681-5F64-4301-9B1B-DCCB11AFE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 y="544196"/>
            <a:ext cx="11400416" cy="6313803"/>
          </a:xfrm>
          <a:prstGeom prst="rect">
            <a:avLst/>
          </a:prstGeom>
        </p:spPr>
      </p:pic>
    </p:spTree>
    <p:extLst>
      <p:ext uri="{BB962C8B-B14F-4D97-AF65-F5344CB8AC3E}">
        <p14:creationId xmlns:p14="http://schemas.microsoft.com/office/powerpoint/2010/main" val="2819053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newspaper&#10;&#10;Description automatically generated">
            <a:extLst>
              <a:ext uri="{FF2B5EF4-FFF2-40B4-BE49-F238E27FC236}">
                <a16:creationId xmlns:a16="http://schemas.microsoft.com/office/drawing/2014/main" xmlns="" id="{7D8D079F-94BF-4E56-A0D1-67302E7F3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19" y="239716"/>
            <a:ext cx="11385177" cy="6618284"/>
          </a:xfrm>
          <a:prstGeom prst="rect">
            <a:avLst/>
          </a:prstGeom>
        </p:spPr>
      </p:pic>
    </p:spTree>
    <p:extLst>
      <p:ext uri="{BB962C8B-B14F-4D97-AF65-F5344CB8AC3E}">
        <p14:creationId xmlns:p14="http://schemas.microsoft.com/office/powerpoint/2010/main" val="4252269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NCCAP SPECIALIZATIONS</a:t>
            </a:r>
            <a:endParaRPr lang="en-US" dirty="0"/>
          </a:p>
        </p:txBody>
      </p:sp>
      <p:sp>
        <p:nvSpPr>
          <p:cNvPr id="3" name="Content Placeholder 2"/>
          <p:cNvSpPr>
            <a:spLocks noGrp="1"/>
          </p:cNvSpPr>
          <p:nvPr>
            <p:ph idx="1"/>
          </p:nvPr>
        </p:nvSpPr>
        <p:spPr/>
        <p:txBody>
          <a:bodyPr>
            <a:normAutofit fontScale="40000" lnSpcReduction="20000"/>
          </a:bodyPr>
          <a:lstStyle/>
          <a:p>
            <a:r>
              <a:rPr lang="en-US" smtClean="0"/>
              <a:t>NCCAP Certified Professionals can receive specializations that indicate advanced studies related to engagement and person-centered care in the following areas:</a:t>
            </a:r>
          </a:p>
          <a:p>
            <a:pPr lvl="1"/>
            <a:r>
              <a:rPr lang="en-US" smtClean="0"/>
              <a:t>ADULT DAY SERVICES</a:t>
            </a:r>
          </a:p>
          <a:p>
            <a:pPr lvl="1"/>
            <a:r>
              <a:rPr lang="en-US" smtClean="0"/>
              <a:t>ASSISTED LIVING</a:t>
            </a:r>
          </a:p>
          <a:p>
            <a:pPr lvl="1"/>
            <a:r>
              <a:rPr lang="en-US" smtClean="0"/>
              <a:t>EDUCATION</a:t>
            </a:r>
          </a:p>
          <a:p>
            <a:pPr lvl="1"/>
            <a:r>
              <a:rPr lang="en-US" smtClean="0"/>
              <a:t>HOME CARE</a:t>
            </a:r>
          </a:p>
          <a:p>
            <a:pPr lvl="1"/>
            <a:r>
              <a:rPr lang="en-US" smtClean="0"/>
              <a:t>MEMORY CARE</a:t>
            </a:r>
          </a:p>
          <a:p>
            <a:pPr lvl="1"/>
            <a:r>
              <a:rPr lang="en-US" smtClean="0"/>
              <a:t>PERSON-CENTERED CARE</a:t>
            </a:r>
          </a:p>
          <a:p>
            <a:pPr lvl="1"/>
            <a:endParaRPr lang="en-US" smtClean="0"/>
          </a:p>
          <a:p>
            <a:r>
              <a:rPr lang="en-US" smtClean="0"/>
              <a:t>SPECIALIZATION QUALIFICATION COMPONENTS</a:t>
            </a:r>
          </a:p>
          <a:p>
            <a:r>
              <a:rPr lang="en-US" smtClean="0"/>
              <a:t>10 Continuing Education (CE) clock hours within the past 2 years are required in addition to the CE requirements of your certification level (CEs in the past 5 years will be accepted for Initial Application).</a:t>
            </a:r>
          </a:p>
          <a:p>
            <a:r>
              <a:rPr lang="en-US" smtClean="0"/>
              <a:t>Topic of all CE clock hours must be related to those listed in the NCCAP Body of Knowledge. Applicant must submit evidence and description of the CE on the Specialization application.</a:t>
            </a:r>
          </a:p>
          <a:p>
            <a:r>
              <a:rPr lang="en-US" smtClean="0"/>
              <a:t>Specialization designation recognizes competency to understand a team approach, direct an activity team, and carry out an activity program in the Specialization area.</a:t>
            </a:r>
          </a:p>
          <a:p>
            <a:r>
              <a:rPr lang="en-US" smtClean="0"/>
              <a:t>Specialization designations are renewed biennially. Individuals possessing Activity Professional Certification renew their Specialization at the same time of Professional Certification renewal.</a:t>
            </a:r>
            <a:endParaRPr lang="en-US" dirty="0"/>
          </a:p>
        </p:txBody>
      </p:sp>
    </p:spTree>
    <p:extLst>
      <p:ext uri="{BB962C8B-B14F-4D97-AF65-F5344CB8AC3E}">
        <p14:creationId xmlns:p14="http://schemas.microsoft.com/office/powerpoint/2010/main" val="2557234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Required Renewals</a:t>
            </a:r>
            <a:endParaRPr lang="en-US" dirty="0"/>
          </a:p>
        </p:txBody>
      </p:sp>
      <p:sp>
        <p:nvSpPr>
          <p:cNvPr id="4" name="Content Placeholder 3"/>
          <p:cNvSpPr>
            <a:spLocks noGrp="1"/>
          </p:cNvSpPr>
          <p:nvPr>
            <p:ph idx="1"/>
          </p:nvPr>
        </p:nvSpPr>
        <p:spPr/>
        <p:txBody>
          <a:bodyPr>
            <a:normAutofit fontScale="32500" lnSpcReduction="20000"/>
          </a:bodyPr>
          <a:lstStyle/>
          <a:p>
            <a:r>
              <a:rPr lang="en-US" smtClean="0"/>
              <a:t>1. Activity Professional Certification renewal is required every 2 years. Late renewal and payment date do not change the 2-year period. To renew, you need to acquire Continuing Education (CE) during the 2 years after initial certification and thereafter. CE requirements:</a:t>
            </a:r>
          </a:p>
          <a:p>
            <a:r>
              <a:rPr lang="en-US" smtClean="0"/>
              <a:t>APC: 20 CEs every 2 years</a:t>
            </a:r>
          </a:p>
          <a:p>
            <a:r>
              <a:rPr lang="en-US" smtClean="0"/>
              <a:t>ADC or ADCP: 30 CEs every 2 years</a:t>
            </a:r>
          </a:p>
          <a:p>
            <a:r>
              <a:rPr lang="en-US" smtClean="0"/>
              <a:t>ACC: 40 hours CEs every 2 years</a:t>
            </a:r>
          </a:p>
          <a:p>
            <a:r>
              <a:rPr lang="en-US" smtClean="0"/>
              <a:t>Each Specialization requires an additional 10 CEs in that Specialization every 2 years</a:t>
            </a:r>
          </a:p>
          <a:p>
            <a:r>
              <a:rPr lang="en-US" smtClean="0"/>
              <a:t>2. Home Care and Montessori Dementia Engagement Certification renewal is required every year. Late renewal and payment date does not change the 1-year period. Renewal requires 5 hours of Continuing Education.</a:t>
            </a:r>
          </a:p>
          <a:p>
            <a:r>
              <a:rPr lang="en-US" smtClean="0"/>
              <a:t>3. Renewal email reminders will be sent 90 days prior to expiration and then monthly thereafter.</a:t>
            </a:r>
          </a:p>
          <a:p>
            <a:r>
              <a:rPr lang="en-US" smtClean="0"/>
              <a:t>4. Renewal information, fee schedule and required application forms can be found on </a:t>
            </a:r>
            <a:r>
              <a:rPr lang="en-US" smtClean="0">
                <a:hlinkClick r:id="rId2"/>
              </a:rPr>
              <a:t>NCCAP.ORG</a:t>
            </a:r>
            <a:r>
              <a:rPr lang="en-US" smtClean="0"/>
              <a:t>.</a:t>
            </a:r>
          </a:p>
          <a:p>
            <a:r>
              <a:rPr lang="en-US" smtClean="0"/>
              <a:t>5. Renewals can be submitted online through your online profile at </a:t>
            </a:r>
            <a:r>
              <a:rPr lang="en-US" smtClean="0">
                <a:hlinkClick r:id="rId2"/>
              </a:rPr>
              <a:t>NCCAP.ORG,</a:t>
            </a:r>
            <a:r>
              <a:rPr lang="en-US" smtClean="0"/>
              <a:t> or print, complete and submit by mail.</a:t>
            </a:r>
          </a:p>
          <a:p>
            <a:r>
              <a:rPr lang="en-US" smtClean="0"/>
              <a:t>6. Submit renewal 6 weeks prior to your expiration date for processing. Renewal fees are due at time of renewal submission. Renewals received without appropriate forms or payment are considered incomplete.</a:t>
            </a:r>
          </a:p>
          <a:p>
            <a:r>
              <a:rPr lang="en-US" smtClean="0"/>
              <a:t>7. Notices of incomplete applications are sent by email during initial processing and periodically thereafter up to 1 year from expiration of certification.</a:t>
            </a:r>
          </a:p>
          <a:p>
            <a:r>
              <a:rPr lang="en-US" smtClean="0"/>
              <a:t>8. Processing of renewals can be expedited for an additional Fast Track Fee.</a:t>
            </a:r>
          </a:p>
          <a:p>
            <a:r>
              <a:rPr lang="en-US" smtClean="0"/>
              <a:t>9. Certification status can only be given after review and approval are complete.</a:t>
            </a:r>
          </a:p>
          <a:p>
            <a:r>
              <a:rPr lang="en-US" smtClean="0"/>
              <a:t>10. If your certification has expired for more than 1 year, you must submit a new application rather than a renewal application and comply with all standards in effect.</a:t>
            </a:r>
            <a:endParaRPr lang="en-US" dirty="0"/>
          </a:p>
        </p:txBody>
      </p:sp>
    </p:spTree>
    <p:extLst>
      <p:ext uri="{BB962C8B-B14F-4D97-AF65-F5344CB8AC3E}">
        <p14:creationId xmlns:p14="http://schemas.microsoft.com/office/powerpoint/2010/main" val="3433102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2DF991E-18B0-499F-BC11-242209777FBB}"/>
              </a:ext>
            </a:extLst>
          </p:cNvPr>
          <p:cNvSpPr/>
          <p:nvPr/>
        </p:nvSpPr>
        <p:spPr>
          <a:xfrm>
            <a:off x="143435" y="335845"/>
            <a:ext cx="11905129" cy="646331"/>
          </a:xfrm>
          <a:prstGeom prst="rect">
            <a:avLst/>
          </a:prstGeom>
        </p:spPr>
        <p:txBody>
          <a:bodyPr wrap="square">
            <a:spAutoFit/>
          </a:bodyPr>
          <a:lstStyle/>
          <a:p>
            <a:endParaRPr lang="en-US" dirty="0">
              <a:solidFill>
                <a:srgbClr val="4A4A4A"/>
              </a:solidFill>
              <a:latin typeface="Calibri" panose="020F0502020204030204" pitchFamily="34" charset="0"/>
              <a:cs typeface="Calibri" panose="020F0502020204030204" pitchFamily="34" charset="0"/>
            </a:endParaRPr>
          </a:p>
          <a:p>
            <a:r>
              <a:rPr lang="en-US" b="0" i="0" u="none" strike="noStrike" dirty="0">
                <a:solidFill>
                  <a:srgbClr val="4A4A4A"/>
                </a:solidFill>
                <a:effectLst/>
                <a:latin typeface="&amp;quot"/>
              </a:rPr>
              <a:t> </a:t>
            </a:r>
          </a:p>
        </p:txBody>
      </p:sp>
      <p:sp>
        <p:nvSpPr>
          <p:cNvPr id="3" name="Title 2"/>
          <p:cNvSpPr>
            <a:spLocks noGrp="1"/>
          </p:cNvSpPr>
          <p:nvPr>
            <p:ph type="title"/>
          </p:nvPr>
        </p:nvSpPr>
        <p:spPr/>
        <p:txBody>
          <a:bodyPr/>
          <a:lstStyle/>
          <a:p>
            <a:r>
              <a:rPr lang="en-US" smtClean="0"/>
              <a:t>LEVEL CHANGE IN CERTIFICATION</a:t>
            </a:r>
            <a:endParaRPr lang="en-US" dirty="0"/>
          </a:p>
        </p:txBody>
      </p:sp>
      <p:sp>
        <p:nvSpPr>
          <p:cNvPr id="4" name="Content Placeholder 3"/>
          <p:cNvSpPr>
            <a:spLocks noGrp="1"/>
          </p:cNvSpPr>
          <p:nvPr>
            <p:ph idx="1"/>
          </p:nvPr>
        </p:nvSpPr>
        <p:spPr/>
        <p:txBody>
          <a:bodyPr>
            <a:normAutofit fontScale="85000" lnSpcReduction="20000"/>
          </a:bodyPr>
          <a:lstStyle/>
          <a:p>
            <a:endParaRPr lang="en-US" smtClean="0"/>
          </a:p>
          <a:p>
            <a:r>
              <a:rPr lang="en-US" smtClean="0"/>
              <a:t>If you seek a Level Change, you need to complete a new Application that will be reviewed against your most recent application on file. It is not necessary to duplicate information already on file in your most recent application. You only need to add additional information supporting the Level Change and pay the Level Change fee (see website for Fee Schedule). If approved, your certification expiration date remains the same.</a:t>
            </a:r>
          </a:p>
          <a:p>
            <a:endParaRPr lang="en-US" smtClean="0"/>
          </a:p>
          <a:p>
            <a:r>
              <a:rPr lang="en-US" smtClean="0"/>
              <a:t>NOTE: If you seek a Level Change at the same time you are renewing, you must complete both the Renewal Application and the Level Change Application and pay the required fees.</a:t>
            </a:r>
            <a:endParaRPr lang="en-US" dirty="0"/>
          </a:p>
        </p:txBody>
      </p:sp>
    </p:spTree>
    <p:extLst>
      <p:ext uri="{BB962C8B-B14F-4D97-AF65-F5344CB8AC3E}">
        <p14:creationId xmlns:p14="http://schemas.microsoft.com/office/powerpoint/2010/main" val="1797657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56A4501-1D28-46BF-9074-E9A059F49E83}"/>
              </a:ext>
            </a:extLst>
          </p:cNvPr>
          <p:cNvSpPr/>
          <p:nvPr/>
        </p:nvSpPr>
        <p:spPr>
          <a:xfrm>
            <a:off x="251012" y="951398"/>
            <a:ext cx="11689976" cy="954107"/>
          </a:xfrm>
          <a:prstGeom prst="rect">
            <a:avLst/>
          </a:prstGeom>
        </p:spPr>
        <p:txBody>
          <a:bodyPr wrap="square">
            <a:spAutoFit/>
          </a:bodyPr>
          <a:lstStyle/>
          <a:p>
            <a:pPr algn="ctr"/>
            <a:r>
              <a:rPr lang="en-US" b="0" i="0" u="none" strike="noStrike" dirty="0">
                <a:solidFill>
                  <a:srgbClr val="4A4A4A"/>
                </a:solidFill>
                <a:effectLst/>
                <a:latin typeface="Calibri" panose="020F0502020204030204" pitchFamily="34" charset="0"/>
                <a:cs typeface="Calibri" panose="020F0502020204030204" pitchFamily="34" charset="0"/>
              </a:rPr>
              <a:t/>
            </a:r>
            <a:br>
              <a:rPr lang="en-US" b="0" i="0" u="none" strike="noStrike" dirty="0">
                <a:solidFill>
                  <a:srgbClr val="4A4A4A"/>
                </a:solidFill>
                <a:effectLst/>
                <a:latin typeface="Calibri" panose="020F0502020204030204" pitchFamily="34" charset="0"/>
                <a:cs typeface="Calibri" panose="020F0502020204030204" pitchFamily="34" charset="0"/>
              </a:rPr>
            </a:br>
            <a:endParaRPr lang="en-US" b="0" i="0" u="none" strike="noStrike" dirty="0">
              <a:solidFill>
                <a:srgbClr val="4A4A4A"/>
              </a:solidFill>
              <a:effectLst/>
              <a:latin typeface="Calibri" panose="020F0502020204030204" pitchFamily="34" charset="0"/>
              <a:cs typeface="Calibri" panose="020F0502020204030204" pitchFamily="34" charset="0"/>
            </a:endParaRPr>
          </a:p>
          <a:p>
            <a:pPr algn="ctr"/>
            <a:endParaRPr lang="en-US" sz="2000" b="1" i="0" u="none" strike="noStrike" dirty="0">
              <a:solidFill>
                <a:srgbClr val="4A4A4A"/>
              </a:solidFill>
              <a:effectLst/>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US" smtClean="0"/>
              <a:t>RETIRED STATUS: ACKNOWLEDGEMENT OF SERVICE AWARD</a:t>
            </a:r>
            <a:endParaRPr lang="en-US" dirty="0"/>
          </a:p>
        </p:txBody>
      </p:sp>
      <p:sp>
        <p:nvSpPr>
          <p:cNvPr id="4" name="Content Placeholder 3"/>
          <p:cNvSpPr>
            <a:spLocks noGrp="1"/>
          </p:cNvSpPr>
          <p:nvPr>
            <p:ph idx="1"/>
          </p:nvPr>
        </p:nvSpPr>
        <p:spPr/>
        <p:txBody>
          <a:bodyPr>
            <a:normAutofit lnSpcReduction="10000"/>
          </a:bodyPr>
          <a:lstStyle/>
          <a:p>
            <a:r>
              <a:rPr lang="en-US" smtClean="0"/>
              <a:t>Starting February 1, 2020, NCCAP provides retiring Activity Professionals with a complementary "thank you" of the "Acknowledgment of Service Award" at no fee.</a:t>
            </a:r>
          </a:p>
          <a:p>
            <a:r>
              <a:rPr lang="en-US" smtClean="0"/>
              <a:t>This is not a certification and indicates you no longer work in the field of Activities.</a:t>
            </a:r>
          </a:p>
          <a:p>
            <a:r>
              <a:rPr lang="en-US" smtClean="0"/>
              <a:t>If you choose to re-enter the field of Activities after your certification has expired, you must reapply for Initial Certification and meet the current NCCAP Certification Standards.  </a:t>
            </a:r>
            <a:endParaRPr lang="en-US" dirty="0"/>
          </a:p>
        </p:txBody>
      </p:sp>
    </p:spTree>
    <p:extLst>
      <p:ext uri="{BB962C8B-B14F-4D97-AF65-F5344CB8AC3E}">
        <p14:creationId xmlns:p14="http://schemas.microsoft.com/office/powerpoint/2010/main" val="1214058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mtClean="0"/>
              <a:t>Module 1: Regulations &amp; Survey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966250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Module 1: Regulations &amp; Survey</a:t>
            </a:r>
            <a:br>
              <a:rPr lang="en-US" smtClean="0"/>
            </a:br>
            <a:r>
              <a:rPr lang="en-US" smtClean="0"/>
              <a:t>F-Tags</a:t>
            </a:r>
            <a:endParaRPr lang="en-US" dirty="0"/>
          </a:p>
        </p:txBody>
      </p:sp>
      <p:sp>
        <p:nvSpPr>
          <p:cNvPr id="5" name="Text Placeholder 4"/>
          <p:cNvSpPr>
            <a:spLocks noGrp="1"/>
          </p:cNvSpPr>
          <p:nvPr>
            <p:ph type="body" idx="1"/>
          </p:nvPr>
        </p:nvSpPr>
        <p:spPr/>
        <p:txBody>
          <a:bodyPr/>
          <a:lstStyle/>
          <a:p>
            <a:r>
              <a:rPr lang="en-US" smtClean="0"/>
              <a:t>The Complete List &amp; How They Relate To Activities</a:t>
            </a:r>
          </a:p>
          <a:p>
            <a:endParaRPr lang="en-US" dirty="0"/>
          </a:p>
        </p:txBody>
      </p:sp>
    </p:spTree>
    <p:extLst>
      <p:ext uri="{BB962C8B-B14F-4D97-AF65-F5344CB8AC3E}">
        <p14:creationId xmlns:p14="http://schemas.microsoft.com/office/powerpoint/2010/main" val="2178295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Module 1: Regulations &amp; Survey</a:t>
            </a:r>
            <a:br>
              <a:rPr lang="en-US" smtClean="0"/>
            </a:br>
            <a:r>
              <a:rPr lang="en-US" smtClean="0"/>
              <a:t>Critical Elements Pathways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4269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Activities Critical Elements Pathway</a:t>
            </a:r>
            <a:endParaRPr lang="en-US" dirty="0"/>
          </a:p>
        </p:txBody>
      </p:sp>
      <p:sp>
        <p:nvSpPr>
          <p:cNvPr id="5" name="Content Placeholder 4"/>
          <p:cNvSpPr>
            <a:spLocks noGrp="1"/>
          </p:cNvSpPr>
          <p:nvPr>
            <p:ph idx="1"/>
          </p:nvPr>
        </p:nvSpPr>
        <p:spPr/>
        <p:txBody>
          <a:bodyPr/>
          <a:lstStyle/>
          <a:p>
            <a:r>
              <a:rPr lang="en-US" smtClean="0"/>
              <a:t>Review Pathway Handout</a:t>
            </a:r>
            <a:endParaRPr lang="en-US" dirty="0"/>
          </a:p>
        </p:txBody>
      </p:sp>
    </p:spTree>
    <p:extLst>
      <p:ext uri="{BB962C8B-B14F-4D97-AF65-F5344CB8AC3E}">
        <p14:creationId xmlns:p14="http://schemas.microsoft.com/office/powerpoint/2010/main" val="653087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502" y="0"/>
            <a:ext cx="8878073" cy="6858000"/>
          </a:xfrm>
          <a:prstGeom prst="rect">
            <a:avLst/>
          </a:prstGeom>
        </p:spPr>
      </p:pic>
    </p:spTree>
    <p:extLst>
      <p:ext uri="{BB962C8B-B14F-4D97-AF65-F5344CB8AC3E}">
        <p14:creationId xmlns:p14="http://schemas.microsoft.com/office/powerpoint/2010/main" val="2673122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0132" y="0"/>
            <a:ext cx="8878073" cy="6858000"/>
          </a:xfrm>
          <a:prstGeom prst="rect">
            <a:avLst/>
          </a:prstGeom>
        </p:spPr>
      </p:pic>
    </p:spTree>
    <p:extLst>
      <p:ext uri="{BB962C8B-B14F-4D97-AF65-F5344CB8AC3E}">
        <p14:creationId xmlns:p14="http://schemas.microsoft.com/office/powerpoint/2010/main" val="387665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1056" y="0"/>
            <a:ext cx="8878073" cy="6858000"/>
          </a:xfrm>
          <a:prstGeom prst="rect">
            <a:avLst/>
          </a:prstGeom>
        </p:spPr>
      </p:pic>
    </p:spTree>
    <p:extLst>
      <p:ext uri="{BB962C8B-B14F-4D97-AF65-F5344CB8AC3E}">
        <p14:creationId xmlns:p14="http://schemas.microsoft.com/office/powerpoint/2010/main" val="3902897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8871" y="0"/>
            <a:ext cx="8878073" cy="6858000"/>
          </a:xfrm>
          <a:prstGeom prst="rect">
            <a:avLst/>
          </a:prstGeom>
        </p:spPr>
      </p:pic>
    </p:spTree>
    <p:extLst>
      <p:ext uri="{BB962C8B-B14F-4D97-AF65-F5344CB8AC3E}">
        <p14:creationId xmlns:p14="http://schemas.microsoft.com/office/powerpoint/2010/main" val="557562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8871" y="0"/>
            <a:ext cx="8878073" cy="6858000"/>
          </a:xfrm>
          <a:prstGeom prst="rect">
            <a:avLst/>
          </a:prstGeom>
        </p:spPr>
      </p:pic>
    </p:spTree>
    <p:extLst>
      <p:ext uri="{BB962C8B-B14F-4D97-AF65-F5344CB8AC3E}">
        <p14:creationId xmlns:p14="http://schemas.microsoft.com/office/powerpoint/2010/main" val="92047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Dementia Care Critical Elements Pathway</a:t>
            </a:r>
            <a:endParaRPr lang="en-US" dirty="0"/>
          </a:p>
        </p:txBody>
      </p:sp>
      <p:sp>
        <p:nvSpPr>
          <p:cNvPr id="5" name="Content Placeholder 4"/>
          <p:cNvSpPr>
            <a:spLocks noGrp="1"/>
          </p:cNvSpPr>
          <p:nvPr>
            <p:ph idx="1"/>
          </p:nvPr>
        </p:nvSpPr>
        <p:spPr/>
        <p:txBody>
          <a:bodyPr/>
          <a:lstStyle/>
          <a:p>
            <a:r>
              <a:rPr lang="en-US" smtClean="0"/>
              <a:t>Review Pathway Handout</a:t>
            </a:r>
            <a:endParaRPr lang="en-US" dirty="0"/>
          </a:p>
        </p:txBody>
      </p:sp>
    </p:spTree>
    <p:extLst>
      <p:ext uri="{BB962C8B-B14F-4D97-AF65-F5344CB8AC3E}">
        <p14:creationId xmlns:p14="http://schemas.microsoft.com/office/powerpoint/2010/main" val="3244229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2316" y="0"/>
            <a:ext cx="8878073" cy="6858000"/>
          </a:xfrm>
          <a:prstGeom prst="rect">
            <a:avLst/>
          </a:prstGeom>
        </p:spPr>
      </p:pic>
    </p:spTree>
    <p:extLst>
      <p:ext uri="{BB962C8B-B14F-4D97-AF65-F5344CB8AC3E}">
        <p14:creationId xmlns:p14="http://schemas.microsoft.com/office/powerpoint/2010/main" val="1100445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Speakers</a:t>
            </a:r>
            <a:endParaRPr lang="en-US" dirty="0"/>
          </a:p>
        </p:txBody>
      </p:sp>
      <p:sp>
        <p:nvSpPr>
          <p:cNvPr id="3" name="Subtitle 2"/>
          <p:cNvSpPr>
            <a:spLocks noGrp="1"/>
          </p:cNvSpPr>
          <p:nvPr>
            <p:ph type="subTitle" idx="1"/>
          </p:nvPr>
        </p:nvSpPr>
        <p:spPr/>
        <p:txBody>
          <a:bodyPr/>
          <a:lstStyle/>
          <a:p>
            <a:r>
              <a:rPr lang="en-US" smtClean="0"/>
              <a:t>Kim Fair, BA Psychology, ADC</a:t>
            </a:r>
          </a:p>
          <a:p>
            <a:r>
              <a:rPr lang="en-US" smtClean="0"/>
              <a:t>Lydia Raber, ADC, CDP</a:t>
            </a:r>
          </a:p>
          <a:p>
            <a:r>
              <a:rPr lang="en-US" smtClean="0"/>
              <a:t>Chris Shelley</a:t>
            </a:r>
          </a:p>
          <a:p>
            <a:endParaRPr lang="en-US" dirty="0"/>
          </a:p>
        </p:txBody>
      </p:sp>
    </p:spTree>
    <p:extLst>
      <p:ext uri="{BB962C8B-B14F-4D97-AF65-F5344CB8AC3E}">
        <p14:creationId xmlns:p14="http://schemas.microsoft.com/office/powerpoint/2010/main" val="1109039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0133" y="0"/>
            <a:ext cx="8878073" cy="6858000"/>
          </a:xfrm>
          <a:prstGeom prst="rect">
            <a:avLst/>
          </a:prstGeom>
        </p:spPr>
      </p:pic>
    </p:spTree>
    <p:extLst>
      <p:ext uri="{BB962C8B-B14F-4D97-AF65-F5344CB8AC3E}">
        <p14:creationId xmlns:p14="http://schemas.microsoft.com/office/powerpoint/2010/main" val="143753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8193" y="93784"/>
            <a:ext cx="8878073" cy="6858000"/>
          </a:xfrm>
          <a:prstGeom prst="rect">
            <a:avLst/>
          </a:prstGeom>
        </p:spPr>
      </p:pic>
    </p:spTree>
    <p:extLst>
      <p:ext uri="{BB962C8B-B14F-4D97-AF65-F5344CB8AC3E}">
        <p14:creationId xmlns:p14="http://schemas.microsoft.com/office/powerpoint/2010/main" val="3736447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501" y="0"/>
            <a:ext cx="8878073" cy="6858000"/>
          </a:xfrm>
          <a:prstGeom prst="rect">
            <a:avLst/>
          </a:prstGeom>
        </p:spPr>
      </p:pic>
    </p:spTree>
    <p:extLst>
      <p:ext uri="{BB962C8B-B14F-4D97-AF65-F5344CB8AC3E}">
        <p14:creationId xmlns:p14="http://schemas.microsoft.com/office/powerpoint/2010/main" val="2274999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Behavioral and Emotional Status Critical Elements Pathway</a:t>
            </a:r>
            <a:endParaRPr lang="en-US" dirty="0"/>
          </a:p>
        </p:txBody>
      </p:sp>
      <p:sp>
        <p:nvSpPr>
          <p:cNvPr id="5" name="Content Placeholder 4"/>
          <p:cNvSpPr>
            <a:spLocks noGrp="1"/>
          </p:cNvSpPr>
          <p:nvPr>
            <p:ph idx="1"/>
          </p:nvPr>
        </p:nvSpPr>
        <p:spPr/>
        <p:txBody>
          <a:bodyPr/>
          <a:lstStyle/>
          <a:p>
            <a:r>
              <a:rPr lang="en-US" smtClean="0"/>
              <a:t>Review Pathway Handout</a:t>
            </a:r>
            <a:endParaRPr lang="en-US" dirty="0"/>
          </a:p>
        </p:txBody>
      </p:sp>
    </p:spTree>
    <p:extLst>
      <p:ext uri="{BB962C8B-B14F-4D97-AF65-F5344CB8AC3E}">
        <p14:creationId xmlns:p14="http://schemas.microsoft.com/office/powerpoint/2010/main" val="1184267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501" y="0"/>
            <a:ext cx="8878073" cy="6858000"/>
          </a:xfrm>
          <a:prstGeom prst="rect">
            <a:avLst/>
          </a:prstGeom>
        </p:spPr>
      </p:pic>
    </p:spTree>
    <p:extLst>
      <p:ext uri="{BB962C8B-B14F-4D97-AF65-F5344CB8AC3E}">
        <p14:creationId xmlns:p14="http://schemas.microsoft.com/office/powerpoint/2010/main" val="1027056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501" y="0"/>
            <a:ext cx="8878073" cy="6858000"/>
          </a:xfrm>
          <a:prstGeom prst="rect">
            <a:avLst/>
          </a:prstGeom>
        </p:spPr>
      </p:pic>
    </p:spTree>
    <p:extLst>
      <p:ext uri="{BB962C8B-B14F-4D97-AF65-F5344CB8AC3E}">
        <p14:creationId xmlns:p14="http://schemas.microsoft.com/office/powerpoint/2010/main" val="1459897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6241" y="0"/>
            <a:ext cx="9017697" cy="6858000"/>
          </a:xfrm>
          <a:prstGeom prst="rect">
            <a:avLst/>
          </a:prstGeom>
        </p:spPr>
      </p:pic>
    </p:spTree>
    <p:extLst>
      <p:ext uri="{BB962C8B-B14F-4D97-AF65-F5344CB8AC3E}">
        <p14:creationId xmlns:p14="http://schemas.microsoft.com/office/powerpoint/2010/main" val="358353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6686" y="0"/>
            <a:ext cx="8878073" cy="6858000"/>
          </a:xfrm>
          <a:prstGeom prst="rect">
            <a:avLst/>
          </a:prstGeom>
        </p:spPr>
      </p:pic>
    </p:spTree>
    <p:extLst>
      <p:ext uri="{BB962C8B-B14F-4D97-AF65-F5344CB8AC3E}">
        <p14:creationId xmlns:p14="http://schemas.microsoft.com/office/powerpoint/2010/main" val="31644849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7948" y="0"/>
            <a:ext cx="8878073" cy="6858000"/>
          </a:xfrm>
          <a:prstGeom prst="rect">
            <a:avLst/>
          </a:prstGeom>
        </p:spPr>
      </p:pic>
    </p:spTree>
    <p:extLst>
      <p:ext uri="{BB962C8B-B14F-4D97-AF65-F5344CB8AC3E}">
        <p14:creationId xmlns:p14="http://schemas.microsoft.com/office/powerpoint/2010/main" val="41185229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1055" y="0"/>
            <a:ext cx="8878073" cy="6858000"/>
          </a:xfrm>
          <a:prstGeom prst="rect">
            <a:avLst/>
          </a:prstGeom>
        </p:spPr>
      </p:pic>
    </p:spTree>
    <p:extLst>
      <p:ext uri="{BB962C8B-B14F-4D97-AF65-F5344CB8AC3E}">
        <p14:creationId xmlns:p14="http://schemas.microsoft.com/office/powerpoint/2010/main" val="2498848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Module 1: Regulations &amp; Survey </a:t>
            </a:r>
            <a:endParaRPr lang="en-US" dirty="0"/>
          </a:p>
        </p:txBody>
      </p:sp>
      <p:sp>
        <p:nvSpPr>
          <p:cNvPr id="5" name="Content Placeholder 4"/>
          <p:cNvSpPr>
            <a:spLocks noGrp="1"/>
          </p:cNvSpPr>
          <p:nvPr>
            <p:ph idx="1"/>
          </p:nvPr>
        </p:nvSpPr>
        <p:spPr/>
        <p:txBody>
          <a:bodyPr>
            <a:normAutofit fontScale="77500" lnSpcReduction="20000"/>
          </a:bodyPr>
          <a:lstStyle/>
          <a:p>
            <a:r>
              <a:rPr lang="en-US" dirty="0"/>
              <a:t>Survey &amp; Licensure</a:t>
            </a:r>
          </a:p>
          <a:p>
            <a:r>
              <a:rPr lang="en-US" dirty="0"/>
              <a:t>Certification</a:t>
            </a:r>
          </a:p>
          <a:p>
            <a:r>
              <a:rPr lang="en-US" dirty="0" smtClean="0"/>
              <a:t>F-Tags</a:t>
            </a:r>
          </a:p>
          <a:p>
            <a:r>
              <a:rPr lang="en-US" dirty="0" smtClean="0"/>
              <a:t>Immediate Jeopardy &amp; Abuse</a:t>
            </a:r>
          </a:p>
          <a:p>
            <a:r>
              <a:rPr lang="en-US" dirty="0" smtClean="0"/>
              <a:t>Music &amp; Movie Licensing</a:t>
            </a:r>
          </a:p>
          <a:p>
            <a:r>
              <a:rPr lang="en-US" dirty="0" smtClean="0"/>
              <a:t>Pet Policies</a:t>
            </a:r>
          </a:p>
          <a:p>
            <a:r>
              <a:rPr lang="en-US" dirty="0" smtClean="0"/>
              <a:t>Social Media</a:t>
            </a:r>
          </a:p>
          <a:p>
            <a:r>
              <a:rPr lang="en-US" dirty="0" smtClean="0"/>
              <a:t>Volunteers</a:t>
            </a:r>
          </a:p>
          <a:p>
            <a:r>
              <a:rPr lang="en-US" dirty="0"/>
              <a:t>Life Safety </a:t>
            </a:r>
            <a:r>
              <a:rPr lang="en-US" dirty="0" smtClean="0"/>
              <a:t>Code</a:t>
            </a:r>
            <a:endParaRPr lang="en-US" dirty="0"/>
          </a:p>
        </p:txBody>
      </p:sp>
    </p:spTree>
    <p:extLst>
      <p:ext uri="{BB962C8B-B14F-4D97-AF65-F5344CB8AC3E}">
        <p14:creationId xmlns:p14="http://schemas.microsoft.com/office/powerpoint/2010/main" val="6309765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1055" y="0"/>
            <a:ext cx="8878073" cy="6858000"/>
          </a:xfrm>
          <a:prstGeom prst="rect">
            <a:avLst/>
          </a:prstGeom>
        </p:spPr>
      </p:pic>
    </p:spTree>
    <p:extLst>
      <p:ext uri="{BB962C8B-B14F-4D97-AF65-F5344CB8AC3E}">
        <p14:creationId xmlns:p14="http://schemas.microsoft.com/office/powerpoint/2010/main" val="2500304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0132" y="0"/>
            <a:ext cx="8878073" cy="6858000"/>
          </a:xfrm>
          <a:prstGeom prst="rect">
            <a:avLst/>
          </a:prstGeom>
        </p:spPr>
      </p:pic>
    </p:spTree>
    <p:extLst>
      <p:ext uri="{BB962C8B-B14F-4D97-AF65-F5344CB8AC3E}">
        <p14:creationId xmlns:p14="http://schemas.microsoft.com/office/powerpoint/2010/main" val="240759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8870" y="0"/>
            <a:ext cx="8878073" cy="6858000"/>
          </a:xfrm>
          <a:prstGeom prst="rect">
            <a:avLst/>
          </a:prstGeom>
        </p:spPr>
      </p:pic>
    </p:spTree>
    <p:extLst>
      <p:ext uri="{BB962C8B-B14F-4D97-AF65-F5344CB8AC3E}">
        <p14:creationId xmlns:p14="http://schemas.microsoft.com/office/powerpoint/2010/main" val="19196618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7948" y="0"/>
            <a:ext cx="8878073" cy="6858000"/>
          </a:xfrm>
          <a:prstGeom prst="rect">
            <a:avLst/>
          </a:prstGeom>
        </p:spPr>
      </p:pic>
    </p:spTree>
    <p:extLst>
      <p:ext uri="{BB962C8B-B14F-4D97-AF65-F5344CB8AC3E}">
        <p14:creationId xmlns:p14="http://schemas.microsoft.com/office/powerpoint/2010/main" val="18529730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501" y="0"/>
            <a:ext cx="8878073" cy="6858000"/>
          </a:xfrm>
          <a:prstGeom prst="rect">
            <a:avLst/>
          </a:prstGeom>
        </p:spPr>
      </p:pic>
    </p:spTree>
    <p:extLst>
      <p:ext uri="{BB962C8B-B14F-4D97-AF65-F5344CB8AC3E}">
        <p14:creationId xmlns:p14="http://schemas.microsoft.com/office/powerpoint/2010/main" val="757015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5425" y="0"/>
            <a:ext cx="8878073" cy="6858000"/>
          </a:xfrm>
          <a:prstGeom prst="rect">
            <a:avLst/>
          </a:prstGeom>
        </p:spPr>
      </p:pic>
    </p:spTree>
    <p:extLst>
      <p:ext uri="{BB962C8B-B14F-4D97-AF65-F5344CB8AC3E}">
        <p14:creationId xmlns:p14="http://schemas.microsoft.com/office/powerpoint/2010/main" val="3223491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7609" y="0"/>
            <a:ext cx="8878073" cy="6858000"/>
          </a:xfrm>
          <a:prstGeom prst="rect">
            <a:avLst/>
          </a:prstGeom>
        </p:spPr>
      </p:pic>
    </p:spTree>
    <p:extLst>
      <p:ext uri="{BB962C8B-B14F-4D97-AF65-F5344CB8AC3E}">
        <p14:creationId xmlns:p14="http://schemas.microsoft.com/office/powerpoint/2010/main" val="20205512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8532" y="0"/>
            <a:ext cx="8878073" cy="6858000"/>
          </a:xfrm>
          <a:prstGeom prst="rect">
            <a:avLst/>
          </a:prstGeom>
        </p:spPr>
      </p:pic>
    </p:spTree>
    <p:extLst>
      <p:ext uri="{BB962C8B-B14F-4D97-AF65-F5344CB8AC3E}">
        <p14:creationId xmlns:p14="http://schemas.microsoft.com/office/powerpoint/2010/main" val="26065033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Abuse Critical Elements Pathway</a:t>
            </a:r>
            <a:endParaRPr lang="en-US" dirty="0"/>
          </a:p>
        </p:txBody>
      </p:sp>
      <p:sp>
        <p:nvSpPr>
          <p:cNvPr id="5" name="Content Placeholder 4"/>
          <p:cNvSpPr>
            <a:spLocks noGrp="1"/>
          </p:cNvSpPr>
          <p:nvPr>
            <p:ph idx="1"/>
          </p:nvPr>
        </p:nvSpPr>
        <p:spPr/>
        <p:txBody>
          <a:bodyPr/>
          <a:lstStyle/>
          <a:p>
            <a:r>
              <a:rPr lang="en-US" smtClean="0"/>
              <a:t>Review Pathway Handout</a:t>
            </a:r>
            <a:endParaRPr lang="en-US" dirty="0"/>
          </a:p>
        </p:txBody>
      </p:sp>
    </p:spTree>
    <p:extLst>
      <p:ext uri="{BB962C8B-B14F-4D97-AF65-F5344CB8AC3E}">
        <p14:creationId xmlns:p14="http://schemas.microsoft.com/office/powerpoint/2010/main" val="28618612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8246" y="0"/>
            <a:ext cx="9181848" cy="6858000"/>
          </a:xfrm>
          <a:prstGeom prst="rect">
            <a:avLst/>
          </a:prstGeom>
        </p:spPr>
      </p:pic>
    </p:spTree>
    <p:extLst>
      <p:ext uri="{BB962C8B-B14F-4D97-AF65-F5344CB8AC3E}">
        <p14:creationId xmlns:p14="http://schemas.microsoft.com/office/powerpoint/2010/main" val="373619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Laws Vs. Rules</a:t>
            </a:r>
            <a:endParaRPr lang="en-US" altLang="en-US" dirty="0"/>
          </a:p>
        </p:txBody>
      </p:sp>
      <p:sp>
        <p:nvSpPr>
          <p:cNvPr id="19459" name="Content Placeholder 2"/>
          <p:cNvSpPr>
            <a:spLocks noGrp="1"/>
          </p:cNvSpPr>
          <p:nvPr>
            <p:ph idx="1"/>
          </p:nvPr>
        </p:nvSpPr>
        <p:spPr/>
        <p:txBody>
          <a:bodyPr>
            <a:normAutofit fontScale="47500" lnSpcReduction="20000"/>
          </a:bodyPr>
          <a:lstStyle/>
          <a:p>
            <a:r>
              <a:rPr lang="en-US" altLang="en-US" smtClean="0"/>
              <a:t>Laws</a:t>
            </a:r>
          </a:p>
          <a:p>
            <a:pPr lvl="1"/>
            <a:r>
              <a:rPr lang="en-US" altLang="en-US" smtClean="0"/>
              <a:t>Statute</a:t>
            </a:r>
          </a:p>
          <a:p>
            <a:pPr lvl="1"/>
            <a:r>
              <a:rPr lang="en-US" altLang="en-US" smtClean="0"/>
              <a:t>Do not have to be reviewed &amp; require legislation to be changed</a:t>
            </a:r>
          </a:p>
          <a:p>
            <a:r>
              <a:rPr lang="en-US" altLang="en-US" smtClean="0"/>
              <a:t>Rules</a:t>
            </a:r>
          </a:p>
          <a:p>
            <a:pPr lvl="1"/>
            <a:r>
              <a:rPr lang="en-US" altLang="en-US" smtClean="0"/>
              <a:t>Regulation</a:t>
            </a:r>
          </a:p>
          <a:p>
            <a:pPr lvl="1"/>
            <a:r>
              <a:rPr lang="en-US" altLang="en-US" smtClean="0"/>
              <a:t>5 year rule review</a:t>
            </a:r>
          </a:p>
          <a:p>
            <a:r>
              <a:rPr lang="en-US" altLang="en-US" smtClean="0"/>
              <a:t>Rule Defined</a:t>
            </a:r>
          </a:p>
          <a:p>
            <a:pPr lvl="1"/>
            <a:r>
              <a:rPr lang="en-US" altLang="en-US" smtClean="0"/>
              <a:t>Just as a statute is law, a rule is a regulation.  Whereas statutes are contained within the Ohio Revised Code, rules are contained within the Ohio Administrative Code.  Rules have the full force of law, but are usually more detailed.  The key difference between a statute and a rule, however, is that whereas the Ohio General Assembly writes legislation, which becomes law, state agencies (like ODH) are tasked with writing rules.  The primary purpose of an administrative rule is to flesh-out or implement a statute. </a:t>
            </a:r>
          </a:p>
          <a:p>
            <a:r>
              <a:rPr lang="en-US" altLang="en-US" smtClean="0"/>
              <a:t>Rule Review</a:t>
            </a:r>
          </a:p>
          <a:p>
            <a:pPr lvl="1"/>
            <a:r>
              <a:rPr lang="en-US" altLang="en-US" smtClean="0"/>
              <a:t>Per Ohio law, existing administrative rules must be reviewed at least once every five years. Rule review entails deciding whether a rule should be amended, rescinded, or kept the same, subject to the CSI (Common Sense Initiative) process pursuant to Senate Bill 2 of the 129th General Assembly, and filing it with JCARR, Legislative Service Commission (LSC), and the Secretary of State. </a:t>
            </a:r>
          </a:p>
          <a:p>
            <a:pPr lvl="1"/>
            <a:r>
              <a:rPr lang="en-US" altLang="en-US" smtClean="0"/>
              <a:t>Rules proposed to be amended, rescinded, adopted as new, or those requiring no change are filed with JCARR, the oversight committee tasked with reviewing rules on behalf of the Ohio General Assembly. Go to JCARR for more information on the JCARR process; however, it is the primary task of JCARR to ensure proposed rule actions do not conflict with the law.</a:t>
            </a:r>
            <a:endParaRPr lang="en-US" altLang="en-US" dirty="0"/>
          </a:p>
        </p:txBody>
      </p:sp>
      <p:pic>
        <p:nvPicPr>
          <p:cNvPr id="19460" name="Picture 2" descr="C:\Users\msmith\AppData\Local\Microsoft\Windows\Temporary Internet Files\Content.IE5\05D5ECGF\MP9003877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152400"/>
            <a:ext cx="2076450"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6247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9793" y="0"/>
            <a:ext cx="8878073" cy="6858000"/>
          </a:xfrm>
          <a:prstGeom prst="rect">
            <a:avLst/>
          </a:prstGeom>
        </p:spPr>
      </p:pic>
    </p:spTree>
    <p:extLst>
      <p:ext uri="{BB962C8B-B14F-4D97-AF65-F5344CB8AC3E}">
        <p14:creationId xmlns:p14="http://schemas.microsoft.com/office/powerpoint/2010/main" val="27060320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1978" y="0"/>
            <a:ext cx="8878073" cy="6858000"/>
          </a:xfrm>
          <a:prstGeom prst="rect">
            <a:avLst/>
          </a:prstGeom>
        </p:spPr>
      </p:pic>
    </p:spTree>
    <p:extLst>
      <p:ext uri="{BB962C8B-B14F-4D97-AF65-F5344CB8AC3E}">
        <p14:creationId xmlns:p14="http://schemas.microsoft.com/office/powerpoint/2010/main" val="8023697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0132" y="0"/>
            <a:ext cx="8878073" cy="6858000"/>
          </a:xfrm>
          <a:prstGeom prst="rect">
            <a:avLst/>
          </a:prstGeom>
        </p:spPr>
      </p:pic>
    </p:spTree>
    <p:extLst>
      <p:ext uri="{BB962C8B-B14F-4D97-AF65-F5344CB8AC3E}">
        <p14:creationId xmlns:p14="http://schemas.microsoft.com/office/powerpoint/2010/main" val="1504322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1978" y="0"/>
            <a:ext cx="8878073" cy="6858000"/>
          </a:xfrm>
          <a:prstGeom prst="rect">
            <a:avLst/>
          </a:prstGeom>
        </p:spPr>
      </p:pic>
    </p:spTree>
    <p:extLst>
      <p:ext uri="{BB962C8B-B14F-4D97-AF65-F5344CB8AC3E}">
        <p14:creationId xmlns:p14="http://schemas.microsoft.com/office/powerpoint/2010/main" val="21599363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1055" y="0"/>
            <a:ext cx="8878073" cy="6858000"/>
          </a:xfrm>
          <a:prstGeom prst="rect">
            <a:avLst/>
          </a:prstGeom>
        </p:spPr>
      </p:pic>
    </p:spTree>
    <p:extLst>
      <p:ext uri="{BB962C8B-B14F-4D97-AF65-F5344CB8AC3E}">
        <p14:creationId xmlns:p14="http://schemas.microsoft.com/office/powerpoint/2010/main" val="9003262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1055" y="0"/>
            <a:ext cx="8878073" cy="6858000"/>
          </a:xfrm>
          <a:prstGeom prst="rect">
            <a:avLst/>
          </a:prstGeom>
        </p:spPr>
      </p:pic>
    </p:spTree>
    <p:extLst>
      <p:ext uri="{BB962C8B-B14F-4D97-AF65-F5344CB8AC3E}">
        <p14:creationId xmlns:p14="http://schemas.microsoft.com/office/powerpoint/2010/main" val="344257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8871" y="85969"/>
            <a:ext cx="8878073" cy="6858000"/>
          </a:xfrm>
          <a:prstGeom prst="rect">
            <a:avLst/>
          </a:prstGeom>
        </p:spPr>
      </p:pic>
    </p:spTree>
    <p:extLst>
      <p:ext uri="{BB962C8B-B14F-4D97-AF65-F5344CB8AC3E}">
        <p14:creationId xmlns:p14="http://schemas.microsoft.com/office/powerpoint/2010/main" val="19850453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7609" y="0"/>
            <a:ext cx="8878073" cy="6858000"/>
          </a:xfrm>
          <a:prstGeom prst="rect">
            <a:avLst/>
          </a:prstGeom>
        </p:spPr>
      </p:pic>
    </p:spTree>
    <p:extLst>
      <p:ext uri="{BB962C8B-B14F-4D97-AF65-F5344CB8AC3E}">
        <p14:creationId xmlns:p14="http://schemas.microsoft.com/office/powerpoint/2010/main" val="36216355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2317" y="0"/>
            <a:ext cx="8878073" cy="6858000"/>
          </a:xfrm>
          <a:prstGeom prst="rect">
            <a:avLst/>
          </a:prstGeom>
        </p:spPr>
      </p:pic>
    </p:spTree>
    <p:extLst>
      <p:ext uri="{BB962C8B-B14F-4D97-AF65-F5344CB8AC3E}">
        <p14:creationId xmlns:p14="http://schemas.microsoft.com/office/powerpoint/2010/main" val="9937778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6686" y="0"/>
            <a:ext cx="8878073" cy="6858000"/>
          </a:xfrm>
          <a:prstGeom prst="rect">
            <a:avLst/>
          </a:prstGeom>
        </p:spPr>
      </p:pic>
    </p:spTree>
    <p:extLst>
      <p:ext uri="{BB962C8B-B14F-4D97-AF65-F5344CB8AC3E}">
        <p14:creationId xmlns:p14="http://schemas.microsoft.com/office/powerpoint/2010/main" val="3350310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35553F9-EDF3-49BC-935D-A7639722CB43}"/>
              </a:ext>
            </a:extLst>
          </p:cNvPr>
          <p:cNvSpPr/>
          <p:nvPr/>
        </p:nvSpPr>
        <p:spPr>
          <a:xfrm>
            <a:off x="187842" y="151179"/>
            <a:ext cx="11816315" cy="338554"/>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 </a:t>
            </a:r>
          </a:p>
        </p:txBody>
      </p:sp>
      <p:sp>
        <p:nvSpPr>
          <p:cNvPr id="5" name="Title 4"/>
          <p:cNvSpPr>
            <a:spLocks noGrp="1"/>
          </p:cNvSpPr>
          <p:nvPr>
            <p:ph type="title"/>
          </p:nvPr>
        </p:nvSpPr>
        <p:spPr/>
        <p:txBody>
          <a:bodyPr/>
          <a:lstStyle/>
          <a:p>
            <a:r>
              <a:rPr lang="en-US" smtClean="0"/>
              <a:t>Module 1: Regulations &amp; Survey Ohio Administrative Code/Licensure</a:t>
            </a:r>
            <a:endParaRPr lang="en-US" dirty="0"/>
          </a:p>
        </p:txBody>
      </p:sp>
      <p:sp>
        <p:nvSpPr>
          <p:cNvPr id="6" name="Text Placeholder 5"/>
          <p:cNvSpPr>
            <a:spLocks noGrp="1"/>
          </p:cNvSpPr>
          <p:nvPr>
            <p:ph type="body" idx="1"/>
          </p:nvPr>
        </p:nvSpPr>
        <p:spPr/>
        <p:txBody>
          <a:bodyPr/>
          <a:lstStyle/>
          <a:p>
            <a:r>
              <a:rPr lang="en-US" smtClean="0"/>
              <a:t>Resident Life Enrichment</a:t>
            </a:r>
          </a:p>
          <a:p>
            <a:endParaRPr lang="en-US" dirty="0"/>
          </a:p>
        </p:txBody>
      </p:sp>
    </p:spTree>
    <p:extLst>
      <p:ext uri="{BB962C8B-B14F-4D97-AF65-F5344CB8AC3E}">
        <p14:creationId xmlns:p14="http://schemas.microsoft.com/office/powerpoint/2010/main" val="27467248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9794" y="0"/>
            <a:ext cx="8878073" cy="6858000"/>
          </a:xfrm>
          <a:prstGeom prst="rect">
            <a:avLst/>
          </a:prstGeom>
        </p:spPr>
      </p:pic>
    </p:spTree>
    <p:extLst>
      <p:ext uri="{BB962C8B-B14F-4D97-AF65-F5344CB8AC3E}">
        <p14:creationId xmlns:p14="http://schemas.microsoft.com/office/powerpoint/2010/main" val="31771911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Resident Council Interview</a:t>
            </a:r>
            <a:endParaRPr lang="en-US" dirty="0"/>
          </a:p>
        </p:txBody>
      </p:sp>
      <p:sp>
        <p:nvSpPr>
          <p:cNvPr id="5" name="Content Placeholder 4"/>
          <p:cNvSpPr>
            <a:spLocks noGrp="1"/>
          </p:cNvSpPr>
          <p:nvPr>
            <p:ph idx="1"/>
          </p:nvPr>
        </p:nvSpPr>
        <p:spPr/>
        <p:txBody>
          <a:bodyPr/>
          <a:lstStyle/>
          <a:p>
            <a:r>
              <a:rPr lang="en-US" smtClean="0"/>
              <a:t>Review Interview Handout</a:t>
            </a:r>
          </a:p>
          <a:p>
            <a:r>
              <a:rPr lang="en-US" smtClean="0"/>
              <a:t>Discuss Hot Topics/Issues</a:t>
            </a:r>
            <a:endParaRPr lang="en-US" dirty="0"/>
          </a:p>
        </p:txBody>
      </p:sp>
    </p:spTree>
    <p:extLst>
      <p:ext uri="{BB962C8B-B14F-4D97-AF65-F5344CB8AC3E}">
        <p14:creationId xmlns:p14="http://schemas.microsoft.com/office/powerpoint/2010/main" val="3137356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7947" y="0"/>
            <a:ext cx="8878073" cy="6858000"/>
          </a:xfrm>
          <a:prstGeom prst="rect">
            <a:avLst/>
          </a:prstGeom>
        </p:spPr>
      </p:pic>
    </p:spTree>
    <p:extLst>
      <p:ext uri="{BB962C8B-B14F-4D97-AF65-F5344CB8AC3E}">
        <p14:creationId xmlns:p14="http://schemas.microsoft.com/office/powerpoint/2010/main" val="25104890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2317" y="0"/>
            <a:ext cx="8878073" cy="6858000"/>
          </a:xfrm>
          <a:prstGeom prst="rect">
            <a:avLst/>
          </a:prstGeom>
        </p:spPr>
      </p:pic>
    </p:spTree>
    <p:extLst>
      <p:ext uri="{BB962C8B-B14F-4D97-AF65-F5344CB8AC3E}">
        <p14:creationId xmlns:p14="http://schemas.microsoft.com/office/powerpoint/2010/main" val="30121357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8870" y="0"/>
            <a:ext cx="8878073" cy="6858000"/>
          </a:xfrm>
          <a:prstGeom prst="rect">
            <a:avLst/>
          </a:prstGeom>
        </p:spPr>
      </p:pic>
    </p:spTree>
    <p:extLst>
      <p:ext uri="{BB962C8B-B14F-4D97-AF65-F5344CB8AC3E}">
        <p14:creationId xmlns:p14="http://schemas.microsoft.com/office/powerpoint/2010/main" val="39481064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1984" y="0"/>
            <a:ext cx="8878073" cy="6858000"/>
          </a:xfrm>
          <a:prstGeom prst="rect">
            <a:avLst/>
          </a:prstGeom>
        </p:spPr>
      </p:pic>
    </p:spTree>
    <p:extLst>
      <p:ext uri="{BB962C8B-B14F-4D97-AF65-F5344CB8AC3E}">
        <p14:creationId xmlns:p14="http://schemas.microsoft.com/office/powerpoint/2010/main" val="39160196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Sample Plan of Correction</a:t>
            </a:r>
            <a:endParaRPr lang="en-US" dirty="0"/>
          </a:p>
        </p:txBody>
      </p:sp>
      <p:sp>
        <p:nvSpPr>
          <p:cNvPr id="3" name="Content Placeholder 2"/>
          <p:cNvSpPr>
            <a:spLocks noGrp="1"/>
          </p:cNvSpPr>
          <p:nvPr>
            <p:ph idx="1"/>
          </p:nvPr>
        </p:nvSpPr>
        <p:spPr/>
        <p:txBody>
          <a:bodyPr/>
          <a:lstStyle/>
          <a:p>
            <a:r>
              <a:rPr lang="en-US" smtClean="0"/>
              <a:t>Review Sample POC Handout</a:t>
            </a:r>
            <a:endParaRPr lang="en-US" dirty="0"/>
          </a:p>
        </p:txBody>
      </p:sp>
    </p:spTree>
    <p:extLst>
      <p:ext uri="{BB962C8B-B14F-4D97-AF65-F5344CB8AC3E}">
        <p14:creationId xmlns:p14="http://schemas.microsoft.com/office/powerpoint/2010/main" val="15464135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A139A88-0714-4E61-B65C-CD6613C12F0E}"/>
              </a:ext>
            </a:extLst>
          </p:cNvPr>
          <p:cNvPicPr>
            <a:picLocks noChangeAspect="1"/>
          </p:cNvPicPr>
          <p:nvPr/>
        </p:nvPicPr>
        <p:blipFill>
          <a:blip r:embed="rId2"/>
          <a:stretch>
            <a:fillRect/>
          </a:stretch>
        </p:blipFill>
        <p:spPr>
          <a:xfrm rot="5400000">
            <a:off x="3134337" y="-2194658"/>
            <a:ext cx="6715805" cy="11399520"/>
          </a:xfrm>
          <a:prstGeom prst="rect">
            <a:avLst/>
          </a:prstGeom>
        </p:spPr>
      </p:pic>
    </p:spTree>
    <p:extLst>
      <p:ext uri="{BB962C8B-B14F-4D97-AF65-F5344CB8AC3E}">
        <p14:creationId xmlns:p14="http://schemas.microsoft.com/office/powerpoint/2010/main" val="27269625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96A4278-1CC6-4D64-B078-50CF59A976A9}"/>
              </a:ext>
            </a:extLst>
          </p:cNvPr>
          <p:cNvPicPr>
            <a:picLocks noChangeAspect="1"/>
          </p:cNvPicPr>
          <p:nvPr/>
        </p:nvPicPr>
        <p:blipFill>
          <a:blip r:embed="rId2"/>
          <a:stretch>
            <a:fillRect/>
          </a:stretch>
        </p:blipFill>
        <p:spPr>
          <a:xfrm rot="5400000">
            <a:off x="3239254" y="-2081916"/>
            <a:ext cx="6521211" cy="11384281"/>
          </a:xfrm>
          <a:prstGeom prst="rect">
            <a:avLst/>
          </a:prstGeom>
        </p:spPr>
      </p:pic>
    </p:spTree>
    <p:extLst>
      <p:ext uri="{BB962C8B-B14F-4D97-AF65-F5344CB8AC3E}">
        <p14:creationId xmlns:p14="http://schemas.microsoft.com/office/powerpoint/2010/main" val="2951449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F-TAG 675 - Quality of Life </a:t>
            </a:r>
            <a:endParaRPr lang="en-US" dirty="0"/>
          </a:p>
        </p:txBody>
      </p:sp>
      <p:sp>
        <p:nvSpPr>
          <p:cNvPr id="4" name="Content Placeholder 3"/>
          <p:cNvSpPr>
            <a:spLocks noGrp="1"/>
          </p:cNvSpPr>
          <p:nvPr>
            <p:ph idx="1"/>
          </p:nvPr>
        </p:nvSpPr>
        <p:spPr/>
        <p:txBody>
          <a:bodyPr>
            <a:normAutofit fontScale="47500" lnSpcReduction="20000"/>
          </a:bodyPr>
          <a:lstStyle/>
          <a:p>
            <a:r>
              <a:rPr lang="en-US" smtClean="0"/>
              <a:t>Quality of life is a fundamental principle that applies to all care and services provided to facility residents. Each resident must receive and the facility must provide the necessary care and services to attain or maintain the highest practicable physical, mental, and psychosocial well-being, consistent with the resident’s comprehensive assessment and plan of care. </a:t>
            </a:r>
          </a:p>
          <a:p>
            <a:r>
              <a:rPr lang="en-US" smtClean="0"/>
              <a:t>INTENT </a:t>
            </a:r>
          </a:p>
          <a:p>
            <a:r>
              <a:rPr lang="en-US" smtClean="0"/>
              <a:t>The intent of this requirement is to specify the facility’s responsibility to create and sustain an environment that humanizes and individualizes each resident’s quality of life by:  </a:t>
            </a:r>
          </a:p>
          <a:p>
            <a:r>
              <a:rPr lang="en-US" smtClean="0"/>
              <a:t>Ensuring all staff, across all shifts and departments, understand the principles of quality  of life, and honor and support these principles for each resident; and</a:t>
            </a:r>
          </a:p>
          <a:p>
            <a:r>
              <a:rPr lang="en-US" smtClean="0"/>
              <a:t>Ensuring that the care and services provided are person-centered, and honor and support each resident’s preferences, choices, values and beliefs. </a:t>
            </a:r>
          </a:p>
          <a:p>
            <a:r>
              <a:rPr lang="en-US" smtClean="0"/>
              <a:t>DEFINITIONS §483.24 </a:t>
            </a:r>
          </a:p>
          <a:p>
            <a:r>
              <a:rPr lang="en-US" smtClean="0"/>
              <a:t>“Person Centered Care” – For the purposes of this subpart, person-centered care means to focus on the resident as the locus of control and support the resident in making their own choices and having control over their daily lives. (Definitions - §483.5) </a:t>
            </a:r>
          </a:p>
          <a:p>
            <a:r>
              <a:rPr lang="en-US" smtClean="0"/>
              <a:t>“Pervasive” For the purposes of this guidance, pervasive means spread through or embedded within every part of something. </a:t>
            </a:r>
          </a:p>
          <a:p>
            <a:r>
              <a:rPr lang="en-US" smtClean="0"/>
              <a:t>“Quality of Life” An individual’s “sense of well-being, level of satisfaction with life and feeling of self-worth and self-esteem. For nursing home residents, this includes a basic sense of satisfaction with oneself, the environment, the care received, the accomplishments of desired goals, and control over one’s life.” </a:t>
            </a:r>
            <a:endParaRPr lang="en-US" dirty="0"/>
          </a:p>
        </p:txBody>
      </p:sp>
    </p:spTree>
    <p:extLst>
      <p:ext uri="{BB962C8B-B14F-4D97-AF65-F5344CB8AC3E}">
        <p14:creationId xmlns:p14="http://schemas.microsoft.com/office/powerpoint/2010/main" val="1407691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OHIO ADMINISTRATIVE CODE</a:t>
            </a:r>
            <a:br>
              <a:rPr lang="en-US" smtClean="0"/>
            </a:br>
            <a:r>
              <a:rPr lang="en-US" smtClean="0"/>
              <a:t>3701-17-09 Resident life enrichment</a:t>
            </a:r>
            <a:endParaRPr lang="en-US" dirty="0"/>
          </a:p>
        </p:txBody>
      </p:sp>
      <p:sp>
        <p:nvSpPr>
          <p:cNvPr id="5" name="Content Placeholder 4"/>
          <p:cNvSpPr>
            <a:spLocks noGrp="1"/>
          </p:cNvSpPr>
          <p:nvPr>
            <p:ph idx="1"/>
          </p:nvPr>
        </p:nvSpPr>
        <p:spPr/>
        <p:txBody>
          <a:bodyPr>
            <a:normAutofit fontScale="92500" lnSpcReduction="20000"/>
          </a:bodyPr>
          <a:lstStyle/>
          <a:p>
            <a:r>
              <a:rPr lang="en-US" smtClean="0"/>
              <a:t>All nursing homes shall provide a comprehensive activity program designed to meet the physical, mental, emotional, psycho-social well-being and personal interests of each resident. Activities shall be provided based on the needs and preferences of each resident as identified on their comprehensive assessment and care plan required by rules </a:t>
            </a:r>
            <a:r>
              <a:rPr lang="en-US" smtClean="0">
                <a:hlinkClick r:id="rId2" tooltip="Resident assessments; advanced care planning"/>
              </a:rPr>
              <a:t>3701-17-10</a:t>
            </a:r>
            <a:r>
              <a:rPr lang="en-US" smtClean="0"/>
              <a:t> and </a:t>
            </a:r>
            <a:r>
              <a:rPr lang="en-US" smtClean="0">
                <a:hlinkClick r:id="rId3" tooltip="Plan of care; treatment and care: discharge planning, bathing"/>
              </a:rPr>
              <a:t>3701-17-14</a:t>
            </a:r>
            <a:r>
              <a:rPr lang="en-US" smtClean="0"/>
              <a:t> of the Administrative Code, respectively, and needs and preferences identified during resident's time in the home. Activities shall be implemented and adjusted based on resident input and residents' changes in abilities, physical and mental status. Activities shall be scheduled for daytime, weekend, evening, and include the community to the extent possible. </a:t>
            </a:r>
            <a:endParaRPr lang="en-US" dirty="0"/>
          </a:p>
        </p:txBody>
      </p:sp>
    </p:spTree>
    <p:extLst>
      <p:ext uri="{BB962C8B-B14F-4D97-AF65-F5344CB8AC3E}">
        <p14:creationId xmlns:p14="http://schemas.microsoft.com/office/powerpoint/2010/main" val="18555286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F-TAG 679 ACTIVITIES</a:t>
            </a:r>
            <a:endParaRPr lang="en-US" dirty="0"/>
          </a:p>
        </p:txBody>
      </p:sp>
      <p:sp>
        <p:nvSpPr>
          <p:cNvPr id="3" name="Content Placeholder 2"/>
          <p:cNvSpPr>
            <a:spLocks noGrp="1"/>
          </p:cNvSpPr>
          <p:nvPr>
            <p:ph idx="1"/>
          </p:nvPr>
        </p:nvSpPr>
        <p:spPr/>
        <p:txBody>
          <a:bodyPr>
            <a:normAutofit fontScale="47500" lnSpcReduction="20000"/>
          </a:bodyPr>
          <a:lstStyle/>
          <a:p>
            <a:r>
              <a:rPr lang="en-US" smtClean="0"/>
              <a:t>§483.24(c)(1) The facility must provide, based on the comprehensive assessment and care plan  and the preferences of each resident, an ongoing program to support residents in their choice of activities, both facility-sponsored group and individual activities and independent activities, designed to meet the interests of and support the physical, mental, and psychosocial well-being of each resident, encouraging both independence and interaction in the community. </a:t>
            </a:r>
          </a:p>
          <a:p>
            <a:endParaRPr lang="en-US" smtClean="0"/>
          </a:p>
          <a:p>
            <a:r>
              <a:rPr lang="en-US" smtClean="0"/>
              <a:t>INTENT §483.24(c) </a:t>
            </a:r>
          </a:p>
          <a:p>
            <a:r>
              <a:rPr lang="en-US" smtClean="0"/>
              <a:t>To ensure that facilities implement an ongoing resident centered activities program that incorporates the resident’s interests, hobbies and cultural preferences which is integral to maintaining and/or improving a resident’s physical, mental, and psychosocial well-being and independence. To create opportunities for each resident to have a meaningful life by supporting his/her domains of wellness (security, autonomy, growth, connectedness, identity, joy and meaning). </a:t>
            </a:r>
          </a:p>
          <a:p>
            <a:endParaRPr lang="en-US" smtClean="0"/>
          </a:p>
          <a:p>
            <a:r>
              <a:rPr lang="en-US" smtClean="0"/>
              <a:t>DEFINITIONS §483.24(c) </a:t>
            </a:r>
          </a:p>
          <a:p>
            <a:r>
              <a:rPr lang="en-US" smtClean="0"/>
              <a:t>“Activities” refer to any endeavor, other than routine ADLs, in which a resident participates that is intended to enhance her/his sense of well-being and to promote or enhance physical, cognitive, and emotional health. These include, but are not limited to, activities that promote self-esteem, pleasure, comfort, education, creativity, success, and independence. </a:t>
            </a:r>
          </a:p>
          <a:p>
            <a:r>
              <a:rPr lang="en-US" smtClean="0"/>
              <a:t>NOTE: ADL-related activities, such as manicures/pedicures, hair styling, and makeovers, may be considered part of the activities program. </a:t>
            </a:r>
          </a:p>
          <a:p>
            <a:endParaRPr lang="en-US" dirty="0"/>
          </a:p>
        </p:txBody>
      </p:sp>
    </p:spTree>
    <p:extLst>
      <p:ext uri="{BB962C8B-B14F-4D97-AF65-F5344CB8AC3E}">
        <p14:creationId xmlns:p14="http://schemas.microsoft.com/office/powerpoint/2010/main" val="1615520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C246512-2F7C-417B-AFF2-06D55D2B098E}"/>
              </a:ext>
            </a:extLst>
          </p:cNvPr>
          <p:cNvSpPr/>
          <p:nvPr/>
        </p:nvSpPr>
        <p:spPr>
          <a:xfrm>
            <a:off x="104553" y="0"/>
            <a:ext cx="11982893" cy="1015663"/>
          </a:xfrm>
          <a:prstGeom prst="rect">
            <a:avLst/>
          </a:prstGeom>
        </p:spPr>
        <p:txBody>
          <a:bodyPr wrap="square">
            <a:spAutoFit/>
          </a:bodyPr>
          <a:lstStyle/>
          <a:p>
            <a:pPr algn="ctr"/>
            <a:endParaRPr lang="en-US" sz="2400"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a:p>
            <a:r>
              <a:rPr lang="en-US" dirty="0"/>
              <a:t> </a:t>
            </a:r>
          </a:p>
        </p:txBody>
      </p:sp>
      <p:sp>
        <p:nvSpPr>
          <p:cNvPr id="3" name="Title 2"/>
          <p:cNvSpPr>
            <a:spLocks noGrp="1"/>
          </p:cNvSpPr>
          <p:nvPr>
            <p:ph type="title"/>
          </p:nvPr>
        </p:nvSpPr>
        <p:spPr/>
        <p:txBody>
          <a:bodyPr/>
          <a:lstStyle/>
          <a:p>
            <a:r>
              <a:rPr lang="en-US" smtClean="0"/>
              <a:t>F-TAG 680 QUALIFICATION OF ACTIVITY DIRECTOR </a:t>
            </a:r>
            <a:endParaRPr lang="en-US" dirty="0"/>
          </a:p>
        </p:txBody>
      </p:sp>
      <p:sp>
        <p:nvSpPr>
          <p:cNvPr id="4" name="Content Placeholder 3"/>
          <p:cNvSpPr>
            <a:spLocks noGrp="1"/>
          </p:cNvSpPr>
          <p:nvPr>
            <p:ph idx="1"/>
          </p:nvPr>
        </p:nvSpPr>
        <p:spPr/>
        <p:txBody>
          <a:bodyPr>
            <a:normAutofit fontScale="40000" lnSpcReduction="20000"/>
          </a:bodyPr>
          <a:lstStyle/>
          <a:p>
            <a:r>
              <a:rPr lang="en-US" smtClean="0"/>
              <a:t>§483.24(c)(2) The activities program must be directed by a qualified professional who is a qualified therapeutic recreation specialist or an activities professional who— (i) Is licensed or registered, if applicable, by the State in which practicing; and (ii) Is: (A) Eligible for certification as a therapeutic recreation specialist or as an activities professional by a recognized accrediting body on or after October 1, 1990; or (B) Has 2 years of experience in a social or recreational program within the last 5 years, one of which was full-time in a therapeutic activities program; or (C) Is a qualified occupational therapist or occupational therapy assistant; or (D) Has completed a training course approved by the State. </a:t>
            </a:r>
          </a:p>
          <a:p>
            <a:r>
              <a:rPr lang="en-US" smtClean="0"/>
              <a:t> </a:t>
            </a:r>
          </a:p>
          <a:p>
            <a:r>
              <a:rPr lang="en-US" smtClean="0"/>
              <a:t>INTENT §483.24(c)(2) </a:t>
            </a:r>
          </a:p>
          <a:p>
            <a:r>
              <a:rPr lang="en-US" smtClean="0"/>
              <a:t>The intent of this regulation is to ensure that the activities program is directed by a qualified professional. </a:t>
            </a:r>
          </a:p>
          <a:p>
            <a:endParaRPr lang="en-US" smtClean="0"/>
          </a:p>
          <a:p>
            <a:r>
              <a:rPr lang="en-US" smtClean="0"/>
              <a:t>DEFINITIONS §483.24(c)(2) </a:t>
            </a:r>
          </a:p>
          <a:p>
            <a:r>
              <a:rPr lang="en-US" smtClean="0"/>
              <a:t>“Recognized accrediting body” refers to those organizations that certify, register, or license therapeutic recreation specialists, activity professionals, or occupational therapists. </a:t>
            </a:r>
          </a:p>
          <a:p>
            <a:r>
              <a:rPr lang="en-US" smtClean="0"/>
              <a:t>Activities Director Responsibilities An activity director is responsible for directing the development, implementation, supervision and ongoing evaluation of the activities program. This includes the completion and/or directing/delegating the completion of the activities component of the comprehensive assessment; and contributing to and/or directing/delegating the contribution to the comprehensive care plan goals and approaches that are individualized to match the skills, abilities, and interests/preferences of each resident. </a:t>
            </a:r>
          </a:p>
          <a:p>
            <a:r>
              <a:rPr lang="en-US" smtClean="0"/>
              <a:t>Directing the activity program includes scheduling of activities, both individual and groups, implementing and/or delegating the implementation of the programs, monitoring the response and/or reviewing/evaluating the response to the programs to determine if the activities meet the assessed needs of the resident, and making revisions as necessary. </a:t>
            </a:r>
            <a:endParaRPr lang="en-US" dirty="0"/>
          </a:p>
        </p:txBody>
      </p:sp>
    </p:spTree>
    <p:extLst>
      <p:ext uri="{BB962C8B-B14F-4D97-AF65-F5344CB8AC3E}">
        <p14:creationId xmlns:p14="http://schemas.microsoft.com/office/powerpoint/2010/main" val="24035707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Module 1: Regulations &amp; Survey</a:t>
            </a:r>
            <a:br>
              <a:rPr lang="en-US" smtClean="0"/>
            </a:br>
            <a:r>
              <a:rPr lang="en-US" smtClean="0"/>
              <a:t>Immediate Jeopardy</a:t>
            </a:r>
            <a:endParaRPr lang="en-US" dirty="0"/>
          </a:p>
        </p:txBody>
      </p:sp>
      <p:sp>
        <p:nvSpPr>
          <p:cNvPr id="5" name="Text Placeholder 4"/>
          <p:cNvSpPr>
            <a:spLocks noGrp="1"/>
          </p:cNvSpPr>
          <p:nvPr>
            <p:ph type="body" idx="1"/>
          </p:nvPr>
        </p:nvSpPr>
        <p:spPr/>
        <p:txBody>
          <a:bodyPr/>
          <a:lstStyle/>
          <a:p>
            <a:r>
              <a:rPr lang="en-US" smtClean="0"/>
              <a:t>How They Relate To Activities</a:t>
            </a:r>
          </a:p>
          <a:p>
            <a:endParaRPr lang="en-US" dirty="0"/>
          </a:p>
        </p:txBody>
      </p:sp>
    </p:spTree>
    <p:extLst>
      <p:ext uri="{BB962C8B-B14F-4D97-AF65-F5344CB8AC3E}">
        <p14:creationId xmlns:p14="http://schemas.microsoft.com/office/powerpoint/2010/main" val="2273073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KEY COMPONENTS OF IMMEDIATE JEOPARDY</a:t>
            </a:r>
            <a:endParaRPr lang="en-US" dirty="0"/>
          </a:p>
        </p:txBody>
      </p:sp>
      <p:sp>
        <p:nvSpPr>
          <p:cNvPr id="5" name="Content Placeholder 4"/>
          <p:cNvSpPr>
            <a:spLocks noGrp="1"/>
          </p:cNvSpPr>
          <p:nvPr>
            <p:ph idx="1"/>
          </p:nvPr>
        </p:nvSpPr>
        <p:spPr/>
        <p:txBody>
          <a:bodyPr>
            <a:normAutofit fontScale="62500" lnSpcReduction="20000"/>
          </a:bodyPr>
          <a:lstStyle/>
          <a:p>
            <a:r>
              <a:rPr lang="en-US" smtClean="0"/>
              <a:t>KEY COMPONENTS OF IMMEDIATE JEOPARDY (Rev. 187, Issued: 03-06-19, Effective: 03-06-19, Implementation: 03-06-19) </a:t>
            </a:r>
          </a:p>
          <a:p>
            <a:r>
              <a:rPr lang="en-US" smtClean="0"/>
              <a:t>The regulatory definitions noted in section II above form the basis for identifying three key components that are essential for surveyors to use in determining the presence of IJ. These components include: </a:t>
            </a:r>
          </a:p>
          <a:p>
            <a:r>
              <a:rPr lang="en-US" smtClean="0"/>
              <a:t>Noncompliance: An entity has failed to meet one or more federal health, safety, and/or quality regulations; </a:t>
            </a:r>
          </a:p>
          <a:p>
            <a:r>
              <a:rPr lang="en-US" smtClean="0"/>
              <a:t>AND </a:t>
            </a:r>
          </a:p>
          <a:p>
            <a:r>
              <a:rPr lang="en-US" smtClean="0"/>
              <a:t>Serious Adverse Outcome or Likely Serious Adverse Outcome: As a result of the identified noncompliance, serious injury, serious harm, serious impairment or death has occurred, is occurring, or is likely to occur to one or more identified recipients at risk; </a:t>
            </a:r>
          </a:p>
          <a:p>
            <a:r>
              <a:rPr lang="en-US" smtClean="0"/>
              <a:t>AND </a:t>
            </a:r>
          </a:p>
          <a:p>
            <a:r>
              <a:rPr lang="en-US" smtClean="0"/>
              <a:t>Need for Immediate Action: The noncompliance creates a need for immediate corrective action by the provider/supplier to prevent serious injury, serious harm, serious impairment or death from occurring or recurring.</a:t>
            </a:r>
            <a:endParaRPr lang="en-US" dirty="0"/>
          </a:p>
        </p:txBody>
      </p:sp>
    </p:spTree>
    <p:extLst>
      <p:ext uri="{BB962C8B-B14F-4D97-AF65-F5344CB8AC3E}">
        <p14:creationId xmlns:p14="http://schemas.microsoft.com/office/powerpoint/2010/main" val="42299645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01041" y="-28469"/>
            <a:ext cx="9204960" cy="6886469"/>
          </a:xfrm>
          <a:prstGeom prst="rect">
            <a:avLst/>
          </a:prstGeom>
        </p:spPr>
      </p:pic>
    </p:spTree>
    <p:extLst>
      <p:ext uri="{BB962C8B-B14F-4D97-AF65-F5344CB8AC3E}">
        <p14:creationId xmlns:p14="http://schemas.microsoft.com/office/powerpoint/2010/main" val="22214871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Immediate Jeopardies – </a:t>
            </a:r>
            <a:br>
              <a:rPr lang="en-US" smtClean="0"/>
            </a:br>
            <a:r>
              <a:rPr lang="en-US" smtClean="0"/>
              <a:t>References &amp; Resources: </a:t>
            </a:r>
            <a:endParaRPr lang="en-US" dirty="0"/>
          </a:p>
        </p:txBody>
      </p:sp>
      <p:sp>
        <p:nvSpPr>
          <p:cNvPr id="3" name="Content Placeholder 2"/>
          <p:cNvSpPr>
            <a:spLocks noGrp="1"/>
          </p:cNvSpPr>
          <p:nvPr>
            <p:ph idx="1"/>
          </p:nvPr>
        </p:nvSpPr>
        <p:spPr/>
        <p:txBody>
          <a:bodyPr>
            <a:normAutofit fontScale="70000" lnSpcReduction="20000"/>
          </a:bodyPr>
          <a:lstStyle/>
          <a:p>
            <a:r>
              <a:rPr lang="en-US" smtClean="0"/>
              <a:t>Nursing Home Scope &amp; Severity Grid </a:t>
            </a:r>
          </a:p>
          <a:p>
            <a:r>
              <a:rPr lang="en-US" smtClean="0"/>
              <a:t>http://www.nursinghomepro.com/wp-content/uploads/2009/12/scope-and-severity-grid1.jpg </a:t>
            </a:r>
          </a:p>
          <a:p>
            <a:r>
              <a:rPr lang="en-US" smtClean="0"/>
              <a:t>List of F-Tags </a:t>
            </a:r>
          </a:p>
          <a:p>
            <a:r>
              <a:rPr lang="en-US" smtClean="0"/>
              <a:t>http://www.nursinghomepro.com/wp-content/uploads/2010/01/F-tag-list.pdf </a:t>
            </a:r>
          </a:p>
          <a:p>
            <a:r>
              <a:rPr lang="en-US" smtClean="0"/>
              <a:t>CMS Survey Protocol for Long-Term Care Facilities </a:t>
            </a:r>
          </a:p>
          <a:p>
            <a:r>
              <a:rPr lang="en-US" smtClean="0"/>
              <a:t>https://www.cms.gov/Regulations-and-Guidance/Guidance/Manuals/downloads/som107ap_p_ltcf.pdf </a:t>
            </a:r>
          </a:p>
          <a:p>
            <a:r>
              <a:rPr lang="en-US" smtClean="0"/>
              <a:t>CMS Surveyor Interpretive Guidelines </a:t>
            </a:r>
          </a:p>
          <a:p>
            <a:r>
              <a:rPr lang="en-US" smtClean="0"/>
              <a:t>https://www.cms.gov/Regulations-and-Guidance/Guidance/Manuals/downloads/som107ap_pp_guidelines_ltcf.pdf </a:t>
            </a:r>
            <a:endParaRPr lang="en-US" dirty="0"/>
          </a:p>
        </p:txBody>
      </p:sp>
    </p:spTree>
    <p:extLst>
      <p:ext uri="{BB962C8B-B14F-4D97-AF65-F5344CB8AC3E}">
        <p14:creationId xmlns:p14="http://schemas.microsoft.com/office/powerpoint/2010/main" val="23578027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4288"/>
            <a:ext cx="8625840" cy="6863966"/>
          </a:xfrm>
          <a:prstGeom prst="rect">
            <a:avLst/>
          </a:prstGeom>
        </p:spPr>
      </p:pic>
    </p:spTree>
    <p:extLst>
      <p:ext uri="{BB962C8B-B14F-4D97-AF65-F5344CB8AC3E}">
        <p14:creationId xmlns:p14="http://schemas.microsoft.com/office/powerpoint/2010/main" val="125713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Substandard quality of care</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Substandard quality of care means one or more deficiencies related to participation requirements under §483.10 “Resident rights”, paragraphs (a)(1) through (a)(2), (b)(1) through (b)(2), (e) (except for (e)(2), (e)(7), and (e)(8)), (f)(1) through (f)(3), (f)(5) through (f)(8), and (i) of this chapter; §483.12 of this chapter “Freedom from abuse, neglect, and exploitation”; §483.24 of this chapter “Quality of life”; §483.25 of this chapter “Quality of care”; §483.40 “Behavioral health services”, paragraphs (b) and (d) of this chapter; §483.45 “Pharmacy services”, paragraphs (d), (e), and (f) of this chapter; §483.70 “Administration”, paragraph (p) of this chapter, and §483.80 “Infection control”, paragraph (d) of this chapter, which constitute either immediate jeopardy to resident health or safety; a pattern of or widespread actual harm that is not immediate jeopardy; or a widespread potential for more than minimal harm, but less than immediate jeopardy, with no actual harm. </a:t>
            </a:r>
            <a:endParaRPr lang="en-US" dirty="0"/>
          </a:p>
        </p:txBody>
      </p:sp>
    </p:spTree>
    <p:extLst>
      <p:ext uri="{BB962C8B-B14F-4D97-AF65-F5344CB8AC3E}">
        <p14:creationId xmlns:p14="http://schemas.microsoft.com/office/powerpoint/2010/main" val="36957257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Guidance on Scope Levels</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Scope has three levels: isolated; pattern; and widespread. The scope levels are defined accordingly:</a:t>
            </a:r>
          </a:p>
          <a:p>
            <a:r>
              <a:rPr lang="en-US" smtClean="0"/>
              <a:t>Isolated - Scope is isolated when one or a very limited number of residents or employees is/are affected and/or a very limited area or number of locations within the facility are affected.</a:t>
            </a:r>
          </a:p>
          <a:p>
            <a:r>
              <a:rPr lang="en-US" smtClean="0"/>
              <a:t>Pattern - Scope is a pattern when more than a very limited number of residents or employees are affected, and/or the situation has occurred in more than a limited number of locations but the locations are not dispersed throughout the facility. </a:t>
            </a:r>
          </a:p>
          <a:p>
            <a:r>
              <a:rPr lang="en-US" smtClean="0"/>
              <a:t>Widespread - Scope is widespread when the problems causing the deficiency are pervasive (affect many locations) throughout the facility and/or represent a systemic failure that affected, or has the potential to affect, a large portion or all of the residents or employees.</a:t>
            </a:r>
            <a:endParaRPr lang="en-US" dirty="0"/>
          </a:p>
        </p:txBody>
      </p:sp>
    </p:spTree>
    <p:extLst>
      <p:ext uri="{BB962C8B-B14F-4D97-AF65-F5344CB8AC3E}">
        <p14:creationId xmlns:p14="http://schemas.microsoft.com/office/powerpoint/2010/main" val="2069434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Guidance on Severity Levels</a:t>
            </a:r>
            <a:endParaRPr lang="en-US" dirty="0"/>
          </a:p>
        </p:txBody>
      </p:sp>
      <p:sp>
        <p:nvSpPr>
          <p:cNvPr id="3" name="Content Placeholder 2"/>
          <p:cNvSpPr>
            <a:spLocks noGrp="1"/>
          </p:cNvSpPr>
          <p:nvPr>
            <p:ph idx="1"/>
          </p:nvPr>
        </p:nvSpPr>
        <p:spPr/>
        <p:txBody>
          <a:bodyPr>
            <a:normAutofit fontScale="55000" lnSpcReduction="20000"/>
          </a:bodyPr>
          <a:lstStyle/>
          <a:p>
            <a:r>
              <a:rPr lang="en-US" smtClean="0"/>
              <a:t>There are four severity levels. Level 1, no actual harm with potential for minimal harm; Level 2, no actual harm with potential for more than minimal harm that is not immediate jeopardy; Level 3, actual harm that is not immediate jeopardy; Level 4, immediate jeopardy to resident health or safety. These four levels are defined accordingly:</a:t>
            </a:r>
          </a:p>
          <a:p>
            <a:r>
              <a:rPr lang="en-US" smtClean="0"/>
              <a:t>Level 1 - No actual harm with potential for minimal harm: A deficiency that has the potential for causing no more than a minor negative impact on the resident(s) or employees. </a:t>
            </a:r>
          </a:p>
          <a:p>
            <a:r>
              <a:rPr lang="en-US" smtClean="0"/>
              <a:t>Level 2 - No actual harm with a potential for more than minimal harm that is not immediate jeopardy: Noncompliance with the requirements of the life safety code that results in the potential for no more than minimal physical, mental, and/or psychosocial harm to the resident or employee and/or that result in minimal discomfort to the residents or employees of the facility, but has the potential to result in more than minimal harm that is not immediate jeopardy.</a:t>
            </a:r>
          </a:p>
          <a:p>
            <a:r>
              <a:rPr lang="en-US" smtClean="0"/>
              <a:t>Level 3 - Actual harm that is not immediate jeopardy: Noncompliance with the requirements of the life safety code that results in actual harm to residents or employees that is not immediate jeopardy. </a:t>
            </a:r>
          </a:p>
          <a:p>
            <a:r>
              <a:rPr lang="en-US" smtClean="0"/>
              <a:t>Level 4 - Immediate jeopardy to resident health or safety: Noncompliance with the requirements of the life safety code that results in immediate jeopardy to resident or employee health or safety in which immediate corrective action is necessary because the provider’s noncompliance with one or more of those life safety code requirements has caused, or is likely to cause, serious injury, harm, impairment or death to a resident receiving care in a facility or an employee of the facility.</a:t>
            </a:r>
            <a:endParaRPr lang="en-US" dirty="0"/>
          </a:p>
        </p:txBody>
      </p:sp>
    </p:spTree>
    <p:extLst>
      <p:ext uri="{BB962C8B-B14F-4D97-AF65-F5344CB8AC3E}">
        <p14:creationId xmlns:p14="http://schemas.microsoft.com/office/powerpoint/2010/main" val="781185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OHIO ADMINISTRATIVE CODE</a:t>
            </a:r>
            <a:br>
              <a:rPr lang="en-US" smtClean="0"/>
            </a:br>
            <a:r>
              <a:rPr lang="en-US" smtClean="0"/>
              <a:t>3701-17-09 Resident life enrichment Cont.</a:t>
            </a:r>
            <a:endParaRPr lang="en-US" dirty="0"/>
          </a:p>
        </p:txBody>
      </p:sp>
      <p:sp>
        <p:nvSpPr>
          <p:cNvPr id="4" name="Content Placeholder 3"/>
          <p:cNvSpPr>
            <a:spLocks noGrp="1"/>
          </p:cNvSpPr>
          <p:nvPr>
            <p:ph idx="1"/>
          </p:nvPr>
        </p:nvSpPr>
        <p:spPr/>
        <p:txBody>
          <a:bodyPr>
            <a:normAutofit lnSpcReduction="10000"/>
          </a:bodyPr>
          <a:lstStyle/>
          <a:p>
            <a:r>
              <a:rPr lang="en-US" smtClean="0"/>
              <a:t>All nursing homes shall provide social services to: </a:t>
            </a:r>
          </a:p>
          <a:p>
            <a:pPr lvl="2"/>
            <a:r>
              <a:rPr lang="en-US" smtClean="0"/>
              <a:t>Meet the medically-related social service needs of each resident; </a:t>
            </a:r>
          </a:p>
          <a:p>
            <a:pPr lvl="2"/>
            <a:r>
              <a:rPr lang="en-US" smtClean="0"/>
              <a:t>Meet the physical, mental, and psycho-social well-being of each resident; and </a:t>
            </a:r>
          </a:p>
          <a:p>
            <a:pPr lvl="2"/>
            <a:r>
              <a:rPr lang="en-US" smtClean="0"/>
              <a:t>Assist each resident in attaining or maintaining the highest practicable level of functioning. </a:t>
            </a:r>
          </a:p>
          <a:p>
            <a:r>
              <a:rPr lang="en-US" smtClean="0"/>
              <a:t>Residents may receive visitors of their choice at any time. The nursing home may establish reasonable policies to ensure that visits will not unduly disturb other residents or interfere with the operation of the home and shall provide or arrange for private space for visitation. </a:t>
            </a:r>
            <a:endParaRPr lang="en-US" dirty="0"/>
          </a:p>
        </p:txBody>
      </p:sp>
    </p:spTree>
    <p:extLst>
      <p:ext uri="{BB962C8B-B14F-4D97-AF65-F5344CB8AC3E}">
        <p14:creationId xmlns:p14="http://schemas.microsoft.com/office/powerpoint/2010/main" val="10541603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IJ Examples</a:t>
            </a:r>
            <a:endParaRPr lang="en-US" dirty="0"/>
          </a:p>
        </p:txBody>
      </p:sp>
      <p:sp>
        <p:nvSpPr>
          <p:cNvPr id="3" name="Content Placeholder 2"/>
          <p:cNvSpPr>
            <a:spLocks noGrp="1"/>
          </p:cNvSpPr>
          <p:nvPr>
            <p:ph idx="1"/>
          </p:nvPr>
        </p:nvSpPr>
        <p:spPr/>
        <p:txBody>
          <a:bodyPr/>
          <a:lstStyle/>
          <a:p>
            <a:r>
              <a:rPr lang="en-US" smtClean="0"/>
              <a:t>Abuse</a:t>
            </a:r>
          </a:p>
          <a:p>
            <a:r>
              <a:rPr lang="en-US" smtClean="0"/>
              <a:t>Outings</a:t>
            </a:r>
          </a:p>
          <a:p>
            <a:r>
              <a:rPr lang="en-US" smtClean="0"/>
              <a:t>Smoking</a:t>
            </a:r>
          </a:p>
          <a:p>
            <a:r>
              <a:rPr lang="en-US" smtClean="0"/>
              <a:t>CPR</a:t>
            </a:r>
          </a:p>
          <a:p>
            <a:r>
              <a:rPr lang="en-US" smtClean="0"/>
              <a:t>Elopement</a:t>
            </a:r>
          </a:p>
          <a:p>
            <a:r>
              <a:rPr lang="en-US" smtClean="0"/>
              <a:t>LSC</a:t>
            </a:r>
            <a:endParaRPr lang="en-US" dirty="0"/>
          </a:p>
        </p:txBody>
      </p:sp>
    </p:spTree>
    <p:extLst>
      <p:ext uri="{BB962C8B-B14F-4D97-AF65-F5344CB8AC3E}">
        <p14:creationId xmlns:p14="http://schemas.microsoft.com/office/powerpoint/2010/main" val="22522125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Module 1: Regulations &amp; Survey</a:t>
            </a:r>
            <a:br>
              <a:rPr lang="en-US" smtClean="0"/>
            </a:br>
            <a:r>
              <a:rPr lang="en-US" smtClean="0"/>
              <a:t>Motion Picture and Music Licensing</a:t>
            </a:r>
            <a:endParaRPr lang="en-US" dirty="0"/>
          </a:p>
        </p:txBody>
      </p:sp>
      <p:sp>
        <p:nvSpPr>
          <p:cNvPr id="5" name="Text Placeholder 4"/>
          <p:cNvSpPr>
            <a:spLocks noGrp="1"/>
          </p:cNvSpPr>
          <p:nvPr>
            <p:ph type="body" idx="1"/>
          </p:nvPr>
        </p:nvSpPr>
        <p:spPr/>
        <p:txBody>
          <a:bodyPr/>
          <a:lstStyle/>
          <a:p>
            <a:r>
              <a:rPr lang="en-US" smtClean="0"/>
              <a:t>The Complete List &amp; How They Relate To Activities</a:t>
            </a:r>
          </a:p>
          <a:p>
            <a:endParaRPr lang="en-US" dirty="0"/>
          </a:p>
        </p:txBody>
      </p:sp>
    </p:spTree>
    <p:extLst>
      <p:ext uri="{BB962C8B-B14F-4D97-AF65-F5344CB8AC3E}">
        <p14:creationId xmlns:p14="http://schemas.microsoft.com/office/powerpoint/2010/main" val="22143197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Movie Licensing</a:t>
            </a:r>
            <a:endParaRPr lang="en-US" dirty="0"/>
          </a:p>
        </p:txBody>
      </p:sp>
      <p:sp>
        <p:nvSpPr>
          <p:cNvPr id="5" name="Content Placeholder 4"/>
          <p:cNvSpPr>
            <a:spLocks noGrp="1"/>
          </p:cNvSpPr>
          <p:nvPr>
            <p:ph idx="1"/>
          </p:nvPr>
        </p:nvSpPr>
        <p:spPr/>
        <p:txBody>
          <a:bodyPr>
            <a:normAutofit fontScale="62500" lnSpcReduction="20000"/>
          </a:bodyPr>
          <a:lstStyle/>
          <a:p>
            <a:r>
              <a:rPr lang="en-US" smtClean="0"/>
              <a:t>Motion picture showings within senior living and health care communities have always required a public performance license in accordance with the US Copyright Act. As a result, AHCA/NCAL (and all other leading professional associations including LeadingAge, National Association of Activity Professionals [NAAP], American Senior Housing Association [ASHA], and Argentum) has entered into an agreement with Motion Picture Licensing Corporation (MPLC).</a:t>
            </a:r>
            <a:br>
              <a:rPr lang="en-US" smtClean="0"/>
            </a:br>
            <a:endParaRPr lang="en-US" smtClean="0"/>
          </a:p>
          <a:p>
            <a:r>
              <a:rPr lang="en-US" smtClean="0"/>
              <a:t>The 2016 Agreement better educates our members on the need for copyright compliance when motion pictures (movies) and other audiovisual programs are shown in senior living and health care communities, and secures the greatest possible discount for member facilities on the Umbrella License®.</a:t>
            </a:r>
            <a:br>
              <a:rPr lang="en-US" smtClean="0"/>
            </a:br>
            <a:endParaRPr lang="en-US" smtClean="0"/>
          </a:p>
          <a:p>
            <a:r>
              <a:rPr lang="en-US" smtClean="0"/>
              <a:t>AHCA/NCAL members can </a:t>
            </a:r>
            <a:r>
              <a:rPr lang="en-US" smtClean="0">
                <a:hlinkClick r:id="rId2"/>
              </a:rPr>
              <a:t>apply for an umbrella license</a:t>
            </a:r>
            <a:r>
              <a:rPr lang="en-US" smtClean="0"/>
              <a:t> for their freestanding nursing centers and assisted living communities on MPLC’s website. For other types of providers, such as independent living communities, please contact an MPLC Licensing Representative at (800) 462-8855 or </a:t>
            </a:r>
            <a:r>
              <a:rPr lang="en-US" smtClean="0">
                <a:hlinkClick r:id="rId3"/>
              </a:rPr>
              <a:t>online</a:t>
            </a:r>
            <a:r>
              <a:rPr lang="en-US" smtClean="0"/>
              <a:t> for pricing assistance.</a:t>
            </a:r>
            <a:endParaRPr lang="en-US" dirty="0"/>
          </a:p>
        </p:txBody>
      </p:sp>
    </p:spTree>
    <p:extLst>
      <p:ext uri="{BB962C8B-B14F-4D97-AF65-F5344CB8AC3E}">
        <p14:creationId xmlns:p14="http://schemas.microsoft.com/office/powerpoint/2010/main" val="33653592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Music Licensing</a:t>
            </a:r>
            <a:endParaRPr lang="en-US" dirty="0"/>
          </a:p>
        </p:txBody>
      </p:sp>
      <p:sp>
        <p:nvSpPr>
          <p:cNvPr id="3" name="Content Placeholder 2"/>
          <p:cNvSpPr>
            <a:spLocks noGrp="1"/>
          </p:cNvSpPr>
          <p:nvPr>
            <p:ph idx="1"/>
          </p:nvPr>
        </p:nvSpPr>
        <p:spPr/>
        <p:txBody>
          <a:bodyPr>
            <a:normAutofit fontScale="55000" lnSpcReduction="20000"/>
          </a:bodyPr>
          <a:lstStyle/>
          <a:p>
            <a:r>
              <a:rPr lang="en-US" smtClean="0"/>
              <a:t>Under the 1976 Copyright Act, the holder of the copyright or its assigns (BMI, SESAC, or ASCAP) has the exclusive right to reproduce the work and, in the case of a sound recording, to perform the copyrighted work publicly. Broadcast Music Inc. (BMI), SESAC and the American Society of Composers, Authors and Publishers (ASCAP) are the three music licensing companies that each have the rights to different music.</a:t>
            </a:r>
          </a:p>
          <a:p>
            <a:pPr lvl="1"/>
            <a:r>
              <a:rPr lang="en-US" smtClean="0"/>
              <a:t>"Perform" has a broad definition and includes singing, playing music, broadcasting, playing a CD or DVD, or turning on a radio or TV.</a:t>
            </a:r>
          </a:p>
          <a:p>
            <a:pPr lvl="1"/>
            <a:r>
              <a:rPr lang="en-US" smtClean="0"/>
              <a:t>"Publicly" means to perform any place where a substantial number of persons outside a normal circle of family and social acquaintances hear the music or it is open to the public.</a:t>
            </a:r>
            <a:br>
              <a:rPr lang="en-US" smtClean="0"/>
            </a:br>
            <a:endParaRPr lang="en-US" smtClean="0"/>
          </a:p>
          <a:p>
            <a:r>
              <a:rPr lang="en-US" smtClean="0"/>
              <a:t>Examples of situations where playing music may be a public performance include live performances; DJs; karaoke; music in common areas; large screen or multiple TVs; background music; resident social gathering/holiday events; and aerobic/dance/fitness classes.</a:t>
            </a:r>
            <a:br>
              <a:rPr lang="en-US" smtClean="0"/>
            </a:br>
            <a:endParaRPr lang="en-US" smtClean="0"/>
          </a:p>
          <a:p>
            <a:r>
              <a:rPr lang="en-US" smtClean="0"/>
              <a:t>A determination of whether you need a license from BMI, SESAC, and/or ASCAP will depend on the specific circumstances in your community. We recommend you consult an attorney before deciding to apply for a license.</a:t>
            </a:r>
            <a:br>
              <a:rPr lang="en-US" smtClean="0"/>
            </a:br>
            <a:endParaRPr lang="en-US" smtClean="0"/>
          </a:p>
          <a:p>
            <a:r>
              <a:rPr lang="en-US" smtClean="0"/>
              <a:t>For more background, members can refer to AHCA. </a:t>
            </a:r>
          </a:p>
          <a:p>
            <a:endParaRPr lang="en-US" dirty="0"/>
          </a:p>
        </p:txBody>
      </p:sp>
    </p:spTree>
    <p:extLst>
      <p:ext uri="{BB962C8B-B14F-4D97-AF65-F5344CB8AC3E}">
        <p14:creationId xmlns:p14="http://schemas.microsoft.com/office/powerpoint/2010/main" val="21614025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Music Licensing</a:t>
            </a:r>
            <a:endParaRPr lang="en-US" dirty="0"/>
          </a:p>
        </p:txBody>
      </p:sp>
      <p:sp>
        <p:nvSpPr>
          <p:cNvPr id="3" name="Content Placeholder 2"/>
          <p:cNvSpPr>
            <a:spLocks noGrp="1"/>
          </p:cNvSpPr>
          <p:nvPr>
            <p:ph idx="1"/>
          </p:nvPr>
        </p:nvSpPr>
        <p:spPr/>
        <p:txBody>
          <a:bodyPr/>
          <a:lstStyle/>
          <a:p>
            <a:r>
              <a:rPr lang="en-US" smtClean="0"/>
              <a:t>You can get more information by going to the website of each of the licensing entities:</a:t>
            </a:r>
          </a:p>
          <a:p>
            <a:pPr lvl="1"/>
            <a:r>
              <a:rPr lang="en-US" smtClean="0">
                <a:hlinkClick r:id="rId2"/>
              </a:rPr>
              <a:t>BMI</a:t>
            </a:r>
            <a:endParaRPr lang="en-US" smtClean="0"/>
          </a:p>
          <a:p>
            <a:pPr lvl="1"/>
            <a:r>
              <a:rPr lang="en-US" smtClean="0">
                <a:hlinkClick r:id="rId3"/>
              </a:rPr>
              <a:t>SESAC</a:t>
            </a:r>
            <a:endParaRPr lang="en-US" smtClean="0"/>
          </a:p>
          <a:p>
            <a:pPr lvl="1"/>
            <a:r>
              <a:rPr lang="en-US" smtClean="0">
                <a:hlinkClick r:id="rId4"/>
              </a:rPr>
              <a:t>ASCAP</a:t>
            </a:r>
            <a:endParaRPr lang="en-US" smtClean="0"/>
          </a:p>
          <a:p>
            <a:r>
              <a:rPr lang="en-US" smtClean="0"/>
              <a:t>OHCA nor AHCA/NCAL does not have an agreement with any of these three companies.</a:t>
            </a:r>
            <a:endParaRPr lang="en-US" dirty="0"/>
          </a:p>
        </p:txBody>
      </p:sp>
    </p:spTree>
    <p:extLst>
      <p:ext uri="{BB962C8B-B14F-4D97-AF65-F5344CB8AC3E}">
        <p14:creationId xmlns:p14="http://schemas.microsoft.com/office/powerpoint/2010/main" val="10026854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Music Licensing</a:t>
            </a:r>
            <a:endParaRPr lang="en-US" dirty="0"/>
          </a:p>
        </p:txBody>
      </p:sp>
      <p:sp>
        <p:nvSpPr>
          <p:cNvPr id="3" name="Content Placeholder 2"/>
          <p:cNvSpPr>
            <a:spLocks noGrp="1"/>
          </p:cNvSpPr>
          <p:nvPr>
            <p:ph idx="1"/>
          </p:nvPr>
        </p:nvSpPr>
        <p:spPr/>
        <p:txBody>
          <a:bodyPr>
            <a:normAutofit fontScale="70000" lnSpcReduction="20000"/>
          </a:bodyPr>
          <a:lstStyle/>
          <a:p>
            <a:r>
              <a:rPr lang="en-US" smtClean="0"/>
              <a:t>However, Mood Media is the newest company to join the association’s member-only </a:t>
            </a:r>
            <a:r>
              <a:rPr lang="en-US" smtClean="0">
                <a:hlinkClick r:id="rId2"/>
              </a:rPr>
              <a:t>Preferred Provider Program</a:t>
            </a:r>
            <a:r>
              <a:rPr lang="en-US" smtClean="0"/>
              <a:t>! Mood offers exclusive AHCA/NCAL member pricing on music, messaging, and scent services that will enhance the resident experience in any long term care center. Mood's music solutions are 100% fully licensed for all Mood usage applications and are commercial free.</a:t>
            </a:r>
          </a:p>
          <a:p>
            <a:r>
              <a:rPr lang="en-US" smtClean="0"/>
              <a:t>There are three ways to contact Mood Media:</a:t>
            </a:r>
            <a:br>
              <a:rPr lang="en-US" smtClean="0"/>
            </a:br>
            <a:endParaRPr lang="en-US" smtClean="0"/>
          </a:p>
          <a:p>
            <a:r>
              <a:rPr lang="en-US" smtClean="0"/>
              <a:t>1. Call 1-800-345-5000 (Select Option 4)</a:t>
            </a:r>
            <a:br>
              <a:rPr lang="en-US" smtClean="0"/>
            </a:br>
            <a:endParaRPr lang="en-US" smtClean="0"/>
          </a:p>
          <a:p>
            <a:r>
              <a:rPr lang="en-US" smtClean="0"/>
              <a:t>2. Go to </a:t>
            </a:r>
            <a:r>
              <a:rPr lang="en-US" smtClean="0">
                <a:hlinkClick r:id="rId3"/>
              </a:rPr>
              <a:t>http://partner.moodmedia.com/ahcancal/</a:t>
            </a:r>
            <a:r>
              <a:rPr lang="en-US" smtClean="0"/>
              <a:t> (password: moodpartner) for FAQs and a price sheet</a:t>
            </a:r>
            <a:br>
              <a:rPr lang="en-US" smtClean="0"/>
            </a:br>
            <a:endParaRPr lang="en-US" smtClean="0"/>
          </a:p>
          <a:p>
            <a:r>
              <a:rPr lang="en-US" smtClean="0"/>
              <a:t>3. Email: </a:t>
            </a:r>
            <a:r>
              <a:rPr lang="en-US" smtClean="0">
                <a:hlinkClick r:id="rId4"/>
              </a:rPr>
              <a:t>ncalahca@moodmedia.com</a:t>
            </a:r>
            <a:endParaRPr lang="en-US" smtClean="0"/>
          </a:p>
          <a:p>
            <a:endParaRPr lang="en-US" dirty="0"/>
          </a:p>
        </p:txBody>
      </p:sp>
    </p:spTree>
    <p:extLst>
      <p:ext uri="{BB962C8B-B14F-4D97-AF65-F5344CB8AC3E}">
        <p14:creationId xmlns:p14="http://schemas.microsoft.com/office/powerpoint/2010/main" val="12311292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Module 1: Regulations &amp; Survey</a:t>
            </a:r>
            <a:br>
              <a:rPr lang="en-US" smtClean="0"/>
            </a:br>
            <a:r>
              <a:rPr lang="en-US" smtClean="0"/>
              <a:t>Ohio Administrative Code/Licensure</a:t>
            </a:r>
            <a:endParaRPr lang="en-US" dirty="0"/>
          </a:p>
        </p:txBody>
      </p:sp>
      <p:sp>
        <p:nvSpPr>
          <p:cNvPr id="5" name="Text Placeholder 4"/>
          <p:cNvSpPr>
            <a:spLocks noGrp="1"/>
          </p:cNvSpPr>
          <p:nvPr>
            <p:ph type="body" idx="1"/>
          </p:nvPr>
        </p:nvSpPr>
        <p:spPr/>
        <p:txBody>
          <a:bodyPr/>
          <a:lstStyle/>
          <a:p>
            <a:r>
              <a:rPr lang="en-US" smtClean="0"/>
              <a:t>Pet Policy</a:t>
            </a:r>
            <a:endParaRPr lang="en-US" dirty="0"/>
          </a:p>
        </p:txBody>
      </p:sp>
    </p:spTree>
    <p:extLst>
      <p:ext uri="{BB962C8B-B14F-4D97-AF65-F5344CB8AC3E}">
        <p14:creationId xmlns:p14="http://schemas.microsoft.com/office/powerpoint/2010/main" val="35826446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OHIO ADMINISTRATIVE CODE</a:t>
            </a:r>
            <a:br>
              <a:rPr lang="en-US" smtClean="0"/>
            </a:br>
            <a:r>
              <a:rPr lang="en-US" smtClean="0"/>
              <a:t>3701-16-11 Resident life enrichment; finances; pets; laundry</a:t>
            </a:r>
            <a:endParaRPr lang="en-US" dirty="0"/>
          </a:p>
        </p:txBody>
      </p:sp>
      <p:sp>
        <p:nvSpPr>
          <p:cNvPr id="3" name="Content Placeholder 2"/>
          <p:cNvSpPr>
            <a:spLocks noGrp="1"/>
          </p:cNvSpPr>
          <p:nvPr>
            <p:ph idx="1"/>
          </p:nvPr>
        </p:nvSpPr>
        <p:spPr/>
        <p:txBody>
          <a:bodyPr>
            <a:normAutofit fontScale="62500" lnSpcReduction="20000"/>
          </a:bodyPr>
          <a:lstStyle/>
          <a:p>
            <a:r>
              <a:rPr lang="en-US" smtClean="0"/>
              <a:t>Each residential care facility shall encourage residents to participate in social, recreational, and leisure activities. The residential care facility shall, with consideration given to resident preferences, provide or arrange for varied activities of sufficient quantity so that residents' lives may be more meaningful, to stimulate physical and mental capabilities and to assist residents in attaining their optimal social, physical, and emotional well-being. The residential care facility shall provide, at minimum, all of the following: </a:t>
            </a:r>
          </a:p>
          <a:p>
            <a:pPr lvl="1"/>
            <a:r>
              <a:rPr lang="en-US" smtClean="0"/>
              <a:t>One local daily newspaper or current community activity brochures and advertisements; </a:t>
            </a:r>
          </a:p>
          <a:p>
            <a:pPr lvl="1"/>
            <a:r>
              <a:rPr lang="en-US" smtClean="0"/>
              <a:t>Information about activities in the community and the availability of transportation to community activities; and</a:t>
            </a:r>
          </a:p>
          <a:p>
            <a:pPr lvl="1"/>
            <a:r>
              <a:rPr lang="en-US" smtClean="0"/>
              <a:t>An opportunity for residents to engage in a variety of activities which may include, but shall not be limited to, television, crafts, reading, or games. </a:t>
            </a:r>
          </a:p>
          <a:p>
            <a:r>
              <a:rPr lang="en-US" smtClean="0"/>
              <a:t>A residential care facility shall not coerce, induce, or prompt a resident to assign, transfer, give, or sign over to the facility money, valuables, insurance benefits, property, or anything of value other than payment for services rendered by the facility. A residential care facility shall not manage a resident's financial affairs unless authorized by the resident or a sponsor with power of attorney. Such authorization shall be in writing and shall be attested to by a witness who is not connected in any manner whatsoever with the residential care facility or its administrator. A facility that manages a resident's financial affairs shall: </a:t>
            </a:r>
          </a:p>
          <a:p>
            <a:endParaRPr lang="en-US" dirty="0"/>
          </a:p>
        </p:txBody>
      </p:sp>
    </p:spTree>
    <p:extLst>
      <p:ext uri="{BB962C8B-B14F-4D97-AF65-F5344CB8AC3E}">
        <p14:creationId xmlns:p14="http://schemas.microsoft.com/office/powerpoint/2010/main" val="36269990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OHIO ADMINISTRATIVE CODE</a:t>
            </a:r>
            <a:br>
              <a:rPr lang="en-US" smtClean="0"/>
            </a:br>
            <a:r>
              <a:rPr lang="en-US" smtClean="0"/>
              <a:t>3701-16-11 Resident life enrichment; finances; pets; laundry Cont.</a:t>
            </a:r>
            <a:endParaRPr lang="en-US" dirty="0"/>
          </a:p>
        </p:txBody>
      </p:sp>
      <p:sp>
        <p:nvSpPr>
          <p:cNvPr id="3" name="Content Placeholder 2"/>
          <p:cNvSpPr>
            <a:spLocks noGrp="1"/>
          </p:cNvSpPr>
          <p:nvPr>
            <p:ph idx="1"/>
          </p:nvPr>
        </p:nvSpPr>
        <p:spPr/>
        <p:txBody>
          <a:bodyPr>
            <a:normAutofit fontScale="55000" lnSpcReduction="20000"/>
          </a:bodyPr>
          <a:lstStyle/>
          <a:p>
            <a:pPr lvl="1"/>
            <a:r>
              <a:rPr lang="en-US" smtClean="0"/>
              <a:t>Maintain accounts pursuant to division (A)(27)(b) of section </a:t>
            </a:r>
            <a:r>
              <a:rPr lang="en-US" smtClean="0">
                <a:hlinkClick r:id="rId2" tooltip="Residents' rights"/>
              </a:rPr>
              <a:t>3721.13</a:t>
            </a:r>
            <a:r>
              <a:rPr lang="en-US" smtClean="0"/>
              <a:t> of the Revised Code of resident funds and personal property or possessions deposited for safekeeping with the facility for use by the resident or resident's sponsor. The resident has the right to receive, upon written or oral request, an accounting statement of financial transactions made on the resident's behalf. This statement shall include a: </a:t>
            </a:r>
          </a:p>
          <a:p>
            <a:pPr lvl="2"/>
            <a:r>
              <a:rPr lang="en-US" smtClean="0"/>
              <a:t>Complete record of all funds, personal property, or possessions from any source whatsoever, that have been deposited for safekeeping with the facility for use by the resident or resident's sponsor; and </a:t>
            </a:r>
          </a:p>
          <a:p>
            <a:pPr lvl="2"/>
            <a:r>
              <a:rPr lang="en-US" smtClean="0"/>
              <a:t>Listing of all deposits and withdrawals transacted, which shall be substantiated by receipts that shall be available for inspection and copying by the resident or sponsor. </a:t>
            </a:r>
          </a:p>
          <a:p>
            <a:pPr lvl="1"/>
            <a:r>
              <a:rPr lang="en-US" smtClean="0"/>
              <a:t>Deposit the resident's funds in excess of one thousand dollars, and may deposit the resident's funds that are one thousand dollars or less, in an interest-bearing account separate from any of the facility's operating accounts. Interest earned on the resident's funds shall be credited to the resident's account. A resident's funds that are one thousand dollars or less and have not been deposited in an interest-bearing account may be deposited in a noninterest-bearing account or petty cash fund. </a:t>
            </a:r>
          </a:p>
          <a:p>
            <a:pPr lvl="1"/>
            <a:r>
              <a:rPr lang="en-US" smtClean="0"/>
              <a:t>Purchase a surety bond or otherwise provide assurance satisfactory to the director to assure the security of all residents' funds managed by the facility. </a:t>
            </a:r>
          </a:p>
          <a:p>
            <a:pPr lvl="1"/>
            <a:r>
              <a:rPr lang="en-US" smtClean="0"/>
              <a:t>Upon the resident's transfer, discharge, or death, close all resident accounts, make a final accounting, and make provisions for the conveyance of any remaining funds to the resident or the resident's estate. </a:t>
            </a:r>
          </a:p>
          <a:p>
            <a:pPr lvl="1"/>
            <a:r>
              <a:rPr lang="en-US" smtClean="0"/>
              <a:t>Allow the resident access to his or her funds during normal bank business hours within the community. </a:t>
            </a:r>
          </a:p>
          <a:p>
            <a:pPr lvl="1"/>
            <a:r>
              <a:rPr lang="en-US" smtClean="0"/>
              <a:t>Not require a resident to allow the facility to manage the resident's financial affairs as a condition of admission to the facility. </a:t>
            </a:r>
          </a:p>
          <a:p>
            <a:r>
              <a:rPr lang="en-US" smtClean="0"/>
              <a:t>Neither the administrator of a residential care facility nor facility staff may serve as the guardian or attorney-in-fact of a resident unless related by blood, marriage, or adoption to that resident. </a:t>
            </a:r>
            <a:endParaRPr lang="en-US" dirty="0"/>
          </a:p>
        </p:txBody>
      </p:sp>
    </p:spTree>
    <p:extLst>
      <p:ext uri="{BB962C8B-B14F-4D97-AF65-F5344CB8AC3E}">
        <p14:creationId xmlns:p14="http://schemas.microsoft.com/office/powerpoint/2010/main" val="34828137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OHIO ADMINISTRATIVE CODE</a:t>
            </a:r>
            <a:br>
              <a:rPr lang="en-US" smtClean="0"/>
            </a:br>
            <a:r>
              <a:rPr lang="en-US" smtClean="0"/>
              <a:t>3701-16-11 Resident life enrichment; finances; pets; laundry Cont.</a:t>
            </a:r>
            <a:endParaRPr lang="en-US" dirty="0"/>
          </a:p>
        </p:txBody>
      </p:sp>
      <p:sp>
        <p:nvSpPr>
          <p:cNvPr id="4" name="Content Placeholder 3"/>
          <p:cNvSpPr>
            <a:spLocks noGrp="1"/>
          </p:cNvSpPr>
          <p:nvPr>
            <p:ph idx="1"/>
          </p:nvPr>
        </p:nvSpPr>
        <p:spPr/>
        <p:txBody>
          <a:bodyPr>
            <a:normAutofit fontScale="47500" lnSpcReduction="20000"/>
          </a:bodyPr>
          <a:lstStyle/>
          <a:p>
            <a:r>
              <a:rPr lang="en-US" smtClean="0"/>
              <a:t>Residents may keep pets if allowed by facility policy. If a residential care facility allows residents to keep animals or pets, or has facility pets, the facility shall, in consultation with a veterinarian licensed to practice veterinary medicine under Chapter 4741. of the Revised Code, establish and implement a written protocol regarding animals and pets that protects the health and safety of residents and staff members. At minimum, the written protocol shall include: </a:t>
            </a:r>
          </a:p>
          <a:p>
            <a:pPr lvl="1"/>
            <a:r>
              <a:rPr lang="en-US" smtClean="0"/>
              <a:t>An annual physical examination, including an examination for internal and external parasites; </a:t>
            </a:r>
          </a:p>
          <a:p>
            <a:pPr lvl="1"/>
            <a:r>
              <a:rPr lang="en-US" smtClean="0"/>
              <a:t>Vaccinations for common infectious agents, including rabies; </a:t>
            </a:r>
          </a:p>
          <a:p>
            <a:pPr lvl="1"/>
            <a:r>
              <a:rPr lang="en-US" smtClean="0"/>
              <a:t>Any other preventive care necessary to protect the health, safety and rights of residents; </a:t>
            </a:r>
          </a:p>
          <a:p>
            <a:pPr lvl="1"/>
            <a:r>
              <a:rPr lang="en-US" smtClean="0"/>
              <a:t>Procedure to follow if an animal: </a:t>
            </a:r>
          </a:p>
          <a:p>
            <a:pPr lvl="2"/>
            <a:r>
              <a:rPr lang="en-US" smtClean="0"/>
              <a:t>Bites a person; or </a:t>
            </a:r>
          </a:p>
          <a:p>
            <a:pPr lvl="2"/>
            <a:r>
              <a:rPr lang="en-US" smtClean="0"/>
              <a:t>Becomes ill or injured; </a:t>
            </a:r>
          </a:p>
          <a:p>
            <a:pPr lvl="1"/>
            <a:r>
              <a:rPr lang="en-US" smtClean="0"/>
              <a:t>For resident pets, if the resident is transferred, discharged or otherwise unable to care for the pet, responsibilities for care of the pet until a family member or sponsor can retrieve the pet; </a:t>
            </a:r>
          </a:p>
          <a:p>
            <a:pPr lvl="1"/>
            <a:r>
              <a:rPr lang="en-US" smtClean="0"/>
              <a:t>In the case of a facility pet, the name of the designated member or members of the staff responsible for the care of the animal and for maintaining the protocol, including medical records for the animal; and </a:t>
            </a:r>
          </a:p>
          <a:p>
            <a:pPr lvl="1"/>
            <a:r>
              <a:rPr lang="en-US" smtClean="0"/>
              <a:t>An evaluation of the medical needs of residents. </a:t>
            </a:r>
          </a:p>
          <a:p>
            <a:r>
              <a:rPr lang="en-US" smtClean="0"/>
              <a:t>The residential care facility shall specify in the resident agreements required by rule </a:t>
            </a:r>
            <a:r>
              <a:rPr lang="en-US" smtClean="0">
                <a:hlinkClick r:id="rId2" tooltip="[Rescinded] Inspections; investigations; access to homes; standards of conduct"/>
              </a:rPr>
              <a:t>3701-16-07</a:t>
            </a:r>
            <a:r>
              <a:rPr lang="en-US" smtClean="0"/>
              <a:t> of the Administrative Code what laundry services it provides. The residential care facility shall launder or assist in arranging for the laundering of all clothing and bed and bath linen for residents who require laundry services as described in the resident agreement. The facility may provide a washer and dryer in the home for residents' use or may provide residents with transportation to and from a laundromat.</a:t>
            </a:r>
            <a:endParaRPr lang="en-US" dirty="0"/>
          </a:p>
        </p:txBody>
      </p:sp>
    </p:spTree>
    <p:extLst>
      <p:ext uri="{BB962C8B-B14F-4D97-AF65-F5344CB8AC3E}">
        <p14:creationId xmlns:p14="http://schemas.microsoft.com/office/powerpoint/2010/main" val="538589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OHIO ADMINISTRATIVE CODE</a:t>
            </a:r>
            <a:br>
              <a:rPr lang="en-US" smtClean="0"/>
            </a:br>
            <a:r>
              <a:rPr lang="en-US" smtClean="0"/>
              <a:t>3701-17-09 Resident life enrichment Cont.</a:t>
            </a:r>
            <a:endParaRPr lang="en-US" dirty="0"/>
          </a:p>
        </p:txBody>
      </p:sp>
      <p:sp>
        <p:nvSpPr>
          <p:cNvPr id="4" name="Content Placeholder 3"/>
          <p:cNvSpPr>
            <a:spLocks noGrp="1"/>
          </p:cNvSpPr>
          <p:nvPr>
            <p:ph idx="1"/>
          </p:nvPr>
        </p:nvSpPr>
        <p:spPr/>
        <p:txBody>
          <a:bodyPr>
            <a:normAutofit fontScale="62500" lnSpcReduction="20000"/>
          </a:bodyPr>
          <a:lstStyle/>
          <a:p>
            <a:r>
              <a:rPr lang="en-US" smtClean="0"/>
              <a:t>Residents may keep pets if allowed by facility policy. If a nursing home allows residents to keep animals or pets, or has facility pets, the nursing home shall, in consultation with the medical director and a veterinarian licensed to practice veterinary medicine under Chapter 4741. of the Revised Code, develop and implement a written protocol regarding animals and pets that protects the health and safety and rights of residents. At minimum, the written protocol shall include: </a:t>
            </a:r>
          </a:p>
          <a:p>
            <a:pPr lvl="1"/>
            <a:r>
              <a:rPr lang="en-US" smtClean="0"/>
              <a:t>An annual physical examination, including an examination for internal and external parasites; </a:t>
            </a:r>
          </a:p>
          <a:p>
            <a:pPr lvl="1"/>
            <a:r>
              <a:rPr lang="en-US" smtClean="0"/>
              <a:t>Vaccinations for common infectious agents, including rabies; </a:t>
            </a:r>
          </a:p>
          <a:p>
            <a:pPr lvl="1"/>
            <a:r>
              <a:rPr lang="en-US" smtClean="0"/>
              <a:t>Any other preventive care necessary to protect the health, safety and rights of residents; </a:t>
            </a:r>
          </a:p>
          <a:p>
            <a:pPr lvl="1"/>
            <a:r>
              <a:rPr lang="en-US" smtClean="0"/>
              <a:t>Procedure to follow if an animal: </a:t>
            </a:r>
          </a:p>
          <a:p>
            <a:pPr lvl="2"/>
            <a:r>
              <a:rPr lang="en-US" smtClean="0"/>
              <a:t>Bites a person; or </a:t>
            </a:r>
          </a:p>
          <a:p>
            <a:pPr lvl="2"/>
            <a:r>
              <a:rPr lang="en-US" smtClean="0"/>
              <a:t>Becomes ill or injured; </a:t>
            </a:r>
          </a:p>
          <a:p>
            <a:pPr lvl="1"/>
            <a:r>
              <a:rPr lang="en-US" smtClean="0"/>
              <a:t>For resident pets, if the resident is transferred, discharged or otherwise unable to care for the pet, responsibilities for care of the pet until a family member or sponsor can retrieve the pet; </a:t>
            </a:r>
          </a:p>
          <a:p>
            <a:pPr lvl="1"/>
            <a:r>
              <a:rPr lang="en-US" smtClean="0"/>
              <a:t>In the case of a facility pet, the name of the designated member or members of the staff responsible for the care of the animal and for maintaining the protocol, including medical records for the animal; and </a:t>
            </a:r>
          </a:p>
          <a:p>
            <a:pPr lvl="1"/>
            <a:r>
              <a:rPr lang="en-US" smtClean="0"/>
              <a:t>An evaluation of the medical needs of residents. </a:t>
            </a:r>
            <a:endParaRPr lang="en-US" dirty="0"/>
          </a:p>
        </p:txBody>
      </p:sp>
    </p:spTree>
    <p:extLst>
      <p:ext uri="{BB962C8B-B14F-4D97-AF65-F5344CB8AC3E}">
        <p14:creationId xmlns:p14="http://schemas.microsoft.com/office/powerpoint/2010/main" val="23394072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Module 1: Regulations &amp; Survey Ohio Laws on Service Dogs and Emotional Support Animals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126183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How the Law Defines Assistance Animals in Ohio</a:t>
            </a:r>
            <a:endParaRPr lang="en-US" dirty="0"/>
          </a:p>
        </p:txBody>
      </p:sp>
      <p:sp>
        <p:nvSpPr>
          <p:cNvPr id="4" name="Content Placeholder 3"/>
          <p:cNvSpPr>
            <a:spLocks noGrp="1"/>
          </p:cNvSpPr>
          <p:nvPr>
            <p:ph idx="1"/>
          </p:nvPr>
        </p:nvSpPr>
        <p:spPr/>
        <p:txBody>
          <a:bodyPr>
            <a:normAutofit fontScale="92500"/>
          </a:bodyPr>
          <a:lstStyle/>
          <a:p>
            <a:r>
              <a:rPr lang="en-US" smtClean="0"/>
              <a:t>Ohio has two different sets of laws on service animals and public accommodations, and they describe which animals qualify for protection differently. Under the Ohio Revised Code's dog laws, "assistance dogs" are allowed to accompany people with disabilities into public accommodations. Assistance dogs must be trained by a nonprofit special agency, and are limited to guide dogs that have been trained to assist a blind person, hearing dogs that have been trained to assist someone who is deaf or hearing-impaired, and service dogs that have been trained to assist someone who is mobility-impaired.</a:t>
            </a:r>
            <a:endParaRPr lang="en-US" dirty="0"/>
          </a:p>
        </p:txBody>
      </p:sp>
    </p:spTree>
    <p:extLst>
      <p:ext uri="{BB962C8B-B14F-4D97-AF65-F5344CB8AC3E}">
        <p14:creationId xmlns:p14="http://schemas.microsoft.com/office/powerpoint/2010/main" val="285790417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the Law Defines Assistance Animals in Ohio</a:t>
            </a:r>
            <a:endParaRPr lang="en-US" dirty="0"/>
          </a:p>
        </p:txBody>
      </p:sp>
      <p:sp>
        <p:nvSpPr>
          <p:cNvPr id="4" name="Content Placeholder 3"/>
          <p:cNvSpPr>
            <a:spLocks noGrp="1"/>
          </p:cNvSpPr>
          <p:nvPr>
            <p:ph idx="1"/>
          </p:nvPr>
        </p:nvSpPr>
        <p:spPr/>
        <p:txBody>
          <a:bodyPr/>
          <a:lstStyle/>
          <a:p>
            <a:r>
              <a:rPr lang="en-US" smtClean="0"/>
              <a:t>Under this definition, psychiatric service animals don’t qualify, nor do animals trained to assist with other disabilities, such as a seizure alert animal who assists someone with epilepsy, an animal that alerts someone with diabetes of low blood sugar, or an animal trained to detect allergens.</a:t>
            </a:r>
            <a:endParaRPr lang="en-US" dirty="0"/>
          </a:p>
        </p:txBody>
      </p:sp>
    </p:spTree>
    <p:extLst>
      <p:ext uri="{BB962C8B-B14F-4D97-AF65-F5344CB8AC3E}">
        <p14:creationId xmlns:p14="http://schemas.microsoft.com/office/powerpoint/2010/main" val="26520776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the Law Defines Assistance Animals in Ohio</a:t>
            </a:r>
            <a:endParaRPr lang="en-US" dirty="0"/>
          </a:p>
        </p:txBody>
      </p:sp>
      <p:sp>
        <p:nvSpPr>
          <p:cNvPr id="4" name="Content Placeholder 3"/>
          <p:cNvSpPr>
            <a:spLocks noGrp="1"/>
          </p:cNvSpPr>
          <p:nvPr>
            <p:ph idx="1"/>
          </p:nvPr>
        </p:nvSpPr>
        <p:spPr/>
        <p:txBody>
          <a:bodyPr>
            <a:normAutofit fontScale="70000" lnSpcReduction="20000"/>
          </a:bodyPr>
          <a:lstStyle/>
          <a:p>
            <a:r>
              <a:rPr lang="en-US" smtClean="0"/>
              <a:t>However, another provision of Ohio law, in the Administrative Code that interprets the state’s civil rights laws, has a much broader definition of service animals—and this law also applies to public accommodations. </a:t>
            </a:r>
          </a:p>
          <a:p>
            <a:endParaRPr lang="en-US" smtClean="0"/>
          </a:p>
          <a:p>
            <a:r>
              <a:rPr lang="en-US" smtClean="0"/>
              <a:t>Under the Administrative Code, people with disabilities may bring all “animal assistants” into places of public accommodation. An animal assistant is any animal that assists a person with a disability. The examples provided include a hearing dog, a guide dog, and a monkey that retrieves things. </a:t>
            </a:r>
          </a:p>
          <a:p>
            <a:endParaRPr lang="en-US" smtClean="0"/>
          </a:p>
          <a:p>
            <a:r>
              <a:rPr lang="en-US" smtClean="0"/>
              <a:t>Because the definition of disability in the Administrative Code includes both physical and mental impairments, this provision of the law appears to include psychiatric service animals and animals trained to perform other services for those with disabilities.</a:t>
            </a:r>
            <a:endParaRPr lang="en-US" dirty="0"/>
          </a:p>
        </p:txBody>
      </p:sp>
    </p:spTree>
    <p:extLst>
      <p:ext uri="{BB962C8B-B14F-4D97-AF65-F5344CB8AC3E}">
        <p14:creationId xmlns:p14="http://schemas.microsoft.com/office/powerpoint/2010/main" val="36065819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the Law Defines Assistance Animals in Ohio</a:t>
            </a:r>
            <a:endParaRPr lang="en-US" dirty="0"/>
          </a:p>
        </p:txBody>
      </p:sp>
      <p:sp>
        <p:nvSpPr>
          <p:cNvPr id="4" name="Content Placeholder 3"/>
          <p:cNvSpPr>
            <a:spLocks noGrp="1"/>
          </p:cNvSpPr>
          <p:nvPr>
            <p:ph idx="1"/>
          </p:nvPr>
        </p:nvSpPr>
        <p:spPr/>
        <p:txBody>
          <a:bodyPr/>
          <a:lstStyle/>
          <a:p>
            <a:r>
              <a:rPr lang="en-US" smtClean="0"/>
              <a:t>Under the ADA, a service animal is simply a dog that is individually trained to perform tasks or do work for the benefit of a person with a disability. (In some cases, a miniature horse may also qualify as a service animal under the ADA.) The tasks or work the animal does must be directly related to the person’s disability.</a:t>
            </a:r>
            <a:endParaRPr lang="en-US" dirty="0"/>
          </a:p>
        </p:txBody>
      </p:sp>
    </p:spTree>
    <p:extLst>
      <p:ext uri="{BB962C8B-B14F-4D97-AF65-F5344CB8AC3E}">
        <p14:creationId xmlns:p14="http://schemas.microsoft.com/office/powerpoint/2010/main" val="14373619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How the Law Defines Assistance Animals in Ohio</a:t>
            </a:r>
            <a:endParaRPr lang="en-US" dirty="0"/>
          </a:p>
        </p:txBody>
      </p:sp>
      <p:sp>
        <p:nvSpPr>
          <p:cNvPr id="4" name="Content Placeholder 3"/>
          <p:cNvSpPr>
            <a:spLocks noGrp="1"/>
          </p:cNvSpPr>
          <p:nvPr>
            <p:ph idx="1"/>
          </p:nvPr>
        </p:nvSpPr>
        <p:spPr/>
        <p:txBody>
          <a:bodyPr>
            <a:normAutofit fontScale="92500" lnSpcReduction="20000"/>
          </a:bodyPr>
          <a:lstStyle/>
          <a:p>
            <a:r>
              <a:rPr lang="en-US" smtClean="0"/>
              <a:t>None of these laws cover pets or what some call “emotional support animals”: animals that provide a sense of safety, 	companionship, and  comfort to those with psychiatric or emotional conditions. </a:t>
            </a:r>
          </a:p>
          <a:p>
            <a:endParaRPr lang="en-US" smtClean="0"/>
          </a:p>
          <a:p>
            <a:r>
              <a:rPr lang="en-US" smtClean="0"/>
              <a:t>Although these animals often have therapeutic benefits, they are not individually trained to perform specific tasks for their handlers. </a:t>
            </a:r>
          </a:p>
          <a:p>
            <a:endParaRPr lang="en-US" smtClean="0"/>
          </a:p>
          <a:p>
            <a:r>
              <a:rPr lang="en-US" smtClean="0"/>
              <a:t>Under the ADA and Ohio law, owners of public accommodations are not required to allow emotional support animals, only service animals or animal assistants that aid those with disabilities.</a:t>
            </a:r>
          </a:p>
          <a:p>
            <a:endParaRPr lang="en-US" dirty="0"/>
          </a:p>
        </p:txBody>
      </p:sp>
    </p:spTree>
    <p:extLst>
      <p:ext uri="{BB962C8B-B14F-4D97-AF65-F5344CB8AC3E}">
        <p14:creationId xmlns:p14="http://schemas.microsoft.com/office/powerpoint/2010/main" val="2693183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Module 1: Regulations &amp; Survey</a:t>
            </a:r>
            <a:br>
              <a:rPr lang="en-US" smtClean="0"/>
            </a:br>
            <a:r>
              <a:rPr lang="en-US" smtClean="0"/>
              <a:t>Which Public Accommodations Must Allow Service Animals in Ohio</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824774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Under the ADA, the definition of public accommodations is very broad. It includes:</a:t>
            </a:r>
            <a:endParaRPr lang="en-US" dirty="0"/>
          </a:p>
        </p:txBody>
      </p:sp>
      <p:sp>
        <p:nvSpPr>
          <p:cNvPr id="4" name="Content Placeholder 3"/>
          <p:cNvSpPr>
            <a:spLocks noGrp="1"/>
          </p:cNvSpPr>
          <p:nvPr>
            <p:ph idx="1"/>
          </p:nvPr>
        </p:nvSpPr>
        <p:spPr/>
        <p:txBody>
          <a:bodyPr>
            <a:normAutofit fontScale="55000" lnSpcReduction="20000"/>
          </a:bodyPr>
          <a:lstStyle/>
          <a:p>
            <a:r>
              <a:rPr lang="en-US" smtClean="0"/>
              <a:t>hotels and other lodging establishments</a:t>
            </a:r>
          </a:p>
          <a:p>
            <a:r>
              <a:rPr lang="en-US" smtClean="0"/>
              <a:t>public transportation terminals, depots, and stations</a:t>
            </a:r>
          </a:p>
          <a:p>
            <a:r>
              <a:rPr lang="en-US" smtClean="0"/>
              <a:t>restaurants and other places that serve food and drink</a:t>
            </a:r>
          </a:p>
          <a:p>
            <a:r>
              <a:rPr lang="en-US" smtClean="0"/>
              <a:t>sales or rental establishments</a:t>
            </a:r>
          </a:p>
          <a:p>
            <a:r>
              <a:rPr lang="en-US" smtClean="0"/>
              <a:t>service establishments</a:t>
            </a:r>
          </a:p>
          <a:p>
            <a:r>
              <a:rPr lang="en-US" smtClean="0"/>
              <a:t>any place of public gathering, such as an auditorium or convention center</a:t>
            </a:r>
          </a:p>
          <a:p>
            <a:r>
              <a:rPr lang="en-US" smtClean="0"/>
              <a:t>places of entertainment and exhibit, like theaters or sports stadiums</a:t>
            </a:r>
          </a:p>
          <a:p>
            <a:r>
              <a:rPr lang="en-US" smtClean="0"/>
              <a:t>gyms, bowling alleys, and other places of exercise or recreation</a:t>
            </a:r>
          </a:p>
          <a:p>
            <a:r>
              <a:rPr lang="en-US" smtClean="0"/>
              <a:t>recreational facilities, such as zoos and parks</a:t>
            </a:r>
          </a:p>
          <a:p>
            <a:r>
              <a:rPr lang="en-US" smtClean="0"/>
              <a:t>libraries, museums, and other places where items are collected or displayed publicly</a:t>
            </a:r>
          </a:p>
          <a:p>
            <a:r>
              <a:rPr lang="en-US" smtClean="0"/>
              <a:t>educational institutions, and</a:t>
            </a:r>
          </a:p>
          <a:p>
            <a:r>
              <a:rPr lang="en-US" smtClean="0"/>
              <a:t>social service centers.</a:t>
            </a:r>
            <a:endParaRPr lang="en-US" dirty="0"/>
          </a:p>
        </p:txBody>
      </p:sp>
    </p:spTree>
    <p:extLst>
      <p:ext uri="{BB962C8B-B14F-4D97-AF65-F5344CB8AC3E}">
        <p14:creationId xmlns:p14="http://schemas.microsoft.com/office/powerpoint/2010/main" val="23710945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smtClean="0"/>
              <a:t>The Ohio Administrative Code defines public accommodations to include any place that offers accommodations, facilities, or advantages to the public. It lists many types of establishments that fit the bill, from hotels, restaurants, and stores to insurance companies, hospitals, skating rinks, and video arcades.</a:t>
            </a:r>
            <a:endParaRPr lang="en-US" dirty="0"/>
          </a:p>
        </p:txBody>
      </p:sp>
    </p:spTree>
    <p:extLst>
      <p:ext uri="{BB962C8B-B14F-4D97-AF65-F5344CB8AC3E}">
        <p14:creationId xmlns:p14="http://schemas.microsoft.com/office/powerpoint/2010/main" val="9858194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Rules for Your Service Animal</a:t>
            </a:r>
            <a:endParaRPr lang="en-US" dirty="0"/>
          </a:p>
        </p:txBody>
      </p:sp>
      <p:sp>
        <p:nvSpPr>
          <p:cNvPr id="4" name="Content Placeholder 3"/>
          <p:cNvSpPr>
            <a:spLocks noGrp="1"/>
          </p:cNvSpPr>
          <p:nvPr>
            <p:ph idx="1"/>
          </p:nvPr>
        </p:nvSpPr>
        <p:spPr/>
        <p:txBody>
          <a:bodyPr>
            <a:normAutofit fontScale="62500" lnSpcReduction="20000"/>
          </a:bodyPr>
          <a:lstStyle/>
          <a:p>
            <a:r>
              <a:rPr lang="en-US" smtClean="0"/>
              <a:t>You may not be charged extra to bring your service animal or animal assistant to any public accommodation. However, you may be required to pay for any damage your animal causes.</a:t>
            </a:r>
          </a:p>
          <a:p>
            <a:endParaRPr lang="en-US" smtClean="0"/>
          </a:p>
          <a:p>
            <a:r>
              <a:rPr lang="en-US" smtClean="0"/>
              <a:t>A public accommodation is not required to allow your service animal to remain if it poses a direct threat to the health or safety of others. If, for example, your service dog is growling and lunging at other patrons, and you are unable to stop the behavior, the dog might have to leave.</a:t>
            </a:r>
          </a:p>
          <a:p>
            <a:endParaRPr lang="en-US" smtClean="0"/>
          </a:p>
          <a:p>
            <a:r>
              <a:rPr lang="en-US" smtClean="0"/>
              <a:t>An establishment may not ask you detailed questions about your disability or your animal. However, the establishment may ask if your animal is a service animal, and which tasks the animal is trained to perform.</a:t>
            </a:r>
          </a:p>
          <a:p>
            <a:endParaRPr lang="en-US" smtClean="0"/>
          </a:p>
          <a:p>
            <a:r>
              <a:rPr lang="en-US" smtClean="0"/>
              <a:t>If you choose to register your service dog, Ohio allows you to get a permanent registration tag. Although owners of other dogs must pay to register their animals, it’s free to register a service dog in Ohio.</a:t>
            </a:r>
            <a:endParaRPr lang="en-US" dirty="0"/>
          </a:p>
        </p:txBody>
      </p:sp>
    </p:spTree>
    <p:extLst>
      <p:ext uri="{BB962C8B-B14F-4D97-AF65-F5344CB8AC3E}">
        <p14:creationId xmlns:p14="http://schemas.microsoft.com/office/powerpoint/2010/main" val="1287410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7328</TotalTime>
  <Words>7032</Words>
  <Application>Microsoft Office PowerPoint</Application>
  <PresentationFormat>Widescreen</PresentationFormat>
  <Paragraphs>441</Paragraphs>
  <Slides>124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124</vt:i4>
      </vt:variant>
    </vt:vector>
  </HeadingPairs>
  <TitlesOfParts>
    <vt:vector size="131" baseType="lpstr">
      <vt:lpstr>&amp;quot</vt:lpstr>
      <vt:lpstr>Arial</vt:lpstr>
      <vt:lpstr>Calibri</vt:lpstr>
      <vt:lpstr>Calibri Light</vt:lpstr>
      <vt:lpstr>Verdana</vt:lpstr>
      <vt:lpstr>Office Theme</vt:lpstr>
      <vt:lpstr>Custom Design</vt:lpstr>
      <vt:lpstr>PowerPoint Presentation</vt:lpstr>
      <vt:lpstr>Module 1: Regulations &amp; Survey</vt:lpstr>
      <vt:lpstr>Speakers</vt:lpstr>
      <vt:lpstr>Module 1: Regulations &amp; Survey </vt:lpstr>
      <vt:lpstr>Laws Vs. Rules</vt:lpstr>
      <vt:lpstr>Module 1: Regulations &amp; Survey Ohio Administrative Code/Licensure</vt:lpstr>
      <vt:lpstr>OHIO ADMINISTRATIVE CODE 3701-17-09 Resident life enrichment</vt:lpstr>
      <vt:lpstr>OHIO ADMINISTRATIVE CODE 3701-17-09 Resident life enrichment Cont.</vt:lpstr>
      <vt:lpstr>OHIO ADMINISTRATIVE CODE 3701-17-09 Resident life enrichment Cont.</vt:lpstr>
      <vt:lpstr>OHIO ADMINISTRATIVE CODE 3701-17-09 Resident life enrichment Cont.</vt:lpstr>
      <vt:lpstr>Module 1: Regulations &amp; Survey Ohio Administrative Code/Licensure</vt:lpstr>
      <vt:lpstr>PROFESSIONAL CERTIFICATION LEVELS AND SPECIALIZATIONS</vt:lpstr>
      <vt:lpstr>PowerPoint Presentation</vt:lpstr>
      <vt:lpstr>PowerPoint Presentation</vt:lpstr>
      <vt:lpstr>PowerPoint Presentation</vt:lpstr>
      <vt:lpstr>NCCAP SPECIALIZATIONS</vt:lpstr>
      <vt:lpstr>Required Renewals</vt:lpstr>
      <vt:lpstr>LEVEL CHANGE IN CERTIFICATION</vt:lpstr>
      <vt:lpstr>RETIRED STATUS: ACKNOWLEDGEMENT OF SERVICE AWARD</vt:lpstr>
      <vt:lpstr>Module 1: Regulations &amp; Survey F-Tags</vt:lpstr>
      <vt:lpstr>Module 1: Regulations &amp; Survey Critical Elements Pathways</vt:lpstr>
      <vt:lpstr>Activities Critical Elements Pathway</vt:lpstr>
      <vt:lpstr>PowerPoint Presentation</vt:lpstr>
      <vt:lpstr>PowerPoint Presentation</vt:lpstr>
      <vt:lpstr>PowerPoint Presentation</vt:lpstr>
      <vt:lpstr>PowerPoint Presentation</vt:lpstr>
      <vt:lpstr>PowerPoint Presentation</vt:lpstr>
      <vt:lpstr>Dementia Care Critical Elements Pathway</vt:lpstr>
      <vt:lpstr>PowerPoint Presentation</vt:lpstr>
      <vt:lpstr>PowerPoint Presentation</vt:lpstr>
      <vt:lpstr>PowerPoint Presentation</vt:lpstr>
      <vt:lpstr>PowerPoint Presentation</vt:lpstr>
      <vt:lpstr>Behavioral and Emotional Status Critical Elements Pathway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Abuse Critical Elements Pathway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Resident Council Interview</vt:lpstr>
      <vt:lpstr>PowerPoint Presentation</vt:lpstr>
      <vt:lpstr>PowerPoint Presentation</vt:lpstr>
      <vt:lpstr>PowerPoint Presentation</vt:lpstr>
      <vt:lpstr>PowerPoint Presentation</vt:lpstr>
      <vt:lpstr>Sample Plan of Correction</vt:lpstr>
      <vt:lpstr>PowerPoint Presentation</vt:lpstr>
      <vt:lpstr>PowerPoint Presentation</vt:lpstr>
      <vt:lpstr>F-TAG 675 - Quality of Life </vt:lpstr>
      <vt:lpstr>F-TAG 679 ACTIVITIES</vt:lpstr>
      <vt:lpstr>F-TAG 680 QUALIFICATION OF ACTIVITY DIRECTOR </vt:lpstr>
      <vt:lpstr>Module 1: Regulations &amp; Survey Immediate Jeopardy</vt:lpstr>
      <vt:lpstr>KEY COMPONENTS OF IMMEDIATE JEOPARDY</vt:lpstr>
      <vt:lpstr>PowerPoint Presentation</vt:lpstr>
      <vt:lpstr>Immediate Jeopardies –  References &amp; Resources: </vt:lpstr>
      <vt:lpstr>PowerPoint Presentation</vt:lpstr>
      <vt:lpstr>Substandard quality of care</vt:lpstr>
      <vt:lpstr>Guidance on Scope Levels</vt:lpstr>
      <vt:lpstr>Guidance on Severity Levels</vt:lpstr>
      <vt:lpstr>IJ Examples</vt:lpstr>
      <vt:lpstr>Module 1: Regulations &amp; Survey Motion Picture and Music Licensing</vt:lpstr>
      <vt:lpstr>Movie Licensing</vt:lpstr>
      <vt:lpstr>Music Licensing</vt:lpstr>
      <vt:lpstr>Music Licensing</vt:lpstr>
      <vt:lpstr>Music Licensing</vt:lpstr>
      <vt:lpstr>Module 1: Regulations &amp; Survey Ohio Administrative Code/Licensure</vt:lpstr>
      <vt:lpstr>OHIO ADMINISTRATIVE CODE 3701-16-11 Resident life enrichment; finances; pets; laundry</vt:lpstr>
      <vt:lpstr>OHIO ADMINISTRATIVE CODE 3701-16-11 Resident life enrichment; finances; pets; laundry Cont.</vt:lpstr>
      <vt:lpstr>OHIO ADMINISTRATIVE CODE 3701-16-11 Resident life enrichment; finances; pets; laundry Cont.</vt:lpstr>
      <vt:lpstr>Module 1: Regulations &amp; Survey Ohio Laws on Service Dogs and Emotional Support Animals</vt:lpstr>
      <vt:lpstr>How the Law Defines Assistance Animals in Ohio</vt:lpstr>
      <vt:lpstr>How the Law Defines Assistance Animals in Ohio</vt:lpstr>
      <vt:lpstr>How the Law Defines Assistance Animals in Ohio</vt:lpstr>
      <vt:lpstr>How the Law Defines Assistance Animals in Ohio</vt:lpstr>
      <vt:lpstr>How the Law Defines Assistance Animals in Ohio</vt:lpstr>
      <vt:lpstr>Module 1: Regulations &amp; Survey Which Public Accommodations Must Allow Service Animals in Ohio</vt:lpstr>
      <vt:lpstr>Under the ADA, the definition of public accommodations is very broad. It includes:</vt:lpstr>
      <vt:lpstr>PowerPoint Presentation</vt:lpstr>
      <vt:lpstr>Rules for Your Service Animal</vt:lpstr>
      <vt:lpstr>Service Animals in Ohio Housing</vt:lpstr>
      <vt:lpstr>Module 1: Regulations &amp; Survey What’s the Difference?</vt:lpstr>
      <vt:lpstr>Differences</vt:lpstr>
      <vt:lpstr>Service Dog Laws</vt:lpstr>
      <vt:lpstr>What Do Therapy Dogs Do?</vt:lpstr>
      <vt:lpstr>Emotional Support Dogs</vt:lpstr>
      <vt:lpstr>What Kind of Dog Is Needed?</vt:lpstr>
      <vt:lpstr>What Kind of Dog Is Needed?</vt:lpstr>
      <vt:lpstr>Pet Programs</vt:lpstr>
      <vt:lpstr>Equipment/Materials</vt:lpstr>
      <vt:lpstr>Preparation and Procedures</vt:lpstr>
      <vt:lpstr>Closure</vt:lpstr>
      <vt:lpstr>Care Center Pet Guideline Procedures Form</vt:lpstr>
      <vt:lpstr>Volunteer Checklist</vt:lpstr>
      <vt:lpstr>Social Media</vt:lpstr>
      <vt:lpstr>Module 1: Regulations &amp; Survey Life Safety Code</vt:lpstr>
      <vt:lpstr>K324 - Cooking Facilities</vt:lpstr>
      <vt:lpstr>NFPA - Cooking Facilities</vt:lpstr>
      <vt:lpstr>K741 - Smoking Regulations </vt:lpstr>
      <vt:lpstr>K751 - Draperies, Curtains, and Loosely Hanging Fabrics </vt:lpstr>
      <vt:lpstr>K753 - Combustible Decorations </vt:lpstr>
      <vt:lpstr>NFPA - Furnishings, Bedding, and Decorations. </vt:lpstr>
      <vt:lpstr>NFPA – Combustible Decorations</vt:lpstr>
      <vt:lpstr>NFPA – Bulletin Boards, Posters, and Paper.</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Smith</dc:creator>
  <cp:lastModifiedBy>Microsoft account</cp:lastModifiedBy>
  <cp:revision>42</cp:revision>
  <cp:lastPrinted>2020-02-25T17:21:37Z</cp:lastPrinted>
  <dcterms:created xsi:type="dcterms:W3CDTF">2020-02-25T14:33:59Z</dcterms:created>
  <dcterms:modified xsi:type="dcterms:W3CDTF">2022-01-03T17:07:15Z</dcterms:modified>
</cp:coreProperties>
</file>